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2"/>
  </p:notesMasterIdLst>
  <p:sldIdLst>
    <p:sldId id="257" r:id="rId3"/>
    <p:sldId id="264" r:id="rId4"/>
    <p:sldId id="265" r:id="rId5"/>
    <p:sldId id="258" r:id="rId6"/>
    <p:sldId id="25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0" d="100"/>
          <a:sy n="110" d="100"/>
        </p:scale>
        <p:origin x="5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5012F-67D2-4B11-94C9-6368B2E53B54}" type="datetimeFigureOut">
              <a:rPr lang="en-US" smtClean="0"/>
              <a:t>10/15/2019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C45E0D-154D-4C4A-9D49-345839193B6E}" type="slidenum">
              <a:rPr lang="en-US" smtClean="0"/>
              <a:t>‹#›</a:t>
            </a:fld>
            <a:endParaRPr lang="en-US"/>
          </a:p>
        </p:txBody>
      </p:sp>
    </p:spTree>
    <p:extLst>
      <p:ext uri="{BB962C8B-B14F-4D97-AF65-F5344CB8AC3E}">
        <p14:creationId xmlns:p14="http://schemas.microsoft.com/office/powerpoint/2010/main" val="1260680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Begin</a:t>
            </a:r>
            <a:r>
              <a:rPr lang="en-US" baseline="0" dirty="0" smtClean="0"/>
              <a:t> by asking pointed question to get concrete knowledge of the class:</a:t>
            </a:r>
          </a:p>
          <a:p>
            <a:endParaRPr lang="en-US" baseline="0" dirty="0" smtClean="0"/>
          </a:p>
          <a:p>
            <a:r>
              <a:rPr lang="en-US" baseline="0" dirty="0" smtClean="0"/>
              <a:t>Example questions</a:t>
            </a:r>
          </a:p>
          <a:p>
            <a:endParaRPr lang="en-US" baseline="0" dirty="0" smtClean="0"/>
          </a:p>
          <a:p>
            <a:r>
              <a:rPr lang="en-US" baseline="0" dirty="0" smtClean="0"/>
              <a:t>What is a common </a:t>
            </a:r>
            <a:r>
              <a:rPr lang="en-US" baseline="0" dirty="0" err="1" smtClean="0"/>
              <a:t>engagment</a:t>
            </a:r>
            <a:r>
              <a:rPr lang="en-US" baseline="0" dirty="0" smtClean="0"/>
              <a:t>?</a:t>
            </a:r>
          </a:p>
          <a:p>
            <a:endParaRPr lang="en-US" baseline="0" dirty="0" smtClean="0"/>
          </a:p>
          <a:p>
            <a:r>
              <a:rPr lang="en-US" baseline="0" dirty="0" smtClean="0"/>
              <a:t>Is aiming something that a coach can effect?  </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820506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Safety Considerations: Fire</a:t>
            </a:r>
            <a:r>
              <a:rPr lang="en-US" baseline="0" dirty="0" smtClean="0"/>
              <a:t> escape plan should be reference </a:t>
            </a:r>
          </a:p>
          <a:p>
            <a:endParaRPr lang="en-US" baseline="0" dirty="0" smtClean="0"/>
          </a:p>
          <a:p>
            <a:pPr eaLnBrk="1" hangingPunct="1"/>
            <a:r>
              <a:rPr lang="en-US" altLang="en-US" dirty="0" smtClean="0">
                <a:solidFill>
                  <a:srgbClr val="000000"/>
                </a:solidFill>
              </a:rPr>
              <a:t>Risk Assessment:  Low</a:t>
            </a:r>
          </a:p>
          <a:p>
            <a:pPr eaLnBrk="1" hangingPunct="1"/>
            <a:endParaRPr lang="en-US" altLang="en-US" dirty="0" smtClean="0">
              <a:solidFill>
                <a:srgbClr val="000000"/>
              </a:solidFill>
            </a:endParaRPr>
          </a:p>
          <a:p>
            <a:pPr eaLnBrk="1" hangingPunct="1"/>
            <a:r>
              <a:rPr lang="en-US" altLang="en-US" dirty="0" smtClean="0">
                <a:solidFill>
                  <a:srgbClr val="000000"/>
                </a:solidFill>
              </a:rPr>
              <a:t>Environmental Considerations:  Keep</a:t>
            </a:r>
            <a:r>
              <a:rPr lang="en-US" altLang="en-US" baseline="0" dirty="0" smtClean="0">
                <a:solidFill>
                  <a:srgbClr val="000000"/>
                </a:solidFill>
              </a:rPr>
              <a:t> tops on bottles when not in use and </a:t>
            </a:r>
            <a:r>
              <a:rPr lang="en-US" altLang="en-US" dirty="0" smtClean="0">
                <a:solidFill>
                  <a:srgbClr val="000000"/>
                </a:solidFill>
              </a:rPr>
              <a:t>remember to remove all trash from the classroom.</a:t>
            </a:r>
          </a:p>
          <a:p>
            <a:pPr eaLnBrk="1" hangingPunct="1"/>
            <a:endParaRPr lang="en-US" altLang="en-US" dirty="0" smtClean="0">
              <a:solidFill>
                <a:srgbClr val="000000"/>
              </a:solidFill>
            </a:endParaRPr>
          </a:p>
          <a:p>
            <a:pPr eaLnBrk="1" hangingPunct="1"/>
            <a:r>
              <a:rPr lang="en-US" altLang="en-US" dirty="0" smtClean="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173795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aim element of employment is the continuous process of orienting the weapon correctly, aligning the sights, aligning on the target, and the application of the appropriate lead and elevation (hold-off or aim-off) during a target engagement. Aiming is a continuous process conducted through pre-shot, shot, and post-shot, to effectively apply lethal fires in a responsible manner with accuracy and precision.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The aiming process for engaging stationary targets consist of the following Soldier actions, regardless of the optic, sight, or magnification used by the aiming device: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Weapon orientation – the direction of the weapon as it is held in a stabilized manner.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Sight alignment – the physical alignment of the aiming device: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Iron sight/back-up iron sight and the front sight post.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Optic reticle.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Ballistic reticle (day or thermal).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Sight picture – the target as viewed through the line of sight.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Point of aim (POA) – the specific location where the line of sight intersects the target.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 Desired point of impact (POI)–the desired location of the strike of the round to achieve the desired outcome (incapacitation or lethal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u="sng" dirty="0"/>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2530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Sight alignment is the relationship between the aiming device and the </a:t>
            </a:r>
            <a:r>
              <a:rPr lang="en-US" dirty="0">
                <a:latin typeface="Arial" panose="020B0604020202020204" pitchFamily="34" charset="0"/>
                <a:cs typeface="Arial" panose="020B0604020202020204" pitchFamily="34" charset="0"/>
              </a:rPr>
              <a:t>Soldier</a:t>
            </a:r>
            <a:r>
              <a:rPr lang="en-US" dirty="0"/>
              <a:t>'s eye. What process used to achieve sight alignment, depends on the type of aiming device used by the </a:t>
            </a:r>
            <a:r>
              <a:rPr lang="en-US" dirty="0">
                <a:latin typeface="Arial" panose="020B0604020202020204" pitchFamily="34" charset="0"/>
                <a:cs typeface="Arial" panose="020B0604020202020204" pitchFamily="34" charset="0"/>
              </a:rPr>
              <a:t>Soldier</a:t>
            </a:r>
            <a:r>
              <a:rPr lang="en-US" dirty="0"/>
              <a:t>. Keep in mind, the sighting system is already set up in alignment to the weapon, when we say sight alignment, it is referring to the Paratrooper’s eye in relation to the sighting system.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If iron sights are used, it is the relationship between the </a:t>
            </a:r>
            <a:r>
              <a:rPr lang="en-US" dirty="0">
                <a:latin typeface="Arial" panose="020B0604020202020204" pitchFamily="34" charset="0"/>
                <a:cs typeface="Arial" panose="020B0604020202020204" pitchFamily="34" charset="0"/>
              </a:rPr>
              <a:t>Soldier</a:t>
            </a:r>
            <a:r>
              <a:rPr lang="en-US" dirty="0"/>
              <a:t>'s eye, the rear sight aperture, and the front sight post. If the aiming device is a reflex-type sight, it is the relationship with the </a:t>
            </a:r>
            <a:r>
              <a:rPr lang="en-US" dirty="0">
                <a:latin typeface="Arial" panose="020B0604020202020204" pitchFamily="34" charset="0"/>
                <a:cs typeface="Arial" panose="020B0604020202020204" pitchFamily="34" charset="0"/>
              </a:rPr>
              <a:t>Soldier</a:t>
            </a:r>
            <a:r>
              <a:rPr lang="en-US" dirty="0"/>
              <a:t>’s eye and the red dot centered vertically and horizontally in the tube for a well-aimed shot. For a magnifying optic to achieve sight alignment, the </a:t>
            </a:r>
            <a:r>
              <a:rPr lang="en-US" dirty="0">
                <a:latin typeface="Arial" panose="020B0604020202020204" pitchFamily="34" charset="0"/>
                <a:cs typeface="Arial" panose="020B0604020202020204" pitchFamily="34" charset="0"/>
              </a:rPr>
              <a:t>Soldier</a:t>
            </a:r>
            <a:r>
              <a:rPr lang="en-US" dirty="0"/>
              <a:t> will achieve the appropriate eye relief (distance from the eye to the optic) so that a full field of view is achieved and there is minimal scope shadow. Thermals are a little different, it is the relationship between the </a:t>
            </a:r>
            <a:r>
              <a:rPr lang="en-US" dirty="0">
                <a:latin typeface="Arial" panose="020B0604020202020204" pitchFamily="34" charset="0"/>
                <a:cs typeface="Arial" panose="020B0604020202020204" pitchFamily="34" charset="0"/>
              </a:rPr>
              <a:t>Soldier</a:t>
            </a:r>
            <a:r>
              <a:rPr lang="en-US" dirty="0"/>
              <a:t>'s eye, the eyepiece on the thermal, and the reticle. For Night Vision Devices (NVD's), sight alignment is achieved with the </a:t>
            </a:r>
            <a:r>
              <a:rPr lang="en-US" dirty="0">
                <a:latin typeface="Arial" panose="020B0604020202020204" pitchFamily="34" charset="0"/>
                <a:cs typeface="Arial" panose="020B0604020202020204" pitchFamily="34" charset="0"/>
              </a:rPr>
              <a:t>Soldier</a:t>
            </a:r>
            <a:r>
              <a:rPr lang="en-US" dirty="0"/>
              <a:t> looking through a properly focused NVD, and placing the laser aiming point on the threat. </a:t>
            </a:r>
          </a:p>
          <a:p>
            <a:endParaRPr lang="en-US" dirty="0"/>
          </a:p>
          <a:p>
            <a:r>
              <a:rPr lang="en-US" dirty="0"/>
              <a:t>Sight picture is achieved when you</a:t>
            </a:r>
            <a:r>
              <a:rPr lang="en-US" baseline="0" dirty="0"/>
              <a:t> take those aligned sights and place them Center of Visible Mass on the target.  The only difference from sight alignment is the incorporation of the target. </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For all of these things, the </a:t>
            </a:r>
            <a:r>
              <a:rPr lang="en-US" dirty="0">
                <a:latin typeface="Arial" panose="020B0604020202020204" pitchFamily="34" charset="0"/>
                <a:cs typeface="Arial" panose="020B0604020202020204" pitchFamily="34" charset="0"/>
              </a:rPr>
              <a:t>Soldier</a:t>
            </a:r>
            <a:r>
              <a:rPr lang="en-US" dirty="0"/>
              <a:t> needs to keep in mind that the most important place to be focused when the slack is coming out of the trigger is not on the target, but on the aiming point. The Iron Sight/Reticle/Laser is where the projectile is going to be going, so that is where our </a:t>
            </a:r>
            <a:r>
              <a:rPr lang="en-US" dirty="0">
                <a:latin typeface="Arial" panose="020B0604020202020204" pitchFamily="34" charset="0"/>
                <a:cs typeface="Arial" panose="020B0604020202020204" pitchFamily="34" charset="0"/>
              </a:rPr>
              <a:t>Soldier</a:t>
            </a:r>
            <a:r>
              <a:rPr lang="en-US" dirty="0"/>
              <a:t>s need to be focused to ensure shot placement is where they intended. </a:t>
            </a:r>
          </a:p>
          <a:p>
            <a:endParaRPr lang="en-US" dirty="0"/>
          </a:p>
          <a:p>
            <a:endParaRPr lang="en-US" dirty="0"/>
          </a:p>
        </p:txBody>
      </p:sp>
      <p:sp>
        <p:nvSpPr>
          <p:cNvPr id="4" name="Slide Number Placeholder 3"/>
          <p:cNvSpPr>
            <a:spLocks noGrp="1"/>
          </p:cNvSpPr>
          <p:nvPr>
            <p:ph type="sldNum" sz="quarter" idx="10"/>
          </p:nvPr>
        </p:nvSpPr>
        <p:spPr/>
        <p:txBody>
          <a:bodyPr/>
          <a:lstStyle/>
          <a:p>
            <a:fld id="{8C1B69FC-BCEB-45DC-B945-367C849F4539}"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944833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Immediate range determination holds are based on the zero applied to the weapon. The 300 meter zero is the Army standard and works in all tactical situations, including close quarters combat. The figure shows the appropriate immediate holds for range to target based on the weapon’s respective zero.</a:t>
            </a:r>
          </a:p>
        </p:txBody>
      </p:sp>
      <p:sp>
        <p:nvSpPr>
          <p:cNvPr id="4" name="Slide Number Placeholder 3"/>
          <p:cNvSpPr>
            <a:spLocks noGrp="1"/>
          </p:cNvSpPr>
          <p:nvPr>
            <p:ph type="sldNum" sz="quarter" idx="10"/>
          </p:nvPr>
        </p:nvSpPr>
        <p:spPr/>
        <p:txBody>
          <a:bodyPr/>
          <a:lstStyle/>
          <a:p>
            <a:fld id="{8C1B69FC-BCEB-45DC-B945-367C849F4539}"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37729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02D3953D-A2C6-415D-943B-F86839AB8BAC}"/>
              </a:ext>
            </a:extLst>
          </p:cNvPr>
          <p:cNvSpPr>
            <a:spLocks noGrp="1" noChangeArrowheads="1"/>
          </p:cNvSpPr>
          <p:nvPr>
            <p:ph type="sldNum" sz="quarter" idx="5"/>
          </p:nvPr>
        </p:nvSpPr>
        <p:spPr>
          <a:ln/>
        </p:spPr>
        <p:txBody>
          <a:bodyPr/>
          <a:lstStyle/>
          <a:p>
            <a:fld id="{7F0A5FC7-8374-43F3-9403-E608D426AC5A}" type="slidenum">
              <a:rPr lang="en-US" altLang="en-US">
                <a:solidFill>
                  <a:prstClr val="black"/>
                </a:solidFill>
              </a:rPr>
              <a:pPr/>
              <a:t>7</a:t>
            </a:fld>
            <a:endParaRPr lang="en-US" altLang="en-US">
              <a:solidFill>
                <a:prstClr val="black"/>
              </a:solidFill>
            </a:endParaRPr>
          </a:p>
        </p:txBody>
      </p:sp>
      <p:sp>
        <p:nvSpPr>
          <p:cNvPr id="250882" name="Rectangle 7">
            <a:extLst>
              <a:ext uri="{FF2B5EF4-FFF2-40B4-BE49-F238E27FC236}">
                <a16:creationId xmlns:a16="http://schemas.microsoft.com/office/drawing/2014/main" xmlns="" id="{627EF857-5EEF-42C2-AF64-AB7834DEAA40}"/>
              </a:ext>
            </a:extLst>
          </p:cNvPr>
          <p:cNvSpPr txBox="1">
            <a:spLocks noGrp="1" noChangeArrowheads="1"/>
          </p:cNvSpPr>
          <p:nvPr/>
        </p:nvSpPr>
        <p:spPr bwMode="auto">
          <a:xfrm>
            <a:off x="3911600" y="8702675"/>
            <a:ext cx="29337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23" tIns="45412" rIns="90823" bIns="45412" anchor="b"/>
          <a:lstStyle>
            <a:lvl1pPr defTabSz="901700" eaLnBrk="0" hangingPunct="0">
              <a:spcBef>
                <a:spcPct val="0"/>
              </a:spcBef>
              <a:defRPr sz="2400">
                <a:solidFill>
                  <a:schemeClr val="tx1"/>
                </a:solidFill>
                <a:latin typeface="Times New Roman" panose="02020603050405020304" pitchFamily="18" charset="0"/>
              </a:defRPr>
            </a:lvl1pPr>
            <a:lvl2pPr marL="742950" indent="-285750" defTabSz="901700" eaLnBrk="0" hangingPunct="0">
              <a:spcBef>
                <a:spcPct val="0"/>
              </a:spcBef>
              <a:defRPr sz="2400">
                <a:solidFill>
                  <a:schemeClr val="tx1"/>
                </a:solidFill>
                <a:latin typeface="Times New Roman" panose="02020603050405020304" pitchFamily="18" charset="0"/>
              </a:defRPr>
            </a:lvl2pPr>
            <a:lvl3pPr marL="1143000" indent="-228600" defTabSz="901700" eaLnBrk="0" hangingPunct="0">
              <a:spcBef>
                <a:spcPct val="0"/>
              </a:spcBef>
              <a:defRPr sz="2400">
                <a:solidFill>
                  <a:schemeClr val="tx1"/>
                </a:solidFill>
                <a:latin typeface="Times New Roman" panose="02020603050405020304" pitchFamily="18" charset="0"/>
              </a:defRPr>
            </a:lvl3pPr>
            <a:lvl4pPr marL="1600200" indent="-228600" defTabSz="901700" eaLnBrk="0" hangingPunct="0">
              <a:spcBef>
                <a:spcPct val="0"/>
              </a:spcBef>
              <a:defRPr sz="2400">
                <a:solidFill>
                  <a:schemeClr val="tx1"/>
                </a:solidFill>
                <a:latin typeface="Times New Roman" panose="02020603050405020304" pitchFamily="18" charset="0"/>
              </a:defRPr>
            </a:lvl4pPr>
            <a:lvl5pPr marL="2057400" indent="-228600" defTabSz="901700" eaLnBrk="0" hangingPunct="0">
              <a:spcBef>
                <a:spcPct val="0"/>
              </a:spcBef>
              <a:defRPr sz="2400">
                <a:solidFill>
                  <a:schemeClr val="tx1"/>
                </a:solidFill>
                <a:latin typeface="Times New Roman" panose="02020603050405020304" pitchFamily="18" charset="0"/>
              </a:defRPr>
            </a:lvl5pPr>
            <a:lvl6pPr marL="2514600" indent="-228600" defTabSz="901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1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1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1700" eaLnBrk="0" fontAlgn="base" hangingPunct="0">
              <a:spcBef>
                <a:spcPct val="0"/>
              </a:spcBef>
              <a:spcAft>
                <a:spcPct val="0"/>
              </a:spcAft>
              <a:defRPr sz="2400">
                <a:solidFill>
                  <a:schemeClr val="tx1"/>
                </a:solidFill>
                <a:latin typeface="Times New Roman" panose="02020603050405020304" pitchFamily="18" charset="0"/>
              </a:defRPr>
            </a:lvl9pPr>
          </a:lstStyle>
          <a:p>
            <a:pPr algn="r"/>
            <a:fld id="{0DD72B0E-F275-4248-92B5-D6717EA45276}" type="slidenum">
              <a:rPr lang="en-US" altLang="en-US" sz="1200" b="1">
                <a:solidFill>
                  <a:prstClr val="black"/>
                </a:solidFill>
              </a:rPr>
              <a:pPr algn="r"/>
              <a:t>7</a:t>
            </a:fld>
            <a:endParaRPr lang="en-US" altLang="en-US" sz="1200" b="1">
              <a:solidFill>
                <a:prstClr val="black"/>
              </a:solidFill>
            </a:endParaRPr>
          </a:p>
        </p:txBody>
      </p:sp>
      <p:sp>
        <p:nvSpPr>
          <p:cNvPr id="250883" name="Rectangle 2">
            <a:extLst>
              <a:ext uri="{FF2B5EF4-FFF2-40B4-BE49-F238E27FC236}">
                <a16:creationId xmlns:a16="http://schemas.microsoft.com/office/drawing/2014/main" xmlns="" id="{8ED34FF4-6BAB-4E15-B58F-08E6767DE615}"/>
              </a:ext>
            </a:extLst>
          </p:cNvPr>
          <p:cNvSpPr>
            <a:spLocks noGrp="1" noRot="1" noChangeAspect="1" noChangeArrowheads="1" noTextEdit="1"/>
          </p:cNvSpPr>
          <p:nvPr>
            <p:ph type="sldImg"/>
          </p:nvPr>
        </p:nvSpPr>
        <p:spPr>
          <a:xfrm>
            <a:off x="400050" y="682625"/>
            <a:ext cx="6045200" cy="3402013"/>
          </a:xfrm>
          <a:ln/>
        </p:spPr>
      </p:sp>
      <p:sp>
        <p:nvSpPr>
          <p:cNvPr id="250884" name="Rectangle 3">
            <a:extLst>
              <a:ext uri="{FF2B5EF4-FFF2-40B4-BE49-F238E27FC236}">
                <a16:creationId xmlns:a16="http://schemas.microsoft.com/office/drawing/2014/main" xmlns="" id="{2D11D72E-6F23-481C-8B28-0FD4BC3797AF}"/>
              </a:ext>
            </a:extLst>
          </p:cNvPr>
          <p:cNvSpPr>
            <a:spLocks noGrp="1" noChangeArrowheads="1"/>
          </p:cNvSpPr>
          <p:nvPr>
            <p:ph type="body" idx="1"/>
          </p:nvPr>
        </p:nvSpPr>
        <p:spPr>
          <a:xfrm>
            <a:off x="903288" y="4313238"/>
            <a:ext cx="5038725" cy="4162425"/>
          </a:xfrm>
        </p:spPr>
        <p:txBody>
          <a:bodyPr lIns="90823" tIns="45412" rIns="90823" bIns="45412"/>
          <a:lstStyle/>
          <a:p>
            <a:pPr eaLnBrk="1" hangingPunct="1"/>
            <a:r>
              <a:rPr lang="en-US" altLang="en-US"/>
              <a:t>Read and point out vital areas in the head region.</a:t>
            </a:r>
          </a:p>
          <a:p>
            <a:pPr eaLnBrk="1" hangingPunct="1"/>
            <a:r>
              <a:rPr lang="en-US" altLang="en-US"/>
              <a:t>Show next slide</a:t>
            </a:r>
          </a:p>
          <a:p>
            <a:pPr eaLnBrk="1" hangingPunct="1"/>
            <a:endParaRPr lang="en-US" altLang="en-US"/>
          </a:p>
          <a:p>
            <a:pPr eaLnBrk="1" hangingPunct="1"/>
            <a:endParaRPr lang="en-US" altLang="en-US"/>
          </a:p>
        </p:txBody>
      </p:sp>
    </p:spTree>
    <p:extLst>
      <p:ext uri="{BB962C8B-B14F-4D97-AF65-F5344CB8AC3E}">
        <p14:creationId xmlns:p14="http://schemas.microsoft.com/office/powerpoint/2010/main" val="1003960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A3F72F7D-B821-4124-BFDE-3B9F047FECDE}"/>
              </a:ext>
            </a:extLst>
          </p:cNvPr>
          <p:cNvSpPr>
            <a:spLocks noGrp="1" noChangeArrowheads="1"/>
          </p:cNvSpPr>
          <p:nvPr>
            <p:ph type="sldNum" sz="quarter" idx="5"/>
          </p:nvPr>
        </p:nvSpPr>
        <p:spPr>
          <a:ln/>
        </p:spPr>
        <p:txBody>
          <a:bodyPr/>
          <a:lstStyle/>
          <a:p>
            <a:fld id="{E4ABF68A-D453-41B1-999F-F6B5674D0FAE}" type="slidenum">
              <a:rPr lang="en-US" altLang="en-US">
                <a:solidFill>
                  <a:prstClr val="black"/>
                </a:solidFill>
              </a:rPr>
              <a:pPr/>
              <a:t>8</a:t>
            </a:fld>
            <a:endParaRPr lang="en-US" altLang="en-US">
              <a:solidFill>
                <a:prstClr val="black"/>
              </a:solidFill>
            </a:endParaRPr>
          </a:p>
        </p:txBody>
      </p:sp>
      <p:sp>
        <p:nvSpPr>
          <p:cNvPr id="261122" name="Rectangle 7">
            <a:extLst>
              <a:ext uri="{FF2B5EF4-FFF2-40B4-BE49-F238E27FC236}">
                <a16:creationId xmlns:a16="http://schemas.microsoft.com/office/drawing/2014/main" xmlns="" id="{39DA14C1-EAD3-43AD-B8FD-9529D14D9A93}"/>
              </a:ext>
            </a:extLst>
          </p:cNvPr>
          <p:cNvSpPr txBox="1">
            <a:spLocks noGrp="1" noChangeArrowheads="1"/>
          </p:cNvSpPr>
          <p:nvPr/>
        </p:nvSpPr>
        <p:spPr bwMode="auto">
          <a:xfrm>
            <a:off x="3911600" y="8702675"/>
            <a:ext cx="29337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23" tIns="45412" rIns="90823" bIns="45412" anchor="b"/>
          <a:lstStyle>
            <a:lvl1pPr defTabSz="901700" eaLnBrk="0" hangingPunct="0">
              <a:spcBef>
                <a:spcPct val="0"/>
              </a:spcBef>
              <a:defRPr sz="2400">
                <a:solidFill>
                  <a:schemeClr val="tx1"/>
                </a:solidFill>
                <a:latin typeface="Times New Roman" panose="02020603050405020304" pitchFamily="18" charset="0"/>
              </a:defRPr>
            </a:lvl1pPr>
            <a:lvl2pPr marL="742950" indent="-285750" defTabSz="901700" eaLnBrk="0" hangingPunct="0">
              <a:spcBef>
                <a:spcPct val="0"/>
              </a:spcBef>
              <a:defRPr sz="2400">
                <a:solidFill>
                  <a:schemeClr val="tx1"/>
                </a:solidFill>
                <a:latin typeface="Times New Roman" panose="02020603050405020304" pitchFamily="18" charset="0"/>
              </a:defRPr>
            </a:lvl2pPr>
            <a:lvl3pPr marL="1143000" indent="-228600" defTabSz="901700" eaLnBrk="0" hangingPunct="0">
              <a:spcBef>
                <a:spcPct val="0"/>
              </a:spcBef>
              <a:defRPr sz="2400">
                <a:solidFill>
                  <a:schemeClr val="tx1"/>
                </a:solidFill>
                <a:latin typeface="Times New Roman" panose="02020603050405020304" pitchFamily="18" charset="0"/>
              </a:defRPr>
            </a:lvl3pPr>
            <a:lvl4pPr marL="1600200" indent="-228600" defTabSz="901700" eaLnBrk="0" hangingPunct="0">
              <a:spcBef>
                <a:spcPct val="0"/>
              </a:spcBef>
              <a:defRPr sz="2400">
                <a:solidFill>
                  <a:schemeClr val="tx1"/>
                </a:solidFill>
                <a:latin typeface="Times New Roman" panose="02020603050405020304" pitchFamily="18" charset="0"/>
              </a:defRPr>
            </a:lvl4pPr>
            <a:lvl5pPr marL="2057400" indent="-228600" defTabSz="901700" eaLnBrk="0" hangingPunct="0">
              <a:spcBef>
                <a:spcPct val="0"/>
              </a:spcBef>
              <a:defRPr sz="2400">
                <a:solidFill>
                  <a:schemeClr val="tx1"/>
                </a:solidFill>
                <a:latin typeface="Times New Roman" panose="02020603050405020304" pitchFamily="18" charset="0"/>
              </a:defRPr>
            </a:lvl5pPr>
            <a:lvl6pPr marL="2514600" indent="-228600" defTabSz="9017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17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17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1700" eaLnBrk="0" fontAlgn="base" hangingPunct="0">
              <a:spcBef>
                <a:spcPct val="0"/>
              </a:spcBef>
              <a:spcAft>
                <a:spcPct val="0"/>
              </a:spcAft>
              <a:defRPr sz="2400">
                <a:solidFill>
                  <a:schemeClr val="tx1"/>
                </a:solidFill>
                <a:latin typeface="Times New Roman" panose="02020603050405020304" pitchFamily="18" charset="0"/>
              </a:defRPr>
            </a:lvl9pPr>
          </a:lstStyle>
          <a:p>
            <a:pPr algn="r"/>
            <a:fld id="{E33E17F0-F5CF-405A-805E-FE5D5DCF3140}" type="slidenum">
              <a:rPr lang="en-US" altLang="en-US" sz="1200" b="1">
                <a:solidFill>
                  <a:prstClr val="black"/>
                </a:solidFill>
              </a:rPr>
              <a:pPr algn="r"/>
              <a:t>8</a:t>
            </a:fld>
            <a:endParaRPr lang="en-US" altLang="en-US" sz="1200" b="1">
              <a:solidFill>
                <a:prstClr val="black"/>
              </a:solidFill>
            </a:endParaRPr>
          </a:p>
        </p:txBody>
      </p:sp>
      <p:sp>
        <p:nvSpPr>
          <p:cNvPr id="261123" name="Rectangle 2">
            <a:extLst>
              <a:ext uri="{FF2B5EF4-FFF2-40B4-BE49-F238E27FC236}">
                <a16:creationId xmlns:a16="http://schemas.microsoft.com/office/drawing/2014/main" xmlns="" id="{88A9D517-9822-4EE9-B50A-10687C69960D}"/>
              </a:ext>
            </a:extLst>
          </p:cNvPr>
          <p:cNvSpPr>
            <a:spLocks noGrp="1" noRot="1" noChangeAspect="1" noChangeArrowheads="1" noTextEdit="1"/>
          </p:cNvSpPr>
          <p:nvPr>
            <p:ph type="sldImg"/>
          </p:nvPr>
        </p:nvSpPr>
        <p:spPr>
          <a:xfrm>
            <a:off x="400050" y="682625"/>
            <a:ext cx="6045200" cy="3402013"/>
          </a:xfrm>
          <a:ln/>
        </p:spPr>
      </p:sp>
      <p:sp>
        <p:nvSpPr>
          <p:cNvPr id="261124" name="Rectangle 3">
            <a:extLst>
              <a:ext uri="{FF2B5EF4-FFF2-40B4-BE49-F238E27FC236}">
                <a16:creationId xmlns:a16="http://schemas.microsoft.com/office/drawing/2014/main" xmlns="" id="{9BBD6137-2892-4083-8432-CD5455B2CA86}"/>
              </a:ext>
            </a:extLst>
          </p:cNvPr>
          <p:cNvSpPr>
            <a:spLocks noGrp="1" noChangeArrowheads="1"/>
          </p:cNvSpPr>
          <p:nvPr>
            <p:ph type="body" idx="1"/>
          </p:nvPr>
        </p:nvSpPr>
        <p:spPr>
          <a:xfrm>
            <a:off x="903288" y="4313238"/>
            <a:ext cx="5038725" cy="4162425"/>
          </a:xfrm>
        </p:spPr>
        <p:txBody>
          <a:bodyPr lIns="90823" tIns="45412" rIns="90823" bIns="45412"/>
          <a:lstStyle/>
          <a:p>
            <a:pPr eaLnBrk="1" hangingPunct="1"/>
            <a:r>
              <a:rPr lang="en-US" altLang="en-US" dirty="0"/>
              <a:t>Read bullet and point out vital areas in the pelvic region</a:t>
            </a:r>
          </a:p>
          <a:p>
            <a:pPr eaLnBrk="1" hangingPunct="1"/>
            <a:r>
              <a:rPr lang="en-US" altLang="en-US" sz="1200" dirty="0"/>
              <a:t>This area is rich in large blood vessels and a shot here has a good possibility of hitting the lower spine.</a:t>
            </a:r>
          </a:p>
          <a:p>
            <a:pPr eaLnBrk="1" hangingPunct="1"/>
            <a:endParaRPr lang="en-US" altLang="en-US" dirty="0"/>
          </a:p>
        </p:txBody>
      </p:sp>
    </p:spTree>
    <p:extLst>
      <p:ext uri="{BB962C8B-B14F-4D97-AF65-F5344CB8AC3E}">
        <p14:creationId xmlns:p14="http://schemas.microsoft.com/office/powerpoint/2010/main" val="211430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537252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Tree>
    <p:extLst>
      <p:ext uri="{BB962C8B-B14F-4D97-AF65-F5344CB8AC3E}">
        <p14:creationId xmlns:p14="http://schemas.microsoft.com/office/powerpoint/2010/main" val="574382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799649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929390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866039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338457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1458080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230344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34426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3891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13818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503540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93183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48880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452933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59885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10/15/2019</a:t>
            </a:fld>
            <a:endParaRPr lang="en-US" dirty="0">
              <a:solidFill>
                <a:prstClr val="black">
                  <a:tint val="75000"/>
                </a:prstClr>
              </a:solidFill>
            </a:endParaRPr>
          </a:p>
        </p:txBody>
      </p:sp>
    </p:spTree>
    <p:extLst>
      <p:ext uri="{BB962C8B-B14F-4D97-AF65-F5344CB8AC3E}">
        <p14:creationId xmlns:p14="http://schemas.microsoft.com/office/powerpoint/2010/main" val="1219834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3646625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328579834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12907" y="1143001"/>
            <a:ext cx="3017557" cy="1815882"/>
          </a:xfrm>
          <a:prstGeom prst="rect">
            <a:avLst/>
          </a:prstGeom>
          <a:noFill/>
        </p:spPr>
        <p:txBody>
          <a:bodyPr wrap="none" rtlCol="0">
            <a:spAutoFit/>
          </a:bodyPr>
          <a:lstStyle/>
          <a:p>
            <a:pPr algn="ctr"/>
            <a:r>
              <a:rPr lang="en-US" sz="2800" dirty="0">
                <a:solidFill>
                  <a:prstClr val="black"/>
                </a:solidFill>
              </a:rPr>
              <a:t>LSA 6:</a:t>
            </a:r>
          </a:p>
          <a:p>
            <a:endParaRPr lang="en-US" sz="2800" dirty="0">
              <a:solidFill>
                <a:prstClr val="black"/>
              </a:solidFill>
            </a:endParaRPr>
          </a:p>
          <a:p>
            <a:pPr algn="ctr"/>
            <a:r>
              <a:rPr lang="en-US" sz="2800" dirty="0" smtClean="0">
                <a:solidFill>
                  <a:prstClr val="black"/>
                </a:solidFill>
              </a:rPr>
              <a:t>Shot process cont.</a:t>
            </a:r>
          </a:p>
          <a:p>
            <a:pPr algn="ctr"/>
            <a:r>
              <a:rPr lang="en-US" sz="2800" b="1" dirty="0" smtClean="0">
                <a:solidFill>
                  <a:prstClr val="black"/>
                </a:solidFill>
              </a:rPr>
              <a:t>Aim</a:t>
            </a:r>
            <a:endParaRPr lang="en-US" sz="2800" b="1" dirty="0">
              <a:solidFill>
                <a:prstClr val="black"/>
              </a:solidFill>
            </a:endParaRPr>
          </a:p>
        </p:txBody>
      </p:sp>
    </p:spTree>
    <p:extLst>
      <p:ext uri="{BB962C8B-B14F-4D97-AF65-F5344CB8AC3E}">
        <p14:creationId xmlns:p14="http://schemas.microsoft.com/office/powerpoint/2010/main" val="3481735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solidFill>
                  <a:prstClr val="black"/>
                </a:solidFill>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0079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1316555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4"/>
          <p:cNvSpPr txBox="1"/>
          <p:nvPr/>
        </p:nvSpPr>
        <p:spPr>
          <a:xfrm>
            <a:off x="1524001" y="331487"/>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FUNCTIONAL</a:t>
            </a:r>
            <a:r>
              <a:rPr lang="en-US" sz="2400" spc="-15" dirty="0">
                <a:solidFill>
                  <a:prstClr val="black"/>
                </a:solidFill>
                <a:latin typeface="Arial"/>
                <a:cs typeface="Arial"/>
              </a:rPr>
              <a:t> </a:t>
            </a:r>
            <a:r>
              <a:rPr lang="en-US" sz="2400" spc="-5" dirty="0">
                <a:solidFill>
                  <a:prstClr val="black"/>
                </a:solidFill>
                <a:latin typeface="Arial"/>
                <a:cs typeface="Arial"/>
              </a:rPr>
              <a:t>ELEMENTS</a:t>
            </a:r>
          </a:p>
        </p:txBody>
      </p:sp>
      <p:sp>
        <p:nvSpPr>
          <p:cNvPr id="8" name="object 4"/>
          <p:cNvSpPr txBox="1"/>
          <p:nvPr/>
        </p:nvSpPr>
        <p:spPr>
          <a:xfrm>
            <a:off x="1555006"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AIM</a:t>
            </a:r>
            <a:endParaRPr sz="2400" dirty="0">
              <a:solidFill>
                <a:prstClr val="black"/>
              </a:solidFill>
              <a:latin typeface="Arial"/>
              <a:cs typeface="Arial"/>
            </a:endParaRPr>
          </a:p>
        </p:txBody>
      </p:sp>
      <p:graphicFrame>
        <p:nvGraphicFramePr>
          <p:cNvPr id="12" name="Table 11">
            <a:extLst>
              <a:ext uri="{FF2B5EF4-FFF2-40B4-BE49-F238E27FC236}">
                <a16:creationId xmlns:a16="http://schemas.microsoft.com/office/drawing/2014/main" xmlns="" id="{113CCB62-6BB0-4146-9284-6ED6DBF2C9C8}"/>
              </a:ext>
            </a:extLst>
          </p:cNvPr>
          <p:cNvGraphicFramePr>
            <a:graphicFrameLocks noGrp="1"/>
          </p:cNvGraphicFramePr>
          <p:nvPr>
            <p:extLst/>
          </p:nvPr>
        </p:nvGraphicFramePr>
        <p:xfrm>
          <a:off x="1799369" y="2272666"/>
          <a:ext cx="8655270" cy="851535"/>
        </p:xfrm>
        <a:graphic>
          <a:graphicData uri="http://schemas.openxmlformats.org/drawingml/2006/table">
            <a:tbl>
              <a:tblPr>
                <a:tableStyleId>{5C22544A-7EE6-4342-B048-85BDC9FD1C3A}</a:tableStyleId>
              </a:tblPr>
              <a:tblGrid>
                <a:gridCol w="2885090">
                  <a:extLst>
                    <a:ext uri="{9D8B030D-6E8A-4147-A177-3AD203B41FA5}">
                      <a16:colId xmlns:a16="http://schemas.microsoft.com/office/drawing/2014/main" xmlns="" val="20000"/>
                    </a:ext>
                  </a:extLst>
                </a:gridCol>
                <a:gridCol w="2885090">
                  <a:extLst>
                    <a:ext uri="{9D8B030D-6E8A-4147-A177-3AD203B41FA5}">
                      <a16:colId xmlns:a16="http://schemas.microsoft.com/office/drawing/2014/main" xmlns="" val="20001"/>
                    </a:ext>
                  </a:extLst>
                </a:gridCol>
                <a:gridCol w="2885090">
                  <a:extLst>
                    <a:ext uri="{9D8B030D-6E8A-4147-A177-3AD203B41FA5}">
                      <a16:colId xmlns:a16="http://schemas.microsoft.com/office/drawing/2014/main" xmlns="" val="20002"/>
                    </a:ext>
                  </a:extLst>
                </a:gridCol>
              </a:tblGrid>
              <a:tr h="354330">
                <a:tc>
                  <a:txBody>
                    <a:bodyPr/>
                    <a:lstStyle/>
                    <a:p>
                      <a:pPr algn="ctr" fontAlgn="ctr"/>
                      <a:r>
                        <a:rPr lang="en-US" sz="1600" u="none" strike="noStrike" dirty="0">
                          <a:effectLst/>
                          <a:latin typeface="Arial" panose="020B0604020202020204" pitchFamily="34" charset="0"/>
                        </a:rPr>
                        <a:t>1. Weapon</a:t>
                      </a:r>
                      <a:r>
                        <a:rPr lang="en-US" sz="1600" u="none" strike="noStrike" baseline="0" dirty="0">
                          <a:effectLst/>
                          <a:latin typeface="Arial" panose="020B0604020202020204" pitchFamily="34" charset="0"/>
                        </a:rPr>
                        <a:t> Orientation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2. Sight</a:t>
                      </a:r>
                      <a:r>
                        <a:rPr lang="en-US" sz="1600" u="none" strike="noStrike" baseline="0" dirty="0">
                          <a:effectLst/>
                          <a:latin typeface="Arial" panose="020B0604020202020204" pitchFamily="34" charset="0"/>
                        </a:rPr>
                        <a:t> Alignment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3. Sight</a:t>
                      </a:r>
                      <a:r>
                        <a:rPr lang="en-US" sz="1600" u="none" strike="noStrike" baseline="0" dirty="0">
                          <a:effectLst/>
                          <a:latin typeface="Arial" panose="020B0604020202020204" pitchFamily="34" charset="0"/>
                        </a:rPr>
                        <a:t> Picture</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0"/>
                  </a:ext>
                </a:extLst>
              </a:tr>
              <a:tr h="190500">
                <a:tc>
                  <a:txBody>
                    <a:bodyPr/>
                    <a:lstStyle/>
                    <a:p>
                      <a:pPr algn="ctr" fontAlgn="ctr"/>
                      <a:r>
                        <a:rPr lang="en-US" sz="1600" u="none" strike="noStrike" dirty="0">
                          <a:effectLst/>
                          <a:latin typeface="Arial" panose="020B0604020202020204" pitchFamily="34" charset="0"/>
                        </a:rPr>
                        <a:t>4. Point of Aim</a:t>
                      </a:r>
                      <a:r>
                        <a:rPr lang="en-US" sz="1600" u="none" strike="noStrike" baseline="0" dirty="0">
                          <a:effectLst/>
                          <a:latin typeface="Arial" panose="020B0604020202020204" pitchFamily="34" charset="0"/>
                        </a:rPr>
                        <a:t> (POA)</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600" u="none" strike="noStrike" dirty="0">
                          <a:effectLst/>
                          <a:latin typeface="Arial" panose="020B0604020202020204" pitchFamily="34" charset="0"/>
                        </a:rPr>
                        <a:t>5. Desired Point of Impact</a:t>
                      </a:r>
                      <a:r>
                        <a:rPr lang="en-US" sz="1600" u="none" strike="noStrike" baseline="0" dirty="0">
                          <a:effectLst/>
                          <a:latin typeface="Arial" panose="020B0604020202020204" pitchFamily="34" charset="0"/>
                        </a:rPr>
                        <a:t> (POI)</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1"/>
                  </a:ext>
                </a:extLst>
              </a:tr>
            </a:tbl>
          </a:graphicData>
        </a:graphic>
      </p:graphicFrame>
      <p:sp>
        <p:nvSpPr>
          <p:cNvPr id="13" name="object 4">
            <a:extLst>
              <a:ext uri="{FF2B5EF4-FFF2-40B4-BE49-F238E27FC236}">
                <a16:creationId xmlns:a16="http://schemas.microsoft.com/office/drawing/2014/main" xmlns="" id="{B4EEE024-0643-45D7-BD77-26BA3EBD522D}"/>
              </a:ext>
            </a:extLst>
          </p:cNvPr>
          <p:cNvSpPr txBox="1"/>
          <p:nvPr/>
        </p:nvSpPr>
        <p:spPr>
          <a:xfrm>
            <a:off x="1524001" y="1905768"/>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COMMON ENGAGEMENT ACTIONS</a:t>
            </a:r>
            <a:endParaRPr lang="en-US" sz="2400" dirty="0">
              <a:solidFill>
                <a:prstClr val="black"/>
              </a:solidFill>
              <a:latin typeface="Arial"/>
              <a:cs typeface="Arial"/>
            </a:endParaRPr>
          </a:p>
        </p:txBody>
      </p:sp>
      <p:graphicFrame>
        <p:nvGraphicFramePr>
          <p:cNvPr id="14" name="Table 13">
            <a:extLst>
              <a:ext uri="{FF2B5EF4-FFF2-40B4-BE49-F238E27FC236}">
                <a16:creationId xmlns:a16="http://schemas.microsoft.com/office/drawing/2014/main" xmlns="" id="{1047F2A8-D96B-43AD-99E9-4A8525E8A772}"/>
              </a:ext>
            </a:extLst>
          </p:cNvPr>
          <p:cNvGraphicFramePr>
            <a:graphicFrameLocks noGrp="1"/>
          </p:cNvGraphicFramePr>
          <p:nvPr>
            <p:extLst/>
          </p:nvPr>
        </p:nvGraphicFramePr>
        <p:xfrm>
          <a:off x="1805231" y="4800600"/>
          <a:ext cx="8655270" cy="1041038"/>
        </p:xfrm>
        <a:graphic>
          <a:graphicData uri="http://schemas.openxmlformats.org/drawingml/2006/table">
            <a:tbl>
              <a:tblPr>
                <a:tableStyleId>{5C22544A-7EE6-4342-B048-85BDC9FD1C3A}</a:tableStyleId>
              </a:tblPr>
              <a:tblGrid>
                <a:gridCol w="2885090">
                  <a:extLst>
                    <a:ext uri="{9D8B030D-6E8A-4147-A177-3AD203B41FA5}">
                      <a16:colId xmlns:a16="http://schemas.microsoft.com/office/drawing/2014/main" xmlns="" val="20000"/>
                    </a:ext>
                  </a:extLst>
                </a:gridCol>
                <a:gridCol w="2885090">
                  <a:extLst>
                    <a:ext uri="{9D8B030D-6E8A-4147-A177-3AD203B41FA5}">
                      <a16:colId xmlns:a16="http://schemas.microsoft.com/office/drawing/2014/main" xmlns="" val="20001"/>
                    </a:ext>
                  </a:extLst>
                </a:gridCol>
                <a:gridCol w="2885090">
                  <a:extLst>
                    <a:ext uri="{9D8B030D-6E8A-4147-A177-3AD203B41FA5}">
                      <a16:colId xmlns:a16="http://schemas.microsoft.com/office/drawing/2014/main" xmlns="" val="20002"/>
                    </a:ext>
                  </a:extLst>
                </a:gridCol>
              </a:tblGrid>
              <a:tr h="383813">
                <a:tc>
                  <a:txBody>
                    <a:bodyPr/>
                    <a:lstStyle/>
                    <a:p>
                      <a:pPr algn="ctr" fontAlgn="ctr"/>
                      <a:r>
                        <a:rPr lang="en-US" sz="1600" b="0" i="0" u="none" strike="noStrike" dirty="0">
                          <a:solidFill>
                            <a:srgbClr val="000000"/>
                          </a:solidFill>
                          <a:effectLst/>
                          <a:latin typeface="Arial" panose="020B0604020202020204" pitchFamily="34" charset="0"/>
                        </a:rPr>
                        <a:t>Non Dominant Eye Use</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Incorrect Zero</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a:rPr>
                        <a:t>Light Conditions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0"/>
                  </a:ext>
                </a:extLst>
              </a:tr>
              <a:tr h="302895">
                <a:tc>
                  <a:txBody>
                    <a:bodyPr/>
                    <a:lstStyle/>
                    <a:p>
                      <a:pPr algn="ctr" fontAlgn="ctr"/>
                      <a:r>
                        <a:rPr lang="en-US" sz="1600" b="0" i="0" u="none" strike="noStrike" dirty="0">
                          <a:solidFill>
                            <a:srgbClr val="000000"/>
                          </a:solidFill>
                          <a:effectLst/>
                          <a:latin typeface="Arial" panose="020B0604020202020204" pitchFamily="34" charset="0"/>
                        </a:rPr>
                        <a:t>Battle Field Obscurants</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Incorrect Sight Alignment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Incorrect Sight Picture</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1"/>
                  </a:ext>
                </a:extLst>
              </a:tr>
              <a:tr h="354330">
                <a:tc>
                  <a:txBody>
                    <a:bodyPr/>
                    <a:lstStyle/>
                    <a:p>
                      <a:pPr algn="ctr" fontAlgn="ctr"/>
                      <a:endParaRPr lang="en-US" sz="1600" b="0" i="0" u="none" strike="noStrike" dirty="0">
                        <a:solidFill>
                          <a:srgbClr val="000000"/>
                        </a:solidFill>
                        <a:effectLst/>
                        <a:latin typeface="Arial"/>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effectLst/>
                          <a:latin typeface="Arial" panose="020B0604020202020204" pitchFamily="34" charset="0"/>
                        </a:rPr>
                        <a:t>Improper Range Determination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bl>
          </a:graphicData>
        </a:graphic>
      </p:graphicFrame>
      <p:sp>
        <p:nvSpPr>
          <p:cNvPr id="15" name="object 4">
            <a:extLst>
              <a:ext uri="{FF2B5EF4-FFF2-40B4-BE49-F238E27FC236}">
                <a16:creationId xmlns:a16="http://schemas.microsoft.com/office/drawing/2014/main" xmlns="" id="{EF9B1068-8593-4C21-B490-81D66634978C}"/>
              </a:ext>
            </a:extLst>
          </p:cNvPr>
          <p:cNvSpPr txBox="1"/>
          <p:nvPr/>
        </p:nvSpPr>
        <p:spPr>
          <a:xfrm>
            <a:off x="1752601" y="41910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COMMON AIMING ERRORS</a:t>
            </a:r>
            <a:endParaRPr lang="en-US" sz="2400" dirty="0">
              <a:solidFill>
                <a:prstClr val="black"/>
              </a:solidFill>
              <a:latin typeface="Arial"/>
              <a:cs typeface="Arial"/>
            </a:endParaRPr>
          </a:p>
        </p:txBody>
      </p:sp>
    </p:spTree>
    <p:extLst>
      <p:ext uri="{BB962C8B-B14F-4D97-AF65-F5344CB8AC3E}">
        <p14:creationId xmlns:p14="http://schemas.microsoft.com/office/powerpoint/2010/main" val="1136543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7810" y="1066800"/>
            <a:ext cx="9144000" cy="370614"/>
          </a:xfrm>
          <a:prstGeom prst="rect">
            <a:avLst/>
          </a:prstGeom>
        </p:spPr>
        <p:txBody>
          <a:bodyPr vert="horz" wrap="square" lIns="0" tIns="1270" rIns="0" bIns="0" rtlCol="0">
            <a:spAutoFit/>
          </a:bodyPr>
          <a:lstStyle/>
          <a:p>
            <a:pPr marL="10795" algn="ctr">
              <a:spcBef>
                <a:spcPts val="15"/>
              </a:spcBef>
            </a:pPr>
            <a:r>
              <a:rPr lang="en-US" sz="2400" spc="-5" dirty="0">
                <a:solidFill>
                  <a:prstClr val="black"/>
                </a:solidFill>
                <a:latin typeface="Arial"/>
                <a:cs typeface="Arial"/>
              </a:rPr>
              <a:t>SIGHT ALIGNMENT/ SIGHT PICTURE</a:t>
            </a:r>
          </a:p>
        </p:txBody>
      </p:sp>
      <p:sp>
        <p:nvSpPr>
          <p:cNvPr id="5" name="object 5"/>
          <p:cNvSpPr/>
          <p:nvPr/>
        </p:nvSpPr>
        <p:spPr>
          <a:xfrm>
            <a:off x="3924300" y="1437414"/>
            <a:ext cx="4343400" cy="5344386"/>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4" name="object 2"/>
          <p:cNvSpPr txBox="1"/>
          <p:nvPr/>
        </p:nvSpPr>
        <p:spPr>
          <a:xfrm>
            <a:off x="1524000" y="320680"/>
            <a:ext cx="9144000" cy="370614"/>
          </a:xfrm>
          <a:prstGeom prst="rect">
            <a:avLst/>
          </a:prstGeom>
        </p:spPr>
        <p:txBody>
          <a:bodyPr vert="horz" wrap="square" lIns="0" tIns="1270" rIns="0" bIns="0" rtlCol="0">
            <a:spAutoFit/>
          </a:bodyPr>
          <a:lstStyle/>
          <a:p>
            <a:pPr marL="10795" algn="ctr">
              <a:spcBef>
                <a:spcPts val="15"/>
              </a:spcBef>
            </a:pPr>
            <a:r>
              <a:rPr lang="en-US" sz="2400" spc="-5" dirty="0">
                <a:solidFill>
                  <a:prstClr val="black"/>
                </a:solidFill>
                <a:latin typeface="Arial"/>
                <a:cs typeface="Arial"/>
              </a:rPr>
              <a:t>AIM</a:t>
            </a:r>
          </a:p>
        </p:txBody>
      </p:sp>
    </p:spTree>
    <p:extLst>
      <p:ext uri="{BB962C8B-B14F-4D97-AF65-F5344CB8AC3E}">
        <p14:creationId xmlns:p14="http://schemas.microsoft.com/office/powerpoint/2010/main" val="1668232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00" y="1066800"/>
            <a:ext cx="9144000" cy="370614"/>
          </a:xfrm>
          <a:prstGeom prst="rect">
            <a:avLst/>
          </a:prstGeom>
        </p:spPr>
        <p:txBody>
          <a:bodyPr vert="horz" wrap="square" lIns="0" tIns="1270" rIns="0" bIns="0" rtlCol="0">
            <a:spAutoFit/>
          </a:bodyPr>
          <a:lstStyle/>
          <a:p>
            <a:pPr marL="10795" algn="ctr">
              <a:spcBef>
                <a:spcPts val="15"/>
              </a:spcBef>
            </a:pPr>
            <a:r>
              <a:rPr lang="en-US" sz="2400" spc="-5" dirty="0">
                <a:solidFill>
                  <a:prstClr val="black"/>
                </a:solidFill>
                <a:latin typeface="Arial"/>
                <a:cs typeface="Arial"/>
              </a:rPr>
              <a:t>IMMEDIATE HOLDS ELEVATION</a:t>
            </a:r>
            <a:endParaRPr lang="en-US" sz="2400" dirty="0">
              <a:solidFill>
                <a:prstClr val="black"/>
              </a:solidFill>
              <a:latin typeface="Arial"/>
              <a:cs typeface="Arial"/>
            </a:endParaRPr>
          </a:p>
        </p:txBody>
      </p:sp>
      <p:pic>
        <p:nvPicPr>
          <p:cNvPr id="3" name="Picture 2"/>
          <p:cNvPicPr>
            <a:picLocks noChangeAspect="1"/>
          </p:cNvPicPr>
          <p:nvPr/>
        </p:nvPicPr>
        <p:blipFill>
          <a:blip r:embed="rId3"/>
          <a:stretch>
            <a:fillRect/>
          </a:stretch>
        </p:blipFill>
        <p:spPr>
          <a:xfrm>
            <a:off x="4084591" y="1437414"/>
            <a:ext cx="4022819" cy="5382996"/>
          </a:xfrm>
          <a:prstGeom prst="rect">
            <a:avLst/>
          </a:prstGeom>
        </p:spPr>
      </p:pic>
      <p:sp>
        <p:nvSpPr>
          <p:cNvPr id="4" name="object 2"/>
          <p:cNvSpPr txBox="1"/>
          <p:nvPr/>
        </p:nvSpPr>
        <p:spPr>
          <a:xfrm>
            <a:off x="1524000" y="305702"/>
            <a:ext cx="9144000" cy="370614"/>
          </a:xfrm>
          <a:prstGeom prst="rect">
            <a:avLst/>
          </a:prstGeom>
        </p:spPr>
        <p:txBody>
          <a:bodyPr vert="horz" wrap="square" lIns="0" tIns="1270" rIns="0" bIns="0" rtlCol="0">
            <a:spAutoFit/>
          </a:bodyPr>
          <a:lstStyle/>
          <a:p>
            <a:pPr marL="10795" algn="ctr">
              <a:spcBef>
                <a:spcPts val="15"/>
              </a:spcBef>
            </a:pPr>
            <a:r>
              <a:rPr lang="en-US" sz="2400" spc="-5" dirty="0">
                <a:solidFill>
                  <a:prstClr val="black"/>
                </a:solidFill>
                <a:latin typeface="Arial"/>
                <a:cs typeface="Arial"/>
              </a:rPr>
              <a:t>AIM</a:t>
            </a:r>
          </a:p>
        </p:txBody>
      </p:sp>
    </p:spTree>
    <p:extLst>
      <p:ext uri="{BB962C8B-B14F-4D97-AF65-F5344CB8AC3E}">
        <p14:creationId xmlns:p14="http://schemas.microsoft.com/office/powerpoint/2010/main" val="1416355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9859" name="Picture 4" descr="image508[1]">
            <a:extLst>
              <a:ext uri="{FF2B5EF4-FFF2-40B4-BE49-F238E27FC236}">
                <a16:creationId xmlns:a16="http://schemas.microsoft.com/office/drawing/2014/main" xmlns="" id="{7D924D2E-2406-40E1-B652-385530E54C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590801"/>
            <a:ext cx="3238500"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0410" name="Line 10">
            <a:extLst>
              <a:ext uri="{FF2B5EF4-FFF2-40B4-BE49-F238E27FC236}">
                <a16:creationId xmlns:a16="http://schemas.microsoft.com/office/drawing/2014/main" xmlns="" id="{09E7AE8B-41F2-4C51-8B6F-598AC1EC0F88}"/>
              </a:ext>
            </a:extLst>
          </p:cNvPr>
          <p:cNvSpPr>
            <a:spLocks noChangeShapeType="1"/>
          </p:cNvSpPr>
          <p:nvPr/>
        </p:nvSpPr>
        <p:spPr bwMode="auto">
          <a:xfrm flipV="1">
            <a:off x="1676400" y="4876800"/>
            <a:ext cx="914400" cy="0"/>
          </a:xfrm>
          <a:prstGeom prst="line">
            <a:avLst/>
          </a:prstGeom>
          <a:noFill/>
          <a:ln w="38100">
            <a:solidFill>
              <a:srgbClr val="FF0000"/>
            </a:solidFill>
            <a:round/>
            <a:headEnd type="none" w="sm" len="sm"/>
            <a:tailEnd type="triangl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
        <p:nvSpPr>
          <p:cNvPr id="230411" name="Line 11">
            <a:extLst>
              <a:ext uri="{FF2B5EF4-FFF2-40B4-BE49-F238E27FC236}">
                <a16:creationId xmlns:a16="http://schemas.microsoft.com/office/drawing/2014/main" xmlns="" id="{A2288AC8-CEB2-4547-BE26-64E8FEEFC8B1}"/>
              </a:ext>
            </a:extLst>
          </p:cNvPr>
          <p:cNvSpPr>
            <a:spLocks noChangeShapeType="1"/>
          </p:cNvSpPr>
          <p:nvPr/>
        </p:nvSpPr>
        <p:spPr bwMode="auto">
          <a:xfrm>
            <a:off x="5867400" y="4267200"/>
            <a:ext cx="0" cy="0"/>
          </a:xfrm>
          <a:prstGeom prst="line">
            <a:avLst/>
          </a:prstGeom>
          <a:noFill/>
          <a:ln w="12700">
            <a:solidFill>
              <a:schemeClr val="tx1"/>
            </a:solidFill>
            <a:round/>
            <a:headEnd type="none" w="sm" len="sm"/>
            <a:tailEnd type="triangl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
        <p:nvSpPr>
          <p:cNvPr id="230412" name="Line 12">
            <a:extLst>
              <a:ext uri="{FF2B5EF4-FFF2-40B4-BE49-F238E27FC236}">
                <a16:creationId xmlns:a16="http://schemas.microsoft.com/office/drawing/2014/main" xmlns="" id="{476EA290-40AB-419D-BF9E-F016FDC53C40}"/>
              </a:ext>
            </a:extLst>
          </p:cNvPr>
          <p:cNvSpPr>
            <a:spLocks noChangeShapeType="1"/>
          </p:cNvSpPr>
          <p:nvPr/>
        </p:nvSpPr>
        <p:spPr bwMode="auto">
          <a:xfrm flipH="1">
            <a:off x="4953000" y="4495800"/>
            <a:ext cx="914400" cy="0"/>
          </a:xfrm>
          <a:prstGeom prst="line">
            <a:avLst/>
          </a:prstGeom>
          <a:noFill/>
          <a:ln w="38100">
            <a:solidFill>
              <a:srgbClr val="FF0000"/>
            </a:solidFill>
            <a:round/>
            <a:headEnd type="none" w="sm" len="sm"/>
            <a:tailEnd type="triangl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
        <p:nvSpPr>
          <p:cNvPr id="230416" name="Text Box 16">
            <a:extLst>
              <a:ext uri="{FF2B5EF4-FFF2-40B4-BE49-F238E27FC236}">
                <a16:creationId xmlns:a16="http://schemas.microsoft.com/office/drawing/2014/main" xmlns="" id="{ACD95456-0B7B-4229-AD3F-B7302C25C888}"/>
              </a:ext>
            </a:extLst>
          </p:cNvPr>
          <p:cNvSpPr txBox="1">
            <a:spLocks noChangeArrowheads="1"/>
          </p:cNvSpPr>
          <p:nvPr/>
        </p:nvSpPr>
        <p:spPr bwMode="auto">
          <a:xfrm>
            <a:off x="5029200" y="4038600"/>
            <a:ext cx="1066800" cy="336550"/>
          </a:xfrm>
          <a:prstGeom prst="rect">
            <a:avLst/>
          </a:prstGeom>
          <a:noFill/>
          <a:ln w="12700">
            <a:noFill/>
            <a:miter lim="800000"/>
            <a:headEnd type="none" w="sm" len="sm"/>
            <a:tailEnd type="none" w="sm" len="sm"/>
          </a:ln>
          <a:effectLst/>
        </p:spPr>
        <p:txBody>
          <a:bodyPr>
            <a:spAutoFit/>
          </a:bodyPr>
          <a:lstStyle>
            <a:lvl1pPr eaLnBrk="0" hangingPunct="0">
              <a:spcBef>
                <a:spcPct val="0"/>
              </a:spcBef>
              <a:defRPr sz="2400">
                <a:solidFill>
                  <a:schemeClr val="tx1"/>
                </a:solidFill>
                <a:latin typeface="Times New Roman" panose="02020603050405020304" pitchFamily="18" charset="0"/>
              </a:defRPr>
            </a:lvl1pPr>
            <a:lvl2pPr marL="742950" indent="-285750" eaLnBrk="0" hangingPunct="0">
              <a:spcBef>
                <a:spcPct val="0"/>
              </a:spcBef>
              <a:defRPr sz="2400">
                <a:solidFill>
                  <a:schemeClr val="tx1"/>
                </a:solidFill>
                <a:latin typeface="Times New Roman" panose="02020603050405020304" pitchFamily="18" charset="0"/>
              </a:defRPr>
            </a:lvl2pPr>
            <a:lvl3pPr marL="1143000" indent="-228600" eaLnBrk="0" hangingPunct="0">
              <a:spcBef>
                <a:spcPct val="0"/>
              </a:spcBef>
              <a:defRPr sz="2400">
                <a:solidFill>
                  <a:schemeClr val="tx1"/>
                </a:solidFill>
                <a:latin typeface="Times New Roman" panose="02020603050405020304" pitchFamily="18" charset="0"/>
              </a:defRPr>
            </a:lvl3pPr>
            <a:lvl4pPr marL="1600200" indent="-228600" eaLnBrk="0" hangingPunct="0">
              <a:spcBef>
                <a:spcPct val="0"/>
              </a:spcBef>
              <a:defRPr sz="2400">
                <a:solidFill>
                  <a:schemeClr val="tx1"/>
                </a:solidFill>
                <a:latin typeface="Times New Roman" panose="02020603050405020304" pitchFamily="18" charset="0"/>
              </a:defRPr>
            </a:lvl4pPr>
            <a:lvl5pPr marL="2057400" indent="-228600" eaLnBrk="0" hangingPunct="0">
              <a:spcBef>
                <a:spcPct val="0"/>
              </a:spcBef>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en-US" altLang="en-US" sz="1600" b="1">
                <a:solidFill>
                  <a:srgbClr val="C0504D"/>
                </a:solidFill>
                <a:effectLst>
                  <a:outerShdw blurRad="38100" dist="38100" dir="2700000" algn="tl">
                    <a:srgbClr val="C0C0C0"/>
                  </a:outerShdw>
                </a:effectLst>
                <a:latin typeface="Arial" panose="020B0604020202020204" pitchFamily="34" charset="0"/>
              </a:rPr>
              <a:t>POA</a:t>
            </a:r>
          </a:p>
        </p:txBody>
      </p:sp>
      <p:sp>
        <p:nvSpPr>
          <p:cNvPr id="230417" name="Text Box 17">
            <a:extLst>
              <a:ext uri="{FF2B5EF4-FFF2-40B4-BE49-F238E27FC236}">
                <a16:creationId xmlns:a16="http://schemas.microsoft.com/office/drawing/2014/main" xmlns="" id="{408C97EC-4F62-4015-9A6F-E10C8E3F02AD}"/>
              </a:ext>
            </a:extLst>
          </p:cNvPr>
          <p:cNvSpPr txBox="1">
            <a:spLocks noChangeArrowheads="1"/>
          </p:cNvSpPr>
          <p:nvPr/>
        </p:nvSpPr>
        <p:spPr bwMode="auto">
          <a:xfrm>
            <a:off x="1562100" y="5299076"/>
            <a:ext cx="1143000" cy="1069975"/>
          </a:xfrm>
          <a:prstGeom prst="rect">
            <a:avLst/>
          </a:prstGeom>
          <a:noFill/>
          <a:ln w="12700">
            <a:noFill/>
            <a:miter lim="800000"/>
            <a:headEnd type="none" w="sm" len="sm"/>
            <a:tailEnd type="none" w="sm" len="sm"/>
          </a:ln>
          <a:effectLst/>
        </p:spPr>
        <p:txBody>
          <a:bodyPr>
            <a:spAutoFit/>
          </a:bodyPr>
          <a:lstStyle>
            <a:lvl1pPr eaLnBrk="0" hangingPunct="0">
              <a:spcBef>
                <a:spcPct val="0"/>
              </a:spcBef>
              <a:defRPr sz="2400">
                <a:solidFill>
                  <a:schemeClr val="tx1"/>
                </a:solidFill>
                <a:latin typeface="Times New Roman" panose="02020603050405020304" pitchFamily="18" charset="0"/>
              </a:defRPr>
            </a:lvl1pPr>
            <a:lvl2pPr marL="742950" indent="-285750" eaLnBrk="0" hangingPunct="0">
              <a:spcBef>
                <a:spcPct val="0"/>
              </a:spcBef>
              <a:defRPr sz="2400">
                <a:solidFill>
                  <a:schemeClr val="tx1"/>
                </a:solidFill>
                <a:latin typeface="Times New Roman" panose="02020603050405020304" pitchFamily="18" charset="0"/>
              </a:defRPr>
            </a:lvl2pPr>
            <a:lvl3pPr marL="1143000" indent="-228600" eaLnBrk="0" hangingPunct="0">
              <a:spcBef>
                <a:spcPct val="0"/>
              </a:spcBef>
              <a:defRPr sz="2400">
                <a:solidFill>
                  <a:schemeClr val="tx1"/>
                </a:solidFill>
                <a:latin typeface="Times New Roman" panose="02020603050405020304" pitchFamily="18" charset="0"/>
              </a:defRPr>
            </a:lvl3pPr>
            <a:lvl4pPr marL="1600200" indent="-228600" eaLnBrk="0" hangingPunct="0">
              <a:spcBef>
                <a:spcPct val="0"/>
              </a:spcBef>
              <a:defRPr sz="2400">
                <a:solidFill>
                  <a:schemeClr val="tx1"/>
                </a:solidFill>
                <a:latin typeface="Times New Roman" panose="02020603050405020304" pitchFamily="18" charset="0"/>
              </a:defRPr>
            </a:lvl4pPr>
            <a:lvl5pPr marL="2057400" indent="-228600" eaLnBrk="0" hangingPunct="0">
              <a:spcBef>
                <a:spcPct val="0"/>
              </a:spcBef>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en-US" altLang="en-US" sz="1600" b="1" dirty="0">
                <a:solidFill>
                  <a:srgbClr val="C0504D"/>
                </a:solidFill>
                <a:effectLst>
                  <a:outerShdw blurRad="38100" dist="38100" dir="2700000" algn="tl">
                    <a:srgbClr val="C0C0C0"/>
                  </a:outerShdw>
                </a:effectLst>
                <a:latin typeface="Arial" panose="020B0604020202020204" pitchFamily="34" charset="0"/>
              </a:rPr>
              <a:t>Round passes thru and severs</a:t>
            </a:r>
          </a:p>
        </p:txBody>
      </p:sp>
      <p:sp>
        <p:nvSpPr>
          <p:cNvPr id="13" name="Rectangle 9">
            <a:extLst>
              <a:ext uri="{FF2B5EF4-FFF2-40B4-BE49-F238E27FC236}">
                <a16:creationId xmlns:a16="http://schemas.microsoft.com/office/drawing/2014/main" xmlns="" id="{CB9E221A-9680-4CA4-A1BB-0B2160AF3C7E}"/>
              </a:ext>
            </a:extLst>
          </p:cNvPr>
          <p:cNvSpPr>
            <a:spLocks noChangeArrowheads="1"/>
          </p:cNvSpPr>
          <p:nvPr/>
        </p:nvSpPr>
        <p:spPr bwMode="auto">
          <a:xfrm>
            <a:off x="1524000" y="153566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spcBef>
                <a:spcPct val="0"/>
              </a:spcBef>
              <a:defRPr sz="2400">
                <a:solidFill>
                  <a:schemeClr val="tx1"/>
                </a:solidFill>
                <a:latin typeface="Times New Roman" panose="02020603050405020304" pitchFamily="18" charset="0"/>
              </a:defRPr>
            </a:lvl1pPr>
            <a:lvl2pPr marL="742950" indent="-285750" eaLnBrk="0" hangingPunct="0">
              <a:spcBef>
                <a:spcPct val="0"/>
              </a:spcBef>
              <a:defRPr sz="2400">
                <a:solidFill>
                  <a:schemeClr val="tx1"/>
                </a:solidFill>
                <a:latin typeface="Times New Roman" panose="02020603050405020304" pitchFamily="18" charset="0"/>
              </a:defRPr>
            </a:lvl2pPr>
            <a:lvl3pPr marL="1143000" indent="-228600" eaLnBrk="0" hangingPunct="0">
              <a:spcBef>
                <a:spcPct val="0"/>
              </a:spcBef>
              <a:defRPr sz="2400">
                <a:solidFill>
                  <a:schemeClr val="tx1"/>
                </a:solidFill>
                <a:latin typeface="Times New Roman" panose="02020603050405020304" pitchFamily="18" charset="0"/>
              </a:defRPr>
            </a:lvl3pPr>
            <a:lvl4pPr marL="1600200" indent="-228600" eaLnBrk="0" hangingPunct="0">
              <a:spcBef>
                <a:spcPct val="0"/>
              </a:spcBef>
              <a:defRPr sz="2400">
                <a:solidFill>
                  <a:schemeClr val="tx1"/>
                </a:solidFill>
                <a:latin typeface="Times New Roman" panose="02020603050405020304" pitchFamily="18" charset="0"/>
              </a:defRPr>
            </a:lvl4pPr>
            <a:lvl5pPr marL="2057400" indent="-228600" eaLnBrk="0" hangingPunct="0">
              <a:spcBef>
                <a:spcPct val="0"/>
              </a:spcBef>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1800" b="1" dirty="0">
                <a:solidFill>
                  <a:prstClr val="black"/>
                </a:solidFill>
                <a:latin typeface="Arial" panose="020B0604020202020204" pitchFamily="34" charset="0"/>
              </a:rPr>
              <a:t>CIRCUITRY SHOTS (SWITCHES)</a:t>
            </a:r>
          </a:p>
        </p:txBody>
      </p:sp>
      <p:sp>
        <p:nvSpPr>
          <p:cNvPr id="14" name="Rectangle 13">
            <a:extLst>
              <a:ext uri="{FF2B5EF4-FFF2-40B4-BE49-F238E27FC236}">
                <a16:creationId xmlns:a16="http://schemas.microsoft.com/office/drawing/2014/main" xmlns="" id="{95E4434D-4E5E-43E4-ABDA-C2FFFA6C4297}"/>
              </a:ext>
            </a:extLst>
          </p:cNvPr>
          <p:cNvSpPr/>
          <p:nvPr/>
        </p:nvSpPr>
        <p:spPr>
          <a:xfrm>
            <a:off x="1371600" y="295870"/>
            <a:ext cx="9144000" cy="400110"/>
          </a:xfrm>
          <a:prstGeom prst="rect">
            <a:avLst/>
          </a:prstGeom>
        </p:spPr>
        <p:txBody>
          <a:bodyPr wrap="square">
            <a:spAutoFit/>
          </a:bodyPr>
          <a:lstStyle/>
          <a:p>
            <a:pPr algn="ctr"/>
            <a:r>
              <a:rPr lang="en-US" sz="2000" b="1" dirty="0">
                <a:solidFill>
                  <a:prstClr val="black"/>
                </a:solidFill>
                <a:latin typeface="Arial" panose="020B0604020202020204" pitchFamily="34" charset="0"/>
                <a:cs typeface="Arial" panose="020B0604020202020204" pitchFamily="34" charset="0"/>
              </a:rPr>
              <a:t>AIM</a:t>
            </a:r>
            <a:endParaRPr lang="en-US" sz="2000" dirty="0">
              <a:solidFill>
                <a:prstClr val="black"/>
              </a:solidFill>
              <a:latin typeface="Arial" panose="020B0604020202020204" pitchFamily="34" charset="0"/>
              <a:cs typeface="Arial" panose="020B0604020202020204" pitchFamily="34" charset="0"/>
            </a:endParaRPr>
          </a:p>
        </p:txBody>
      </p:sp>
      <p:pic>
        <p:nvPicPr>
          <p:cNvPr id="15" name="Picture 4" descr="image1216[1]">
            <a:extLst>
              <a:ext uri="{FF2B5EF4-FFF2-40B4-BE49-F238E27FC236}">
                <a16:creationId xmlns:a16="http://schemas.microsoft.com/office/drawing/2014/main" xmlns="" id="{CBE4813C-A393-4E11-9E9C-C58231578A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3713" y="2590801"/>
            <a:ext cx="3228975"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Line 7">
            <a:extLst>
              <a:ext uri="{FF2B5EF4-FFF2-40B4-BE49-F238E27FC236}">
                <a16:creationId xmlns:a16="http://schemas.microsoft.com/office/drawing/2014/main" xmlns="" id="{DF221E5D-0362-494D-BD91-6E76A41ED66C}"/>
              </a:ext>
            </a:extLst>
          </p:cNvPr>
          <p:cNvSpPr>
            <a:spLocks noChangeShapeType="1"/>
          </p:cNvSpPr>
          <p:nvPr/>
        </p:nvSpPr>
        <p:spPr bwMode="auto">
          <a:xfrm flipH="1">
            <a:off x="7772400" y="2971800"/>
            <a:ext cx="838200" cy="1524000"/>
          </a:xfrm>
          <a:prstGeom prst="line">
            <a:avLst/>
          </a:prstGeom>
          <a:noFill/>
          <a:ln w="57150">
            <a:solidFill>
              <a:srgbClr val="FF0000"/>
            </a:solidFill>
            <a:round/>
            <a:headEnd type="none" w="sm" len="sm"/>
            <a:tailEnd type="non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
        <p:nvSpPr>
          <p:cNvPr id="17" name="Line 8">
            <a:extLst>
              <a:ext uri="{FF2B5EF4-FFF2-40B4-BE49-F238E27FC236}">
                <a16:creationId xmlns:a16="http://schemas.microsoft.com/office/drawing/2014/main" xmlns="" id="{1E7FFCB6-FED5-4F5C-A65A-EBAD8020A687}"/>
              </a:ext>
            </a:extLst>
          </p:cNvPr>
          <p:cNvSpPr>
            <a:spLocks noChangeShapeType="1"/>
          </p:cNvSpPr>
          <p:nvPr/>
        </p:nvSpPr>
        <p:spPr bwMode="auto">
          <a:xfrm>
            <a:off x="8610600" y="2971800"/>
            <a:ext cx="609600" cy="1524000"/>
          </a:xfrm>
          <a:prstGeom prst="line">
            <a:avLst/>
          </a:prstGeom>
          <a:noFill/>
          <a:ln w="57150">
            <a:solidFill>
              <a:srgbClr val="FF0000"/>
            </a:solidFill>
            <a:round/>
            <a:headEnd type="none" w="sm" len="sm"/>
            <a:tailEnd type="non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
        <p:nvSpPr>
          <p:cNvPr id="18" name="Line 9">
            <a:extLst>
              <a:ext uri="{FF2B5EF4-FFF2-40B4-BE49-F238E27FC236}">
                <a16:creationId xmlns:a16="http://schemas.microsoft.com/office/drawing/2014/main" xmlns="" id="{F462292A-45DE-42FA-91EC-BBBCB0B08DD4}"/>
              </a:ext>
            </a:extLst>
          </p:cNvPr>
          <p:cNvSpPr>
            <a:spLocks noChangeShapeType="1"/>
          </p:cNvSpPr>
          <p:nvPr/>
        </p:nvSpPr>
        <p:spPr bwMode="auto">
          <a:xfrm flipH="1">
            <a:off x="7772400" y="4495800"/>
            <a:ext cx="1447800" cy="0"/>
          </a:xfrm>
          <a:prstGeom prst="line">
            <a:avLst/>
          </a:prstGeom>
          <a:noFill/>
          <a:ln w="57150">
            <a:solidFill>
              <a:srgbClr val="FF0000"/>
            </a:solidFill>
            <a:round/>
            <a:headEnd type="none" w="sm" len="sm"/>
            <a:tailEnd type="none" w="sm" len="sm"/>
          </a:ln>
          <a:effectLst/>
        </p:spPr>
        <p:txBody>
          <a:bodyPr/>
          <a:lstStyle/>
          <a:p>
            <a:pPr algn="ctr">
              <a:spcBef>
                <a:spcPct val="0"/>
              </a:spcBef>
              <a:defRPr/>
            </a:pPr>
            <a:endParaRPr lang="en-US" sz="4000" i="1">
              <a:solidFill>
                <a:prstClr val="black"/>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2226024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0101" name="Picture 4" descr="C11[1]">
            <a:extLst>
              <a:ext uri="{FF2B5EF4-FFF2-40B4-BE49-F238E27FC236}">
                <a16:creationId xmlns:a16="http://schemas.microsoft.com/office/drawing/2014/main" xmlns="" id="{5E770C04-D747-41A6-A575-F9BCA68DDE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4926" y="1992868"/>
            <a:ext cx="5142149"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a:extLst>
              <a:ext uri="{FF2B5EF4-FFF2-40B4-BE49-F238E27FC236}">
                <a16:creationId xmlns:a16="http://schemas.microsoft.com/office/drawing/2014/main" xmlns="" id="{6C134A28-48FB-4A32-AADF-F44CCB67009A}"/>
              </a:ext>
            </a:extLst>
          </p:cNvPr>
          <p:cNvSpPr>
            <a:spLocks noChangeArrowheads="1"/>
          </p:cNvSpPr>
          <p:nvPr/>
        </p:nvSpPr>
        <p:spPr bwMode="auto">
          <a:xfrm>
            <a:off x="1524000" y="153566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spcBef>
                <a:spcPct val="0"/>
              </a:spcBef>
              <a:defRPr sz="2400">
                <a:solidFill>
                  <a:schemeClr val="tx1"/>
                </a:solidFill>
                <a:latin typeface="Times New Roman" panose="02020603050405020304" pitchFamily="18" charset="0"/>
              </a:defRPr>
            </a:lvl1pPr>
            <a:lvl2pPr marL="742950" indent="-285750" eaLnBrk="0" hangingPunct="0">
              <a:spcBef>
                <a:spcPct val="0"/>
              </a:spcBef>
              <a:defRPr sz="2400">
                <a:solidFill>
                  <a:schemeClr val="tx1"/>
                </a:solidFill>
                <a:latin typeface="Times New Roman" panose="02020603050405020304" pitchFamily="18" charset="0"/>
              </a:defRPr>
            </a:lvl2pPr>
            <a:lvl3pPr marL="1143000" indent="-228600" eaLnBrk="0" hangingPunct="0">
              <a:spcBef>
                <a:spcPct val="0"/>
              </a:spcBef>
              <a:defRPr sz="2400">
                <a:solidFill>
                  <a:schemeClr val="tx1"/>
                </a:solidFill>
                <a:latin typeface="Times New Roman" panose="02020603050405020304" pitchFamily="18" charset="0"/>
              </a:defRPr>
            </a:lvl3pPr>
            <a:lvl4pPr marL="1600200" indent="-228600" eaLnBrk="0" hangingPunct="0">
              <a:spcBef>
                <a:spcPct val="0"/>
              </a:spcBef>
              <a:defRPr sz="2400">
                <a:solidFill>
                  <a:schemeClr val="tx1"/>
                </a:solidFill>
                <a:latin typeface="Times New Roman" panose="02020603050405020304" pitchFamily="18" charset="0"/>
              </a:defRPr>
            </a:lvl4pPr>
            <a:lvl5pPr marL="2057400" indent="-228600" eaLnBrk="0" hangingPunct="0">
              <a:spcBef>
                <a:spcPct val="0"/>
              </a:spcBef>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1800" b="1" dirty="0">
                <a:solidFill>
                  <a:prstClr val="black"/>
                </a:solidFill>
                <a:latin typeface="Arial" panose="020B0604020202020204" pitchFamily="34" charset="0"/>
              </a:rPr>
              <a:t>HYDRAULIC SHOTS (TIMERS)</a:t>
            </a:r>
          </a:p>
        </p:txBody>
      </p:sp>
      <p:sp>
        <p:nvSpPr>
          <p:cNvPr id="6" name="Rectangle 5">
            <a:extLst>
              <a:ext uri="{FF2B5EF4-FFF2-40B4-BE49-F238E27FC236}">
                <a16:creationId xmlns:a16="http://schemas.microsoft.com/office/drawing/2014/main" xmlns="" id="{CE20E924-C277-471D-BCC0-123F26EE5871}"/>
              </a:ext>
            </a:extLst>
          </p:cNvPr>
          <p:cNvSpPr/>
          <p:nvPr/>
        </p:nvSpPr>
        <p:spPr>
          <a:xfrm>
            <a:off x="1371600" y="381000"/>
            <a:ext cx="9144000" cy="400110"/>
          </a:xfrm>
          <a:prstGeom prst="rect">
            <a:avLst/>
          </a:prstGeom>
        </p:spPr>
        <p:txBody>
          <a:bodyPr wrap="square">
            <a:spAutoFit/>
          </a:bodyPr>
          <a:lstStyle/>
          <a:p>
            <a:pPr algn="ctr"/>
            <a:r>
              <a:rPr lang="en-US" sz="2000" b="1" dirty="0">
                <a:solidFill>
                  <a:prstClr val="black"/>
                </a:solidFill>
                <a:latin typeface="Arial" panose="020B0604020202020204" pitchFamily="34" charset="0"/>
                <a:cs typeface="Arial" panose="020B0604020202020204" pitchFamily="34" charset="0"/>
              </a:rPr>
              <a:t>AIM</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4192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5240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are two components of Aiming ?</a:t>
            </a:r>
          </a:p>
        </p:txBody>
      </p:sp>
      <p:grpSp>
        <p:nvGrpSpPr>
          <p:cNvPr id="18" name="Group 17"/>
          <p:cNvGrpSpPr/>
          <p:nvPr/>
        </p:nvGrpSpPr>
        <p:grpSpPr>
          <a:xfrm>
            <a:off x="1524000" y="2168932"/>
            <a:ext cx="9144000" cy="1267098"/>
            <a:chOff x="0" y="2168932"/>
            <a:chExt cx="9144000" cy="1267098"/>
          </a:xfrm>
        </p:grpSpPr>
        <p:sp>
          <p:nvSpPr>
            <p:cNvPr id="10" name="TextBox 9"/>
            <p:cNvSpPr txBox="1"/>
            <p:nvPr/>
          </p:nvSpPr>
          <p:spPr>
            <a:xfrm>
              <a:off x="0" y="2168932"/>
              <a:ext cx="9144000" cy="369332"/>
            </a:xfrm>
            <a:prstGeom prst="rect">
              <a:avLst/>
            </a:prstGeom>
            <a:noFill/>
          </p:spPr>
          <p:txBody>
            <a:bodyPr wrap="square" rtlCol="0">
              <a:spAutoFit/>
            </a:bodyPr>
            <a:lstStyle/>
            <a:p>
              <a:r>
                <a:rPr lang="en-US" dirty="0">
                  <a:solidFill>
                    <a:prstClr val="black"/>
                  </a:solidFill>
                  <a:latin typeface="Arial" panose="020B0604020202020204" pitchFamily="34" charset="0"/>
                  <a:cs typeface="Arial" panose="020B0604020202020204" pitchFamily="34" charset="0"/>
                </a:rPr>
                <a:t> Sight Alignment  Sight Picture</a:t>
              </a: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24000" y="26670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is the aiming process actions for common engagements?</a:t>
            </a:r>
            <a:endParaRPr lang="en-US" sz="2400" dirty="0">
              <a:solidFill>
                <a:prstClr val="black"/>
              </a:solidFill>
              <a:latin typeface="Arial"/>
              <a:cs typeface="Arial"/>
            </a:endParaRPr>
          </a:p>
        </p:txBody>
      </p:sp>
      <p:sp>
        <p:nvSpPr>
          <p:cNvPr id="15" name="Rectangle 14"/>
          <p:cNvSpPr/>
          <p:nvPr/>
        </p:nvSpPr>
        <p:spPr>
          <a:xfrm>
            <a:off x="1524000" y="3048000"/>
            <a:ext cx="9144000" cy="923330"/>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Weapon Orientation  Sight Alignment  Sight Picture  Point of Aim (POA)  Desired Point of Impact (POI)  </a:t>
            </a:r>
          </a:p>
          <a:p>
            <a:endParaRPr lang="en-US" dirty="0">
              <a:solidFill>
                <a:prstClr val="black"/>
              </a:solidFill>
              <a:latin typeface="Arial" panose="020B0604020202020204" pitchFamily="34" charset="0"/>
              <a:cs typeface="Arial" panose="020B0604020202020204" pitchFamily="34" charset="0"/>
            </a:endParaRPr>
          </a:p>
        </p:txBody>
      </p:sp>
      <p:sp>
        <p:nvSpPr>
          <p:cNvPr id="12" name="object 4"/>
          <p:cNvSpPr txBox="1"/>
          <p:nvPr/>
        </p:nvSpPr>
        <p:spPr>
          <a:xfrm>
            <a:off x="1524000" y="106756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Tree>
    <p:extLst>
      <p:ext uri="{BB962C8B-B14F-4D97-AF65-F5344CB8AC3E}">
        <p14:creationId xmlns:p14="http://schemas.microsoft.com/office/powerpoint/2010/main" val="110507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968</Words>
  <Application>Microsoft Office PowerPoint</Application>
  <PresentationFormat>Widescreen</PresentationFormat>
  <Paragraphs>104</Paragraphs>
  <Slides>9</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Stallings, Daniel E SFC MIL TRADOC USA</cp:lastModifiedBy>
  <cp:revision>2</cp:revision>
  <dcterms:created xsi:type="dcterms:W3CDTF">2019-10-11T19:09:57Z</dcterms:created>
  <dcterms:modified xsi:type="dcterms:W3CDTF">2019-10-15T12:06:44Z</dcterms:modified>
</cp:coreProperties>
</file>