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98" r:id="rId5"/>
  </p:sldIdLst>
  <p:sldSz cx="15544800" cy="10058400"/>
  <p:notesSz cx="9296400" cy="14782800"/>
  <p:defaultTextStyle>
    <a:defPPr>
      <a:defRPr lang="en-US"/>
    </a:defPPr>
    <a:lvl1pPr marL="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1pPr>
    <a:lvl2pPr marL="73152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2pPr>
    <a:lvl3pPr marL="146304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3pPr>
    <a:lvl4pPr marL="219456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4pPr>
    <a:lvl5pPr marL="292608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5pPr>
    <a:lvl6pPr marL="365760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6pPr>
    <a:lvl7pPr marL="438912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7pPr>
    <a:lvl8pPr marL="512064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8pPr>
    <a:lvl9pPr marL="5852160" algn="l" defTabSz="1463040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1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6"/>
            <a:ext cx="4029282" cy="742169"/>
          </a:xfrm>
          <a:prstGeom prst="rect">
            <a:avLst/>
          </a:prstGeom>
        </p:spPr>
        <p:txBody>
          <a:bodyPr vert="horz" lIns="135014" tIns="67507" rIns="135014" bIns="67507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6"/>
            <a:ext cx="4029282" cy="742169"/>
          </a:xfrm>
          <a:prstGeom prst="rect">
            <a:avLst/>
          </a:prstGeom>
        </p:spPr>
        <p:txBody>
          <a:bodyPr vert="horz" lIns="135014" tIns="67507" rIns="135014" bIns="67507" rtlCol="0"/>
          <a:lstStyle>
            <a:lvl1pPr algn="r">
              <a:defRPr sz="1800"/>
            </a:lvl1pPr>
          </a:lstStyle>
          <a:p>
            <a:fld id="{220CA032-ACF0-4BFC-916D-E979EBEEF09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5338" y="1847850"/>
            <a:ext cx="7705725" cy="498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5014" tIns="67507" rIns="135014" bIns="675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3" y="7113723"/>
            <a:ext cx="7435436" cy="5821232"/>
          </a:xfrm>
          <a:prstGeom prst="rect">
            <a:avLst/>
          </a:prstGeom>
        </p:spPr>
        <p:txBody>
          <a:bodyPr vert="horz" lIns="135014" tIns="67507" rIns="135014" bIns="6750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14040636"/>
            <a:ext cx="4029282" cy="742169"/>
          </a:xfrm>
          <a:prstGeom prst="rect">
            <a:avLst/>
          </a:prstGeom>
        </p:spPr>
        <p:txBody>
          <a:bodyPr vert="horz" lIns="135014" tIns="67507" rIns="135014" bIns="67507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14040636"/>
            <a:ext cx="4029282" cy="742169"/>
          </a:xfrm>
          <a:prstGeom prst="rect">
            <a:avLst/>
          </a:prstGeom>
        </p:spPr>
        <p:txBody>
          <a:bodyPr vert="horz" lIns="135014" tIns="67507" rIns="135014" bIns="67507" rtlCol="0" anchor="b"/>
          <a:lstStyle>
            <a:lvl1pPr algn="r">
              <a:defRPr sz="1800"/>
            </a:lvl1pPr>
          </a:lstStyle>
          <a:p>
            <a:fld id="{63DE1D90-CE0C-4730-A8AE-46CA214F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87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1pPr>
    <a:lvl2pPr marL="73152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2pPr>
    <a:lvl3pPr marL="146304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3pPr>
    <a:lvl4pPr marL="219456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4pPr>
    <a:lvl5pPr marL="292608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5pPr>
    <a:lvl6pPr marL="365760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6pPr>
    <a:lvl7pPr marL="438912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7pPr>
    <a:lvl8pPr marL="512064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8pPr>
    <a:lvl9pPr marL="5852160" algn="l" defTabSz="1463040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15E44-4649-4221-8255-48BC1520C8F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8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88300" y="9200027"/>
            <a:ext cx="3627120" cy="535517"/>
          </a:xfrm>
          <a:prstGeom prst="rect">
            <a:avLst/>
          </a:prstGeom>
        </p:spPr>
        <p:txBody>
          <a:bodyPr/>
          <a:lstStyle>
            <a:lvl1pPr algn="r">
              <a:defRPr sz="1467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905A43-677E-48FA-94EB-D0ABC348EA41}" type="slidenum">
              <a:rPr lang="en-US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90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-1287302" y="9681210"/>
            <a:ext cx="1813562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4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4" name="Rectangle 9"/>
          <p:cNvSpPr txBox="1">
            <a:spLocks noChangeArrowheads="1"/>
          </p:cNvSpPr>
          <p:nvPr userDrawn="1"/>
        </p:nvSpPr>
        <p:spPr bwMode="auto">
          <a:xfrm>
            <a:off x="12047220" y="9806940"/>
            <a:ext cx="362712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 eaLnBrk="1" hangingPunct="1">
              <a:defRPr sz="1400" b="1">
                <a:latin typeface="Times New Roman" pitchFamily="18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67" dirty="0">
              <a:solidFill>
                <a:prstClr val="black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86" y="59874"/>
            <a:ext cx="602499" cy="5284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1113" y="94687"/>
            <a:ext cx="655719" cy="56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4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5pPr>
      <a:lvl6pPr marL="670575" algn="ctr" rtl="0" fontAlgn="base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6pPr>
      <a:lvl7pPr marL="1341150" algn="ctr" rtl="0" fontAlgn="base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7pPr>
      <a:lvl8pPr marL="2011726" algn="ctr" rtl="0" fontAlgn="base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8pPr>
      <a:lvl9pPr marL="2682301" algn="ctr" rtl="0" fontAlgn="base">
        <a:spcBef>
          <a:spcPct val="0"/>
        </a:spcBef>
        <a:spcAft>
          <a:spcPct val="0"/>
        </a:spcAft>
        <a:defRPr sz="6453">
          <a:solidFill>
            <a:schemeClr val="tx1"/>
          </a:solidFill>
          <a:latin typeface="Calibri" pitchFamily="34" charset="0"/>
        </a:defRPr>
      </a:lvl9pPr>
    </p:titleStyle>
    <p:bodyStyle>
      <a:lvl1pPr marL="502931" indent="-5029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693" kern="1200">
          <a:solidFill>
            <a:schemeClr val="tx1"/>
          </a:solidFill>
          <a:latin typeface="+mn-lt"/>
          <a:ea typeface="+mn-ea"/>
          <a:cs typeface="+mn-cs"/>
        </a:defRPr>
      </a:lvl1pPr>
      <a:lvl2pPr marL="1089685" indent="-41911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107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33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933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spcBef>
          <a:spcPct val="20000"/>
        </a:spcBef>
        <a:buFont typeface="Arial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Box 119"/>
          <p:cNvSpPr txBox="1"/>
          <p:nvPr/>
        </p:nvSpPr>
        <p:spPr>
          <a:xfrm>
            <a:off x="1565101" y="281560"/>
            <a:ext cx="13411200" cy="2258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9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HAMMER“THE </a:t>
            </a:r>
            <a:r>
              <a:rPr lang="en-US" sz="469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HAMMER”</a:t>
            </a:r>
          </a:p>
          <a:p>
            <a:pPr algn="ctr"/>
            <a:r>
              <a:rPr lang="en-US" sz="469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 JAN 18)</a:t>
            </a:r>
          </a:p>
          <a:p>
            <a:pPr algn="ctr"/>
            <a:endParaRPr lang="en-US" sz="469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5101" y="4248272"/>
            <a:ext cx="6316779" cy="5823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13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1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Pre-Combat Checks / Pre-Combat Inspections</a:t>
            </a:r>
          </a:p>
          <a:p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 March – 5 miles 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(0500-0630)</a:t>
            </a:r>
          </a:p>
          <a:p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Classes (0800-1200)</a:t>
            </a: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Occupy Patrol Base</a:t>
            </a:r>
            <a:r>
              <a:rPr lang="en-US" sz="161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/Establish 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13" dirty="0">
                <a:latin typeface="Arial" panose="020B0604020202020204" pitchFamily="34" charset="0"/>
                <a:cs typeface="Arial" panose="020B0604020202020204" pitchFamily="34" charset="0"/>
              </a:rPr>
              <a:t>TAA 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priorities of </a:t>
            </a: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Camouflage your exposed skin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and establish Hasty Fighting Positions</a:t>
            </a: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 individual movement</a:t>
            </a: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>
                <a:latin typeface="Arial" panose="020B0604020202020204" pitchFamily="34" charset="0"/>
                <a:cs typeface="Arial" panose="020B0604020202020204" pitchFamily="34" charset="0"/>
              </a:rPr>
              <a:t>Communicate Tasks</a:t>
            </a:r>
          </a:p>
          <a:p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Exercises (Individual and Buddy Team) (1300-1800)</a:t>
            </a: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Tasks</a:t>
            </a:r>
          </a:p>
          <a:p>
            <a:pPr marL="1511123" lvl="2" indent="-169973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</a:t>
            </a: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movement (Low crawl/High crawl/Rush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1123" lvl="2" indent="-169973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as a member of a Team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Survive Tasks</a:t>
            </a:r>
          </a:p>
          <a:p>
            <a:pPr marL="1092014" lvl="2" indent="-172301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training in a tactical environment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014" lvl="2" indent="-172301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 to CBRN hazard/attack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0548" lvl="1" indent="-169973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 hand and arm signals/send a radio message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 (1900-0001</a:t>
            </a: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 persons entering your area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 noise, light, litter discipline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 vision device familiarization</a:t>
            </a: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76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8104845" y="4248273"/>
            <a:ext cx="5082798" cy="1875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13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2</a:t>
            </a:r>
          </a:p>
          <a:p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 Operations (0515-1000)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Stand-To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dirty="0">
                <a:latin typeface="Arial" panose="020B0604020202020204" pitchFamily="34" charset="0"/>
                <a:cs typeface="Arial" panose="020B0604020202020204" pitchFamily="34" charset="0"/>
              </a:rPr>
              <a:t>TAA </a:t>
            </a: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priorities of </a:t>
            </a:r>
            <a:r>
              <a:rPr lang="en-US" sz="161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marL="842876" lvl="1" indent="-172301">
              <a:buFont typeface="Arial" panose="020B0604020202020204" pitchFamily="34" charset="0"/>
              <a:buChar char="•"/>
            </a:pPr>
            <a:r>
              <a:rPr lang="en-US" sz="161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1 retraining/reinforcement</a:t>
            </a:r>
            <a:endParaRPr lang="en-US" sz="161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76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76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373508" y="1479518"/>
            <a:ext cx="12912900" cy="3070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1466" indent="-251466">
              <a:buFont typeface="Arial" panose="020B0604020202020204" pitchFamily="34" charset="0"/>
              <a:buChar char="•"/>
            </a:pP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“THE HAMMER” serves as the introduction to the tactical field environment for Trainees.  Over a 24-hour period, Trainees will initially learn how to establish a hasty fighting position and perform individual communicate, survive, and move tasks. </a:t>
            </a:r>
          </a:p>
          <a:p>
            <a:pPr marL="251466" indent="-251466">
              <a:buFont typeface="Arial" panose="020B0604020202020204" pitchFamily="34" charset="0"/>
              <a:buChar char="•"/>
            </a:pPr>
            <a:endParaRPr lang="en-US" sz="161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6" indent="-251466">
              <a:buFont typeface="Arial" panose="020B0604020202020204" pitchFamily="34" charset="0"/>
              <a:buChar char="•"/>
            </a:pP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completion of “THE HAMMER,” Trainees will have gained proficiency through repetition on the tasks learned and understand the basic concept of moving as a member of a Team.</a:t>
            </a:r>
          </a:p>
          <a:p>
            <a:pPr marL="251466" indent="-251466">
              <a:buFont typeface="Arial" panose="020B0604020202020204" pitchFamily="34" charset="0"/>
              <a:buChar char="•"/>
            </a:pPr>
            <a:endParaRPr lang="en-US" sz="161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6" indent="-251466">
              <a:buFont typeface="Arial" panose="020B0604020202020204" pitchFamily="34" charset="0"/>
              <a:buChar char="•"/>
            </a:pPr>
            <a:r>
              <a:rPr lang="en-US" sz="161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of “THE HAMMER” will serve as a transition from Red Phase to White Phase; symbolically represented by the presentation of the White Phase banner</a:t>
            </a:r>
            <a:r>
              <a:rPr lang="en-US" sz="161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51466" indent="-251466">
              <a:buFont typeface="Arial" panose="020B0604020202020204" pitchFamily="34" charset="0"/>
              <a:buChar char="•"/>
            </a:pPr>
            <a:endParaRPr lang="en-US" sz="161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6" indent="-251466">
              <a:buFont typeface="Arial" panose="020B0604020202020204" pitchFamily="34" charset="0"/>
              <a:buChar char="•"/>
            </a:pPr>
            <a:r>
              <a:rPr lang="en-US" sz="161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5 mile foot march may be conducted out or in at the discretion of the Commander.</a:t>
            </a:r>
          </a:p>
          <a:p>
            <a:pPr marL="251466" indent="-251466">
              <a:buFont typeface="Arial" panose="020B0604020202020204" pitchFamily="34" charset="0"/>
              <a:buChar char="•"/>
            </a:pP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6" indent="-251466">
              <a:buFont typeface="Arial" panose="020B0604020202020204" pitchFamily="34" charset="0"/>
              <a:buChar char="•"/>
            </a:pPr>
            <a:endParaRPr lang="en-US" sz="1613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3326" y="281560"/>
            <a:ext cx="6071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 Arial"/>
              </a:rPr>
              <a:t>THE HAMMER</a:t>
            </a:r>
            <a:endParaRPr lang="en-US" sz="6000" b="1" dirty="0">
              <a:latin typeface=" 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11507" y="9413056"/>
            <a:ext cx="4552272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BOLD text are required tasks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124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8D453F88C7274081E0D871425AFBB2" ma:contentTypeVersion="17" ma:contentTypeDescription="Create a new document." ma:contentTypeScope="" ma:versionID="2bc076a95cc67acf89aeff48f1f9808b">
  <xsd:schema xmlns:xsd="http://www.w3.org/2001/XMLSchema" xmlns:xs="http://www.w3.org/2001/XMLSchema" xmlns:p="http://schemas.microsoft.com/office/2006/metadata/properties" xmlns:ns1="http://schemas.microsoft.com/sharepoint/v3" xmlns:ns2="07162ab5-b109-4f87-a906-3def0ea628d3" xmlns:ns3="ecf817a0-df72-4f02-8cdd-0565051756db" targetNamespace="http://schemas.microsoft.com/office/2006/metadata/properties" ma:root="true" ma:fieldsID="3c50e06b7fe60cc37e4feb4d66ddd8db" ns1:_="" ns2:_="" ns3:_="">
    <xsd:import namespace="http://schemas.microsoft.com/sharepoint/v3"/>
    <xsd:import namespace="07162ab5-b109-4f87-a906-3def0ea628d3"/>
    <xsd:import namespace="ecf817a0-df72-4f02-8cdd-0565051756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ServiceDateTaken" minOccurs="0"/>
                <xsd:element ref="ns3:SharedWithDetails" minOccurs="0"/>
                <xsd:element ref="ns3:SharedWithUser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162ab5-b109-4f87-a906-3def0ea628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f817a0-df72-4f02-8cdd-0565051756d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7c86f33-570d-49e8-bea9-871612878d4e}" ma:internalName="TaxCatchAll" ma:showField="CatchAllData" ma:web="ecf817a0-df72-4f02-8cdd-056505175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162ab5-b109-4f87-a906-3def0ea628d3">
      <Terms xmlns="http://schemas.microsoft.com/office/infopath/2007/PartnerControls"/>
    </lcf76f155ced4ddcb4097134ff3c332f>
    <TaxCatchAll xmlns="ecf817a0-df72-4f02-8cdd-0565051756db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59AC30B-E2B6-4940-B107-CEE2FC3A216B}"/>
</file>

<file path=customXml/itemProps2.xml><?xml version="1.0" encoding="utf-8"?>
<ds:datastoreItem xmlns:ds="http://schemas.openxmlformats.org/officeDocument/2006/customXml" ds:itemID="{101AC739-2918-488C-B3FE-7B4501E3F9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B1EF5C-C5BF-4631-B343-A307EB59D841}">
  <ds:schemaRefs>
    <ds:schemaRef ds:uri="bbb7b874-8a26-4094-b2a6-81ffc00cf06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4294df9-fa57-4557-8a50-88f6eb2c71a6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7521</TotalTime>
  <Words>262</Words>
  <Application>Microsoft Office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 Arial</vt:lpstr>
      <vt:lpstr>Arial</vt:lpstr>
      <vt:lpstr>Calibri</vt:lpstr>
      <vt:lpstr>Times New Roman</vt:lpstr>
      <vt:lpstr>1_Office Theme</vt:lpstr>
      <vt:lpstr>PowerPoint Presentation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Beagle, Milford H Jr BG MIL USA USA 10MTN DIV (LI)</dc:creator>
  <cp:lastModifiedBy>Brown, Christopher L II SFC USARMY TRADOC (USA)</cp:lastModifiedBy>
  <cp:revision>300</cp:revision>
  <cp:lastPrinted>2020-08-13T17:33:52Z</cp:lastPrinted>
  <dcterms:created xsi:type="dcterms:W3CDTF">2018-04-12T17:16:01Z</dcterms:created>
  <dcterms:modified xsi:type="dcterms:W3CDTF">2022-03-22T10:52:12Z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0x0101002A8D453F88C7274081E0D871425AFBB2</vt:lpwstr>
  </property>
</Properties>
</file>