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1"/>
  </p:notesMasterIdLst>
  <p:handoutMasterIdLst>
    <p:handoutMasterId r:id="rId82"/>
  </p:handoutMasterIdLst>
  <p:sldIdLst>
    <p:sldId id="562" r:id="rId2"/>
    <p:sldId id="535" r:id="rId3"/>
    <p:sldId id="526" r:id="rId4"/>
    <p:sldId id="531" r:id="rId5"/>
    <p:sldId id="517" r:id="rId6"/>
    <p:sldId id="530" r:id="rId7"/>
    <p:sldId id="527" r:id="rId8"/>
    <p:sldId id="533" r:id="rId9"/>
    <p:sldId id="519" r:id="rId10"/>
    <p:sldId id="516" r:id="rId11"/>
    <p:sldId id="276" r:id="rId12"/>
    <p:sldId id="518" r:id="rId13"/>
    <p:sldId id="520" r:id="rId14"/>
    <p:sldId id="529" r:id="rId15"/>
    <p:sldId id="521" r:id="rId16"/>
    <p:sldId id="522" r:id="rId17"/>
    <p:sldId id="523" r:id="rId18"/>
    <p:sldId id="524" r:id="rId19"/>
    <p:sldId id="525" r:id="rId20"/>
    <p:sldId id="487" r:id="rId21"/>
    <p:sldId id="532" r:id="rId22"/>
    <p:sldId id="293" r:id="rId23"/>
    <p:sldId id="449" r:id="rId24"/>
    <p:sldId id="452" r:id="rId25"/>
    <p:sldId id="451" r:id="rId26"/>
    <p:sldId id="454" r:id="rId27"/>
    <p:sldId id="450" r:id="rId28"/>
    <p:sldId id="453" r:id="rId29"/>
    <p:sldId id="499" r:id="rId30"/>
    <p:sldId id="511" r:id="rId31"/>
    <p:sldId id="512" r:id="rId32"/>
    <p:sldId id="553" r:id="rId33"/>
    <p:sldId id="554" r:id="rId34"/>
    <p:sldId id="555" r:id="rId35"/>
    <p:sldId id="556" r:id="rId36"/>
    <p:sldId id="557" r:id="rId37"/>
    <p:sldId id="558" r:id="rId38"/>
    <p:sldId id="559" r:id="rId39"/>
    <p:sldId id="560" r:id="rId40"/>
    <p:sldId id="561" r:id="rId41"/>
    <p:sldId id="534" r:id="rId42"/>
    <p:sldId id="498" r:id="rId43"/>
    <p:sldId id="294" r:id="rId44"/>
    <p:sldId id="448" r:id="rId45"/>
    <p:sldId id="456" r:id="rId46"/>
    <p:sldId id="292" r:id="rId47"/>
    <p:sldId id="455" r:id="rId48"/>
    <p:sldId id="466" r:id="rId49"/>
    <p:sldId id="467" r:id="rId50"/>
    <p:sldId id="464" r:id="rId51"/>
    <p:sldId id="475" r:id="rId52"/>
    <p:sldId id="476" r:id="rId53"/>
    <p:sldId id="463" r:id="rId54"/>
    <p:sldId id="472" r:id="rId55"/>
    <p:sldId id="550" r:id="rId56"/>
    <p:sldId id="551" r:id="rId57"/>
    <p:sldId id="435" r:id="rId58"/>
    <p:sldId id="295" r:id="rId59"/>
    <p:sldId id="382" r:id="rId60"/>
    <p:sldId id="383" r:id="rId61"/>
    <p:sldId id="388" r:id="rId62"/>
    <p:sldId id="389" r:id="rId63"/>
    <p:sldId id="536" r:id="rId64"/>
    <p:sldId id="538" r:id="rId65"/>
    <p:sldId id="539" r:id="rId66"/>
    <p:sldId id="540" r:id="rId67"/>
    <p:sldId id="541" r:id="rId68"/>
    <p:sldId id="542" r:id="rId69"/>
    <p:sldId id="543" r:id="rId70"/>
    <p:sldId id="544" r:id="rId71"/>
    <p:sldId id="552" r:id="rId72"/>
    <p:sldId id="545" r:id="rId73"/>
    <p:sldId id="546" r:id="rId74"/>
    <p:sldId id="547" r:id="rId75"/>
    <p:sldId id="548" r:id="rId76"/>
    <p:sldId id="549" r:id="rId77"/>
    <p:sldId id="387" r:id="rId78"/>
    <p:sldId id="381" r:id="rId79"/>
    <p:sldId id="441" r:id="rId8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FF"/>
    <a:srgbClr val="FF0000"/>
    <a:srgbClr val="16161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8186" autoAdjust="0"/>
  </p:normalViewPr>
  <p:slideViewPr>
    <p:cSldViewPr snapToGrid="0">
      <p:cViewPr varScale="1">
        <p:scale>
          <a:sx n="71" d="100"/>
          <a:sy n="71" d="100"/>
        </p:scale>
        <p:origin x="1512" y="60"/>
      </p:cViewPr>
      <p:guideLst>
        <p:guide orient="horz" pos="2160"/>
        <p:guide pos="2880"/>
      </p:guideLst>
    </p:cSldViewPr>
  </p:slideViewPr>
  <p:outlineViewPr>
    <p:cViewPr>
      <p:scale>
        <a:sx n="33" d="100"/>
        <a:sy n="33" d="100"/>
      </p:scale>
      <p:origin x="0" y="2598"/>
    </p:cViewPr>
  </p:outlineViewPr>
  <p:notesTextViewPr>
    <p:cViewPr>
      <p:scale>
        <a:sx n="100" d="100"/>
        <a:sy n="100" d="100"/>
      </p:scale>
      <p:origin x="0" y="0"/>
    </p:cViewPr>
  </p:notesTextViewPr>
  <p:sorterViewPr>
    <p:cViewPr>
      <p:scale>
        <a:sx n="82" d="100"/>
        <a:sy n="82" d="100"/>
      </p:scale>
      <p:origin x="0" y="1122"/>
    </p:cViewPr>
  </p:sorterViewPr>
  <p:notesViewPr>
    <p:cSldViewPr snapToGrid="0">
      <p:cViewPr>
        <p:scale>
          <a:sx n="100" d="100"/>
          <a:sy n="100" d="100"/>
        </p:scale>
        <p:origin x="-648" y="12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b="0">
                <a:effectLst/>
                <a:latin typeface="Arial" charset="0"/>
                <a:cs typeface="+mn-cs"/>
              </a:defRPr>
            </a:lvl1pPr>
          </a:lstStyle>
          <a:p>
            <a:pPr>
              <a:defRPr/>
            </a:pPr>
            <a:endParaRPr lang="de-DE"/>
          </a:p>
        </p:txBody>
      </p:sp>
      <p:sp>
        <p:nvSpPr>
          <p:cNvPr id="34819"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b="0">
                <a:effectLst/>
                <a:latin typeface="Arial" charset="0"/>
                <a:cs typeface="+mn-cs"/>
              </a:defRPr>
            </a:lvl1pPr>
          </a:lstStyle>
          <a:p>
            <a:pPr>
              <a:defRPr/>
            </a:pPr>
            <a:endParaRPr lang="de-DE"/>
          </a:p>
        </p:txBody>
      </p:sp>
      <p:sp>
        <p:nvSpPr>
          <p:cNvPr id="34820"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b="0">
                <a:effectLst/>
                <a:latin typeface="Arial" charset="0"/>
                <a:cs typeface="+mn-cs"/>
              </a:defRPr>
            </a:lvl1pPr>
          </a:lstStyle>
          <a:p>
            <a:pPr>
              <a:defRPr/>
            </a:pPr>
            <a:endParaRPr lang="de-DE"/>
          </a:p>
        </p:txBody>
      </p:sp>
      <p:sp>
        <p:nvSpPr>
          <p:cNvPr id="34821"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b="0">
                <a:effectLst/>
                <a:latin typeface="Arial" charset="0"/>
                <a:cs typeface="+mn-cs"/>
              </a:defRPr>
            </a:lvl1pPr>
          </a:lstStyle>
          <a:p>
            <a:pPr>
              <a:defRPr/>
            </a:pPr>
            <a:fld id="{FEAADE68-65D1-4D0C-A72A-5F2B6A15D87E}"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07-07-05T18:50:42.64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07-07-05T18:53:32.62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0"/>
              </a:spcBef>
              <a:buFontTx/>
              <a:buNone/>
              <a:defRPr sz="1200" b="0">
                <a:effectLst/>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spcBef>
                <a:spcPct val="0"/>
              </a:spcBef>
              <a:buFontTx/>
              <a:buNone/>
              <a:defRPr sz="1200" b="0">
                <a:effectLst/>
                <a:latin typeface="Arial" charset="0"/>
                <a:cs typeface="+mn-cs"/>
              </a:defRPr>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79513" y="696913"/>
            <a:ext cx="4648200" cy="3486150"/>
          </a:xfrm>
          <a:prstGeom prst="rect">
            <a:avLst/>
          </a:prstGeom>
          <a:noFill/>
          <a:ln w="9525">
            <a:solidFill>
              <a:srgbClr val="000000"/>
            </a:solidFill>
            <a:miter lim="800000"/>
            <a:headEnd/>
            <a:tailEnd/>
          </a:ln>
        </p:spPr>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0"/>
              </a:spcBef>
              <a:buFontTx/>
              <a:buNone/>
              <a:defRPr sz="1200" b="0">
                <a:effectLst/>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spcBef>
                <a:spcPct val="0"/>
              </a:spcBef>
              <a:buFontTx/>
              <a:buNone/>
              <a:defRPr sz="1200" b="0">
                <a:effectLst/>
                <a:latin typeface="Arial" charset="0"/>
                <a:cs typeface="+mn-cs"/>
              </a:defRPr>
            </a:lvl1pPr>
          </a:lstStyle>
          <a:p>
            <a:pPr>
              <a:defRPr/>
            </a:pPr>
            <a:fld id="{3272375B-B0BD-4031-88ED-CA0FCA7D4CF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90625" y="703263"/>
            <a:ext cx="4630738" cy="3473450"/>
          </a:xfrm>
          <a:ln/>
        </p:spPr>
      </p:sp>
      <p:sp>
        <p:nvSpPr>
          <p:cNvPr id="82947" name="Rectangle 3"/>
          <p:cNvSpPr>
            <a:spLocks noGrp="1" noChangeArrowheads="1"/>
          </p:cNvSpPr>
          <p:nvPr>
            <p:ph type="body" idx="1"/>
          </p:nvPr>
        </p:nvSpPr>
        <p:spPr bwMode="auto">
          <a:xfrm>
            <a:off x="935038" y="4416425"/>
            <a:ext cx="5140325" cy="4183063"/>
          </a:xfrm>
          <a:prstGeom prst="rect">
            <a:avLst/>
          </a:prstGeom>
          <a:noFill/>
          <a:ln>
            <a:miter lim="800000"/>
            <a:headEnd/>
            <a:tailEnd/>
          </a:ln>
        </p:spPr>
        <p:txBody>
          <a:bodyPr/>
          <a:lstStyle/>
          <a:p>
            <a:pPr algn="ctr"/>
            <a:r>
              <a:rPr lang="en-US" b="1">
                <a:cs typeface="Times New Roman" pitchFamily="18" charset="0"/>
              </a:rPr>
              <a:t>TRAINING SUPPORT PACKAGE (TSP)</a:t>
            </a:r>
            <a:endParaRPr lang="en-US">
              <a:cs typeface="Times New Roman" pitchFamily="18" charset="0"/>
            </a:endParaRPr>
          </a:p>
          <a:p>
            <a:pPr>
              <a:lnSpc>
                <a:spcPct val="80000"/>
              </a:lnSpc>
            </a:pPr>
            <a:r>
              <a:rPr lang="en-US" sz="1000" b="1"/>
              <a:t>TSP Number: NEED TSP NUMBER FOR THE COURSE</a:t>
            </a:r>
            <a:endParaRPr lang="en-US" sz="1000"/>
          </a:p>
          <a:p>
            <a:pPr>
              <a:lnSpc>
                <a:spcPct val="80000"/>
              </a:lnSpc>
            </a:pPr>
            <a:r>
              <a:rPr lang="en-US" sz="1000" b="1"/>
              <a:t>Title:</a:t>
            </a:r>
            <a:r>
              <a:rPr lang="en-US" sz="1000"/>
              <a:t>Qualify with the M320</a:t>
            </a:r>
          </a:p>
          <a:p>
            <a:pPr>
              <a:lnSpc>
                <a:spcPct val="80000"/>
              </a:lnSpc>
            </a:pPr>
            <a:r>
              <a:rPr lang="en-US" b="1">
                <a:cs typeface="Times New Roman" pitchFamily="18" charset="0"/>
              </a:rPr>
              <a:t>Task Number(s) /Title(s):	     </a:t>
            </a:r>
            <a:r>
              <a:rPr lang="en-US">
                <a:cs typeface="Times New Roman" pitchFamily="18" charset="0"/>
              </a:rPr>
              <a:t>task number	      			task title</a:t>
            </a:r>
          </a:p>
          <a:p>
            <a:pPr>
              <a:lnSpc>
                <a:spcPct val="80000"/>
              </a:lnSpc>
            </a:pPr>
            <a:r>
              <a:rPr lang="en-US" sz="1000" b="1"/>
              <a:t>Effective Date:</a:t>
            </a:r>
            <a:r>
              <a:rPr lang="en-US" sz="1000"/>
              <a:t>  ??????</a:t>
            </a:r>
          </a:p>
          <a:p>
            <a:r>
              <a:rPr lang="en-US" b="1">
                <a:cs typeface="Times New Roman" pitchFamily="18" charset="0"/>
              </a:rPr>
              <a:t>Supersedes TSP(s): </a:t>
            </a:r>
            <a:r>
              <a:rPr lang="en-US">
                <a:cs typeface="Times New Roman" pitchFamily="18" charset="0"/>
              </a:rPr>
              <a:t>	N/A</a:t>
            </a:r>
          </a:p>
          <a:p>
            <a:r>
              <a:rPr lang="en-US" b="1">
                <a:cs typeface="Times New Roman" pitchFamily="18" charset="0"/>
              </a:rPr>
              <a:t>TSP User:</a:t>
            </a:r>
            <a:r>
              <a:rPr lang="en-US">
                <a:cs typeface="Times New Roman" pitchFamily="18" charset="0"/>
              </a:rPr>
              <a:t>	  Use this TSP in Unit Sustainment Training.</a:t>
            </a:r>
          </a:p>
          <a:p>
            <a:r>
              <a:rPr lang="en-US" b="1">
                <a:cs typeface="Times New Roman" pitchFamily="18" charset="0"/>
              </a:rPr>
              <a:t>Proponent:  </a:t>
            </a:r>
            <a:r>
              <a:rPr lang="en-US">
                <a:cs typeface="Times New Roman" pitchFamily="18" charset="0"/>
              </a:rPr>
              <a:t>The proponent for this document is the Advanced Infantry Marksmanship Strategies and Standards Committee, C Company 2/29th IN Regt, Ft. Benning GA.  31905.</a:t>
            </a:r>
          </a:p>
          <a:p>
            <a:r>
              <a:rPr lang="en-US" b="1">
                <a:cs typeface="Times New Roman" pitchFamily="18" charset="0"/>
              </a:rPr>
              <a:t>Comments/ Recommendations: </a:t>
            </a:r>
            <a:r>
              <a:rPr lang="en-US">
                <a:cs typeface="Times New Roman" pitchFamily="18" charset="0"/>
              </a:rPr>
              <a:t>	Send comments and recommendations directly to C 2/29th IN Regt, Ft. Benning GA.  31905</a:t>
            </a:r>
          </a:p>
          <a:p>
            <a:r>
              <a:rPr lang="en-US" b="1">
                <a:cs typeface="Times New Roman" pitchFamily="18" charset="0"/>
              </a:rPr>
              <a:t>Foreign Disclosure Restrictions: </a:t>
            </a:r>
            <a:r>
              <a:rPr lang="en-US">
                <a:cs typeface="Times New Roman" pitchFamily="18" charset="0"/>
              </a:rPr>
              <a:t>	The material contained in this course has been reviewed by course instructors. This is releasable to military students from all requesting foreign countries without restriction.</a:t>
            </a:r>
          </a:p>
          <a:p>
            <a:r>
              <a:rPr lang="en-US" b="1">
                <a:cs typeface="Times New Roman" pitchFamily="18" charset="0"/>
              </a:rPr>
              <a:t>(NEXT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xfrm>
            <a:off x="701675" y="4416425"/>
            <a:ext cx="5607050" cy="4183063"/>
          </a:xfrm>
          <a:prstGeom prst="rect">
            <a:avLst/>
          </a:prstGeom>
          <a:ln/>
        </p:spPr>
        <p:txBody>
          <a:bodyPr/>
          <a:lstStyle/>
          <a:p>
            <a:pPr marL="342900" indent="-342900">
              <a:defRPr/>
            </a:pPr>
            <a:r>
              <a:rPr lang="en-US" dirty="0"/>
              <a:t>1 - Point the muzzle of the XM320 in a safe direction, with the trigger finger outside the trigger guard.</a:t>
            </a:r>
          </a:p>
          <a:p>
            <a:pPr marL="342900" indent="-342900">
              <a:defRPr/>
            </a:pPr>
            <a:endParaRPr lang="en-US" dirty="0"/>
          </a:p>
          <a:p>
            <a:pPr marL="342900" indent="-342900">
              <a:defRPr/>
            </a:pPr>
            <a:r>
              <a:rPr lang="en-US" dirty="0"/>
              <a:t>2 - Put the selector lever in the “S“ (Safe) position . </a:t>
            </a:r>
            <a:r>
              <a:rPr lang="en-US" b="1" dirty="0"/>
              <a:t>Point out.</a:t>
            </a:r>
          </a:p>
          <a:p>
            <a:pPr marL="342900" indent="-342900">
              <a:defRPr/>
            </a:pPr>
            <a:endParaRPr lang="en-US" dirty="0"/>
          </a:p>
          <a:p>
            <a:pPr marL="342900" indent="-342900">
              <a:defRPr/>
            </a:pPr>
            <a:r>
              <a:rPr lang="en-US" dirty="0"/>
              <a:t>3 - Push the barrel release button up, allowing the barrel to swing out to the left side of the receiver. </a:t>
            </a:r>
            <a:r>
              <a:rPr lang="en-US" b="1" dirty="0"/>
              <a:t>Point out.</a:t>
            </a:r>
          </a:p>
          <a:p>
            <a:pPr marL="342900" indent="-342900">
              <a:defRPr/>
            </a:pPr>
            <a:endParaRPr lang="en-US" dirty="0"/>
          </a:p>
          <a:p>
            <a:pPr marL="342900" indent="-342900">
              <a:defRPr/>
            </a:pPr>
            <a:endParaRPr lang="en-US" dirty="0"/>
          </a:p>
          <a:p>
            <a:pPr marL="342900" indent="-342900">
              <a:defRPr/>
            </a:pPr>
            <a:r>
              <a:rPr lang="en-US" dirty="0"/>
              <a:t>4 - Physically and visually inspect the chamber for ammunition or empty cartridge case.</a:t>
            </a:r>
            <a:r>
              <a:rPr lang="en-US" b="1" dirty="0"/>
              <a:t>  Point out.</a:t>
            </a:r>
          </a:p>
          <a:p>
            <a:pPr marL="342900" indent="-342900">
              <a:defRPr/>
            </a:pPr>
            <a:endParaRPr lang="en-US" dirty="0"/>
          </a:p>
          <a:p>
            <a:pPr eaLnBrk="1" hangingPunct="1">
              <a:defRPr/>
            </a:pPr>
            <a:endParaRPr lang="en-US" dirty="0"/>
          </a:p>
          <a:p>
            <a:pPr eaLnBrk="1" hangingPunct="1">
              <a:defRPr/>
            </a:pPr>
            <a:endParaRPr lang="en-US" dirty="0"/>
          </a:p>
          <a:p>
            <a:pPr eaLnBrk="1" hangingPunct="1">
              <a:defRPr/>
            </a:pPr>
            <a:r>
              <a:rPr lang="en-US" b="1" dirty="0">
                <a:cs typeface="Times New Roman" pitchFamily="18" charset="0"/>
              </a:rPr>
              <a:t>(NEXT SLIDE)</a:t>
            </a:r>
          </a:p>
          <a:p>
            <a:pPr eaLnBrk="1" hangingPunct="1">
              <a:defRPr/>
            </a:pPr>
            <a:endParaRPr lang="en-US" dirty="0"/>
          </a:p>
        </p:txBody>
      </p:sp>
      <p:sp>
        <p:nvSpPr>
          <p:cNvPr id="95236" name="Slide Number Placeholder 3"/>
          <p:cNvSpPr>
            <a:spLocks noGrp="1"/>
          </p:cNvSpPr>
          <p:nvPr>
            <p:ph type="sldNum" sz="quarter" idx="5"/>
          </p:nvPr>
        </p:nvSpPr>
        <p:spPr/>
        <p:txBody>
          <a:bodyPr/>
          <a:lstStyle/>
          <a:p>
            <a:pPr>
              <a:defRPr/>
            </a:pPr>
            <a:fld id="{21E70E59-07BC-467D-BB61-4DD1AFC1971D}"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28600" indent="-228600">
              <a:lnSpc>
                <a:spcPct val="90000"/>
              </a:lnSpc>
            </a:pPr>
            <a:r>
              <a:rPr lang="en-US" sz="1000" b="1"/>
              <a:t>Major Characteristics of the M320 are:</a:t>
            </a:r>
          </a:p>
          <a:p>
            <a:pPr marL="228600" indent="-228600">
              <a:lnSpc>
                <a:spcPct val="90000"/>
              </a:lnSpc>
              <a:buFontTx/>
              <a:buAutoNum type="arabicPeriod"/>
            </a:pPr>
            <a:r>
              <a:rPr lang="en-US" sz="1000" b="1" u="sng"/>
              <a:t> Ambidextrous Safety:</a:t>
            </a:r>
            <a:r>
              <a:rPr lang="en-US" sz="1000"/>
              <a:t> The M320 can be fired Ambidextrously. However for Left-Handed Firers, there is the issue of loading the weapon with the firing hand, since it opens only on the right-hand side. </a:t>
            </a:r>
          </a:p>
          <a:p>
            <a:pPr marL="228600" indent="-228600">
              <a:lnSpc>
                <a:spcPct val="90000"/>
              </a:lnSpc>
              <a:buFontTx/>
              <a:buAutoNum type="arabicPeriod"/>
            </a:pPr>
            <a:r>
              <a:rPr lang="en-US" sz="1000" b="1" u="sng"/>
              <a:t>Mechanical Sights:</a:t>
            </a:r>
            <a:r>
              <a:rPr lang="en-US" sz="1000"/>
              <a:t> The M320 can be fired with either the Leaf sight mounted or with the Day/Night Sight</a:t>
            </a:r>
          </a:p>
          <a:p>
            <a:pPr marL="228600" indent="-228600">
              <a:lnSpc>
                <a:spcPct val="90000"/>
              </a:lnSpc>
              <a:buFontTx/>
              <a:buAutoNum type="arabicPeriod"/>
            </a:pPr>
            <a:r>
              <a:rPr lang="en-US" sz="1000" b="1" u="sng"/>
              <a:t>Double Action Trigger:</a:t>
            </a:r>
            <a:r>
              <a:rPr lang="en-US" sz="1000" b="1"/>
              <a:t> </a:t>
            </a:r>
            <a:r>
              <a:rPr lang="en-US" sz="1000"/>
              <a:t> This means that each time the trigger depressed, it will charge the weapon</a:t>
            </a:r>
          </a:p>
          <a:p>
            <a:pPr marL="228600" indent="-228600">
              <a:lnSpc>
                <a:spcPct val="90000"/>
              </a:lnSpc>
              <a:buFontTx/>
              <a:buAutoNum type="arabicPeriod"/>
            </a:pPr>
            <a:r>
              <a:rPr lang="en-US" sz="1000" b="1" u="sng"/>
              <a:t>Various Mounting Options:</a:t>
            </a:r>
            <a:r>
              <a:rPr lang="en-US" sz="1000"/>
              <a:t> the M320 can be used in either a stand-alone configuration, Or mounted to a variety of host weapons. The M320 can be tailored to fit mission needs. </a:t>
            </a:r>
          </a:p>
          <a:p>
            <a:pPr marL="228600" indent="-228600">
              <a:lnSpc>
                <a:spcPct val="90000"/>
              </a:lnSpc>
              <a:buFontTx/>
              <a:buAutoNum type="arabicPeriod"/>
            </a:pPr>
            <a:r>
              <a:rPr lang="en-US" sz="1000" b="1" u="sng"/>
              <a:t>Barrel- Forged Aluminum:</a:t>
            </a:r>
            <a:r>
              <a:rPr lang="en-US" sz="1000"/>
              <a:t> The barrel is much more durable than the M203, and is undergoing feasibility studies for Medium-Velocity Rounds to increase the range of the weapon.  </a:t>
            </a:r>
            <a:endParaRPr lang="en-US" sz="1000" b="1" u="sng"/>
          </a:p>
          <a:p>
            <a:pPr marL="228600" indent="-228600">
              <a:lnSpc>
                <a:spcPct val="90000"/>
              </a:lnSpc>
            </a:pPr>
            <a:r>
              <a:rPr lang="en-US" sz="1000" b="1" u="sng"/>
              <a:t>DIFFRENCES FROM THE M203:</a:t>
            </a:r>
          </a:p>
          <a:p>
            <a:pPr marL="228600" indent="-228600">
              <a:lnSpc>
                <a:spcPct val="90000"/>
              </a:lnSpc>
            </a:pPr>
            <a:endParaRPr lang="en-US" sz="1000" b="1" u="sng"/>
          </a:p>
          <a:p>
            <a:pPr marL="228600" indent="-228600">
              <a:lnSpc>
                <a:spcPct val="90000"/>
              </a:lnSpc>
              <a:buFontTx/>
              <a:buAutoNum type="arabicPeriod"/>
            </a:pPr>
            <a:r>
              <a:rPr lang="en-US" sz="1000"/>
              <a:t>M320 has the capability of being removed from the weapon by the individual soldier. The M320 has an integral 3X5 mm Allen Wrench which allows the soldier to remove the host weapon adapters on their own. </a:t>
            </a:r>
          </a:p>
          <a:p>
            <a:pPr marL="228600" indent="-228600">
              <a:lnSpc>
                <a:spcPct val="90000"/>
              </a:lnSpc>
              <a:buFontTx/>
              <a:buAutoNum type="arabicPeriod"/>
            </a:pPr>
            <a:r>
              <a:rPr lang="en-US" sz="1000"/>
              <a:t>The M320 is a side-opening breech. This feature was chosen to allow for the design of longer 40mm rounds. </a:t>
            </a:r>
          </a:p>
          <a:p>
            <a:pPr marL="228600" indent="-228600">
              <a:lnSpc>
                <a:spcPct val="90000"/>
              </a:lnSpc>
              <a:buFontTx/>
              <a:buAutoNum type="arabicPeriod"/>
            </a:pPr>
            <a:r>
              <a:rPr lang="en-US" sz="1000"/>
              <a:t>The M320 does not have a round ejection feature like the M203. the student must take this into account and realize that he will have to strip the empty cartridge by hand. </a:t>
            </a:r>
          </a:p>
          <a:p>
            <a:pPr marL="228600" indent="-228600">
              <a:lnSpc>
                <a:spcPct val="90000"/>
              </a:lnSpc>
              <a:buFontTx/>
              <a:buAutoNum type="arabicPeriod"/>
            </a:pPr>
            <a:endParaRPr lang="en-US" sz="1000"/>
          </a:p>
          <a:p>
            <a:pPr marL="228600" indent="-228600">
              <a:lnSpc>
                <a:spcPct val="90000"/>
              </a:lnSpc>
            </a:pPr>
            <a:r>
              <a:rPr lang="en-US" sz="1000" b="1">
                <a:cs typeface="Times New Roman" pitchFamily="18" charset="0"/>
              </a:rPr>
              <a:t>(NEXT SLIDE)</a:t>
            </a:r>
          </a:p>
          <a:p>
            <a:pPr marL="228600" indent="-228600" eaLnBrk="1" hangingPunct="1">
              <a:lnSpc>
                <a:spcPct val="90000"/>
              </a:lnSpc>
            </a:pPr>
            <a:endParaRPr lang="en-US" sz="1000"/>
          </a:p>
        </p:txBody>
      </p:sp>
      <p:sp>
        <p:nvSpPr>
          <p:cNvPr id="96260"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defTabSz="931863">
              <a:defRPr/>
            </a:pPr>
            <a:fld id="{DB0DE4ED-A262-4701-9846-F4A171697798}" type="slidenum">
              <a:rPr lang="en-US" sz="1200">
                <a:cs typeface="+mn-cs"/>
              </a:rPr>
              <a:pPr algn="r" defTabSz="931863">
                <a:defRPr/>
              </a:pPr>
              <a:t>12</a:t>
            </a:fld>
            <a:endParaRPr lang="en-US" sz="120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a:lstStyle/>
          <a:p>
            <a:pPr marL="228600" indent="-228600"/>
            <a:r>
              <a:rPr lang="en-US" b="1"/>
              <a:t>Major Characteristics of the M320 on the left side are:</a:t>
            </a:r>
          </a:p>
          <a:p>
            <a:pPr marL="228600" indent="-228600">
              <a:buFontTx/>
              <a:buAutoNum type="arabicPeriod"/>
            </a:pPr>
            <a:r>
              <a:rPr lang="en-US" b="1" u="sng"/>
              <a:t>DNS Mounting Bracket: </a:t>
            </a:r>
            <a:r>
              <a:rPr lang="en-US"/>
              <a:t>Bracket is set up for mounting the integrated Day/Night Sight (DNS). There is also an integral plug for the DNS Remote Switch </a:t>
            </a:r>
          </a:p>
          <a:p>
            <a:pPr marL="228600" indent="-228600">
              <a:buFontTx/>
              <a:buAutoNum type="arabicPeriod"/>
            </a:pPr>
            <a:r>
              <a:rPr lang="en-US" b="1" u="sng"/>
              <a:t>Muzzle cap:</a:t>
            </a:r>
            <a:r>
              <a:rPr lang="en-US"/>
              <a:t> Keeps dirt and debris out of the barrel </a:t>
            </a:r>
          </a:p>
          <a:p>
            <a:pPr marL="228600" indent="-228600">
              <a:buFontTx/>
              <a:buAutoNum type="arabicPeriod"/>
            </a:pPr>
            <a:r>
              <a:rPr lang="en-US" b="1" u="sng"/>
              <a:t>Finger Guard: </a:t>
            </a:r>
            <a:r>
              <a:rPr lang="en-US"/>
              <a:t>This ensures that the firer does not place their fingers in front of the muzzle while firing and prevents any debris from the round from hitting the firer.</a:t>
            </a:r>
          </a:p>
          <a:p>
            <a:pPr marL="228600" indent="-228600">
              <a:buFontTx/>
              <a:buAutoNum type="arabicPeriod"/>
            </a:pPr>
            <a:r>
              <a:rPr lang="en-US" b="1" u="sng"/>
              <a:t>Forward Pistol </a:t>
            </a:r>
            <a:r>
              <a:rPr lang="en-US"/>
              <a:t>Grip: The forward pistol grip can be used in either it’s stowed configuration or deployed as a pistol grip. </a:t>
            </a:r>
          </a:p>
          <a:p>
            <a:pPr marL="228600" indent="-228600">
              <a:buFontTx/>
              <a:buAutoNum type="arabicPeriod"/>
            </a:pPr>
            <a:r>
              <a:rPr lang="en-US" b="1" u="sng"/>
              <a:t>Barrel Release Lever:</a:t>
            </a:r>
            <a:r>
              <a:rPr lang="en-US"/>
              <a:t>   This Lever is how the barrel is deployed. Pushing up on it with the trigger fingerwill open the breech.</a:t>
            </a:r>
            <a:endParaRPr lang="en-US">
              <a:cs typeface="Arial" charset="0"/>
            </a:endParaRPr>
          </a:p>
          <a:p>
            <a:pPr marL="228600" indent="-228600">
              <a:buFontTx/>
              <a:buAutoNum type="arabicPeriod"/>
            </a:pPr>
            <a:r>
              <a:rPr lang="en-US" b="1" u="sng"/>
              <a:t>Safety Lever:</a:t>
            </a:r>
            <a:r>
              <a:rPr lang="en-US"/>
              <a:t>  This lever is ambidextrous and has 2 modes, safe and fire.</a:t>
            </a:r>
          </a:p>
          <a:p>
            <a:pPr marL="228600" indent="-228600">
              <a:buFontTx/>
              <a:buAutoNum type="arabicPeriod"/>
            </a:pPr>
            <a:r>
              <a:rPr lang="en-US" b="1" u="sng"/>
              <a:t>Buttstock Locking Lever:</a:t>
            </a:r>
            <a:r>
              <a:rPr lang="en-US"/>
              <a:t> This lever is used to adjust the buttstock in the stand-alone configuration. </a:t>
            </a:r>
          </a:p>
          <a:p>
            <a:pPr marL="228600" indent="-228600">
              <a:buFontTx/>
              <a:buAutoNum type="arabicPeriod"/>
            </a:pPr>
            <a:r>
              <a:rPr lang="en-US" b="1" u="sng"/>
              <a:t>M4 Rear Adapter:</a:t>
            </a:r>
            <a:r>
              <a:rPr lang="en-US"/>
              <a:t> This shows what the adapter to mount the M320 to the Host weapon looks like. In this case it is for the M4 MWS.</a:t>
            </a:r>
          </a:p>
          <a:p>
            <a:pPr marL="228600" indent="-228600"/>
            <a:endParaRPr lang="en-US" b="1"/>
          </a:p>
          <a:p>
            <a:pPr marL="228600" indent="-228600"/>
            <a:r>
              <a:rPr lang="en-US" b="1">
                <a:cs typeface="Times New Roman" pitchFamily="18" charset="0"/>
              </a:rPr>
              <a:t>(NEXT SLIDE)</a:t>
            </a:r>
          </a:p>
          <a:p>
            <a:pPr marL="228600" indent="-22860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a:lstStyle/>
          <a:p>
            <a:pPr marL="228600" indent="-228600"/>
            <a:r>
              <a:rPr lang="en-US" b="1"/>
              <a:t>Major Components of the M320 on the Left Side (cont.):</a:t>
            </a:r>
          </a:p>
          <a:p>
            <a:pPr marL="228600" indent="-228600">
              <a:buFontTx/>
              <a:buAutoNum type="arabicPeriod"/>
            </a:pPr>
            <a:r>
              <a:rPr lang="en-US" b="1" u="sng"/>
              <a:t>DNS Remote switch:</a:t>
            </a:r>
            <a:r>
              <a:rPr lang="en-US"/>
              <a:t> This switch is what activates the Day/Night Sight. It works in a similar function to the pressure switches on the PEQ-2A or PEQ-15. Holding down on the switch will turn on the DNS momentarily. Double tapping the switch will activate the DNS continuously. </a:t>
            </a:r>
          </a:p>
          <a:p>
            <a:pPr marL="228600" indent="-228600">
              <a:buFontTx/>
              <a:buAutoNum type="arabicPeriod"/>
            </a:pPr>
            <a:r>
              <a:rPr lang="en-US" b="1" u="sng"/>
              <a:t>5x3mm Allen Wrench</a:t>
            </a:r>
            <a:r>
              <a:rPr lang="en-US"/>
              <a:t>:  This is the storage location for the 5x3mm Allen Wrench. This Allen wrench is used for attaching the rear adapter for the M4/M16A4, the Quick Attach Bayonet Adapter, and also to make adjustments to the Mechanical Leaf Sight.</a:t>
            </a:r>
          </a:p>
          <a:p>
            <a:pPr marL="228600" indent="-228600">
              <a:buFontTx/>
              <a:buAutoNum type="arabicPeriod"/>
            </a:pPr>
            <a:r>
              <a:rPr lang="en-US" b="1" u="sng"/>
              <a:t>DNS Cable Channel Guide</a:t>
            </a:r>
            <a:r>
              <a:rPr lang="en-US"/>
              <a:t>: This channel keeps the DNS Pressure switch cable tight to the weapon, and prevents it from snagging on items (e.g door to HMMWV when exiting vehicle, etc.)</a:t>
            </a:r>
          </a:p>
          <a:p>
            <a:pPr marL="228600" indent="-228600">
              <a:buFontTx/>
              <a:buAutoNum type="arabicPeriod"/>
            </a:pPr>
            <a:endParaRPr lang="en-US" b="1"/>
          </a:p>
          <a:p>
            <a:pPr marL="228600" indent="-228600"/>
            <a:r>
              <a:rPr lang="en-US" b="1">
                <a:cs typeface="Times New Roman" pitchFamily="18" charset="0"/>
              </a:rPr>
              <a:t>(NEXT SLIDE)</a:t>
            </a:r>
          </a:p>
          <a:p>
            <a:pPr marL="228600" indent="-22860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a:lstStyle/>
          <a:p>
            <a:pPr marL="228600" indent="-228600"/>
            <a:r>
              <a:rPr lang="en-US" b="1"/>
              <a:t>Major Components of the M320 on the Right Side:</a:t>
            </a:r>
          </a:p>
          <a:p>
            <a:pPr marL="228600" indent="-228600">
              <a:buFontTx/>
              <a:buAutoNum type="arabicPeriod"/>
            </a:pPr>
            <a:r>
              <a:rPr lang="en-US" b="1" u="sng"/>
              <a:t>Mechanical Leaf Sight</a:t>
            </a:r>
            <a:r>
              <a:rPr lang="en-US"/>
              <a:t>: This sight can be used in place of the DNS. It can be mounted on either side of the M320.  </a:t>
            </a:r>
          </a:p>
          <a:p>
            <a:pPr marL="228600" indent="-228600">
              <a:buFontTx/>
              <a:buAutoNum type="arabicPeriod"/>
            </a:pPr>
            <a:r>
              <a:rPr lang="en-US" b="1" u="sng"/>
              <a:t>Manufacturer, Model, Serial #, etc</a:t>
            </a:r>
            <a:r>
              <a:rPr lang="en-US"/>
              <a:t>: This is where the serial number of the weapon is located. </a:t>
            </a:r>
          </a:p>
          <a:p>
            <a:pPr marL="228600" indent="-228600">
              <a:buFontTx/>
              <a:buAutoNum type="arabicPeriod"/>
            </a:pPr>
            <a:r>
              <a:rPr lang="en-US"/>
              <a:t> </a:t>
            </a:r>
            <a:r>
              <a:rPr lang="en-US" b="1" u="sng"/>
              <a:t>Trigger</a:t>
            </a:r>
            <a:r>
              <a:rPr lang="en-US"/>
              <a:t>: This is how the weapon is fired. Trigger squeeze is approximately 12-15 Lbs. Notify the students to be aware of this as it can affect the trajectory of the round if they jerk the trigger. </a:t>
            </a:r>
          </a:p>
          <a:p>
            <a:pPr marL="228600" indent="-228600"/>
            <a:endParaRPr lang="en-US" b="1"/>
          </a:p>
          <a:p>
            <a:pPr marL="228600" indent="-228600"/>
            <a:r>
              <a:rPr lang="en-US" b="1">
                <a:cs typeface="Times New Roman" pitchFamily="18" charset="0"/>
              </a:rPr>
              <a:t>(NEXT SLIDE)</a:t>
            </a:r>
          </a:p>
          <a:p>
            <a:pPr marL="228600" indent="-22860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xfrm>
            <a:off x="701675" y="4416425"/>
            <a:ext cx="5607050" cy="4183063"/>
          </a:xfrm>
          <a:prstGeom prst="rect">
            <a:avLst/>
          </a:prstGeom>
          <a:ln/>
        </p:spPr>
        <p:txBody>
          <a:bodyPr/>
          <a:lstStyle/>
          <a:p>
            <a:pPr marL="228600" indent="-228600">
              <a:defRPr/>
            </a:pPr>
            <a:r>
              <a:rPr lang="en-US" b="1" dirty="0"/>
              <a:t>Major Components of the M320 in the top view:</a:t>
            </a:r>
          </a:p>
          <a:p>
            <a:pPr marL="228600" indent="-228600">
              <a:defRPr/>
            </a:pPr>
            <a:endParaRPr lang="en-US" b="1" dirty="0"/>
          </a:p>
          <a:p>
            <a:pPr marL="228600" indent="-228600">
              <a:defRPr/>
            </a:pPr>
            <a:r>
              <a:rPr lang="en-US" b="1" dirty="0">
                <a:effectLst>
                  <a:outerShdw blurRad="38100" dist="38100" dir="2700000" algn="tl">
                    <a:srgbClr val="C0C0C0"/>
                  </a:outerShdw>
                </a:effectLst>
              </a:rPr>
              <a:t>1. Quick Attach/ Detach Bayonet Adaptor</a:t>
            </a:r>
            <a:r>
              <a:rPr lang="en-US" dirty="0"/>
              <a:t>: This is where the front adapter for the M320 is placed In the picture you see the M4 mount. The M16 Quick Attach/ </a:t>
            </a:r>
            <a:r>
              <a:rPr lang="en-US" dirty="0" err="1"/>
              <a:t>DetachBayonet</a:t>
            </a:r>
            <a:r>
              <a:rPr lang="en-US" dirty="0"/>
              <a:t> Adaptor mounts to the 2 screw holes in front of the current adapter. </a:t>
            </a:r>
          </a:p>
          <a:p>
            <a:pPr marL="228600" indent="-228600">
              <a:defRPr/>
            </a:pPr>
            <a:r>
              <a:rPr lang="en-US" b="1" dirty="0"/>
              <a:t>2.</a:t>
            </a:r>
            <a:r>
              <a:rPr lang="en-US" b="1" u="sng" dirty="0"/>
              <a:t> Sling Attachment Points (Ambidextrous)</a:t>
            </a:r>
            <a:r>
              <a:rPr lang="en-US" dirty="0"/>
              <a:t>:  This is where the M320 Can have a sling mounted In either the stand-alone configuration or when mounted to the host weapon. </a:t>
            </a:r>
          </a:p>
          <a:p>
            <a:pPr marL="228600" indent="-228600">
              <a:defRPr/>
            </a:pPr>
            <a:r>
              <a:rPr lang="en-US" b="1" dirty="0"/>
              <a:t>3.</a:t>
            </a:r>
            <a:r>
              <a:rPr lang="en-US" b="1" u="sng" dirty="0"/>
              <a:t> DNS Mounting Bracket</a:t>
            </a:r>
            <a:r>
              <a:rPr lang="en-US" dirty="0"/>
              <a:t>: This gives you another view of the DNS mounting bracket. Also it lets you get another view of the DNS remote cable plug, and the DNS Cable Channel Guide. </a:t>
            </a:r>
          </a:p>
          <a:p>
            <a:pPr marL="228600" indent="-228600">
              <a:defRPr/>
            </a:pPr>
            <a:endParaRPr lang="en-US" b="1" dirty="0"/>
          </a:p>
          <a:p>
            <a:pPr marL="228600" indent="-228600">
              <a:defRPr/>
            </a:pPr>
            <a:r>
              <a:rPr lang="en-US" b="1" dirty="0">
                <a:cs typeface="Times New Roman" pitchFamily="18" charset="0"/>
              </a:rPr>
              <a:t>(NEXT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xfrm>
            <a:off x="701675" y="4416425"/>
            <a:ext cx="5607050" cy="4183063"/>
          </a:xfrm>
          <a:prstGeom prst="rect">
            <a:avLst/>
          </a:prstGeom>
          <a:ln/>
        </p:spPr>
        <p:txBody>
          <a:bodyPr/>
          <a:lstStyle/>
          <a:p>
            <a:pPr marL="228600" indent="-228600">
              <a:defRPr/>
            </a:pPr>
            <a:r>
              <a:rPr lang="en-US" sz="1000" dirty="0"/>
              <a:t>This gives you an example of how the Mechanical Leaf Sight can be set up on your weapon. The sight support allows you to mount the Mechanical Leaf Sight to the right side, or in the location of the DNS mounting bracket on the left side. The student is not authorized to remove the DNS Bracket in garrison. In a combat environment, if necessary, it can be removed and replaced by the Mechanical Leaf Sight.</a:t>
            </a:r>
          </a:p>
          <a:p>
            <a:pPr marL="228600" indent="-228600">
              <a:defRPr/>
            </a:pPr>
            <a:endParaRPr lang="en-US" sz="1000" dirty="0"/>
          </a:p>
          <a:p>
            <a:pPr marL="228600" indent="-228600">
              <a:defRPr/>
            </a:pPr>
            <a:r>
              <a:rPr lang="en-US" sz="2000" b="1" dirty="0">
                <a:solidFill>
                  <a:schemeClr val="accent2"/>
                </a:solidFill>
                <a:effectLst>
                  <a:outerShdw blurRad="38100" dist="38100" dir="2700000" algn="tl">
                    <a:srgbClr val="C0C0C0"/>
                  </a:outerShdw>
                </a:effectLst>
              </a:rPr>
              <a:t>Installation procedures:</a:t>
            </a:r>
          </a:p>
          <a:p>
            <a:pPr marL="228600" indent="-228600">
              <a:buFontTx/>
              <a:buAutoNum type="arabicPeriod"/>
              <a:defRPr/>
            </a:pPr>
            <a:r>
              <a:rPr lang="en-US" sz="2000" dirty="0">
                <a:solidFill>
                  <a:schemeClr val="accent2"/>
                </a:solidFill>
                <a:effectLst>
                  <a:outerShdw blurRad="38100" dist="38100" dir="2700000" algn="tl">
                    <a:srgbClr val="C0C0C0"/>
                  </a:outerShdw>
                </a:effectLst>
              </a:rPr>
              <a:t>Align the sight base to the sight support.</a:t>
            </a:r>
          </a:p>
          <a:p>
            <a:pPr marL="228600" indent="-228600">
              <a:buFontTx/>
              <a:buAutoNum type="arabicPeriod"/>
              <a:defRPr/>
            </a:pPr>
            <a:r>
              <a:rPr lang="en-US" sz="2000" dirty="0">
                <a:solidFill>
                  <a:schemeClr val="accent2"/>
                </a:solidFill>
                <a:effectLst>
                  <a:outerShdw blurRad="38100" dist="38100" dir="2700000" algn="tl">
                    <a:srgbClr val="C0C0C0"/>
                  </a:outerShdw>
                </a:effectLst>
              </a:rPr>
              <a:t>Emplace the sight fastening screws. Align the threads properly to avoid cross threading and turn clockwise. </a:t>
            </a:r>
          </a:p>
          <a:p>
            <a:pPr marL="228600" indent="-228600">
              <a:buFontTx/>
              <a:buAutoNum type="arabicPeriod"/>
              <a:defRPr/>
            </a:pPr>
            <a:r>
              <a:rPr lang="en-US" sz="2000" dirty="0">
                <a:solidFill>
                  <a:schemeClr val="accent2"/>
                </a:solidFill>
                <a:effectLst>
                  <a:outerShdw blurRad="38100" dist="38100" dir="2700000" algn="tl">
                    <a:srgbClr val="C0C0C0"/>
                  </a:outerShdw>
                </a:effectLst>
              </a:rPr>
              <a:t>Hand tighten the screws and then tool tighten ½ turn extra.  </a:t>
            </a:r>
          </a:p>
          <a:p>
            <a:pPr marL="228600" indent="-228600">
              <a:defRPr/>
            </a:pPr>
            <a:r>
              <a:rPr lang="en-US" sz="2000" b="1" dirty="0">
                <a:solidFill>
                  <a:schemeClr val="accent2"/>
                </a:solidFill>
                <a:effectLst>
                  <a:outerShdw blurRad="38100" dist="38100" dir="2700000" algn="tl">
                    <a:srgbClr val="C0C0C0"/>
                  </a:outerShdw>
                </a:effectLst>
              </a:rPr>
              <a:t>NOTE: Tool tighten the sight only.</a:t>
            </a:r>
          </a:p>
          <a:p>
            <a:pPr marL="228600" indent="-228600">
              <a:defRPr/>
            </a:pPr>
            <a:endParaRPr lang="en-US" sz="1000" b="1" dirty="0"/>
          </a:p>
          <a:p>
            <a:pPr marL="228600" indent="-228600">
              <a:defRPr/>
            </a:pPr>
            <a:r>
              <a:rPr lang="en-US" sz="1000" b="1" dirty="0">
                <a:cs typeface="Times New Roman" pitchFamily="18" charset="0"/>
              </a:rPr>
              <a:t>(NEXT SLIDE)</a:t>
            </a:r>
            <a:endParaRPr lang="en-US" sz="1000" dirty="0"/>
          </a:p>
          <a:p>
            <a:pPr marL="228600" indent="-228600">
              <a:defRPr/>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These are the initial Host Weapon Mounting Adapters for the M320. The production M320 adapters have a Push/Pull retainer pin that is pushed through the Quick Attach/Detach Bayonet Adaptor to ensure weapon retention. Also not that only units that specifically request the mounting adapters for the M16 series will receive it. The M320 will not come with them as a standard issue item.</a:t>
            </a:r>
          </a:p>
          <a:p>
            <a:pPr eaLnBrk="1" hangingPunct="1"/>
            <a:endParaRPr lang="en-US"/>
          </a:p>
          <a:p>
            <a:r>
              <a:rPr lang="en-US" sz="1000" b="1">
                <a:cs typeface="Times New Roman" pitchFamily="18" charset="0"/>
              </a:rPr>
              <a:t>(NEXT SLIDE)</a:t>
            </a:r>
            <a:endParaRPr lang="en-US" sz="1000"/>
          </a:p>
          <a:p>
            <a:pPr eaLnBrk="1" hangingPunct="1"/>
            <a:endParaRPr lang="en-US"/>
          </a:p>
        </p:txBody>
      </p:sp>
      <p:sp>
        <p:nvSpPr>
          <p:cNvPr id="117764"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defTabSz="931863">
              <a:defRPr/>
            </a:pPr>
            <a:fld id="{26862A8F-6AD3-428B-9FEE-05D240707E70}" type="slidenum">
              <a:rPr lang="en-US" sz="1200">
                <a:cs typeface="+mn-cs"/>
              </a:rPr>
              <a:pPr algn="r" defTabSz="931863">
                <a:defRPr/>
              </a:pPr>
              <a:t>18</a:t>
            </a:fld>
            <a:endParaRPr lang="en-US" sz="120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b="1"/>
              <a:t>Notes</a:t>
            </a:r>
          </a:p>
          <a:p>
            <a:pPr eaLnBrk="1" hangingPunct="1"/>
            <a:r>
              <a:rPr lang="en-US"/>
              <a:t>Detachable cap limits debris into barrel of M320</a:t>
            </a:r>
          </a:p>
          <a:p>
            <a:pPr eaLnBrk="1" hangingPunct="1"/>
            <a:r>
              <a:rPr lang="en-US"/>
              <a:t>Shoot-through accessor</a:t>
            </a:r>
          </a:p>
          <a:p>
            <a:pPr eaLnBrk="1" hangingPunct="1"/>
            <a:r>
              <a:rPr lang="en-US"/>
              <a:t>Allows operator to fire a grenade with cap in place</a:t>
            </a:r>
          </a:p>
          <a:p>
            <a:pPr eaLnBrk="1" hangingPunct="1"/>
            <a:r>
              <a:rPr lang="en-US"/>
              <a:t>Lanyard loop provided for attachment to launcher</a:t>
            </a:r>
          </a:p>
          <a:p>
            <a:pPr eaLnBrk="1" hangingPunct="1"/>
            <a:r>
              <a:rPr lang="en-US"/>
              <a:t>Pressure will blow cap off when fired.</a:t>
            </a: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10596"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defTabSz="931863">
              <a:defRPr/>
            </a:pPr>
            <a:fld id="{7DF6B276-4152-4404-A402-7E5C72EED3BE}" type="slidenum">
              <a:rPr lang="en-US" sz="1200">
                <a:cs typeface="+mn-cs"/>
              </a:rPr>
              <a:pPr algn="r" defTabSz="931863">
                <a:defRPr/>
              </a:pPr>
              <a:t>19</a:t>
            </a:fld>
            <a:endParaRPr lang="en-US" sz="120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bwMode="auto">
          <a:xfrm>
            <a:off x="701675" y="4416425"/>
            <a:ext cx="5607050" cy="4183063"/>
          </a:xfrm>
          <a:prstGeom prst="rect">
            <a:avLst/>
          </a:prstGeom>
          <a:ln>
            <a:miter lim="800000"/>
            <a:headEnd/>
            <a:tailEnd/>
          </a:ln>
        </p:spPr>
        <p:txBody>
          <a:bodyPr/>
          <a:lstStyle/>
          <a:p>
            <a:pPr eaLnBrk="1" hangingPunct="1">
              <a:defRPr/>
            </a:pPr>
            <a:r>
              <a:rPr lang="en-US" dirty="0"/>
              <a:t>The folding pistol grip mounts to the lower </a:t>
            </a:r>
            <a:r>
              <a:rPr lang="en-US" dirty="0" err="1"/>
              <a:t>Picatinny</a:t>
            </a:r>
            <a:r>
              <a:rPr lang="en-US" dirty="0"/>
              <a:t> rail on the M320. To Mount it, there are 2 screws that thread into the </a:t>
            </a:r>
            <a:r>
              <a:rPr lang="en-US" dirty="0" err="1"/>
              <a:t>Picatinny</a:t>
            </a:r>
            <a:r>
              <a:rPr lang="en-US" dirty="0"/>
              <a:t> Rail Adapter. </a:t>
            </a:r>
          </a:p>
          <a:p>
            <a:pPr marL="228600" indent="-228600">
              <a:defRPr/>
            </a:pPr>
            <a:r>
              <a:rPr lang="en-US" b="1" u="sng" dirty="0"/>
              <a:t>Only the pistol grip should be mounted on rail on Grenade launcher, no other device is authorized.</a:t>
            </a:r>
          </a:p>
          <a:p>
            <a:pPr marL="228600" indent="-228600">
              <a:defRPr/>
            </a:pPr>
            <a:r>
              <a:rPr lang="en-US" b="1" u="sng" dirty="0"/>
              <a:t>CHECK ON LEARNING</a:t>
            </a:r>
            <a:r>
              <a:rPr lang="en-US" b="1" dirty="0"/>
              <a:t>:</a:t>
            </a:r>
          </a:p>
          <a:p>
            <a:pPr marL="228600" indent="-228600">
              <a:defRPr/>
            </a:pPr>
            <a:r>
              <a:rPr lang="en-US" b="1" dirty="0"/>
              <a:t>	</a:t>
            </a:r>
            <a:r>
              <a:rPr lang="en-US" dirty="0"/>
              <a:t>1.How many pounds of pressure does it take to fire the M320? (12-15lbs trigger squeeze)</a:t>
            </a:r>
          </a:p>
          <a:p>
            <a:pPr marL="228600" indent="-228600">
              <a:defRPr/>
            </a:pPr>
            <a:r>
              <a:rPr lang="en-US" dirty="0"/>
              <a:t>	2. How many configurations can the M320 be fired in? (</a:t>
            </a:r>
            <a:r>
              <a:rPr lang="en-US" b="1" dirty="0"/>
              <a:t>2 </a:t>
            </a:r>
            <a:r>
              <a:rPr lang="en-US" dirty="0"/>
              <a:t>Host Weapon and Stand-Alone)</a:t>
            </a:r>
            <a:endParaRPr lang="en-US" b="1" dirty="0"/>
          </a:p>
          <a:p>
            <a:pPr eaLnBrk="1" hangingPunct="1">
              <a:defRPr/>
            </a:pPr>
            <a:r>
              <a:rPr lang="en-US" dirty="0"/>
              <a:t>     3. Can you fire the M320 with the muzzle cap on? (yes)</a:t>
            </a:r>
          </a:p>
          <a:p>
            <a:pPr>
              <a:defRPr/>
            </a:pPr>
            <a:r>
              <a:rPr lang="en-US" sz="1000" b="1" dirty="0">
                <a:cs typeface="Times New Roman" pitchFamily="18" charset="0"/>
              </a:rPr>
              <a:t>(NEXT SLIDE)</a:t>
            </a:r>
            <a:endParaRPr lang="en-US" sz="1000" dirty="0"/>
          </a:p>
          <a:p>
            <a:pPr eaLnBrk="1" hangingPunct="1">
              <a:defRPr/>
            </a:pPr>
            <a:endParaRPr lang="en-US" dirty="0"/>
          </a:p>
        </p:txBody>
      </p:sp>
      <p:sp>
        <p:nvSpPr>
          <p:cNvPr id="101380" name="Slide Number Placeholder 3"/>
          <p:cNvSpPr>
            <a:spLocks noGrp="1"/>
          </p:cNvSpPr>
          <p:nvPr>
            <p:ph type="sldNum" sz="quarter" idx="5"/>
          </p:nvPr>
        </p:nvSpPr>
        <p:spPr/>
        <p:txBody>
          <a:bodyPr/>
          <a:lstStyle/>
          <a:p>
            <a:pPr>
              <a:defRPr/>
            </a:pPr>
            <a:fld id="{D09A9758-E6D7-4948-B72A-D98D7E2309B9}"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endParaRPr lang="en-US"/>
          </a:p>
        </p:txBody>
      </p:sp>
      <p:sp>
        <p:nvSpPr>
          <p:cNvPr id="91140"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defTabSz="931863">
              <a:defRPr/>
            </a:pPr>
            <a:fld id="{8748710A-5D82-4F81-BFC7-B3E7D0902F5E}" type="slidenum">
              <a:rPr lang="en-US" sz="1200">
                <a:cs typeface="+mn-cs"/>
              </a:rPr>
              <a:pPr algn="r" defTabSz="931863">
                <a:defRPr/>
              </a:pPr>
              <a:t>3</a:t>
            </a:fld>
            <a:endParaRPr lang="en-US" sz="120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a:lstStyle/>
          <a:p>
            <a:pPr marL="228600" indent="-228600">
              <a:lnSpc>
                <a:spcPct val="80000"/>
              </a:lnSpc>
            </a:pPr>
            <a:r>
              <a:rPr lang="en-US" sz="800" b="1">
                <a:cs typeface="Times New Roman" pitchFamily="18" charset="0"/>
              </a:rPr>
              <a:t>B.</a:t>
            </a:r>
            <a:r>
              <a:rPr lang="en-US" sz="800">
                <a:cs typeface="Times New Roman" pitchFamily="18" charset="0"/>
              </a:rPr>
              <a:t>	</a:t>
            </a:r>
            <a:r>
              <a:rPr lang="en-US" sz="800" b="1">
                <a:cs typeface="Times New Roman" pitchFamily="18" charset="0"/>
              </a:rPr>
              <a:t>ENABLING LEARNING OBJECTIVE B</a:t>
            </a:r>
          </a:p>
          <a:p>
            <a:pPr marL="228600" indent="-228600">
              <a:lnSpc>
                <a:spcPct val="80000"/>
              </a:lnSpc>
            </a:pPr>
            <a:r>
              <a:rPr lang="en-US" sz="800" b="1" u="sng">
                <a:cs typeface="Times New Roman" pitchFamily="18" charset="0"/>
              </a:rPr>
              <a:t>TRANSITION:</a:t>
            </a:r>
            <a:r>
              <a:rPr lang="en-US" sz="800">
                <a:cs typeface="Times New Roman" pitchFamily="18" charset="0"/>
              </a:rPr>
              <a:t> Now that you can identify the major components of the M320, We can discuss how to perform maintenance on the M320.</a:t>
            </a:r>
          </a:p>
          <a:p>
            <a:pPr marL="228600" indent="-228600">
              <a:lnSpc>
                <a:spcPct val="80000"/>
              </a:lnSpc>
            </a:pPr>
            <a:r>
              <a:rPr lang="en-US" sz="800" b="1"/>
              <a:t>Action:</a:t>
            </a:r>
            <a:r>
              <a:rPr lang="en-US" sz="800"/>
              <a:t>  Perform PMCS on the M320</a:t>
            </a:r>
          </a:p>
          <a:p>
            <a:pPr marL="228600" indent="-228600">
              <a:lnSpc>
                <a:spcPct val="80000"/>
              </a:lnSpc>
            </a:pPr>
            <a:r>
              <a:rPr lang="en-US" sz="800" b="1"/>
              <a:t>Conditions:</a:t>
            </a:r>
            <a:r>
              <a:rPr lang="en-US" sz="800"/>
              <a:t>  Given a M320, DA 2404, Pencil, Lens Paper, </a:t>
            </a:r>
            <a:r>
              <a:rPr lang="de-DE" sz="800"/>
              <a:t>5x3mm Allen Wrench</a:t>
            </a:r>
            <a:r>
              <a:rPr lang="en-US" sz="800"/>
              <a:t>, DNS battery</a:t>
            </a:r>
          </a:p>
          <a:p>
            <a:pPr marL="228600" indent="-228600">
              <a:lnSpc>
                <a:spcPct val="80000"/>
              </a:lnSpc>
            </a:pPr>
            <a:r>
              <a:rPr lang="en-US" sz="800" b="1"/>
              <a:t>Standards:</a:t>
            </a:r>
            <a:r>
              <a:rPr lang="en-US" sz="800"/>
              <a:t>  </a:t>
            </a:r>
            <a:r>
              <a:rPr lang="en-US" sz="800">
                <a:solidFill>
                  <a:srgbClr val="FF0000"/>
                </a:solidFill>
              </a:rPr>
              <a:t>Perform PMCS IAW TM ???</a:t>
            </a:r>
          </a:p>
          <a:p>
            <a:pPr marL="228600" indent="-228600">
              <a:lnSpc>
                <a:spcPct val="80000"/>
              </a:lnSpc>
            </a:pPr>
            <a:r>
              <a:rPr lang="en-US" sz="800">
                <a:cs typeface="Times New Roman" pitchFamily="18" charset="0"/>
              </a:rPr>
              <a:t>Method of instruction: </a:t>
            </a:r>
            <a:r>
              <a:rPr lang="en-US" sz="800" u="sng">
                <a:cs typeface="Times New Roman" pitchFamily="18" charset="0"/>
              </a:rPr>
              <a:t>Lecture  </a:t>
            </a:r>
            <a:endParaRPr lang="en-US" sz="800">
              <a:cs typeface="Times New Roman" pitchFamily="18" charset="0"/>
            </a:endParaRPr>
          </a:p>
          <a:p>
            <a:pPr marL="228600" indent="-228600">
              <a:lnSpc>
                <a:spcPct val="80000"/>
              </a:lnSpc>
            </a:pPr>
            <a:r>
              <a:rPr lang="en-US" sz="800">
                <a:cs typeface="Times New Roman" pitchFamily="18" charset="0"/>
              </a:rPr>
              <a:t>Instructor to student ratio is: </a:t>
            </a:r>
            <a:r>
              <a:rPr lang="en-US" sz="800" u="sng">
                <a:cs typeface="Times New Roman" pitchFamily="18" charset="0"/>
              </a:rPr>
              <a:t>1:10</a:t>
            </a:r>
            <a:endParaRPr lang="en-US" sz="800">
              <a:cs typeface="Times New Roman" pitchFamily="18" charset="0"/>
            </a:endParaRPr>
          </a:p>
          <a:p>
            <a:pPr marL="228600" indent="-228600">
              <a:lnSpc>
                <a:spcPct val="80000"/>
              </a:lnSpc>
            </a:pPr>
            <a:r>
              <a:rPr lang="en-US" sz="800">
                <a:cs typeface="Times New Roman" pitchFamily="18" charset="0"/>
              </a:rPr>
              <a:t>Time of instruction: </a:t>
            </a:r>
            <a:r>
              <a:rPr lang="en-US" sz="800" u="sng">
                <a:cs typeface="Times New Roman" pitchFamily="18" charset="0"/>
              </a:rPr>
              <a:t> .5 hr</a:t>
            </a:r>
            <a:endParaRPr lang="en-US" sz="800">
              <a:cs typeface="Times New Roman" pitchFamily="18" charset="0"/>
            </a:endParaRPr>
          </a:p>
          <a:p>
            <a:pPr marL="228600" indent="-228600">
              <a:lnSpc>
                <a:spcPct val="80000"/>
              </a:lnSpc>
            </a:pPr>
            <a:r>
              <a:rPr lang="en-US" sz="800">
                <a:cs typeface="Times New Roman" pitchFamily="18" charset="0"/>
              </a:rPr>
              <a:t>Media: </a:t>
            </a:r>
            <a:r>
              <a:rPr lang="en-US" sz="800" u="sng">
                <a:cs typeface="Times New Roman" pitchFamily="18" charset="0"/>
              </a:rPr>
              <a:t>Actual equipment</a:t>
            </a:r>
          </a:p>
          <a:p>
            <a:pPr marL="228600" indent="-228600">
              <a:lnSpc>
                <a:spcPct val="80000"/>
              </a:lnSpc>
              <a:buFontTx/>
              <a:buAutoNum type="arabicPeriod"/>
            </a:pPr>
            <a:r>
              <a:rPr lang="en-US" sz="800" b="1">
                <a:cs typeface="Times New Roman" pitchFamily="18" charset="0"/>
              </a:rPr>
              <a:t>Learning Step/Activity:	Perform Preventive Maintenance on the M320:</a:t>
            </a:r>
            <a:endParaRPr lang="en-US" sz="800" b="1"/>
          </a:p>
          <a:p>
            <a:pPr marL="228600" indent="-228600">
              <a:lnSpc>
                <a:spcPct val="80000"/>
              </a:lnSpc>
              <a:buFontTx/>
              <a:buAutoNum type="arabicPeriod"/>
            </a:pPr>
            <a:r>
              <a:rPr lang="en-US" sz="800" b="1">
                <a:cs typeface="Arial" charset="0"/>
              </a:rPr>
              <a:t>NOTE: Always use the appropriate TM (</a:t>
            </a:r>
            <a:r>
              <a:rPr lang="en-US" sz="800" b="1">
                <a:solidFill>
                  <a:srgbClr val="0033CC"/>
                </a:solidFill>
                <a:cs typeface="Times New Roman" pitchFamily="18" charset="0"/>
              </a:rPr>
              <a:t>TM?????)</a:t>
            </a:r>
            <a:r>
              <a:rPr lang="en-US" sz="800" b="1">
                <a:cs typeface="Arial" charset="0"/>
              </a:rPr>
              <a:t> when performing PMCS</a:t>
            </a:r>
            <a:endParaRPr lang="en-US" sz="800" u="sng">
              <a:cs typeface="Times New Roman" pitchFamily="18" charset="0"/>
            </a:endParaRPr>
          </a:p>
          <a:p>
            <a:pPr marL="228600" indent="-228600">
              <a:lnSpc>
                <a:spcPct val="80000"/>
              </a:lnSpc>
            </a:pPr>
            <a:r>
              <a:rPr lang="en-US" sz="800"/>
              <a:t> A. Inspect Barrel and Barrel cap and ensure the:</a:t>
            </a:r>
          </a:p>
          <a:p>
            <a:pPr marL="1143000" lvl="2" indent="-228600" eaLnBrk="1" hangingPunct="1">
              <a:lnSpc>
                <a:spcPct val="80000"/>
              </a:lnSpc>
              <a:buFontTx/>
              <a:buAutoNum type="arabicPeriod"/>
            </a:pPr>
            <a:r>
              <a:rPr lang="en-US" sz="800"/>
              <a:t>Securely mounted to receiver with barrel axle and elbow spring</a:t>
            </a:r>
          </a:p>
          <a:p>
            <a:pPr marL="1143000" lvl="2" indent="-228600" eaLnBrk="1" hangingPunct="1">
              <a:lnSpc>
                <a:spcPct val="80000"/>
              </a:lnSpc>
              <a:buFontTx/>
              <a:buAutoNum type="arabicPeriod"/>
            </a:pPr>
            <a:r>
              <a:rPr lang="en-US" sz="800"/>
              <a:t>Inspect barrel and muzzle for dents, burrs, signs of corrosion and excessive fouling</a:t>
            </a:r>
          </a:p>
          <a:p>
            <a:pPr marL="1143000" lvl="2" indent="-228600" eaLnBrk="1" hangingPunct="1">
              <a:lnSpc>
                <a:spcPct val="80000"/>
              </a:lnSpc>
              <a:buFontTx/>
              <a:buAutoNum type="arabicPeriod"/>
            </a:pPr>
            <a:r>
              <a:rPr lang="en-US" sz="800"/>
              <a:t>Engage barrel locking lever by pushing up</a:t>
            </a:r>
          </a:p>
          <a:p>
            <a:pPr marL="1600200" lvl="3" indent="-228600" eaLnBrk="1" hangingPunct="1">
              <a:lnSpc>
                <a:spcPct val="80000"/>
              </a:lnSpc>
            </a:pPr>
            <a:r>
              <a:rPr lang="en-US" sz="800"/>
              <a:t>a.Barrel should swing out from right to left</a:t>
            </a:r>
          </a:p>
          <a:p>
            <a:pPr marL="1143000" lvl="2" indent="-228600" eaLnBrk="1" hangingPunct="1">
              <a:lnSpc>
                <a:spcPct val="80000"/>
              </a:lnSpc>
              <a:buFontTx/>
              <a:buAutoNum type="arabicPeriod"/>
            </a:pPr>
            <a:r>
              <a:rPr lang="en-US" sz="800"/>
              <a:t>Push barrel back into receiver</a:t>
            </a:r>
          </a:p>
          <a:p>
            <a:pPr marL="1600200" lvl="3" indent="-228600" eaLnBrk="1" hangingPunct="1">
              <a:lnSpc>
                <a:spcPct val="80000"/>
              </a:lnSpc>
            </a:pPr>
            <a:r>
              <a:rPr lang="en-US" sz="800"/>
              <a:t>a.Once seated, barrel should remain locked in place</a:t>
            </a:r>
          </a:p>
          <a:p>
            <a:pPr marL="685800" lvl="1" indent="-228600">
              <a:lnSpc>
                <a:spcPct val="80000"/>
              </a:lnSpc>
            </a:pPr>
            <a:endParaRPr lang="en-US" sz="800"/>
          </a:p>
          <a:p>
            <a:pPr marL="228600" indent="-228600">
              <a:lnSpc>
                <a:spcPct val="80000"/>
              </a:lnSpc>
            </a:pPr>
            <a:r>
              <a:rPr lang="en-US" sz="800"/>
              <a:t> B. Inspect Mechanical Leaf Sight For:</a:t>
            </a:r>
          </a:p>
          <a:p>
            <a:pPr marL="1143000" lvl="2" indent="-228600" eaLnBrk="1" hangingPunct="1">
              <a:lnSpc>
                <a:spcPct val="80000"/>
              </a:lnSpc>
              <a:buFontTx/>
              <a:buAutoNum type="arabicPeriod"/>
            </a:pPr>
            <a:r>
              <a:rPr lang="en-US" sz="800"/>
              <a:t>Inspect front and rear sights for proper attachment and signs of damage</a:t>
            </a:r>
          </a:p>
          <a:p>
            <a:pPr marL="1143000" lvl="2" indent="-228600" eaLnBrk="1" hangingPunct="1">
              <a:lnSpc>
                <a:spcPct val="80000"/>
              </a:lnSpc>
              <a:buFontTx/>
              <a:buAutoNum type="arabicPeriod"/>
            </a:pPr>
            <a:r>
              <a:rPr lang="en-US" sz="800"/>
              <a:t>Ensure sight base is securely attached </a:t>
            </a:r>
          </a:p>
          <a:p>
            <a:pPr marL="1143000" lvl="2" indent="-228600" eaLnBrk="1" hangingPunct="1">
              <a:lnSpc>
                <a:spcPct val="80000"/>
              </a:lnSpc>
              <a:buFontTx/>
              <a:buAutoNum type="arabicPeriod"/>
            </a:pPr>
            <a:r>
              <a:rPr lang="en-US" sz="800"/>
              <a:t>Ensure sight support is securely attached to receiver</a:t>
            </a:r>
          </a:p>
          <a:p>
            <a:pPr marL="1143000" lvl="2" indent="-228600" eaLnBrk="1" hangingPunct="1">
              <a:lnSpc>
                <a:spcPct val="80000"/>
              </a:lnSpc>
              <a:buFontTx/>
              <a:buAutoNum type="arabicPeriod"/>
            </a:pPr>
            <a:r>
              <a:rPr lang="en-US" sz="800"/>
              <a:t>Inspect front and rear sight to ensure they are safely clamped in both extended and retracted positions</a:t>
            </a:r>
          </a:p>
          <a:p>
            <a:pPr marL="685800" lvl="1" indent="-228600">
              <a:lnSpc>
                <a:spcPct val="80000"/>
              </a:lnSpc>
            </a:pPr>
            <a:endParaRPr lang="en-US" sz="800"/>
          </a:p>
          <a:p>
            <a:pPr marL="228600" indent="-228600" eaLnBrk="1" hangingPunct="1">
              <a:lnSpc>
                <a:spcPct val="80000"/>
              </a:lnSpc>
            </a:pPr>
            <a:r>
              <a:rPr lang="en-US" sz="800"/>
              <a:t>C. Inspect Ambidextrous Safety Lever: </a:t>
            </a:r>
          </a:p>
          <a:p>
            <a:pPr marL="1143000" lvl="2" indent="-228600" eaLnBrk="1" hangingPunct="1">
              <a:lnSpc>
                <a:spcPct val="80000"/>
              </a:lnSpc>
            </a:pPr>
            <a:r>
              <a:rPr lang="en-US" sz="800"/>
              <a:t>1.Rotate safety lever to “S” (safe) to </a:t>
            </a:r>
            <a:r>
              <a:rPr lang="en-US" sz="800">
                <a:solidFill>
                  <a:srgbClr val="FF0000"/>
                </a:solidFill>
              </a:rPr>
              <a:t>“F”</a:t>
            </a:r>
            <a:r>
              <a:rPr lang="en-US" sz="800"/>
              <a:t> (fire and back to “S”</a:t>
            </a:r>
          </a:p>
          <a:p>
            <a:pPr marL="1600200" lvl="3" indent="-228600" eaLnBrk="1" hangingPunct="1">
              <a:lnSpc>
                <a:spcPct val="80000"/>
              </a:lnSpc>
            </a:pPr>
            <a:r>
              <a:rPr lang="en-US" sz="800"/>
              <a:t>a. In each of the two positions the safety lever must seat firmly into place, accompanied by an audible click</a:t>
            </a:r>
          </a:p>
          <a:p>
            <a:pPr marL="1143000" lvl="2" indent="-228600" eaLnBrk="1" hangingPunct="1">
              <a:lnSpc>
                <a:spcPct val="80000"/>
              </a:lnSpc>
            </a:pPr>
            <a:r>
              <a:rPr lang="en-US" sz="800"/>
              <a:t>2.Place weapon on “S” and attempt to pull trigger</a:t>
            </a:r>
          </a:p>
          <a:p>
            <a:pPr marL="1600200" lvl="3" indent="-228600" eaLnBrk="1" hangingPunct="1">
              <a:lnSpc>
                <a:spcPct val="80000"/>
              </a:lnSpc>
            </a:pPr>
            <a:r>
              <a:rPr lang="en-US" sz="800"/>
              <a:t>a. Trigger must remain in forward position and must not be able to travel rearward</a:t>
            </a:r>
          </a:p>
          <a:p>
            <a:pPr marL="1143000" lvl="2" indent="-228600" eaLnBrk="1" hangingPunct="1">
              <a:lnSpc>
                <a:spcPct val="80000"/>
              </a:lnSpc>
            </a:pPr>
            <a:r>
              <a:rPr lang="en-US" sz="800"/>
              <a:t>3.Push up on barrel locking lever, allowing barrel to swing out, rotate “S” to </a:t>
            </a:r>
            <a:r>
              <a:rPr lang="en-US" sz="800">
                <a:solidFill>
                  <a:srgbClr val="FF0000"/>
                </a:solidFill>
              </a:rPr>
              <a:t>“F”.</a:t>
            </a:r>
          </a:p>
          <a:p>
            <a:pPr marL="1600200" lvl="3" indent="-228600" eaLnBrk="1" hangingPunct="1">
              <a:lnSpc>
                <a:spcPct val="80000"/>
              </a:lnSpc>
            </a:pPr>
            <a:r>
              <a:rPr lang="en-US" sz="800"/>
              <a:t>a. The hammer tip (firing pin) must not protrude from bolt face into chamber</a:t>
            </a:r>
          </a:p>
          <a:p>
            <a:pPr marL="685800" lvl="1" indent="-228600">
              <a:lnSpc>
                <a:spcPct val="80000"/>
              </a:lnSpc>
            </a:pPr>
            <a:endParaRPr lang="en-US" sz="800"/>
          </a:p>
          <a:p>
            <a:pPr marL="228600" indent="-228600">
              <a:lnSpc>
                <a:spcPct val="80000"/>
              </a:lnSpc>
            </a:pPr>
            <a:r>
              <a:rPr lang="en-US" sz="800"/>
              <a:t>D. Inspect Trigger Mechanism:</a:t>
            </a:r>
          </a:p>
          <a:p>
            <a:pPr marL="1143000" lvl="2" indent="-228600" eaLnBrk="1" hangingPunct="1">
              <a:lnSpc>
                <a:spcPct val="80000"/>
              </a:lnSpc>
            </a:pPr>
            <a:r>
              <a:rPr lang="en-US" sz="800"/>
              <a:t>1.With barrel swung out, place safety lever on </a:t>
            </a:r>
            <a:r>
              <a:rPr lang="en-US" sz="800">
                <a:solidFill>
                  <a:srgbClr val="FF0000"/>
                </a:solidFill>
              </a:rPr>
              <a:t>“F”,</a:t>
            </a:r>
            <a:r>
              <a:rPr lang="en-US" sz="800"/>
              <a:t> press up on barrel locking lever while attempting to pull trigger</a:t>
            </a:r>
          </a:p>
          <a:p>
            <a:pPr marL="1600200" lvl="3" indent="-228600" eaLnBrk="1" hangingPunct="1">
              <a:lnSpc>
                <a:spcPct val="80000"/>
              </a:lnSpc>
            </a:pPr>
            <a:r>
              <a:rPr lang="en-US" sz="800"/>
              <a:t>a.Trigger must not be able to pull to rear</a:t>
            </a:r>
          </a:p>
          <a:p>
            <a:pPr marL="1143000" lvl="2" indent="-228600" eaLnBrk="1" hangingPunct="1">
              <a:lnSpc>
                <a:spcPct val="80000"/>
              </a:lnSpc>
            </a:pPr>
            <a:r>
              <a:rPr lang="en-US" sz="800"/>
              <a:t>2.With barrel swung out, place safety lever on </a:t>
            </a:r>
            <a:r>
              <a:rPr lang="en-US" sz="800">
                <a:solidFill>
                  <a:srgbClr val="FF0000"/>
                </a:solidFill>
              </a:rPr>
              <a:t>“F”,</a:t>
            </a:r>
            <a:r>
              <a:rPr lang="en-US" sz="800"/>
              <a:t> attempt to pull trigger</a:t>
            </a:r>
          </a:p>
          <a:p>
            <a:pPr marL="1600200" lvl="3" indent="-228600" eaLnBrk="1" hangingPunct="1">
              <a:lnSpc>
                <a:spcPct val="80000"/>
              </a:lnSpc>
            </a:pPr>
            <a:r>
              <a:rPr lang="en-US" sz="800"/>
              <a:t>a.Trigger will now to be able to pull to the rear</a:t>
            </a:r>
          </a:p>
          <a:p>
            <a:pPr marL="685800" lvl="1" indent="-228600">
              <a:lnSpc>
                <a:spcPct val="80000"/>
              </a:lnSpc>
            </a:pPr>
            <a:endParaRPr lang="en-US" sz="800"/>
          </a:p>
          <a:p>
            <a:pPr marL="228600" indent="-228600">
              <a:lnSpc>
                <a:spcPct val="80000"/>
              </a:lnSpc>
            </a:pPr>
            <a:r>
              <a:rPr lang="en-US" sz="800"/>
              <a:t>E. Inspect Receiver and Host Weapon Adapters</a:t>
            </a:r>
          </a:p>
          <a:p>
            <a:pPr marL="685800" lvl="1" indent="-228600" eaLnBrk="1" hangingPunct="1">
              <a:lnSpc>
                <a:spcPct val="80000"/>
              </a:lnSpc>
              <a:buFontTx/>
              <a:buAutoNum type="arabicPeriod"/>
            </a:pPr>
            <a:r>
              <a:rPr lang="en-US" sz="800"/>
              <a:t>Inspect receiver for cracks, dents, burrs, and signs of corrosion</a:t>
            </a:r>
          </a:p>
          <a:p>
            <a:pPr marL="685800" lvl="1" indent="-228600" eaLnBrk="1" hangingPunct="1">
              <a:lnSpc>
                <a:spcPct val="80000"/>
              </a:lnSpc>
              <a:buFontTx/>
              <a:buAutoNum type="arabicPeriod"/>
            </a:pPr>
            <a:r>
              <a:rPr lang="en-US" sz="800"/>
              <a:t>Inspect buttstock locking lever </a:t>
            </a:r>
          </a:p>
          <a:p>
            <a:pPr marL="1600200" lvl="3" indent="-228600" eaLnBrk="1" hangingPunct="1">
              <a:lnSpc>
                <a:spcPct val="80000"/>
              </a:lnSpc>
              <a:buFontTx/>
              <a:buChar char="•"/>
            </a:pPr>
            <a:r>
              <a:rPr lang="en-US" sz="800"/>
              <a:t>Push down on rear serrated edge, locking lever should pivot in and out of receiver</a:t>
            </a:r>
          </a:p>
          <a:p>
            <a:pPr marL="685800" lvl="1" indent="-228600" eaLnBrk="1" hangingPunct="1">
              <a:lnSpc>
                <a:spcPct val="80000"/>
              </a:lnSpc>
              <a:buFontTx/>
              <a:buAutoNum type="arabicPeriod"/>
            </a:pPr>
            <a:r>
              <a:rPr lang="en-US" sz="800"/>
              <a:t>Inspect Host Weapon Adapters</a:t>
            </a:r>
          </a:p>
          <a:p>
            <a:pPr marL="1143000" lvl="2" indent="-228600" eaLnBrk="1" hangingPunct="1">
              <a:lnSpc>
                <a:spcPct val="80000"/>
              </a:lnSpc>
              <a:buFontTx/>
              <a:buChar char="•"/>
            </a:pPr>
            <a:r>
              <a:rPr lang="en-US" sz="800"/>
              <a:t>Ensure all mounting screws, adapters, accessories, forward pistol grip and sights are present and tight</a:t>
            </a:r>
          </a:p>
          <a:p>
            <a:pPr marL="1143000" lvl="2" indent="-228600" eaLnBrk="1" hangingPunct="1">
              <a:lnSpc>
                <a:spcPct val="80000"/>
              </a:lnSpc>
              <a:buFontTx/>
              <a:buChar char="•"/>
            </a:pPr>
            <a:r>
              <a:rPr lang="en-US" sz="800"/>
              <a:t>Ensure 3x5mm combination hex wrench is stowed </a:t>
            </a:r>
          </a:p>
          <a:p>
            <a:pPr marL="1143000" lvl="2" indent="-228600" eaLnBrk="1" hangingPunct="1">
              <a:lnSpc>
                <a:spcPct val="80000"/>
              </a:lnSpc>
              <a:buFontTx/>
              <a:buChar char="•"/>
            </a:pPr>
            <a:endParaRPr lang="en-US" sz="800"/>
          </a:p>
          <a:p>
            <a:pPr marL="228600" indent="-228600" eaLnBrk="1" hangingPunct="1">
              <a:lnSpc>
                <a:spcPct val="80000"/>
              </a:lnSpc>
            </a:pPr>
            <a:r>
              <a:rPr lang="en-US" sz="800"/>
              <a:t>F. Functions Check:</a:t>
            </a:r>
          </a:p>
          <a:p>
            <a:pPr marL="1143000" lvl="2" indent="-228600" eaLnBrk="1" hangingPunct="1">
              <a:lnSpc>
                <a:spcPct val="80000"/>
              </a:lnSpc>
            </a:pPr>
            <a:r>
              <a:rPr lang="en-US" sz="900"/>
              <a:t>1.Clear Host weapon (if applicable)</a:t>
            </a:r>
          </a:p>
          <a:p>
            <a:pPr marL="1143000" lvl="2" indent="-228600" eaLnBrk="1" hangingPunct="1">
              <a:lnSpc>
                <a:spcPct val="70000"/>
              </a:lnSpc>
            </a:pPr>
            <a:r>
              <a:rPr lang="en-US" sz="900"/>
              <a:t>2.Clear the GL</a:t>
            </a:r>
          </a:p>
          <a:p>
            <a:pPr marL="1143000" lvl="2" indent="-228600" eaLnBrk="1" hangingPunct="1">
              <a:lnSpc>
                <a:spcPct val="70000"/>
              </a:lnSpc>
            </a:pPr>
            <a:r>
              <a:rPr lang="en-US" sz="900"/>
              <a:t>3.Ensure selector lever rotates from “S” (Safe) to “</a:t>
            </a:r>
            <a:r>
              <a:rPr lang="en-US" sz="900">
                <a:solidFill>
                  <a:srgbClr val="FF0000"/>
                </a:solidFill>
              </a:rPr>
              <a:t>F</a:t>
            </a:r>
            <a:r>
              <a:rPr lang="en-US" sz="900"/>
              <a:t>” (Fire) and back to “S” with an audible click</a:t>
            </a:r>
          </a:p>
          <a:p>
            <a:pPr marL="1143000" lvl="2" indent="-228600" eaLnBrk="1" hangingPunct="1">
              <a:lnSpc>
                <a:spcPct val="70000"/>
              </a:lnSpc>
            </a:pPr>
            <a:r>
              <a:rPr lang="en-US" sz="900"/>
              <a:t>4.With weapon unloaded, pointed in safe direction, and selector lever in “S” position, attempt to pull trigger rearward</a:t>
            </a:r>
          </a:p>
          <a:p>
            <a:pPr marL="1143000" lvl="2" indent="-228600" eaLnBrk="1" hangingPunct="1">
              <a:lnSpc>
                <a:spcPct val="70000"/>
              </a:lnSpc>
            </a:pPr>
            <a:r>
              <a:rPr lang="en-US" sz="900"/>
              <a:t> 5.Trigger must remain in forward position with no rearward travel</a:t>
            </a:r>
          </a:p>
          <a:p>
            <a:pPr marL="1143000" lvl="2" indent="-228600">
              <a:lnSpc>
                <a:spcPct val="80000"/>
              </a:lnSpc>
            </a:pPr>
            <a:r>
              <a:rPr lang="en-US" sz="800"/>
              <a:t> 6.Press barrel release allowing barrel to pivot outward</a:t>
            </a:r>
          </a:p>
          <a:p>
            <a:pPr marL="1143000" lvl="2" indent="-228600">
              <a:lnSpc>
                <a:spcPct val="80000"/>
              </a:lnSpc>
            </a:pPr>
            <a:r>
              <a:rPr lang="en-US" sz="800"/>
              <a:t> 7.Place selector lever in “S” position</a:t>
            </a:r>
          </a:p>
          <a:p>
            <a:pPr marL="1143000" lvl="2" indent="-228600">
              <a:lnSpc>
                <a:spcPct val="80000"/>
              </a:lnSpc>
            </a:pPr>
            <a:r>
              <a:rPr lang="en-US" sz="800"/>
              <a:t> 8.Firing pin ,located on hammer, must not protrude from bolt face into chamber</a:t>
            </a:r>
          </a:p>
          <a:p>
            <a:pPr marL="1143000" lvl="2" indent="-228600">
              <a:lnSpc>
                <a:spcPct val="80000"/>
              </a:lnSpc>
            </a:pPr>
            <a:r>
              <a:rPr lang="en-US" sz="800"/>
              <a:t> 9.Place selector lever in “</a:t>
            </a:r>
            <a:r>
              <a:rPr lang="en-US" sz="800">
                <a:solidFill>
                  <a:srgbClr val="FF0000"/>
                </a:solidFill>
              </a:rPr>
              <a:t>F</a:t>
            </a:r>
            <a:r>
              <a:rPr lang="en-US" sz="800"/>
              <a:t>” position </a:t>
            </a:r>
          </a:p>
          <a:p>
            <a:pPr marL="1143000" lvl="2" indent="-228600">
              <a:lnSpc>
                <a:spcPct val="80000"/>
              </a:lnSpc>
            </a:pPr>
            <a:r>
              <a:rPr lang="en-US" sz="800"/>
              <a:t>10.Press barrel release while attempting to pull trigger </a:t>
            </a:r>
          </a:p>
          <a:p>
            <a:pPr marL="1143000" lvl="2" indent="-228600">
              <a:lnSpc>
                <a:spcPct val="80000"/>
              </a:lnSpc>
            </a:pPr>
            <a:r>
              <a:rPr lang="en-US" sz="800"/>
              <a:t>11.It must not be possible to pull trigger enough to raise and release hammer</a:t>
            </a:r>
          </a:p>
          <a:p>
            <a:pPr marL="1143000" lvl="2" indent="-228600">
              <a:lnSpc>
                <a:spcPct val="80000"/>
              </a:lnSpc>
            </a:pPr>
            <a:r>
              <a:rPr lang="en-US" sz="800"/>
              <a:t>12.With barrel pivoted outward and selector lever in “</a:t>
            </a:r>
            <a:r>
              <a:rPr lang="en-US" sz="800">
                <a:solidFill>
                  <a:srgbClr val="FF0000"/>
                </a:solidFill>
              </a:rPr>
              <a:t>F</a:t>
            </a:r>
            <a:r>
              <a:rPr lang="en-US" sz="800"/>
              <a:t>” position pull trigger and detect firing pin protrusion with </a:t>
            </a:r>
            <a:r>
              <a:rPr lang="en-US" sz="800">
                <a:solidFill>
                  <a:srgbClr val="FF0000"/>
                </a:solidFill>
              </a:rPr>
              <a:t>Light</a:t>
            </a:r>
            <a:r>
              <a:rPr lang="en-US" sz="800"/>
              <a:t> finger pressure on breech face</a:t>
            </a:r>
          </a:p>
          <a:p>
            <a:pPr marL="1143000" lvl="2" indent="-228600">
              <a:lnSpc>
                <a:spcPct val="80000"/>
              </a:lnSpc>
            </a:pPr>
            <a:r>
              <a:rPr lang="en-US" sz="800"/>
              <a:t>13.End of functions check</a:t>
            </a:r>
          </a:p>
          <a:p>
            <a:pPr marL="1143000" lvl="2" indent="-228600" eaLnBrk="1" hangingPunct="1">
              <a:lnSpc>
                <a:spcPct val="80000"/>
              </a:lnSpc>
              <a:buFontTx/>
              <a:buChar char="•"/>
            </a:pPr>
            <a:endParaRPr lang="en-US" sz="800"/>
          </a:p>
          <a:p>
            <a:pPr marL="685800" lvl="1" indent="-228600">
              <a:lnSpc>
                <a:spcPct val="80000"/>
              </a:lnSpc>
            </a:pPr>
            <a:endParaRPr lang="en-US" sz="800"/>
          </a:p>
          <a:p>
            <a:pPr marL="228600" indent="-228600">
              <a:lnSpc>
                <a:spcPct val="80000"/>
              </a:lnSpc>
            </a:pPr>
            <a:r>
              <a:rPr lang="en-US" sz="800"/>
              <a:t>3. </a:t>
            </a:r>
            <a:r>
              <a:rPr lang="en-US" sz="800" b="1">
                <a:cs typeface="Times New Roman" pitchFamily="18" charset="0"/>
              </a:rPr>
              <a:t>At this time have students check the M320 for deficiencies, have them look in the TM and find what page the PMCS table is on.</a:t>
            </a:r>
          </a:p>
          <a:p>
            <a:pPr marL="228600" indent="-228600" algn="just">
              <a:lnSpc>
                <a:spcPct val="80000"/>
              </a:lnSpc>
            </a:pPr>
            <a:r>
              <a:rPr lang="en-US" sz="800" b="1">
                <a:cs typeface="Times New Roman" pitchFamily="18" charset="0"/>
              </a:rPr>
              <a:t>Ensure that:</a:t>
            </a:r>
          </a:p>
          <a:p>
            <a:pPr marL="685800" lvl="1" indent="-228600">
              <a:lnSpc>
                <a:spcPct val="80000"/>
              </a:lnSpc>
            </a:pPr>
            <a:r>
              <a:rPr lang="en-US" sz="800"/>
              <a:t>Soldiers tell you if their </a:t>
            </a:r>
            <a:r>
              <a:rPr lang="en-US" sz="800">
                <a:cs typeface="Times New Roman" pitchFamily="18" charset="0"/>
              </a:rPr>
              <a:t>M320 has any deficiencies that will restrict their training</a:t>
            </a:r>
          </a:p>
          <a:p>
            <a:pPr marL="685800" lvl="1" indent="-228600">
              <a:lnSpc>
                <a:spcPct val="80000"/>
              </a:lnSpc>
            </a:pPr>
            <a:endParaRPr lang="en-US" sz="800">
              <a:cs typeface="Times New Roman" pitchFamily="18" charset="0"/>
            </a:endParaRPr>
          </a:p>
          <a:p>
            <a:pPr marL="228600" indent="-228600">
              <a:lnSpc>
                <a:spcPct val="80000"/>
              </a:lnSpc>
            </a:pPr>
            <a:r>
              <a:rPr lang="en-US" sz="800" b="1">
                <a:cs typeface="Arial" charset="0"/>
              </a:rPr>
              <a:t>(NEXT SLIDE)</a:t>
            </a:r>
            <a:endParaRPr lang="en-US" sz="800" b="1">
              <a:cs typeface="Times New Roman" pitchFamily="18" charset="0"/>
            </a:endParaRPr>
          </a:p>
          <a:p>
            <a:pPr marL="228600" indent="-228600">
              <a:lnSpc>
                <a:spcPct val="80000"/>
              </a:lnSpc>
            </a:pPr>
            <a:endParaRPr lang="en-US" sz="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Make sure when performing the initial PMCS of the M320 that all packing grease (preservatives) are removed from the weapon. The preservatives are in the form of a grease and need to be removed to prevent the M320 from attracting too much dirt and mud.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02404" name="Slide Number Placeholder 3"/>
          <p:cNvSpPr>
            <a:spLocks noGrp="1"/>
          </p:cNvSpPr>
          <p:nvPr>
            <p:ph type="sldNum" sz="quarter" idx="5"/>
          </p:nvPr>
        </p:nvSpPr>
        <p:spPr/>
        <p:txBody>
          <a:bodyPr/>
          <a:lstStyle/>
          <a:p>
            <a:pPr>
              <a:defRPr/>
            </a:pPr>
            <a:fld id="{355452E9-568C-48F3-923D-D1F44CDF9B63}"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The barrel is not designed to be removed from the M320. To inspect it, simply open the barrel and look for deficiencies. If any signs of corrosion, excessive fouling from TPT rounds, any Burrs on the inside of the barrel,  and any dents or bulges in the barrel.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03428" name="Slide Number Placeholder 3"/>
          <p:cNvSpPr>
            <a:spLocks noGrp="1"/>
          </p:cNvSpPr>
          <p:nvPr>
            <p:ph type="sldNum" sz="quarter" idx="5"/>
          </p:nvPr>
        </p:nvSpPr>
        <p:spPr/>
        <p:txBody>
          <a:bodyPr/>
          <a:lstStyle/>
          <a:p>
            <a:pPr>
              <a:defRPr/>
            </a:pPr>
            <a:fld id="{38B8DA5B-D540-401E-9457-3D5036EB66D7}"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Inspect the Mechanical Leaf sight to ensure that there is no damage. Make sure that the sight base is securely attached to the weapon, and make sure that the sights work in both the extended and retracted positions.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04452" name="Slide Number Placeholder 3"/>
          <p:cNvSpPr>
            <a:spLocks noGrp="1"/>
          </p:cNvSpPr>
          <p:nvPr>
            <p:ph type="sldNum" sz="quarter" idx="5"/>
          </p:nvPr>
        </p:nvSpPr>
        <p:spPr/>
        <p:txBody>
          <a:bodyPr/>
          <a:lstStyle/>
          <a:p>
            <a:pPr>
              <a:defRPr/>
            </a:pPr>
            <a:fld id="{646965FF-09C6-4DE5-AB90-B193A6721CB2}"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If no audible click is heard while moving the safety back and forth between safe and fire, it is deadlined.</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05476" name="Slide Number Placeholder 3"/>
          <p:cNvSpPr>
            <a:spLocks noGrp="1"/>
          </p:cNvSpPr>
          <p:nvPr>
            <p:ph type="sldNum" sz="quarter" idx="5"/>
          </p:nvPr>
        </p:nvSpPr>
        <p:spPr/>
        <p:txBody>
          <a:bodyPr/>
          <a:lstStyle/>
          <a:p>
            <a:pPr>
              <a:defRPr/>
            </a:pPr>
            <a:fld id="{1900AE43-7F46-470C-974A-FB73AC097172}"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28600" indent="-228600" eaLnBrk="1" hangingPunct="1"/>
            <a:r>
              <a:rPr lang="en-US" b="1" u="sng"/>
              <a:t>These are the faults to look for when inspecting the safety lever: </a:t>
            </a:r>
          </a:p>
          <a:p>
            <a:pPr marL="228600" indent="-228600" eaLnBrk="1" hangingPunct="1"/>
            <a:endParaRPr lang="en-US" b="1" u="sng"/>
          </a:p>
          <a:p>
            <a:pPr marL="228600" indent="-228600" eaLnBrk="1" hangingPunct="1">
              <a:buFontTx/>
              <a:buAutoNum type="arabicPeriod"/>
            </a:pPr>
            <a:r>
              <a:rPr lang="en-US"/>
              <a:t>Trigger depresses while weapon is on safe. </a:t>
            </a:r>
          </a:p>
          <a:p>
            <a:pPr marL="228600" indent="-228600" eaLnBrk="1" hangingPunct="1">
              <a:buFontTx/>
              <a:buAutoNum type="arabicPeriod"/>
            </a:pPr>
            <a:r>
              <a:rPr lang="en-US"/>
              <a:t>With the breach open, inspect the firing pin hole. If the firing pin protrudes out of the hole, it is deadlined. </a:t>
            </a:r>
          </a:p>
          <a:p>
            <a:pPr marL="228600" indent="-228600" eaLnBrk="1" hangingPunct="1">
              <a:buFontTx/>
              <a:buAutoNum type="arabicPeriod"/>
            </a:pPr>
            <a:r>
              <a:rPr lang="en-US"/>
              <a:t>Push up on the barrel release lever and hold, squeeze the trigger, if the weapon fires, it is deadlined. </a:t>
            </a:r>
          </a:p>
          <a:p>
            <a:pPr marL="228600" indent="-228600" eaLnBrk="1" hangingPunct="1">
              <a:buFontTx/>
              <a:buAutoNum type="arabicPeriod"/>
            </a:pPr>
            <a:endParaRPr lang="en-US"/>
          </a:p>
          <a:p>
            <a:pPr marL="228600" indent="-228600" eaLnBrk="1" hangingPunct="1"/>
            <a:r>
              <a:rPr lang="en-US" b="1" u="sng"/>
              <a:t>CHECK ON LEARNING</a:t>
            </a:r>
            <a:r>
              <a:rPr lang="en-US"/>
              <a:t>: </a:t>
            </a:r>
          </a:p>
          <a:p>
            <a:pPr marL="228600" indent="-228600" eaLnBrk="1" hangingPunct="1"/>
            <a:endParaRPr lang="en-US"/>
          </a:p>
          <a:p>
            <a:pPr marL="228600" indent="-228600" eaLnBrk="1" hangingPunct="1">
              <a:buFontTx/>
              <a:buAutoNum type="arabicPeriod"/>
            </a:pPr>
            <a:r>
              <a:rPr lang="en-US"/>
              <a:t>What should be removed completely upon initially receiving the M320? (Packing grease)</a:t>
            </a:r>
          </a:p>
          <a:p>
            <a:pPr marL="228600" indent="-228600" eaLnBrk="1" hangingPunct="1">
              <a:buFontTx/>
              <a:buAutoNum type="arabicPeriod"/>
            </a:pPr>
            <a:r>
              <a:rPr lang="en-US"/>
              <a:t>What are you looking for on the inside of the barrel? (Dents, Bulges, Excessive Fouling, signs of corrosion) \</a:t>
            </a:r>
          </a:p>
          <a:p>
            <a:pPr marL="228600" indent="-228600" eaLnBrk="1" hangingPunct="1"/>
            <a:endParaRPr lang="en-US"/>
          </a:p>
          <a:p>
            <a:pPr marL="228600" indent="-228600" eaLnBrk="1" hangingPunct="1"/>
            <a:r>
              <a:rPr lang="en-US" b="1">
                <a:cs typeface="Arial" charset="0"/>
              </a:rPr>
              <a:t>(NEXT SLIDE)</a:t>
            </a:r>
            <a:endParaRPr lang="en-US" b="1">
              <a:cs typeface="Times New Roman" pitchFamily="18" charset="0"/>
            </a:endParaRPr>
          </a:p>
          <a:p>
            <a:pPr marL="228600" indent="-228600" eaLnBrk="1" hangingPunct="1">
              <a:buFontTx/>
              <a:buAutoNum type="arabicPeriod"/>
            </a:pPr>
            <a:endParaRPr lang="en-US"/>
          </a:p>
        </p:txBody>
      </p:sp>
      <p:sp>
        <p:nvSpPr>
          <p:cNvPr id="106500" name="Slide Number Placeholder 3"/>
          <p:cNvSpPr>
            <a:spLocks noGrp="1"/>
          </p:cNvSpPr>
          <p:nvPr>
            <p:ph type="sldNum" sz="quarter" idx="5"/>
          </p:nvPr>
        </p:nvSpPr>
        <p:spPr/>
        <p:txBody>
          <a:bodyPr/>
          <a:lstStyle/>
          <a:p>
            <a:pPr>
              <a:defRPr/>
            </a:pPr>
            <a:fld id="{87CDBC50-2DA4-4BE0-A735-60F833C87ECB}"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With barrel swung out, place safety lever on </a:t>
            </a:r>
            <a:r>
              <a:rPr lang="en-US">
                <a:solidFill>
                  <a:srgbClr val="FF0000"/>
                </a:solidFill>
              </a:rPr>
              <a:t>“F”,</a:t>
            </a:r>
            <a:r>
              <a:rPr lang="en-US"/>
              <a:t> press up on barrel locking lever while attempting to pull trigger</a:t>
            </a:r>
          </a:p>
          <a:p>
            <a:pPr lvl="1" eaLnBrk="1" hangingPunct="1"/>
            <a:r>
              <a:rPr lang="en-US"/>
              <a:t>Trigger must not be able to pull to rear</a:t>
            </a:r>
          </a:p>
          <a:p>
            <a:pPr eaLnBrk="1" hangingPunct="1"/>
            <a:r>
              <a:rPr lang="en-US"/>
              <a:t>With barrel swung out, place safety lever on </a:t>
            </a:r>
            <a:r>
              <a:rPr lang="en-US">
                <a:solidFill>
                  <a:srgbClr val="FF0000"/>
                </a:solidFill>
              </a:rPr>
              <a:t>“F”,</a:t>
            </a:r>
            <a:r>
              <a:rPr lang="en-US"/>
              <a:t> attempt to pull trigger</a:t>
            </a:r>
          </a:p>
          <a:p>
            <a:pPr lvl="1" eaLnBrk="1" hangingPunct="1"/>
            <a:r>
              <a:rPr lang="en-US"/>
              <a:t>Trigger will now to be able to pull to the rear</a:t>
            </a:r>
          </a:p>
          <a:p>
            <a:pPr eaLnBrk="1" hangingPunct="1"/>
            <a:endParaRPr lang="en-US" b="1">
              <a:cs typeface="Arial" charset="0"/>
            </a:endParaRP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07524" name="Slide Number Placeholder 3"/>
          <p:cNvSpPr>
            <a:spLocks noGrp="1"/>
          </p:cNvSpPr>
          <p:nvPr>
            <p:ph type="sldNum" sz="quarter" idx="5"/>
          </p:nvPr>
        </p:nvSpPr>
        <p:spPr/>
        <p:txBody>
          <a:bodyPr/>
          <a:lstStyle/>
          <a:p>
            <a:pPr>
              <a:defRPr/>
            </a:pPr>
            <a:fld id="{49936F90-916C-49C3-8AB8-860DB3A46688}"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701675" y="4416425"/>
            <a:ext cx="5607050" cy="4183063"/>
          </a:xfrm>
          <a:prstGeom prst="rect">
            <a:avLst/>
          </a:prstGeom>
          <a:ln/>
        </p:spPr>
        <p:txBody>
          <a:bodyPr/>
          <a:lstStyle/>
          <a:p>
            <a:pPr eaLnBrk="1" hangingPunct="1">
              <a:defRPr/>
            </a:pPr>
            <a:r>
              <a:rPr lang="en-US" dirty="0"/>
              <a:t>While checking the Receiver, make sure that you check the barrel spring for signs of rust. Check the </a:t>
            </a:r>
            <a:r>
              <a:rPr lang="en-US" dirty="0" err="1"/>
              <a:t>buttstock</a:t>
            </a:r>
            <a:r>
              <a:rPr lang="en-US" dirty="0"/>
              <a:t> to make sure that all the detents are not damaged or have any burrs or dents. Make sure there is no deformation of the </a:t>
            </a:r>
            <a:r>
              <a:rPr lang="en-US" dirty="0" err="1"/>
              <a:t>buttstock</a:t>
            </a:r>
            <a:r>
              <a:rPr lang="en-US" dirty="0"/>
              <a:t> either. And make sure the sling eye is still in place on the </a:t>
            </a:r>
            <a:r>
              <a:rPr lang="en-US" dirty="0" err="1"/>
              <a:t>buttstock</a:t>
            </a:r>
            <a:r>
              <a:rPr lang="en-US" dirty="0"/>
              <a:t>. </a:t>
            </a:r>
          </a:p>
          <a:p>
            <a:pPr eaLnBrk="1" hangingPunct="1">
              <a:defRPr/>
            </a:pPr>
            <a:endParaRPr lang="en-US" dirty="0"/>
          </a:p>
          <a:p>
            <a:pPr eaLnBrk="1" hangingPunct="1">
              <a:defRPr/>
            </a:pPr>
            <a:r>
              <a:rPr lang="en-US" dirty="0"/>
              <a:t>Also check the host weapon adapters to make sure there is no rust, burrs or deformation present. In addition to that, make sure that the Allen Key is stowed properly. Over time, the 3x5mm Allen key retention spring has a habit of working it’s way loose. If that is the case, make sure to stow the Allen wrench in another location (e.g. weapon cleaning kit.)</a:t>
            </a:r>
          </a:p>
          <a:p>
            <a:pPr eaLnBrk="1" hangingPunct="1">
              <a:defRPr/>
            </a:pPr>
            <a:endParaRPr lang="en-US" dirty="0"/>
          </a:p>
          <a:p>
            <a:pPr eaLnBrk="1" hangingPunct="1">
              <a:defRPr/>
            </a:pPr>
            <a:r>
              <a:rPr lang="en-US" b="1" u="sng" dirty="0"/>
              <a:t>CHECK  ON LEARNING</a:t>
            </a:r>
            <a:r>
              <a:rPr lang="en-US" dirty="0"/>
              <a:t>:</a:t>
            </a:r>
          </a:p>
          <a:p>
            <a:pPr eaLnBrk="1" hangingPunct="1">
              <a:defRPr/>
            </a:pPr>
            <a:endParaRPr lang="en-US" dirty="0"/>
          </a:p>
          <a:p>
            <a:pPr marL="228600" indent="-228600" eaLnBrk="1" hangingPunct="1">
              <a:buFontTx/>
              <a:buAutoNum type="arabicPeriod"/>
              <a:defRPr/>
            </a:pPr>
            <a:r>
              <a:rPr lang="en-US" dirty="0"/>
              <a:t>If no audible click is heard while rotating safety lever, is the weapon </a:t>
            </a:r>
            <a:r>
              <a:rPr lang="en-US" dirty="0" err="1"/>
              <a:t>deadlined</a:t>
            </a:r>
            <a:r>
              <a:rPr lang="en-US" dirty="0"/>
              <a:t>? (Yes)</a:t>
            </a:r>
          </a:p>
          <a:p>
            <a:pPr marL="228600" indent="-228600" eaLnBrk="1" hangingPunct="1">
              <a:buFontTx/>
              <a:buAutoNum type="arabicPeriod"/>
              <a:defRPr/>
            </a:pPr>
            <a:r>
              <a:rPr lang="en-US" dirty="0"/>
              <a:t>If lifting up on the Barrel Release Lever and squeezing the trigger and the weapon does not fire, is it </a:t>
            </a:r>
            <a:r>
              <a:rPr lang="en-US" dirty="0" err="1"/>
              <a:t>deadlined</a:t>
            </a:r>
            <a:r>
              <a:rPr lang="en-US" dirty="0"/>
              <a:t>? (No)</a:t>
            </a:r>
            <a:endParaRPr lang="en-US" b="1" u="sng" dirty="0"/>
          </a:p>
          <a:p>
            <a:pPr eaLnBrk="1" hangingPunct="1">
              <a:defRPr/>
            </a:pPr>
            <a:endParaRPr lang="en-US" dirty="0"/>
          </a:p>
          <a:p>
            <a:pPr eaLnBrk="1" hangingPunct="1">
              <a:defRPr/>
            </a:pPr>
            <a:r>
              <a:rPr lang="en-US" b="1" dirty="0">
                <a:cs typeface="Arial" charset="0"/>
              </a:rPr>
              <a:t>(NEXT SLIDE)</a:t>
            </a:r>
            <a:endParaRPr lang="en-US" b="1" dirty="0">
              <a:cs typeface="Times New Roman" pitchFamily="18" charset="0"/>
            </a:endParaRPr>
          </a:p>
          <a:p>
            <a:pPr eaLnBrk="1" hangingPunct="1">
              <a:defRPr/>
            </a:pPr>
            <a:endParaRPr lang="en-US" dirty="0"/>
          </a:p>
        </p:txBody>
      </p:sp>
      <p:sp>
        <p:nvSpPr>
          <p:cNvPr id="108548" name="Slide Number Placeholder 3"/>
          <p:cNvSpPr>
            <a:spLocks noGrp="1"/>
          </p:cNvSpPr>
          <p:nvPr>
            <p:ph type="sldNum" sz="quarter" idx="5"/>
          </p:nvPr>
        </p:nvSpPr>
        <p:spPr/>
        <p:txBody>
          <a:bodyPr/>
          <a:lstStyle/>
          <a:p>
            <a:pPr>
              <a:defRPr/>
            </a:pPr>
            <a:fld id="{357C197C-876E-46F7-AA4F-6FF81ED0AD40}"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28600" indent="-228600" eaLnBrk="1" hangingPunct="1"/>
            <a:r>
              <a:rPr lang="en-US" b="1" u="sng"/>
              <a:t>FUNCTIONS CHECKS ARE DONE EVERY TIME AFTER THE WEAPON IS PMCS OR AFTER THE WEAPON IS CLEANED:</a:t>
            </a:r>
          </a:p>
          <a:p>
            <a:pPr marL="228600" indent="-228600" eaLnBrk="1" hangingPunct="1"/>
            <a:endParaRPr lang="en-US"/>
          </a:p>
          <a:p>
            <a:pPr marL="228600" indent="-228600" eaLnBrk="1" hangingPunct="1">
              <a:buFontTx/>
              <a:buAutoNum type="arabicPeriod"/>
            </a:pPr>
            <a:r>
              <a:rPr lang="en-US"/>
              <a:t>To start with, make sure that the weapon is clear.</a:t>
            </a:r>
          </a:p>
          <a:p>
            <a:pPr marL="228600" indent="-228600" eaLnBrk="1" hangingPunct="1">
              <a:buFontTx/>
              <a:buAutoNum type="arabicPeriod"/>
            </a:pPr>
            <a:r>
              <a:rPr lang="en-US"/>
              <a:t>Once the weapon is clear, make sure that the selector lever travels freely from safe to fire. Listen for an audible click.</a:t>
            </a:r>
          </a:p>
          <a:p>
            <a:pPr marL="228600" indent="-228600" eaLnBrk="1" hangingPunct="1">
              <a:buFontTx/>
              <a:buAutoNum type="arabicPeriod"/>
            </a:pPr>
            <a:r>
              <a:rPr lang="en-US"/>
              <a:t>Place the weapon back on safe, Point the weapon in a safe direction and attempt to fire. </a:t>
            </a:r>
          </a:p>
          <a:p>
            <a:pPr marL="228600" indent="-228600" eaLnBrk="1" hangingPunct="1">
              <a:buFontTx/>
              <a:buAutoNum type="arabicPeriod"/>
            </a:pPr>
            <a:r>
              <a:rPr lang="en-US"/>
              <a:t>The trigger should not move back.</a:t>
            </a:r>
          </a:p>
          <a:p>
            <a:pPr marL="228600" indent="-228600" eaLnBrk="1" hangingPunct="1">
              <a:buFontTx/>
              <a:buAutoNum type="arabicPeriod"/>
            </a:pPr>
            <a:endParaRPr lang="en-US"/>
          </a:p>
          <a:p>
            <a:pPr marL="228600" indent="-228600" eaLnBrk="1" hangingPunct="1"/>
            <a:r>
              <a:rPr lang="en-US" b="1">
                <a:cs typeface="Arial" charset="0"/>
              </a:rPr>
              <a:t>(NEXT SLIDE)</a:t>
            </a:r>
            <a:endParaRPr lang="en-US" b="1">
              <a:cs typeface="Times New Roman" pitchFamily="18" charset="0"/>
            </a:endParaRPr>
          </a:p>
          <a:p>
            <a:pPr marL="228600" indent="-228600" eaLnBrk="1" hangingPunct="1"/>
            <a:endParaRPr lang="en-US"/>
          </a:p>
        </p:txBody>
      </p:sp>
      <p:sp>
        <p:nvSpPr>
          <p:cNvPr id="109572" name="Slide Number Placeholder 3"/>
          <p:cNvSpPr>
            <a:spLocks noGrp="1"/>
          </p:cNvSpPr>
          <p:nvPr>
            <p:ph type="sldNum" sz="quarter" idx="5"/>
          </p:nvPr>
        </p:nvSpPr>
        <p:spPr/>
        <p:txBody>
          <a:bodyPr/>
          <a:lstStyle/>
          <a:p>
            <a:pPr>
              <a:defRPr/>
            </a:pPr>
            <a:fld id="{C6E05F45-BBC0-41AC-9039-8F87B4E39199}" type="slidenum">
              <a:rPr lang="en-US" smtClean="0"/>
              <a:pPr>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r>
              <a:rPr lang="en-US" b="1" u="sng"/>
              <a:t>FUNCTIONS CHECK: DONE EVERY TIME AFTER A WEAPON IS CLEANED OR PMCS’D.</a:t>
            </a:r>
          </a:p>
          <a:p>
            <a:endParaRPr lang="en-US"/>
          </a:p>
          <a:p>
            <a:r>
              <a:rPr lang="en-US"/>
              <a:t>Ensure the firing pin does not protrude from bolt face.</a:t>
            </a:r>
          </a:p>
          <a:p>
            <a:r>
              <a:rPr lang="en-US"/>
              <a:t>Hold up on barrel release lever, and squeeze the trigger with the safety on fire. Make sure that the hammer does not fall. If it does it is a deadlined weapon.</a:t>
            </a:r>
          </a:p>
          <a:p>
            <a:endParaRPr lang="en-US"/>
          </a:p>
          <a:p>
            <a:r>
              <a:rPr lang="en-US" b="1">
                <a:cs typeface="Arial" charset="0"/>
              </a:rPr>
              <a:t>(NEXT SLIDE)</a:t>
            </a:r>
            <a:endParaRPr lang="en-US" b="1">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pPr>
              <a:defRPr/>
            </a:pPr>
            <a:fld id="{66371DDF-2D55-451C-8D7D-6C5ED175F6E5}" type="slidenum">
              <a:rPr lang="en-US" smtClean="0"/>
              <a:pPr>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r>
              <a:rPr lang="en-US" b="1" u="sng">
                <a:cs typeface="Times New Roman" pitchFamily="18" charset="0"/>
              </a:rPr>
              <a:t>Environmental Considerations</a:t>
            </a:r>
            <a:r>
              <a:rPr lang="en-US" b="1">
                <a:cs typeface="Times New Roman" pitchFamily="18" charset="0"/>
              </a:rPr>
              <a:t>: </a:t>
            </a:r>
            <a:r>
              <a:rPr lang="en-US">
                <a:cs typeface="Times New Roman" pitchFamily="18" charset="0"/>
              </a:rPr>
              <a:t> Make sure if you brought anything with you into the classroom you take it with you when you leave. (e.g. box for doughnuts; soda can) Police up your trash!!</a:t>
            </a:r>
          </a:p>
          <a:p>
            <a:endParaRPr lang="en-US" b="1">
              <a:cs typeface="Times New Roman" pitchFamily="18" charset="0"/>
            </a:endParaRPr>
          </a:p>
          <a:p>
            <a:r>
              <a:rPr lang="en-US" b="1" u="sng">
                <a:cs typeface="Times New Roman" pitchFamily="18" charset="0"/>
              </a:rPr>
              <a:t>Evaluation</a:t>
            </a:r>
            <a:r>
              <a:rPr lang="en-US" b="1">
                <a:cs typeface="Times New Roman" pitchFamily="18" charset="0"/>
              </a:rPr>
              <a:t>: </a:t>
            </a:r>
            <a:r>
              <a:rPr lang="en-US">
                <a:cs typeface="Times New Roman" pitchFamily="18" charset="0"/>
              </a:rPr>
              <a:t>You will be given a written examination at the end of this class on which you must score a 14 out of 20 to pass. </a:t>
            </a:r>
          </a:p>
          <a:p>
            <a:endParaRPr lang="en-US">
              <a:cs typeface="Times New Roman" pitchFamily="18" charset="0"/>
            </a:endParaRPr>
          </a:p>
          <a:p>
            <a:endParaRPr lang="en-US" b="1">
              <a:cs typeface="Times New Roman" pitchFamily="18" charset="0"/>
            </a:endParaRPr>
          </a:p>
          <a:p>
            <a:r>
              <a:rPr lang="en-US" b="1">
                <a:cs typeface="Times New Roman" pitchFamily="18" charset="0"/>
              </a:rPr>
              <a:t>(NEXT SLIDE)</a:t>
            </a:r>
          </a:p>
          <a:p>
            <a:endParaRPr lang="en-US"/>
          </a:p>
        </p:txBody>
      </p:sp>
      <p:sp>
        <p:nvSpPr>
          <p:cNvPr id="4" name="Slide Number Placeholder 3"/>
          <p:cNvSpPr>
            <a:spLocks noGrp="1"/>
          </p:cNvSpPr>
          <p:nvPr>
            <p:ph type="sldNum" sz="quarter" idx="5"/>
          </p:nvPr>
        </p:nvSpPr>
        <p:spPr/>
        <p:txBody>
          <a:bodyPr/>
          <a:lstStyle/>
          <a:p>
            <a:pPr>
              <a:defRPr/>
            </a:pPr>
            <a:fld id="{DBBFCBF2-76A5-4EB0-9DBE-645F05DE3A31}"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r>
              <a:rPr lang="en-US"/>
              <a:t>With the barrel open, squeeze the trigger with a finger over the firing pin hole. If the pin does not come in contact with your finger, the weapon is deadlined. </a:t>
            </a:r>
          </a:p>
          <a:p>
            <a:endParaRPr lang="en-US"/>
          </a:p>
          <a:p>
            <a:r>
              <a:rPr lang="en-US" b="1">
                <a:cs typeface="Arial" charset="0"/>
              </a:rPr>
              <a:t>(NEXT SLIDE)</a:t>
            </a:r>
            <a:endParaRPr lang="en-US" b="1">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pPr>
              <a:defRPr/>
            </a:pPr>
            <a:fld id="{ADDE67FD-5B84-4BBC-999B-D7AC99D30315}"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In a combat environment, students and leaders should ensure that their soldiers are cleaning and inspecting their weapons on a daily basis, especially if the weapon is being fired a lot.</a:t>
            </a:r>
          </a:p>
        </p:txBody>
      </p:sp>
      <p:sp>
        <p:nvSpPr>
          <p:cNvPr id="135172" name="Slide Number Placeholder 3"/>
          <p:cNvSpPr>
            <a:spLocks noGrp="1"/>
          </p:cNvSpPr>
          <p:nvPr>
            <p:ph type="sldNum" sz="quarter" idx="5"/>
          </p:nvPr>
        </p:nvSpPr>
        <p:spPr/>
        <p:txBody>
          <a:bodyPr/>
          <a:lstStyle/>
          <a:p>
            <a:pPr>
              <a:defRPr/>
            </a:pPr>
            <a:fld id="{3E49735A-E0E4-42E1-B354-1A9CCAF024F7}"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All of these factors come into play when cleaning the weapon, Especially ammunition. If soldiers are firing large volumes of straight TPT, they will have to clean their weapons more often than if they were firing Live HEDP. The Poly-sulfide rubber used to mount the shell to the Round itself melts and sticks to the inside of the barrel. And because of that, takes longer to clean than a weapon that had fired strictly HEDP. </a:t>
            </a:r>
          </a:p>
          <a:p>
            <a:pPr eaLnBrk="1" hangingPunct="1"/>
            <a:endParaRPr lang="en-US">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36196" name="Slide Number Placeholder 3"/>
          <p:cNvSpPr>
            <a:spLocks noGrp="1"/>
          </p:cNvSpPr>
          <p:nvPr>
            <p:ph type="sldNum" sz="quarter" idx="5"/>
          </p:nvPr>
        </p:nvSpPr>
        <p:spPr/>
        <p:txBody>
          <a:bodyPr/>
          <a:lstStyle/>
          <a:p>
            <a:pPr>
              <a:defRPr/>
            </a:pPr>
            <a:fld id="{9DF61EC5-6D24-4843-B58B-EB3FD1513F4B}"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Ensure the students understand that they can cause serious damage to the barrel’s rifling if they attempt to force a patch or cleaning brush through from the muzzle end. Also they should never attempt to push a brush back the way it came, as this will cause more damage to barrel than just continuing to push it through towards the muzzle. </a:t>
            </a:r>
          </a:p>
          <a:p>
            <a:pPr eaLnBrk="1" hangingPunct="1"/>
            <a:endParaRPr lang="en-US">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38244" name="Slide Number Placeholder 3"/>
          <p:cNvSpPr>
            <a:spLocks noGrp="1"/>
          </p:cNvSpPr>
          <p:nvPr>
            <p:ph type="sldNum" sz="quarter" idx="5"/>
          </p:nvPr>
        </p:nvSpPr>
        <p:spPr/>
        <p:txBody>
          <a:bodyPr/>
          <a:lstStyle/>
          <a:p>
            <a:pPr>
              <a:defRPr/>
            </a:pPr>
            <a:fld id="{542BB414-D4D6-43D3-9787-48FBFA4025F0}" type="slidenum">
              <a:rPr lang="en-US" smtClean="0"/>
              <a:pPr>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Make sure the students realize they should not clean a weapon immediately after firing, as they could be injured from the hot barrel. Any normal gun oil or lubricant such as CLP will work effectively at cleaning the barrel. </a:t>
            </a: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39268" name="Slide Number Placeholder 3"/>
          <p:cNvSpPr>
            <a:spLocks noGrp="1"/>
          </p:cNvSpPr>
          <p:nvPr>
            <p:ph type="sldNum" sz="quarter" idx="5"/>
          </p:nvPr>
        </p:nvSpPr>
        <p:spPr/>
        <p:txBody>
          <a:bodyPr/>
          <a:lstStyle/>
          <a:p>
            <a:pPr>
              <a:defRPr/>
            </a:pPr>
            <a:fld id="{0442C4F6-0523-4BB4-A3DA-DAD14DCFBDA1}" type="slidenum">
              <a:rPr lang="en-US" smtClean="0"/>
              <a:pPr>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 </a:t>
            </a:r>
            <a:r>
              <a:rPr lang="en-US" b="1" u="sng"/>
              <a:t>ALWAYS PEFORM A FUNCTION CHECK AFTER PERFORMING ANY MAINTENANCE ON ANY WEAPON OR A PMCS!!!</a:t>
            </a:r>
          </a:p>
          <a:p>
            <a:pPr eaLnBrk="1" hangingPunct="1"/>
            <a:endParaRPr lang="en-US" b="1" u="sng"/>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40292" name="Slide Number Placeholder 3"/>
          <p:cNvSpPr>
            <a:spLocks noGrp="1"/>
          </p:cNvSpPr>
          <p:nvPr>
            <p:ph type="sldNum" sz="quarter" idx="5"/>
          </p:nvPr>
        </p:nvSpPr>
        <p:spPr/>
        <p:txBody>
          <a:bodyPr/>
          <a:lstStyle/>
          <a:p>
            <a:pPr>
              <a:defRPr/>
            </a:pPr>
            <a:fld id="{98171E85-7D2A-4205-9B40-A0AC26D5E9A5}"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Ensure that the M320 does not have excessive lubrication, especially in a desert environment. As it will attract dust to the oil. Light lubrication on the wear points (e.g. Barrel Spring, Barrel Release Lever portion that retains the barrel, and the inside of the barrel will work well. A light coating of CLP every week to month will work for the weapon’s exterior, depending on the operational environment. Ensure leaders understand to check that in their PCC’s And PCI’s.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43364" name="Slide Number Placeholder 3"/>
          <p:cNvSpPr>
            <a:spLocks noGrp="1"/>
          </p:cNvSpPr>
          <p:nvPr>
            <p:ph type="sldNum" sz="quarter" idx="5"/>
          </p:nvPr>
        </p:nvSpPr>
        <p:spPr/>
        <p:txBody>
          <a:bodyPr/>
          <a:lstStyle/>
          <a:p>
            <a:pPr>
              <a:defRPr/>
            </a:pPr>
            <a:fld id="{E04C148D-492F-487B-B0FF-B355D006A221}" type="slidenum">
              <a:rPr lang="en-US" smtClean="0"/>
              <a:pPr>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This is referring to lubricants such as Mil-Tech which are known for their properties of penetrating metal and staying in the weapon until the parts start moving. This can penetrate the actual cartridge and prevent your primer from firing.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44388" name="Slide Number Placeholder 3"/>
          <p:cNvSpPr>
            <a:spLocks noGrp="1"/>
          </p:cNvSpPr>
          <p:nvPr>
            <p:ph type="sldNum" sz="quarter" idx="5"/>
          </p:nvPr>
        </p:nvSpPr>
        <p:spPr/>
        <p:txBody>
          <a:bodyPr/>
          <a:lstStyle/>
          <a:p>
            <a:pPr>
              <a:defRPr/>
            </a:pPr>
            <a:fld id="{FD47497B-D73C-4A4C-8697-0839B437F203}" type="slidenum">
              <a:rPr lang="en-US" smtClean="0"/>
              <a:pPr>
                <a:defRPr/>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After Firing the weapon, ensure that a Functions check is conducted. Any missing parts, or cosmetic flaws should be noted on the 2404. If the student feels there is a noticeable drop-off of spring tension in the trigger, the weapon should be turned in to the armorer to get fixed. </a:t>
            </a: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54628" name="Slide Number Placeholder 3"/>
          <p:cNvSpPr>
            <a:spLocks noGrp="1"/>
          </p:cNvSpPr>
          <p:nvPr>
            <p:ph type="sldNum" sz="quarter" idx="5"/>
          </p:nvPr>
        </p:nvSpPr>
        <p:spPr/>
        <p:txBody>
          <a:bodyPr/>
          <a:lstStyle/>
          <a:p>
            <a:pPr>
              <a:defRPr/>
            </a:pPr>
            <a:fld id="{3C831B9B-41FB-48D6-9230-C83388F6C012}"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The inspections listed are more for the armorer and Depot Level checks, especially the trigger spring, which the student is not authorized to check. </a:t>
            </a: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57700" name="Slide Number Placeholder 3"/>
          <p:cNvSpPr>
            <a:spLocks noGrp="1"/>
          </p:cNvSpPr>
          <p:nvPr>
            <p:ph type="sldNum" sz="quarter" idx="5"/>
          </p:nvPr>
        </p:nvSpPr>
        <p:spPr/>
        <p:txBody>
          <a:bodyPr/>
          <a:lstStyle/>
          <a:p>
            <a:pPr>
              <a:defRPr/>
            </a:pPr>
            <a:fld id="{10A67110-F07D-4210-8AA3-794B1F5EB946}" type="slidenum">
              <a:rPr lang="en-US" smtClean="0"/>
              <a:pPr>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b="1">
                <a:cs typeface="Arial" charset="0"/>
              </a:rPr>
              <a:t>(NEXT SLIDE)</a:t>
            </a:r>
          </a:p>
          <a:p>
            <a:pPr eaLnBrk="1" hangingPunct="1"/>
            <a:endParaRPr lang="en-US" b="1">
              <a:cs typeface="Arial" charset="0"/>
            </a:endParaRPr>
          </a:p>
          <a:p>
            <a:pPr eaLnBrk="1" hangingPunct="1"/>
            <a:endParaRPr lang="en-US" b="1">
              <a:cs typeface="Times New Roman" pitchFamily="18" charset="0"/>
            </a:endParaRPr>
          </a:p>
          <a:p>
            <a:pPr eaLnBrk="1" hangingPunct="1"/>
            <a:endParaRPr lang="en-US"/>
          </a:p>
        </p:txBody>
      </p:sp>
      <p:sp>
        <p:nvSpPr>
          <p:cNvPr id="94212"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defTabSz="931863">
              <a:defRPr/>
            </a:pPr>
            <a:fld id="{A119DA15-A070-4584-AD11-97286195C1C6}" type="slidenum">
              <a:rPr lang="en-US" sz="1200">
                <a:cs typeface="+mn-cs"/>
              </a:rPr>
              <a:pPr algn="r" defTabSz="931863">
                <a:defRPr/>
              </a:pPr>
              <a:t>5</a:t>
            </a:fld>
            <a:endParaRPr lang="en-US" sz="120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bwMode="auto">
          <a:xfrm>
            <a:off x="701675" y="4416425"/>
            <a:ext cx="5607050" cy="4183063"/>
          </a:xfrm>
          <a:prstGeom prst="rect">
            <a:avLst/>
          </a:prstGeom>
          <a:noFill/>
          <a:ln>
            <a:miter lim="800000"/>
            <a:headEnd/>
            <a:tailEnd/>
          </a:ln>
        </p:spPr>
        <p:txBody>
          <a:bodyPr/>
          <a:lstStyle/>
          <a:p>
            <a:pPr marL="228600" indent="-228600">
              <a:lnSpc>
                <a:spcPct val="90000"/>
              </a:lnSpc>
            </a:pPr>
            <a:r>
              <a:rPr lang="en-US" sz="900" b="1">
                <a:cs typeface="Times New Roman" pitchFamily="18" charset="0"/>
              </a:rPr>
              <a:t>NOTE: If this is not a mounting option for your unit, hide this slide during the presentation.</a:t>
            </a:r>
          </a:p>
          <a:p>
            <a:pPr marL="228600" indent="-228600">
              <a:lnSpc>
                <a:spcPct val="90000"/>
              </a:lnSpc>
            </a:pPr>
            <a:r>
              <a:rPr lang="en-US" sz="900" b="1">
                <a:cs typeface="Times New Roman" pitchFamily="18" charset="0"/>
              </a:rPr>
              <a:t>C.	ENABLING LEARNING OBJECTIVE C</a:t>
            </a:r>
          </a:p>
          <a:p>
            <a:pPr marL="228600" indent="-228600">
              <a:lnSpc>
                <a:spcPct val="90000"/>
              </a:lnSpc>
            </a:pPr>
            <a:r>
              <a:rPr lang="en-US" sz="900" b="1" u="sng">
                <a:cs typeface="Times New Roman" pitchFamily="18" charset="0"/>
              </a:rPr>
              <a:t>TRANSITION:</a:t>
            </a:r>
            <a:r>
              <a:rPr lang="en-US" sz="900">
                <a:cs typeface="Times New Roman" pitchFamily="18" charset="0"/>
              </a:rPr>
              <a:t> Now that you are familiar with the major components and how to maintain the M320 we will discuss how to place the M320 into operation.</a:t>
            </a:r>
          </a:p>
          <a:p>
            <a:pPr marL="228600" indent="-228600">
              <a:lnSpc>
                <a:spcPct val="90000"/>
              </a:lnSpc>
            </a:pPr>
            <a:r>
              <a:rPr lang="en-US" sz="900" b="1"/>
              <a:t>Action:</a:t>
            </a:r>
            <a:r>
              <a:rPr lang="en-US" sz="900"/>
              <a:t>  Place the M320 Into Operation</a:t>
            </a:r>
          </a:p>
          <a:p>
            <a:pPr marL="228600" indent="-228600">
              <a:lnSpc>
                <a:spcPct val="90000"/>
              </a:lnSpc>
            </a:pPr>
            <a:r>
              <a:rPr lang="en-US" sz="900" b="1"/>
              <a:t>Conditions: Given</a:t>
            </a:r>
            <a:r>
              <a:rPr lang="en-US" sz="1000"/>
              <a:t> a M320 with 3x5mm combination wrench, borelight with battery, stable platform and offset for the DNS in appropriate weapon configuration.</a:t>
            </a:r>
          </a:p>
          <a:p>
            <a:pPr marL="228600" indent="-228600">
              <a:lnSpc>
                <a:spcPct val="90000"/>
              </a:lnSpc>
            </a:pPr>
            <a:r>
              <a:rPr lang="en-US" sz="900" b="1"/>
              <a:t>Standards:</a:t>
            </a:r>
            <a:r>
              <a:rPr lang="en-US" sz="900"/>
              <a:t>  Put the M320 into operation IAW TM</a:t>
            </a:r>
          </a:p>
          <a:p>
            <a:pPr marL="228600" indent="-228600">
              <a:lnSpc>
                <a:spcPct val="90000"/>
              </a:lnSpc>
            </a:pPr>
            <a:r>
              <a:rPr lang="en-US" sz="900">
                <a:cs typeface="Times New Roman" pitchFamily="18" charset="0"/>
              </a:rPr>
              <a:t>Method of instruction: </a:t>
            </a:r>
            <a:r>
              <a:rPr lang="en-US" sz="900" u="sng">
                <a:cs typeface="Times New Roman" pitchFamily="18" charset="0"/>
              </a:rPr>
              <a:t>PE-1</a:t>
            </a:r>
            <a:endParaRPr lang="en-US" sz="900">
              <a:cs typeface="Times New Roman" pitchFamily="18" charset="0"/>
            </a:endParaRPr>
          </a:p>
          <a:p>
            <a:pPr marL="228600" indent="-228600">
              <a:lnSpc>
                <a:spcPct val="90000"/>
              </a:lnSpc>
            </a:pPr>
            <a:r>
              <a:rPr lang="en-US" sz="900">
                <a:cs typeface="Times New Roman" pitchFamily="18" charset="0"/>
              </a:rPr>
              <a:t>Instructor to student ratio is: </a:t>
            </a:r>
            <a:r>
              <a:rPr lang="en-US" sz="900" u="sng">
                <a:cs typeface="Times New Roman" pitchFamily="18" charset="0"/>
              </a:rPr>
              <a:t>1:10</a:t>
            </a:r>
            <a:endParaRPr lang="en-US" sz="900">
              <a:cs typeface="Times New Roman" pitchFamily="18" charset="0"/>
            </a:endParaRPr>
          </a:p>
          <a:p>
            <a:pPr marL="228600" indent="-228600">
              <a:lnSpc>
                <a:spcPct val="90000"/>
              </a:lnSpc>
            </a:pPr>
            <a:r>
              <a:rPr lang="en-US" sz="900">
                <a:cs typeface="Times New Roman" pitchFamily="18" charset="0"/>
              </a:rPr>
              <a:t>Time of instruction: </a:t>
            </a:r>
            <a:r>
              <a:rPr lang="en-US" sz="900" u="sng">
                <a:cs typeface="Times New Roman" pitchFamily="18" charset="0"/>
              </a:rPr>
              <a:t>1 hrs</a:t>
            </a:r>
            <a:endParaRPr lang="en-US" sz="900">
              <a:cs typeface="Times New Roman" pitchFamily="18" charset="0"/>
            </a:endParaRPr>
          </a:p>
          <a:p>
            <a:pPr marL="228600" indent="-228600">
              <a:lnSpc>
                <a:spcPct val="90000"/>
              </a:lnSpc>
            </a:pPr>
            <a:r>
              <a:rPr lang="en-US" sz="900">
                <a:cs typeface="Times New Roman" pitchFamily="18" charset="0"/>
              </a:rPr>
              <a:t>Media: </a:t>
            </a:r>
            <a:r>
              <a:rPr lang="en-US" sz="900" u="sng">
                <a:cs typeface="Times New Roman" pitchFamily="18" charset="0"/>
              </a:rPr>
              <a:t>Actual equipment</a:t>
            </a:r>
            <a:r>
              <a:rPr lang="en-US" sz="900"/>
              <a:t> </a:t>
            </a:r>
          </a:p>
          <a:p>
            <a:pPr marL="228600" indent="-228600">
              <a:lnSpc>
                <a:spcPct val="90000"/>
              </a:lnSpc>
              <a:buFontTx/>
              <a:buAutoNum type="arabicPeriod"/>
            </a:pPr>
            <a:r>
              <a:rPr lang="en-US" sz="900" b="1">
                <a:cs typeface="Times New Roman" pitchFamily="18" charset="0"/>
              </a:rPr>
              <a:t>Learning Step/Activity 1:  Put the M320 into Operation in the stand-alone configuration </a:t>
            </a:r>
            <a:endParaRPr lang="en-US" sz="900" b="1"/>
          </a:p>
          <a:p>
            <a:pPr marL="228600" indent="-228600">
              <a:lnSpc>
                <a:spcPct val="90000"/>
              </a:lnSpc>
            </a:pPr>
            <a:endParaRPr lang="en-US" sz="900" b="1"/>
          </a:p>
          <a:p>
            <a:pPr marL="228600" indent="-228600">
              <a:lnSpc>
                <a:spcPct val="90000"/>
              </a:lnSpc>
              <a:buFontTx/>
              <a:buAutoNum type="arabicPeriod"/>
            </a:pPr>
            <a:r>
              <a:rPr lang="en-US" sz="900"/>
              <a:t>Remove the M320 from the host weapon (if applicable) after clearing both M320 and host weapon.</a:t>
            </a:r>
          </a:p>
          <a:p>
            <a:pPr marL="228600" indent="-228600">
              <a:lnSpc>
                <a:spcPct val="90000"/>
              </a:lnSpc>
              <a:buFontTx/>
              <a:buAutoNum type="arabicPeriod"/>
            </a:pPr>
            <a:r>
              <a:rPr lang="en-US" sz="900"/>
              <a:t>Remove host weapon adapters with the 3x5mm Allen Wrench (if applicable). </a:t>
            </a:r>
          </a:p>
          <a:p>
            <a:pPr marL="228600" indent="-228600">
              <a:lnSpc>
                <a:spcPct val="90000"/>
              </a:lnSpc>
              <a:buFontTx/>
              <a:buAutoNum type="arabicPeriod"/>
            </a:pPr>
            <a:r>
              <a:rPr lang="en-US" sz="900"/>
              <a:t>Insert the buttstock sling-eye side up into the back of the receiver. Make sure that you are depressing the buttstock locking lever at the same time. </a:t>
            </a:r>
          </a:p>
          <a:p>
            <a:pPr marL="228600" indent="-228600">
              <a:lnSpc>
                <a:spcPct val="90000"/>
              </a:lnSpc>
            </a:pPr>
            <a:r>
              <a:rPr lang="en-US" sz="900"/>
              <a:t>.</a:t>
            </a:r>
          </a:p>
          <a:p>
            <a:pPr marL="228600" indent="-228600" algn="just">
              <a:lnSpc>
                <a:spcPct val="90000"/>
              </a:lnSpc>
            </a:pPr>
            <a:r>
              <a:rPr lang="en-US" sz="900" b="1">
                <a:cs typeface="Times New Roman" pitchFamily="18" charset="0"/>
              </a:rPr>
              <a:t>At this time have students mount the M320 in stand-alone configuration.</a:t>
            </a:r>
          </a:p>
          <a:p>
            <a:pPr marL="228600" indent="-228600" algn="just">
              <a:lnSpc>
                <a:spcPct val="90000"/>
              </a:lnSpc>
            </a:pPr>
            <a:r>
              <a:rPr lang="en-US" sz="900" b="1">
                <a:cs typeface="Times New Roman" pitchFamily="18" charset="0"/>
              </a:rPr>
              <a:t>Ensure that:</a:t>
            </a:r>
          </a:p>
          <a:p>
            <a:pPr marL="228600" indent="-228600" algn="just">
              <a:lnSpc>
                <a:spcPct val="90000"/>
              </a:lnSpc>
              <a:buFontTx/>
              <a:buAutoNum type="arabicPeriod"/>
            </a:pPr>
            <a:r>
              <a:rPr lang="en-US" sz="900">
                <a:cs typeface="Arial" charset="0"/>
              </a:rPr>
              <a:t>The students lift up on the flange on the front of the buttstock.</a:t>
            </a:r>
            <a:endParaRPr lang="en-US" sz="900">
              <a:cs typeface="Times New Roman" pitchFamily="18" charset="0"/>
            </a:endParaRPr>
          </a:p>
          <a:p>
            <a:pPr marL="228600" indent="-228600" algn="just">
              <a:lnSpc>
                <a:spcPct val="90000"/>
              </a:lnSpc>
              <a:buFontTx/>
              <a:buAutoNum type="arabicPeriod"/>
            </a:pPr>
            <a:r>
              <a:rPr lang="en-US" sz="900">
                <a:cs typeface="Times New Roman" pitchFamily="18" charset="0"/>
              </a:rPr>
              <a:t>The adapter bracket is removed properly and the 3x5 Allen Wrench is stowed properly. </a:t>
            </a:r>
          </a:p>
          <a:p>
            <a:pPr marL="228600" indent="-228600" algn="just">
              <a:lnSpc>
                <a:spcPct val="90000"/>
              </a:lnSpc>
              <a:buFontTx/>
              <a:buAutoNum type="arabicPeriod"/>
            </a:pPr>
            <a:r>
              <a:rPr lang="en-US" sz="900">
                <a:cs typeface="Times New Roman" pitchFamily="18" charset="0"/>
              </a:rPr>
              <a:t>The students know how to insert and adjust the buttstock properly..</a:t>
            </a:r>
          </a:p>
          <a:p>
            <a:pPr marL="228600" indent="-228600">
              <a:lnSpc>
                <a:spcPct val="90000"/>
              </a:lnSpc>
            </a:pPr>
            <a:r>
              <a:rPr lang="en-US" sz="900" b="1">
                <a:cs typeface="Arial" charset="0"/>
              </a:rPr>
              <a:t>(NEXT SLIDE)</a:t>
            </a:r>
          </a:p>
          <a:p>
            <a:pPr marL="228600" indent="-228600">
              <a:lnSpc>
                <a:spcPct val="90000"/>
              </a:lnSpc>
            </a:pPr>
            <a:endParaRPr lang="en-US" sz="9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Make sure the students and leaders understand the reason the army decided to add the Modular requirement to the M320. This allows small units the flexibility to tailor their weapons to projected OPORDS. If a squad is having to do cordon and search operations in an urban environment, the M320 offers the squad leader the flexibility to have his soldier’s weapons primarily set up for Close Quarters Marksmanship. Or ranged weapons fire. The M320 gunner can carry the weapon in the stand-alone configuration if necessary, or pack it in their assault pack.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11620" name="Slide Number Placeholder 3"/>
          <p:cNvSpPr>
            <a:spLocks noGrp="1"/>
          </p:cNvSpPr>
          <p:nvPr>
            <p:ph type="sldNum" sz="quarter" idx="5"/>
          </p:nvPr>
        </p:nvSpPr>
        <p:spPr/>
        <p:txBody>
          <a:bodyPr/>
          <a:lstStyle/>
          <a:p>
            <a:pPr>
              <a:defRPr/>
            </a:pPr>
            <a:fld id="{1F71C32A-CF3B-45F6-9E44-B07C76413053}" type="slidenum">
              <a:rPr lang="en-US" smtClean="0"/>
              <a:pPr>
                <a:defRPr/>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Once again, reiterate that the M320 needs to be treated just like any other weapon, and handle it as if it were loaded at </a:t>
            </a:r>
            <a:r>
              <a:rPr lang="en-US" b="1" u="sng"/>
              <a:t>ALL TIMES.</a:t>
            </a:r>
            <a:r>
              <a:rPr lang="en-US" b="1"/>
              <a:t>  </a:t>
            </a:r>
            <a:r>
              <a:rPr lang="en-US"/>
              <a:t>And that it is vital that the weapon is cleared immediately after receiving it.</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a:p>
            <a:pPr eaLnBrk="1" hangingPunct="1"/>
            <a:endParaRPr lang="en-US"/>
          </a:p>
        </p:txBody>
      </p:sp>
      <p:sp>
        <p:nvSpPr>
          <p:cNvPr id="112644" name="Slide Number Placeholder 3"/>
          <p:cNvSpPr>
            <a:spLocks noGrp="1"/>
          </p:cNvSpPr>
          <p:nvPr>
            <p:ph type="sldNum" sz="quarter" idx="5"/>
          </p:nvPr>
        </p:nvSpPr>
        <p:spPr/>
        <p:txBody>
          <a:bodyPr/>
          <a:lstStyle/>
          <a:p>
            <a:pPr>
              <a:defRPr/>
            </a:pPr>
            <a:fld id="{6D282913-7509-4988-A862-0633A4FCA9D6}" type="slidenum">
              <a:rPr lang="en-US" smtClean="0"/>
              <a:pPr>
                <a:defRPr/>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The installation of the buttstock: ensure that the Vertical Locking Lever is raised before placing the buttstock onto the Receiver. </a:t>
            </a:r>
            <a:br>
              <a:rPr lang="en-US"/>
            </a:br>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13668" name="Slide Number Placeholder 3"/>
          <p:cNvSpPr>
            <a:spLocks noGrp="1"/>
          </p:cNvSpPr>
          <p:nvPr>
            <p:ph type="sldNum" sz="quarter" idx="5"/>
          </p:nvPr>
        </p:nvSpPr>
        <p:spPr/>
        <p:txBody>
          <a:bodyPr/>
          <a:lstStyle/>
          <a:p>
            <a:pPr>
              <a:defRPr/>
            </a:pPr>
            <a:fld id="{E730A537-0A5C-4F64-AA44-3FF07B065A08}" type="slidenum">
              <a:rPr lang="en-US" smtClean="0"/>
              <a:pPr>
                <a:defRPr/>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The Buttstock can be adjusted close for when the M320 is carried in Stand-Alone configuration. While the M320 can be fired from the furthest forward position. If time allows, extend the buttstock so that the firer can have a more stable firing platform. Explain to the students that Buttstock length is driven by shooter preference, however.</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r>
              <a:rPr lang="en-US"/>
              <a:t> </a:t>
            </a:r>
          </a:p>
        </p:txBody>
      </p:sp>
      <p:sp>
        <p:nvSpPr>
          <p:cNvPr id="114692" name="Slide Number Placeholder 3"/>
          <p:cNvSpPr>
            <a:spLocks noGrp="1"/>
          </p:cNvSpPr>
          <p:nvPr>
            <p:ph type="sldNum" sz="quarter" idx="5"/>
          </p:nvPr>
        </p:nvSpPr>
        <p:spPr/>
        <p:txBody>
          <a:bodyPr/>
          <a:lstStyle/>
          <a:p>
            <a:pPr>
              <a:defRPr/>
            </a:pPr>
            <a:fld id="{0B73A859-969A-44E1-B5B3-812B2DC2C96D}" type="slidenum">
              <a:rPr lang="en-US" smtClean="0"/>
              <a:pPr>
                <a:defRPr/>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When removing the buttstock, make sure that you lift up on the reciever locking lever before depressing the buttstock locking lever and removing the buttstock. Failure to do so will have the buttstock stop at it’s maximum extended range and the student will have to push the buttstock back forward to remove it. The Receiver Locking Lever is steel, and the M320 Receiver is Aluminum. Repeatedly pulling out on the Buttstock without raising the Receiver Locking Lever can wear out the frame of the receiver.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15716" name="Slide Number Placeholder 3"/>
          <p:cNvSpPr>
            <a:spLocks noGrp="1"/>
          </p:cNvSpPr>
          <p:nvPr>
            <p:ph type="sldNum" sz="quarter" idx="5"/>
          </p:nvPr>
        </p:nvSpPr>
        <p:spPr/>
        <p:txBody>
          <a:bodyPr/>
          <a:lstStyle/>
          <a:p>
            <a:pPr>
              <a:defRPr/>
            </a:pPr>
            <a:fld id="{157ADF70-542F-4213-A8B5-F3A5E0B01038}" type="slidenum">
              <a:rPr lang="en-US" smtClean="0"/>
              <a:pPr>
                <a:defRPr/>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xfrm>
            <a:off x="701675" y="4416425"/>
            <a:ext cx="5607050" cy="4183063"/>
          </a:xfrm>
          <a:prstGeom prst="rect">
            <a:avLst/>
          </a:prstGeom>
          <a:ln/>
        </p:spPr>
        <p:txBody>
          <a:bodyPr/>
          <a:lstStyle/>
          <a:p>
            <a:pPr marL="228600" indent="-228600">
              <a:defRPr/>
            </a:pPr>
            <a:r>
              <a:rPr lang="en-US" b="1" dirty="0">
                <a:cs typeface="Arial" charset="0"/>
              </a:rPr>
              <a:t>3.</a:t>
            </a:r>
            <a:r>
              <a:rPr lang="en-US" b="1" dirty="0">
                <a:cs typeface="Times New Roman" pitchFamily="18" charset="0"/>
              </a:rPr>
              <a:t> </a:t>
            </a:r>
            <a:r>
              <a:rPr lang="en-US" b="1" dirty="0">
                <a:cs typeface="Arial" charset="0"/>
              </a:rPr>
              <a:t>Learning Step/Activity 3: </a:t>
            </a:r>
            <a:r>
              <a:rPr lang="en-US" b="1" dirty="0"/>
              <a:t>Attaching &amp; Detaching the M320 to and from the M16/M4 Series Weapons:</a:t>
            </a:r>
            <a:endParaRPr lang="en-US" dirty="0"/>
          </a:p>
          <a:p>
            <a:pPr marL="228600" indent="-228600">
              <a:buFontTx/>
              <a:buAutoNum type="arabicPeriod"/>
              <a:defRPr/>
            </a:pPr>
            <a:r>
              <a:rPr lang="en-US" b="1" u="sng" dirty="0"/>
              <a:t>MAKE SURE THE M320 AND HOST WEAPON ARE CLEAR</a:t>
            </a:r>
            <a:r>
              <a:rPr lang="en-US" dirty="0"/>
              <a:t>:</a:t>
            </a:r>
          </a:p>
          <a:p>
            <a:pPr marL="228600" indent="-228600">
              <a:defRPr/>
            </a:pPr>
            <a:r>
              <a:rPr lang="en-US" dirty="0"/>
              <a:t>a. Ensure that M320 has appropriate mounting adapters for student’s Host Weapon. </a:t>
            </a:r>
          </a:p>
          <a:p>
            <a:pPr marL="228600" indent="-228600">
              <a:buFontTx/>
              <a:buAutoNum type="alphaLcPeriod" startAt="2"/>
              <a:defRPr/>
            </a:pPr>
            <a:r>
              <a:rPr lang="en-US" dirty="0"/>
              <a:t>Emplace the rear mounting adapter and screw in the socket head </a:t>
            </a:r>
            <a:r>
              <a:rPr lang="en-US" dirty="0" err="1"/>
              <a:t>capscrew</a:t>
            </a:r>
            <a:r>
              <a:rPr lang="en-US" dirty="0"/>
              <a:t>. Make sure you tighten from </a:t>
            </a:r>
            <a:r>
              <a:rPr lang="en-US" b="1" u="sng" dirty="0"/>
              <a:t>BOTTOM TO TOP!</a:t>
            </a:r>
          </a:p>
          <a:p>
            <a:pPr marL="228600" indent="-228600">
              <a:spcBef>
                <a:spcPct val="0"/>
              </a:spcBef>
              <a:buFontTx/>
              <a:buAutoNum type="alphaLcPeriod" startAt="2"/>
              <a:defRPr/>
            </a:pPr>
            <a:r>
              <a:rPr lang="en-US" b="1" u="sng" dirty="0">
                <a:solidFill>
                  <a:schemeClr val="accent2"/>
                </a:solidFill>
                <a:effectLst>
                  <a:outerShdw blurRad="38100" dist="38100" dir="2700000" algn="tl">
                    <a:srgbClr val="C0C0C0"/>
                  </a:outerShdw>
                </a:effectLst>
              </a:rPr>
              <a:t>Emplace the front mounting adapter in the front most position for the M16A4 series weapons.</a:t>
            </a:r>
          </a:p>
          <a:p>
            <a:pPr marL="228600" indent="-228600">
              <a:spcBef>
                <a:spcPct val="0"/>
              </a:spcBef>
              <a:buFontTx/>
              <a:buAutoNum type="alphaLcPeriod" startAt="2"/>
              <a:defRPr/>
            </a:pPr>
            <a:r>
              <a:rPr lang="en-US" dirty="0">
                <a:solidFill>
                  <a:schemeClr val="accent2"/>
                </a:solidFill>
                <a:effectLst>
                  <a:outerShdw blurRad="38100" dist="38100" dir="2700000" algn="tl">
                    <a:srgbClr val="C0C0C0"/>
                  </a:outerShdw>
                </a:effectLst>
              </a:rPr>
              <a:t>Hand tighten socket head </a:t>
            </a:r>
            <a:r>
              <a:rPr lang="en-US" dirty="0" err="1">
                <a:solidFill>
                  <a:schemeClr val="accent2"/>
                </a:solidFill>
                <a:effectLst>
                  <a:outerShdw blurRad="38100" dist="38100" dir="2700000" algn="tl">
                    <a:srgbClr val="C0C0C0"/>
                  </a:outerShdw>
                </a:effectLst>
              </a:rPr>
              <a:t>capscrew</a:t>
            </a:r>
            <a:r>
              <a:rPr lang="en-US" dirty="0">
                <a:solidFill>
                  <a:schemeClr val="accent2"/>
                </a:solidFill>
                <a:effectLst>
                  <a:outerShdw blurRad="38100" dist="38100" dir="2700000" algn="tl">
                    <a:srgbClr val="C0C0C0"/>
                  </a:outerShdw>
                </a:effectLst>
              </a:rPr>
              <a:t> and then tool tighten ½ to 1 turn past hand tight. </a:t>
            </a:r>
            <a:r>
              <a:rPr lang="en-US" b="1" u="sng" dirty="0">
                <a:solidFill>
                  <a:schemeClr val="accent2"/>
                </a:solidFill>
                <a:effectLst>
                  <a:outerShdw blurRad="38100" dist="38100" dir="2700000" algn="tl">
                    <a:srgbClr val="C0C0C0"/>
                  </a:outerShdw>
                </a:effectLst>
              </a:rPr>
              <a:t>DO NOT OVERTIGHTEN!!</a:t>
            </a:r>
          </a:p>
          <a:p>
            <a:pPr marL="228600" indent="-228600">
              <a:buFontTx/>
              <a:buAutoNum type="alphaLcPeriod" startAt="2"/>
              <a:defRPr/>
            </a:pPr>
            <a:r>
              <a:rPr lang="en-US" dirty="0"/>
              <a:t>For the M4 Series weapons, ensure that the Front Mounting adapter is in the rear position on the M320 </a:t>
            </a:r>
            <a:r>
              <a:rPr lang="en-US" dirty="0" err="1"/>
              <a:t>Reciever</a:t>
            </a:r>
            <a:r>
              <a:rPr lang="en-US" dirty="0"/>
              <a:t>. </a:t>
            </a:r>
          </a:p>
          <a:p>
            <a:pPr marL="228600" indent="-228600">
              <a:buFontTx/>
              <a:buAutoNum type="alphaLcPeriod" startAt="2"/>
              <a:defRPr/>
            </a:pPr>
            <a:r>
              <a:rPr lang="en-US" dirty="0"/>
              <a:t>Make sure that the socket head </a:t>
            </a:r>
            <a:r>
              <a:rPr lang="en-US" dirty="0" err="1"/>
              <a:t>capscrews</a:t>
            </a:r>
            <a:r>
              <a:rPr lang="en-US" dirty="0"/>
              <a:t> do not cross-thread.</a:t>
            </a:r>
          </a:p>
          <a:p>
            <a:pPr marL="228600" indent="-228600">
              <a:defRPr/>
            </a:pPr>
            <a:endParaRPr lang="en-US" dirty="0"/>
          </a:p>
          <a:p>
            <a:pPr marL="228600" indent="-228600">
              <a:defRPr/>
            </a:pPr>
            <a:r>
              <a:rPr lang="en-US" b="1" dirty="0">
                <a:cs typeface="Times New Roman" pitchFamily="18" charset="0"/>
              </a:rPr>
              <a:t>(NEXT SLIDE)</a:t>
            </a:r>
            <a:endParaRPr lang="en-US" dirty="0"/>
          </a:p>
          <a:p>
            <a:pPr marL="228600" indent="-228600" eaLnBrk="1" hangingPunct="1">
              <a:defRPr/>
            </a:pPr>
            <a:endParaRPr lang="en-US" dirty="0"/>
          </a:p>
        </p:txBody>
      </p:sp>
      <p:sp>
        <p:nvSpPr>
          <p:cNvPr id="116740" name="Slide Number Placeholder 3"/>
          <p:cNvSpPr>
            <a:spLocks noGrp="1"/>
          </p:cNvSpPr>
          <p:nvPr>
            <p:ph type="sldNum" sz="quarter" idx="5"/>
          </p:nvPr>
        </p:nvSpPr>
        <p:spPr/>
        <p:txBody>
          <a:bodyPr/>
          <a:lstStyle/>
          <a:p>
            <a:pPr>
              <a:defRPr/>
            </a:pPr>
            <a:fld id="{5E81035E-57CE-4158-AF6A-52E2ABF1B76D}" type="slidenum">
              <a:rPr lang="en-US" smtClean="0"/>
              <a:pPr>
                <a:defRPr/>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20836" name="Slide Number Placeholder 3"/>
          <p:cNvSpPr>
            <a:spLocks noGrp="1"/>
          </p:cNvSpPr>
          <p:nvPr>
            <p:ph type="sldNum" sz="quarter" idx="5"/>
          </p:nvPr>
        </p:nvSpPr>
        <p:spPr/>
        <p:txBody>
          <a:bodyPr/>
          <a:lstStyle/>
          <a:p>
            <a:pPr>
              <a:defRPr/>
            </a:pPr>
            <a:fld id="{2813D38A-73B2-4018-AEE7-B8E68529A02A}" type="slidenum">
              <a:rPr lang="en-US" smtClean="0"/>
              <a:pPr>
                <a:defRPr/>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Notice that the M16A4 Series Quick Attach/Detach Bayonet Adapter is narrow compared to the M4 series Quick Attach/Detach Bayonet Adapter. And that the M16A4 Rear Mounting Bracket is longer than the M4 Series Rear Mounting Bracket.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18788" name="Slide Number Placeholder 3"/>
          <p:cNvSpPr>
            <a:spLocks noGrp="1"/>
          </p:cNvSpPr>
          <p:nvPr>
            <p:ph type="sldNum" sz="quarter" idx="5"/>
          </p:nvPr>
        </p:nvSpPr>
        <p:spPr/>
        <p:txBody>
          <a:bodyPr/>
          <a:lstStyle/>
          <a:p>
            <a:pPr>
              <a:defRPr/>
            </a:pPr>
            <a:fld id="{3EB1C994-35AD-4D6E-BE4C-856C88ABB650}" type="slidenum">
              <a:rPr lang="en-US" smtClean="0"/>
              <a:pPr>
                <a:defRPr/>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Hand tighten the top screw after mounting the rear adapter plate. Once that is completed, install the rear socket head capscrews and hand tighten. Once both sets of screws are tightened, Tighten with the 3x5mm Allen Wrench. Tighten them evenly from </a:t>
            </a:r>
            <a:r>
              <a:rPr lang="en-US" b="1" u="sng"/>
              <a:t>BOTTOM TO TOP!!</a:t>
            </a:r>
          </a:p>
          <a:p>
            <a:pPr eaLnBrk="1" hangingPunct="1"/>
            <a:endParaRPr lang="en-US" b="1" u="sng"/>
          </a:p>
          <a:p>
            <a:pPr eaLnBrk="1" hangingPunct="1"/>
            <a:r>
              <a:rPr lang="en-US" b="1">
                <a:cs typeface="Arial" charset="0"/>
              </a:rPr>
              <a:t>(NEXT SLIDE)</a:t>
            </a:r>
            <a:endParaRPr lang="en-US" b="1">
              <a:cs typeface="Times New Roman" pitchFamily="18" charset="0"/>
            </a:endParaRPr>
          </a:p>
          <a:p>
            <a:pPr eaLnBrk="1" hangingPunct="1"/>
            <a:endParaRPr lang="en-US" b="1" u="sng"/>
          </a:p>
        </p:txBody>
      </p:sp>
      <p:sp>
        <p:nvSpPr>
          <p:cNvPr id="119812" name="Slide Number Placeholder 3"/>
          <p:cNvSpPr>
            <a:spLocks noGrp="1"/>
          </p:cNvSpPr>
          <p:nvPr>
            <p:ph type="sldNum" sz="quarter" idx="5"/>
          </p:nvPr>
        </p:nvSpPr>
        <p:spPr/>
        <p:txBody>
          <a:bodyPr/>
          <a:lstStyle/>
          <a:p>
            <a:pPr>
              <a:defRPr/>
            </a:pPr>
            <a:fld id="{C261D4AD-C4C0-43AE-97E2-91DEA1E09E9C}" type="slidenum">
              <a:rPr lang="en-US" smtClean="0"/>
              <a:pPr>
                <a:defRPr/>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539" tIns="46770" rIns="93539" bIns="46770" anchor="b"/>
          <a:lstStyle/>
          <a:p>
            <a:pPr algn="r" defTabSz="935038"/>
            <a:fld id="{7C47F74D-6E96-4089-B76F-9C269C45953A}" type="slidenum">
              <a:rPr lang="en-US" sz="1200">
                <a:latin typeface="Times New Roman" pitchFamily="18" charset="0"/>
              </a:rPr>
              <a:pPr algn="r" defTabSz="935038"/>
              <a:t>6</a:t>
            </a:fld>
            <a:endParaRPr lang="en-US" sz="1200">
              <a:latin typeface="Times New Roman" pitchFamily="18" charset="0"/>
            </a:endParaRPr>
          </a:p>
        </p:txBody>
      </p:sp>
      <p:sp>
        <p:nvSpPr>
          <p:cNvPr id="87043" name="Rectangle 2"/>
          <p:cNvSpPr>
            <a:spLocks noGrp="1" noRot="1" noChangeAspect="1" noChangeArrowheads="1" noTextEdit="1"/>
          </p:cNvSpPr>
          <p:nvPr>
            <p:ph type="sldImg"/>
          </p:nvPr>
        </p:nvSpPr>
        <p:spPr>
          <a:xfrm>
            <a:off x="1182688" y="696913"/>
            <a:ext cx="4648200" cy="3486150"/>
          </a:xfrm>
          <a:ln/>
        </p:spPr>
      </p:sp>
      <p:sp>
        <p:nvSpPr>
          <p:cNvPr id="87044" name="Rectangle 3"/>
          <p:cNvSpPr>
            <a:spLocks noGrp="1" noChangeArrowheads="1"/>
          </p:cNvSpPr>
          <p:nvPr>
            <p:ph type="body" idx="1"/>
          </p:nvPr>
        </p:nvSpPr>
        <p:spPr>
          <a:xfrm>
            <a:off x="935038" y="4416425"/>
            <a:ext cx="5140325" cy="4183063"/>
          </a:xfrm>
          <a:prstGeom prst="rect">
            <a:avLst/>
          </a:prstGeom>
          <a:ln/>
        </p:spPr>
        <p:txBody>
          <a:bodyPr lIns="93539" tIns="46770" rIns="93539" bIns="46770"/>
          <a:lstStyle/>
          <a:p>
            <a:pPr>
              <a:defRPr/>
            </a:pPr>
            <a:r>
              <a:rPr lang="en-US" dirty="0"/>
              <a:t>Read Slide,</a:t>
            </a:r>
          </a:p>
          <a:p>
            <a:pPr>
              <a:defRPr/>
            </a:pPr>
            <a:endParaRPr lang="en-US" dirty="0"/>
          </a:p>
          <a:p>
            <a:pPr>
              <a:defRPr/>
            </a:pPr>
            <a:r>
              <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rPr>
              <a:t>Terminal Learning Objective:</a:t>
            </a:r>
          </a:p>
          <a:p>
            <a:pPr>
              <a:defRPr/>
            </a:pPr>
            <a:endParaRPr lang="en-US"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endParaRPr>
          </a:p>
          <a:p>
            <a:pPr>
              <a:defRPr/>
            </a:pPr>
            <a:r>
              <a:rPr lang="en-US" b="1" u="sng" dirty="0"/>
              <a:t>Action</a:t>
            </a:r>
            <a:r>
              <a:rPr lang="en-US" u="sng" dirty="0"/>
              <a:t>:</a:t>
            </a:r>
            <a:r>
              <a:rPr lang="en-US" dirty="0"/>
              <a:t>  Qualify with the M320 Grenade Launcher.</a:t>
            </a:r>
          </a:p>
          <a:p>
            <a:pPr>
              <a:defRPr/>
            </a:pPr>
            <a:endParaRPr lang="en-US" dirty="0"/>
          </a:p>
          <a:p>
            <a:pPr>
              <a:defRPr/>
            </a:pPr>
            <a:r>
              <a:rPr lang="en-US" b="1" u="sng" dirty="0"/>
              <a:t>Conditions</a:t>
            </a:r>
            <a:r>
              <a:rPr lang="en-US" u="sng" dirty="0"/>
              <a:t>:  </a:t>
            </a:r>
            <a:r>
              <a:rPr lang="en-US" dirty="0"/>
              <a:t>Daylight, on a record fire range, given a weapon, 9 timed target exposures at ranges from 100 to 400 meters and 18 rounds of 40 mm TPT ammunition.. </a:t>
            </a:r>
          </a:p>
          <a:p>
            <a:pPr>
              <a:defRPr/>
            </a:pPr>
            <a:endParaRPr lang="en-US" dirty="0"/>
          </a:p>
          <a:p>
            <a:pPr>
              <a:defRPr/>
            </a:pPr>
            <a:r>
              <a:rPr lang="en-US" b="1" u="sng" dirty="0"/>
              <a:t>Standards</a:t>
            </a:r>
            <a:r>
              <a:rPr lang="en-US" dirty="0"/>
              <a:t>:  Answer 14 of 20 questions on a written test. Obtain 6 out of 9 target hits out of 9 timed targets. </a:t>
            </a:r>
          </a:p>
          <a:p>
            <a:pPr>
              <a:defRPr/>
            </a:pPr>
            <a:endParaRPr lang="en-US" dirty="0"/>
          </a:p>
          <a:p>
            <a:pPr>
              <a:defRPr/>
            </a:pPr>
            <a:endParaRPr lang="en-US" dirty="0"/>
          </a:p>
          <a:p>
            <a:pPr>
              <a:defRPr/>
            </a:pPr>
            <a:r>
              <a:rPr lang="en-US" dirty="0"/>
              <a:t> </a:t>
            </a:r>
            <a:r>
              <a:rPr lang="en-US" b="1" dirty="0"/>
              <a:t>A nighttime Familiarization is also suggested.</a:t>
            </a:r>
          </a:p>
          <a:p>
            <a:pPr>
              <a:defRPr/>
            </a:pPr>
            <a:endParaRPr lang="en-US" b="1" dirty="0"/>
          </a:p>
          <a:p>
            <a:pPr>
              <a:defRPr/>
            </a:pPr>
            <a:r>
              <a:rPr lang="en-US" b="1" u="sng" dirty="0">
                <a:cs typeface="Times New Roman" pitchFamily="18" charset="0"/>
              </a:rPr>
              <a:t>INSTRUCTIONAL LEAD-IN</a:t>
            </a:r>
            <a:r>
              <a:rPr lang="en-US" dirty="0">
                <a:cs typeface="Times New Roman" pitchFamily="18" charset="0"/>
              </a:rPr>
              <a:t>: Now that we have gotten the administrative notes out of the way, we will proceed into our agenda</a:t>
            </a:r>
          </a:p>
          <a:p>
            <a:pPr>
              <a:defRPr/>
            </a:pPr>
            <a:endParaRPr lang="en-US" dirty="0"/>
          </a:p>
          <a:p>
            <a:pPr>
              <a:defRPr/>
            </a:pPr>
            <a:r>
              <a:rPr lang="en-US" b="1" dirty="0">
                <a:cs typeface="Arial" charset="0"/>
              </a:rPr>
              <a:t>(NEXT SLIDE)</a:t>
            </a:r>
            <a:endParaRPr lang="en-US" b="1" dirty="0">
              <a:cs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Emplace the M320 Quick Attach Bayonet Adapter on the front of the bayonet lug. Then Rotate the M320 towards the barrel of the Host Weapon. Make sure that the Rear Mounting Adapter has clearance to fit over the rear of the barrel as it flares out towards the Barrel nut. Ensure the student checks the M16 sling swivel to ensure it is out of the way of the M320.</a:t>
            </a:r>
          </a:p>
          <a:p>
            <a:pPr eaLnBrk="1" hangingPunct="1"/>
            <a:endParaRPr lang="en-US" b="1"/>
          </a:p>
          <a:p>
            <a:pPr eaLnBrk="1" hangingPunct="1"/>
            <a:r>
              <a:rPr lang="en-US" b="1"/>
              <a:t>(NOTE:  Leaf sight assembly is removed for better viewing)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21860" name="Slide Number Placeholder 3"/>
          <p:cNvSpPr>
            <a:spLocks noGrp="1"/>
          </p:cNvSpPr>
          <p:nvPr>
            <p:ph type="sldNum" sz="quarter" idx="5"/>
          </p:nvPr>
        </p:nvSpPr>
        <p:spPr/>
        <p:txBody>
          <a:bodyPr/>
          <a:lstStyle/>
          <a:p>
            <a:pPr>
              <a:defRPr/>
            </a:pPr>
            <a:fld id="{B1C59584-39BD-4E39-9C8B-5AE3EFAD0C21}" type="slidenum">
              <a:rPr lang="en-US" smtClean="0"/>
              <a:pPr>
                <a:defRPr/>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Once you have the Rear Mounting Adapter over the barrel, and the Quick Attach/Detach Bayonet Adapter is still on the Bayonet lug, pull downwards on the M320. Pulling the M320 in the direction of the Lower Receiver of the Host Weapon. When Checking the M320 for proper mounting, ensure that the Rear Mounting Bracket is seated firmly in the barrel nut. And then inspect the Quick Attach/Detach Bayonet Adapter to ensure the Bayonet Lug is firmly seated.  Once completed, push in on the Push/Pull pin to lock the M320 in place.</a:t>
            </a:r>
          </a:p>
          <a:p>
            <a:pPr eaLnBrk="1" hangingPunct="1"/>
            <a:endParaRPr lang="en-US"/>
          </a:p>
          <a:p>
            <a:pPr eaLnBrk="1" hangingPunct="1"/>
            <a:r>
              <a:rPr lang="en-US" b="1"/>
              <a:t>(NOTE:  Leaf sight assembly is removed for better viewing) </a:t>
            </a:r>
          </a:p>
          <a:p>
            <a:pPr eaLnBrk="1" hangingPunct="1"/>
            <a:endParaRPr lang="en-US"/>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a:p>
            <a:pPr eaLnBrk="1" hangingPunct="1"/>
            <a:endParaRPr lang="en-US"/>
          </a:p>
        </p:txBody>
      </p:sp>
      <p:sp>
        <p:nvSpPr>
          <p:cNvPr id="122884" name="Slide Number Placeholder 3"/>
          <p:cNvSpPr>
            <a:spLocks noGrp="1"/>
          </p:cNvSpPr>
          <p:nvPr>
            <p:ph type="sldNum" sz="quarter" idx="5"/>
          </p:nvPr>
        </p:nvSpPr>
        <p:spPr/>
        <p:txBody>
          <a:bodyPr/>
          <a:lstStyle/>
          <a:p>
            <a:pPr>
              <a:defRPr/>
            </a:pPr>
            <a:fld id="{44F88071-AD1F-4376-B3D0-92179953C0B4}" type="slidenum">
              <a:rPr lang="en-US" smtClean="0"/>
              <a:pPr>
                <a:defRPr/>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Notice that the M4 Quick Attach/Detach Bayonet Adapter is larger than the M16A4 series Quick Attach/Detach Bayonet Adapter. And the M4 series Rear Mounting Bracket is shorter than the M16A4 series.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23908" name="Slide Number Placeholder 3"/>
          <p:cNvSpPr>
            <a:spLocks noGrp="1"/>
          </p:cNvSpPr>
          <p:nvPr>
            <p:ph type="sldNum" sz="quarter" idx="5"/>
          </p:nvPr>
        </p:nvSpPr>
        <p:spPr/>
        <p:txBody>
          <a:bodyPr/>
          <a:lstStyle/>
          <a:p>
            <a:pPr>
              <a:defRPr/>
            </a:pPr>
            <a:fld id="{349DE7E8-C948-463C-BCAC-340EC0E48A22}" type="slidenum">
              <a:rPr lang="en-US" smtClean="0"/>
              <a:pPr>
                <a:defRPr/>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The M4 is different from the M16A4 in that it only takes 2 Socket Head Capscrews to mount the Rear Mounting Bracket to the M320. once again, emplace the central screw in the center of the bracket first. And then hand-tighten the bottom Socket Head Capscrew. And then tighten from </a:t>
            </a:r>
            <a:r>
              <a:rPr lang="en-US" b="1" u="sng"/>
              <a:t>BOTTOM TO TOP!!</a:t>
            </a:r>
          </a:p>
          <a:p>
            <a:pPr eaLnBrk="1" hangingPunct="1"/>
            <a:endParaRPr lang="en-US" b="1" u="sng"/>
          </a:p>
          <a:p>
            <a:pPr eaLnBrk="1" hangingPunct="1"/>
            <a:r>
              <a:rPr lang="en-US" b="1">
                <a:cs typeface="Arial" charset="0"/>
              </a:rPr>
              <a:t>(NEXT SLIDE)</a:t>
            </a:r>
            <a:endParaRPr lang="en-US" b="1">
              <a:cs typeface="Times New Roman" pitchFamily="18" charset="0"/>
            </a:endParaRPr>
          </a:p>
          <a:p>
            <a:pPr eaLnBrk="1" hangingPunct="1"/>
            <a:endParaRPr lang="en-US" b="1" u="sng"/>
          </a:p>
        </p:txBody>
      </p:sp>
      <p:sp>
        <p:nvSpPr>
          <p:cNvPr id="124932" name="Slide Number Placeholder 3"/>
          <p:cNvSpPr>
            <a:spLocks noGrp="1"/>
          </p:cNvSpPr>
          <p:nvPr>
            <p:ph type="sldNum" sz="quarter" idx="5"/>
          </p:nvPr>
        </p:nvSpPr>
        <p:spPr/>
        <p:txBody>
          <a:bodyPr/>
          <a:lstStyle/>
          <a:p>
            <a:pPr>
              <a:defRPr/>
            </a:pPr>
            <a:fld id="{71F149BD-A785-4DD1-B967-A7D5485C8893}" type="slidenum">
              <a:rPr lang="en-US" smtClean="0"/>
              <a:pPr>
                <a:defRPr/>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Emplace the M320 Quick Attach Bayonet Adapter on the front of the bayonet lug. Then Rotate the M320 towards the barrel of the Host Weapon. Make sure that the Rear Mounting Adapter has clearance to fit over the rear of the barrel as it flares out towards the Barrel nut. Ensure the student checks the M16 sling swivel to ensure it is out of the way of the M320.</a:t>
            </a:r>
          </a:p>
          <a:p>
            <a:pPr eaLnBrk="1" hangingPunct="1"/>
            <a:endParaRPr lang="en-US"/>
          </a:p>
          <a:p>
            <a:pPr eaLnBrk="1" hangingPunct="1"/>
            <a:r>
              <a:rPr lang="en-US" b="1"/>
              <a:t>(NOTE:  Leaf sight assembly is removed for better viewing) </a:t>
            </a:r>
          </a:p>
          <a:p>
            <a:pPr eaLnBrk="1" hangingPunct="1"/>
            <a:endParaRPr lang="en-US"/>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21860" name="Slide Number Placeholder 3"/>
          <p:cNvSpPr>
            <a:spLocks noGrp="1"/>
          </p:cNvSpPr>
          <p:nvPr>
            <p:ph type="sldNum" sz="quarter" idx="5"/>
          </p:nvPr>
        </p:nvSpPr>
        <p:spPr/>
        <p:txBody>
          <a:bodyPr/>
          <a:lstStyle/>
          <a:p>
            <a:pPr>
              <a:defRPr/>
            </a:pPr>
            <a:fld id="{C747A975-59BE-436D-8D3F-276F66BAD52B}" type="slidenum">
              <a:rPr lang="en-US" smtClean="0"/>
              <a:pPr>
                <a:defRPr/>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Once you have the Rear Mounting Adapter over the barrel, and the Quick Attach/Detach Bayonet Adapter is still on the Bayonet lug, pull downwards on the M320. Pulling the M320 in the direction of the Lower Receiver of the Host Weapon. When Checking the M320 for proper mounting, ensure that the Rear Mounting Bracket is seated firmly in the barrel nut. And then inspect the Quick Attach/Detach Bayonet Adapter to ensure the Bayonet Lug is firmly seated.  Once completed, push in on the Push/Pull pin to lock the M320 in place.</a:t>
            </a:r>
          </a:p>
          <a:p>
            <a:pPr eaLnBrk="1" hangingPunct="1"/>
            <a:endParaRPr lang="en-US"/>
          </a:p>
          <a:p>
            <a:pPr eaLnBrk="1" hangingPunct="1"/>
            <a:r>
              <a:rPr lang="en-US" b="1"/>
              <a:t>(NOTE:  Leaf sight assembly is removed for better viewing) </a:t>
            </a:r>
          </a:p>
          <a:p>
            <a:pPr eaLnBrk="1" hangingPunct="1"/>
            <a:endParaRPr lang="en-US"/>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a:p>
            <a:pPr eaLnBrk="1" hangingPunct="1"/>
            <a:endParaRPr lang="en-US"/>
          </a:p>
        </p:txBody>
      </p:sp>
      <p:sp>
        <p:nvSpPr>
          <p:cNvPr id="122884" name="Slide Number Placeholder 3"/>
          <p:cNvSpPr>
            <a:spLocks noGrp="1"/>
          </p:cNvSpPr>
          <p:nvPr>
            <p:ph type="sldNum" sz="quarter" idx="5"/>
          </p:nvPr>
        </p:nvSpPr>
        <p:spPr/>
        <p:txBody>
          <a:bodyPr/>
          <a:lstStyle/>
          <a:p>
            <a:pPr>
              <a:defRPr/>
            </a:pPr>
            <a:fld id="{BB737922-71E1-4184-91E6-FA93A471C47A}" type="slidenum">
              <a:rPr lang="en-US" smtClean="0"/>
              <a:pPr>
                <a:defRPr/>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xfrm>
            <a:off x="701675" y="4416425"/>
            <a:ext cx="5607050" cy="4183063"/>
          </a:xfrm>
          <a:prstGeom prst="rect">
            <a:avLst/>
          </a:prstGeom>
          <a:ln/>
        </p:spPr>
        <p:txBody>
          <a:bodyPr/>
          <a:lstStyle/>
          <a:p>
            <a:pPr eaLnBrk="1" hangingPunct="1">
              <a:defRPr/>
            </a:pPr>
            <a:r>
              <a:rPr lang="en-US" dirty="0"/>
              <a:t>The Only authorized Disassembly that the Operator is allowed to do is to remove the </a:t>
            </a:r>
            <a:r>
              <a:rPr lang="en-US" dirty="0" err="1"/>
              <a:t>Buttstock</a:t>
            </a:r>
            <a:r>
              <a:rPr lang="en-US" dirty="0"/>
              <a:t> , the Host </a:t>
            </a:r>
            <a:r>
              <a:rPr lang="en-US" dirty="0" err="1"/>
              <a:t>Weaon</a:t>
            </a:r>
            <a:r>
              <a:rPr lang="en-US" dirty="0"/>
              <a:t> Mounting Adapters, or the Mechanical Leaf Sight. </a:t>
            </a:r>
            <a:r>
              <a:rPr lang="en-US" b="1" u="sng" dirty="0"/>
              <a:t>THE M320 BARREL DOES NOT REMOVE FROM THE RECIEVER AT OPERATOR LEVEL MAINTENANCE!!!</a:t>
            </a:r>
          </a:p>
          <a:p>
            <a:pPr eaLnBrk="1" hangingPunct="1">
              <a:defRPr/>
            </a:pPr>
            <a:endParaRPr lang="en-US" b="1" u="sng" dirty="0"/>
          </a:p>
          <a:p>
            <a:pPr eaLnBrk="1" hangingPunct="1">
              <a:defRPr/>
            </a:pPr>
            <a:r>
              <a:rPr lang="en-US" b="1" u="sng" dirty="0"/>
              <a:t>CHECK ON LEARNING</a:t>
            </a:r>
            <a:r>
              <a:rPr lang="en-US" b="1" dirty="0"/>
              <a:t>:</a:t>
            </a:r>
            <a:endParaRPr lang="en-US" dirty="0"/>
          </a:p>
          <a:p>
            <a:pPr eaLnBrk="1" hangingPunct="1">
              <a:defRPr/>
            </a:pPr>
            <a:endParaRPr lang="en-US" dirty="0"/>
          </a:p>
          <a:p>
            <a:pPr marL="228600" indent="-228600" eaLnBrk="1" hangingPunct="1">
              <a:buFontTx/>
              <a:buAutoNum type="arabicPeriod"/>
              <a:defRPr/>
            </a:pPr>
            <a:r>
              <a:rPr lang="en-US" dirty="0"/>
              <a:t>In what order should the Socket Head </a:t>
            </a:r>
            <a:r>
              <a:rPr lang="en-US" dirty="0" err="1"/>
              <a:t>Capscrews</a:t>
            </a:r>
            <a:r>
              <a:rPr lang="en-US" dirty="0"/>
              <a:t> be tightened? (bottom to top)</a:t>
            </a:r>
          </a:p>
          <a:p>
            <a:pPr marL="228600" indent="-228600" eaLnBrk="1" hangingPunct="1">
              <a:buFontTx/>
              <a:buAutoNum type="arabicPeriod"/>
              <a:defRPr/>
            </a:pPr>
            <a:endParaRPr lang="en-US" dirty="0"/>
          </a:p>
          <a:p>
            <a:pPr marL="228600" indent="-228600" eaLnBrk="1" hangingPunct="1">
              <a:buFontTx/>
              <a:buAutoNum type="arabicPeriod"/>
              <a:defRPr/>
            </a:pPr>
            <a:r>
              <a:rPr lang="en-US" dirty="0"/>
              <a:t>What are the only items the operator is authorized to remove? (</a:t>
            </a:r>
            <a:r>
              <a:rPr lang="en-US" dirty="0" err="1"/>
              <a:t>Buttstock</a:t>
            </a:r>
            <a:r>
              <a:rPr lang="en-US" dirty="0"/>
              <a:t>, Host Weapon Mounting Adapters, Mechanical Leaf Sight)</a:t>
            </a:r>
            <a:endParaRPr lang="en-US" b="1" u="sng" dirty="0"/>
          </a:p>
          <a:p>
            <a:pPr eaLnBrk="1" hangingPunct="1">
              <a:defRPr/>
            </a:pPr>
            <a:endParaRPr lang="en-US" b="1" u="sng" dirty="0"/>
          </a:p>
          <a:p>
            <a:pPr eaLnBrk="1" hangingPunct="1">
              <a:defRPr/>
            </a:pPr>
            <a:endParaRPr lang="en-US" b="1" u="sng" dirty="0"/>
          </a:p>
          <a:p>
            <a:pPr eaLnBrk="1" hangingPunct="1">
              <a:defRPr/>
            </a:pPr>
            <a:r>
              <a:rPr lang="en-US" b="1" dirty="0">
                <a:cs typeface="Arial" charset="0"/>
              </a:rPr>
              <a:t>(NEXT SLIDE)</a:t>
            </a:r>
            <a:endParaRPr lang="en-US" b="1" dirty="0">
              <a:cs typeface="Times New Roman" pitchFamily="18" charset="0"/>
            </a:endParaRPr>
          </a:p>
          <a:p>
            <a:pPr eaLnBrk="1" hangingPunct="1">
              <a:defRPr/>
            </a:pPr>
            <a:endParaRPr lang="en-US" dirty="0"/>
          </a:p>
        </p:txBody>
      </p:sp>
      <p:sp>
        <p:nvSpPr>
          <p:cNvPr id="128004" name="Slide Number Placeholder 3"/>
          <p:cNvSpPr>
            <a:spLocks noGrp="1"/>
          </p:cNvSpPr>
          <p:nvPr>
            <p:ph type="sldNum" sz="quarter" idx="5"/>
          </p:nvPr>
        </p:nvSpPr>
        <p:spPr/>
        <p:txBody>
          <a:bodyPr/>
          <a:lstStyle/>
          <a:p>
            <a:pPr>
              <a:defRPr/>
            </a:pPr>
            <a:fld id="{50001A8A-1AC1-4DC0-83E7-E8730109679E}" type="slidenum">
              <a:rPr lang="en-US" smtClean="0"/>
              <a:pPr>
                <a:defRPr/>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28600" indent="-228600">
              <a:lnSpc>
                <a:spcPct val="80000"/>
              </a:lnSpc>
            </a:pPr>
            <a:r>
              <a:rPr lang="en-US" sz="800" b="1">
                <a:cs typeface="Arial" charset="0"/>
              </a:rPr>
              <a:t>NOTE:.</a:t>
            </a:r>
          </a:p>
          <a:p>
            <a:pPr marL="228600" indent="-228600">
              <a:lnSpc>
                <a:spcPct val="80000"/>
              </a:lnSpc>
            </a:pPr>
            <a:r>
              <a:rPr lang="en-US" sz="800" b="1">
                <a:cs typeface="Arial" charset="0"/>
              </a:rPr>
              <a:t>4.</a:t>
            </a:r>
            <a:r>
              <a:rPr lang="en-US" sz="800" b="1">
                <a:cs typeface="Times New Roman" pitchFamily="18" charset="0"/>
              </a:rPr>
              <a:t> </a:t>
            </a:r>
            <a:r>
              <a:rPr lang="en-US" sz="800" b="1">
                <a:cs typeface="Arial" charset="0"/>
              </a:rPr>
              <a:t>Learning Step/Activity 4: Loading  Procedures.</a:t>
            </a:r>
            <a:r>
              <a:rPr lang="en-US" sz="800">
                <a:cs typeface="Arial" charset="0"/>
              </a:rPr>
              <a:t>  </a:t>
            </a:r>
          </a:p>
          <a:p>
            <a:pPr marL="228600" indent="-228600">
              <a:lnSpc>
                <a:spcPct val="80000"/>
              </a:lnSpc>
            </a:pPr>
            <a:r>
              <a:rPr lang="en-US" sz="800">
                <a:cs typeface="Arial" charset="0"/>
              </a:rPr>
              <a:t>Method of instruction: </a:t>
            </a:r>
            <a:r>
              <a:rPr lang="en-US" sz="800" u="sng">
                <a:cs typeface="Arial" charset="0"/>
              </a:rPr>
              <a:t>Demonstration</a:t>
            </a:r>
            <a:endParaRPr lang="en-US" sz="800">
              <a:cs typeface="Arial" charset="0"/>
            </a:endParaRPr>
          </a:p>
          <a:p>
            <a:pPr marL="228600" indent="-228600">
              <a:lnSpc>
                <a:spcPct val="80000"/>
              </a:lnSpc>
            </a:pPr>
            <a:r>
              <a:rPr lang="en-US" sz="800">
                <a:cs typeface="Arial" charset="0"/>
              </a:rPr>
              <a:t>Instructor to student ratio is: </a:t>
            </a:r>
            <a:r>
              <a:rPr lang="en-US" sz="800" u="sng">
                <a:cs typeface="Arial" charset="0"/>
              </a:rPr>
              <a:t>1:10</a:t>
            </a:r>
            <a:endParaRPr lang="en-US" sz="800">
              <a:cs typeface="Arial" charset="0"/>
            </a:endParaRPr>
          </a:p>
          <a:p>
            <a:pPr marL="228600" indent="-228600">
              <a:lnSpc>
                <a:spcPct val="80000"/>
              </a:lnSpc>
            </a:pPr>
            <a:r>
              <a:rPr lang="en-US" sz="800">
                <a:cs typeface="Arial" charset="0"/>
              </a:rPr>
              <a:t>Time of instruction: </a:t>
            </a:r>
            <a:r>
              <a:rPr lang="en-US" sz="800" u="sng">
                <a:cs typeface="Arial" charset="0"/>
              </a:rPr>
              <a:t>15 min</a:t>
            </a:r>
            <a:endParaRPr lang="en-US" sz="800">
              <a:cs typeface="Arial" charset="0"/>
            </a:endParaRPr>
          </a:p>
          <a:p>
            <a:pPr marL="228600" indent="-228600">
              <a:lnSpc>
                <a:spcPct val="80000"/>
              </a:lnSpc>
            </a:pPr>
            <a:r>
              <a:rPr lang="en-US" sz="800">
                <a:cs typeface="Arial" charset="0"/>
              </a:rPr>
              <a:t>Media: </a:t>
            </a:r>
            <a:r>
              <a:rPr lang="en-US" sz="800" u="sng">
                <a:cs typeface="Arial" charset="0"/>
              </a:rPr>
              <a:t>Actual equipment</a:t>
            </a:r>
            <a:endParaRPr lang="en-US" sz="800">
              <a:cs typeface="Arial" charset="0"/>
            </a:endParaRPr>
          </a:p>
          <a:p>
            <a:pPr marL="228600" indent="-228600">
              <a:lnSpc>
                <a:spcPct val="80000"/>
              </a:lnSpc>
            </a:pPr>
            <a:r>
              <a:rPr lang="en-US" sz="800" b="1" u="sng">
                <a:cs typeface="Times New Roman" pitchFamily="18" charset="0"/>
              </a:rPr>
              <a:t>TRANSITION:</a:t>
            </a:r>
            <a:r>
              <a:rPr lang="en-US" sz="800">
                <a:cs typeface="Times New Roman" pitchFamily="18" charset="0"/>
              </a:rPr>
              <a:t> Now that you are familiar with the how to mount and dismount the M320, we will discuss how to place the M320 into operation.</a:t>
            </a:r>
          </a:p>
          <a:p>
            <a:pPr marL="228600" indent="-228600">
              <a:lnSpc>
                <a:spcPct val="80000"/>
              </a:lnSpc>
            </a:pPr>
            <a:r>
              <a:rPr lang="en-US" sz="800" b="1" u="sng"/>
              <a:t>Action</a:t>
            </a:r>
            <a:r>
              <a:rPr lang="en-US" sz="800"/>
              <a:t>:  Place the M320 into operation. </a:t>
            </a:r>
          </a:p>
          <a:p>
            <a:pPr marL="228600" indent="-228600">
              <a:lnSpc>
                <a:spcPct val="80000"/>
              </a:lnSpc>
            </a:pPr>
            <a:endParaRPr lang="en-US" sz="800"/>
          </a:p>
          <a:p>
            <a:pPr marL="228600" indent="-228600">
              <a:lnSpc>
                <a:spcPct val="80000"/>
              </a:lnSpc>
            </a:pPr>
            <a:r>
              <a:rPr lang="en-US" sz="800" b="1" u="sng"/>
              <a:t>Conditions</a:t>
            </a:r>
            <a:r>
              <a:rPr lang="en-US" sz="800"/>
              <a:t>:  Given a M320 with Mechanical Leaf Sight, 10 rounds, 40 mm M781 TPT, And a 40 mm target range. </a:t>
            </a:r>
          </a:p>
          <a:p>
            <a:pPr marL="228600" indent="-228600">
              <a:lnSpc>
                <a:spcPct val="80000"/>
              </a:lnSpc>
            </a:pPr>
            <a:endParaRPr lang="en-US" sz="800"/>
          </a:p>
          <a:p>
            <a:pPr marL="228600" indent="-228600">
              <a:lnSpc>
                <a:spcPct val="80000"/>
              </a:lnSpc>
            </a:pPr>
            <a:r>
              <a:rPr lang="en-US" sz="800" b="1" u="sng"/>
              <a:t>Standards</a:t>
            </a:r>
            <a:r>
              <a:rPr lang="en-US" sz="800"/>
              <a:t>:  Zero the M320 3 rounds or less, Day and Night. </a:t>
            </a:r>
          </a:p>
          <a:p>
            <a:pPr marL="228600" indent="-228600">
              <a:lnSpc>
                <a:spcPct val="80000"/>
              </a:lnSpc>
            </a:pPr>
            <a:endParaRPr lang="en-US" sz="800"/>
          </a:p>
          <a:p>
            <a:pPr marL="228600" indent="-228600">
              <a:lnSpc>
                <a:spcPct val="80000"/>
              </a:lnSpc>
            </a:pPr>
            <a:r>
              <a:rPr lang="en-US" sz="800">
                <a:cs typeface="Times New Roman" pitchFamily="18" charset="0"/>
              </a:rPr>
              <a:t>Method of instruction: </a:t>
            </a:r>
            <a:r>
              <a:rPr lang="en-US" sz="800" u="sng">
                <a:cs typeface="Times New Roman" pitchFamily="18" charset="0"/>
              </a:rPr>
              <a:t>PE-1</a:t>
            </a:r>
            <a:endParaRPr lang="en-US" sz="800">
              <a:cs typeface="Times New Roman" pitchFamily="18" charset="0"/>
            </a:endParaRPr>
          </a:p>
          <a:p>
            <a:pPr marL="228600" indent="-228600">
              <a:lnSpc>
                <a:spcPct val="80000"/>
              </a:lnSpc>
            </a:pPr>
            <a:r>
              <a:rPr lang="en-US" sz="800">
                <a:cs typeface="Times New Roman" pitchFamily="18" charset="0"/>
              </a:rPr>
              <a:t>Instructor to student ratio is: </a:t>
            </a:r>
            <a:r>
              <a:rPr lang="en-US" sz="800" u="sng">
                <a:cs typeface="Times New Roman" pitchFamily="18" charset="0"/>
              </a:rPr>
              <a:t>1:10</a:t>
            </a:r>
            <a:endParaRPr lang="en-US" sz="800">
              <a:cs typeface="Times New Roman" pitchFamily="18" charset="0"/>
            </a:endParaRPr>
          </a:p>
          <a:p>
            <a:pPr marL="228600" indent="-228600">
              <a:lnSpc>
                <a:spcPct val="80000"/>
              </a:lnSpc>
            </a:pPr>
            <a:r>
              <a:rPr lang="en-US" sz="800">
                <a:cs typeface="Times New Roman" pitchFamily="18" charset="0"/>
              </a:rPr>
              <a:t>Time of instruction: </a:t>
            </a:r>
            <a:r>
              <a:rPr lang="en-US" sz="800" u="sng">
                <a:cs typeface="Times New Roman" pitchFamily="18" charset="0"/>
              </a:rPr>
              <a:t>1 hrs</a:t>
            </a:r>
            <a:endParaRPr lang="en-US" sz="800">
              <a:cs typeface="Times New Roman" pitchFamily="18" charset="0"/>
            </a:endParaRPr>
          </a:p>
          <a:p>
            <a:pPr marL="228600" indent="-228600">
              <a:lnSpc>
                <a:spcPct val="80000"/>
              </a:lnSpc>
            </a:pPr>
            <a:r>
              <a:rPr lang="en-US" sz="800">
                <a:cs typeface="Times New Roman" pitchFamily="18" charset="0"/>
              </a:rPr>
              <a:t>Media: </a:t>
            </a:r>
            <a:r>
              <a:rPr lang="en-US" sz="800" u="sng">
                <a:cs typeface="Times New Roman" pitchFamily="18" charset="0"/>
              </a:rPr>
              <a:t>Actual equipment</a:t>
            </a:r>
            <a:r>
              <a:rPr lang="en-US" sz="800"/>
              <a:t> </a:t>
            </a:r>
          </a:p>
          <a:p>
            <a:pPr marL="228600" indent="-228600">
              <a:lnSpc>
                <a:spcPct val="80000"/>
              </a:lnSpc>
              <a:buFontTx/>
              <a:buAutoNum type="arabicPeriod"/>
            </a:pPr>
            <a:r>
              <a:rPr lang="en-US" sz="800" b="1">
                <a:cs typeface="Times New Roman" pitchFamily="18" charset="0"/>
              </a:rPr>
              <a:t>Learning Step/Activity 1:  Loading the M320</a:t>
            </a:r>
            <a:r>
              <a:rPr lang="en-US" sz="800" b="1"/>
              <a:t>:</a:t>
            </a:r>
          </a:p>
          <a:p>
            <a:pPr marL="228600" indent="-228600">
              <a:lnSpc>
                <a:spcPct val="80000"/>
              </a:lnSpc>
              <a:buFontTx/>
              <a:buAutoNum type="arabicPeriod"/>
            </a:pPr>
            <a:r>
              <a:rPr lang="en-US" sz="800"/>
              <a:t>Ensure the M320 is on Safe</a:t>
            </a:r>
          </a:p>
          <a:p>
            <a:pPr marL="228600" indent="-228600">
              <a:lnSpc>
                <a:spcPct val="80000"/>
              </a:lnSpc>
              <a:buFontTx/>
              <a:buAutoNum type="arabicPeriod"/>
            </a:pPr>
            <a:r>
              <a:rPr lang="en-US" sz="800"/>
              <a:t>Press the Barrel release lever up and allow the barrel to swing out.</a:t>
            </a:r>
          </a:p>
          <a:p>
            <a:pPr marL="228600" indent="-228600">
              <a:lnSpc>
                <a:spcPct val="80000"/>
              </a:lnSpc>
              <a:buFontTx/>
              <a:buAutoNum type="arabicPeriod"/>
            </a:pPr>
            <a:r>
              <a:rPr lang="en-US" sz="800"/>
              <a:t>Insert the first 40 mm cartridge into the chamber, make sure that it is fully seated.</a:t>
            </a:r>
          </a:p>
          <a:p>
            <a:pPr marL="228600" indent="-228600">
              <a:lnSpc>
                <a:spcPct val="80000"/>
              </a:lnSpc>
              <a:buFontTx/>
              <a:buAutoNum type="arabicPeriod"/>
            </a:pPr>
            <a:r>
              <a:rPr lang="en-US" sz="800"/>
              <a:t>Close the barrel, make sure that the barrel locks into place. </a:t>
            </a:r>
          </a:p>
          <a:p>
            <a:pPr marL="228600" indent="-228600">
              <a:lnSpc>
                <a:spcPct val="80000"/>
              </a:lnSpc>
              <a:buFontTx/>
              <a:buAutoNum type="arabicPeriod"/>
            </a:pPr>
            <a:endParaRPr lang="en-US" sz="800"/>
          </a:p>
          <a:p>
            <a:pPr marL="228600" indent="-228600" algn="just">
              <a:lnSpc>
                <a:spcPct val="80000"/>
              </a:lnSpc>
            </a:pPr>
            <a:r>
              <a:rPr lang="en-US" sz="800" b="1">
                <a:cs typeface="Times New Roman" pitchFamily="18" charset="0"/>
              </a:rPr>
              <a:t>At this time have students assume a good standing or kneeling firing position.</a:t>
            </a:r>
          </a:p>
          <a:p>
            <a:pPr marL="228600" indent="-228600" algn="just">
              <a:lnSpc>
                <a:spcPct val="80000"/>
              </a:lnSpc>
            </a:pPr>
            <a:r>
              <a:rPr lang="en-US" sz="800" b="1">
                <a:cs typeface="Times New Roman" pitchFamily="18" charset="0"/>
              </a:rPr>
              <a:t>Ensure that:</a:t>
            </a:r>
          </a:p>
          <a:p>
            <a:pPr marL="228600" indent="-228600" algn="just">
              <a:lnSpc>
                <a:spcPct val="80000"/>
              </a:lnSpc>
              <a:buFontTx/>
              <a:buAutoNum type="arabicPeriod"/>
            </a:pPr>
            <a:r>
              <a:rPr lang="en-US" sz="800">
                <a:cs typeface="Times New Roman" pitchFamily="18" charset="0"/>
              </a:rPr>
              <a:t>The students assume a good firing platform using the 4 fundamentals of marksmanship. </a:t>
            </a:r>
            <a:r>
              <a:rPr lang="en-US" sz="800">
                <a:cs typeface="Arial" charset="0"/>
              </a:rPr>
              <a:t>.</a:t>
            </a:r>
            <a:endParaRPr lang="en-US" sz="800">
              <a:cs typeface="Times New Roman" pitchFamily="18" charset="0"/>
            </a:endParaRPr>
          </a:p>
          <a:p>
            <a:pPr marL="228600" indent="-228600" algn="just">
              <a:lnSpc>
                <a:spcPct val="80000"/>
              </a:lnSpc>
              <a:buFontTx/>
              <a:buAutoNum type="arabicPeriod"/>
            </a:pPr>
            <a:r>
              <a:rPr lang="en-US" sz="800">
                <a:cs typeface="Times New Roman" pitchFamily="18" charset="0"/>
              </a:rPr>
              <a:t>Ensure that the weapon is on safe until the student acquires a target. </a:t>
            </a:r>
          </a:p>
          <a:p>
            <a:pPr marL="228600" indent="-228600" algn="just">
              <a:lnSpc>
                <a:spcPct val="80000"/>
              </a:lnSpc>
              <a:buFontTx/>
              <a:buAutoNum type="arabicPeriod"/>
            </a:pPr>
            <a:r>
              <a:rPr lang="en-US" sz="800">
                <a:cs typeface="Times New Roman" pitchFamily="18" charset="0"/>
              </a:rPr>
              <a:t>Make sure the student acquires a good sight picture in order to zero the M320.</a:t>
            </a:r>
          </a:p>
          <a:p>
            <a:pPr marL="228600" indent="-228600" algn="just">
              <a:lnSpc>
                <a:spcPct val="80000"/>
              </a:lnSpc>
            </a:pPr>
            <a:endParaRPr lang="en-US" sz="800">
              <a:cs typeface="Times New Roman" pitchFamily="18" charset="0"/>
            </a:endParaRPr>
          </a:p>
          <a:p>
            <a:pPr marL="228600" indent="-228600" algn="just">
              <a:lnSpc>
                <a:spcPct val="80000"/>
              </a:lnSpc>
            </a:pPr>
            <a:r>
              <a:rPr lang="en-US" sz="800" b="1">
                <a:cs typeface="Times New Roman" pitchFamily="18" charset="0"/>
              </a:rPr>
              <a:t>After firing the round ensure the students:</a:t>
            </a:r>
          </a:p>
          <a:p>
            <a:pPr marL="228600" indent="-228600" algn="just">
              <a:lnSpc>
                <a:spcPct val="80000"/>
              </a:lnSpc>
              <a:buFontTx/>
              <a:buAutoNum type="arabicPeriod"/>
            </a:pPr>
            <a:r>
              <a:rPr lang="en-US" sz="800">
                <a:cs typeface="Times New Roman" pitchFamily="18" charset="0"/>
              </a:rPr>
              <a:t>Place the weapon back on safe. </a:t>
            </a:r>
          </a:p>
          <a:p>
            <a:pPr marL="228600" indent="-228600" algn="just">
              <a:lnSpc>
                <a:spcPct val="80000"/>
              </a:lnSpc>
              <a:buFontTx/>
              <a:buAutoNum type="arabicPeriod"/>
            </a:pPr>
            <a:r>
              <a:rPr lang="en-US" sz="800">
                <a:cs typeface="Times New Roman" pitchFamily="18" charset="0"/>
              </a:rPr>
              <a:t>Press the barrel release lever up.</a:t>
            </a:r>
          </a:p>
          <a:p>
            <a:pPr marL="228600" indent="-228600" algn="just">
              <a:lnSpc>
                <a:spcPct val="80000"/>
              </a:lnSpc>
              <a:buFontTx/>
              <a:buAutoNum type="arabicPeriod"/>
            </a:pPr>
            <a:r>
              <a:rPr lang="en-US" sz="800">
                <a:cs typeface="Times New Roman" pitchFamily="18" charset="0"/>
              </a:rPr>
              <a:t>Remove the spent cartridge.</a:t>
            </a:r>
          </a:p>
          <a:p>
            <a:pPr marL="228600" indent="-228600" algn="just">
              <a:lnSpc>
                <a:spcPct val="80000"/>
              </a:lnSpc>
              <a:buFontTx/>
              <a:buAutoNum type="arabicPeriod"/>
            </a:pPr>
            <a:r>
              <a:rPr lang="en-US" sz="800">
                <a:cs typeface="Times New Roman" pitchFamily="18" charset="0"/>
              </a:rPr>
              <a:t>Load a fresh cartridge if required. </a:t>
            </a:r>
          </a:p>
          <a:p>
            <a:pPr marL="228600" indent="-228600" algn="just">
              <a:lnSpc>
                <a:spcPct val="80000"/>
              </a:lnSpc>
              <a:buFontTx/>
              <a:buAutoNum type="arabicPeriod"/>
            </a:pPr>
            <a:endParaRPr lang="en-US" sz="800">
              <a:cs typeface="Times New Roman" pitchFamily="18" charset="0"/>
            </a:endParaRPr>
          </a:p>
          <a:p>
            <a:pPr marL="228600" indent="-228600">
              <a:lnSpc>
                <a:spcPct val="80000"/>
              </a:lnSpc>
            </a:pPr>
            <a:r>
              <a:rPr lang="en-US" sz="800" b="1">
                <a:cs typeface="Arial" charset="0"/>
              </a:rPr>
              <a:t>(NEXT SLIDE)</a:t>
            </a:r>
          </a:p>
          <a:p>
            <a:pPr marL="228600" indent="-228600">
              <a:lnSpc>
                <a:spcPct val="80000"/>
              </a:lnSpc>
            </a:pPr>
            <a:endParaRPr lang="en-US" sz="800" b="1">
              <a:cs typeface="Times New Roman" pitchFamily="18" charset="0"/>
            </a:endParaRPr>
          </a:p>
          <a:p>
            <a:pPr marL="228600" indent="-228600" eaLnBrk="1" hangingPunct="1">
              <a:lnSpc>
                <a:spcPct val="80000"/>
              </a:lnSpc>
            </a:pPr>
            <a:endParaRPr lang="en-US" sz="800"/>
          </a:p>
        </p:txBody>
      </p:sp>
      <p:sp>
        <p:nvSpPr>
          <p:cNvPr id="129028" name="Slide Number Placeholder 3"/>
          <p:cNvSpPr>
            <a:spLocks noGrp="1"/>
          </p:cNvSpPr>
          <p:nvPr>
            <p:ph type="sldNum" sz="quarter" idx="5"/>
          </p:nvPr>
        </p:nvSpPr>
        <p:spPr/>
        <p:txBody>
          <a:bodyPr/>
          <a:lstStyle/>
          <a:p>
            <a:pPr>
              <a:defRPr/>
            </a:pPr>
            <a:fld id="{9E2ABE66-2AC7-4843-8D1B-BFF4FE28C499}" type="slidenum">
              <a:rPr lang="en-US" smtClean="0"/>
              <a:pPr>
                <a:defRPr/>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Ensure that the barrel locks fully in the closed position, as it can be held by the Barrel Locking Lever with minimal tension. </a:t>
            </a: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30052" name="Slide Number Placeholder 3"/>
          <p:cNvSpPr>
            <a:spLocks noGrp="1"/>
          </p:cNvSpPr>
          <p:nvPr>
            <p:ph type="sldNum" sz="quarter" idx="5"/>
          </p:nvPr>
        </p:nvSpPr>
        <p:spPr/>
        <p:txBody>
          <a:bodyPr/>
          <a:lstStyle/>
          <a:p>
            <a:pPr>
              <a:defRPr/>
            </a:pPr>
            <a:fld id="{DD390BED-FA7A-4346-AFE5-34889C6330A4}" type="slidenum">
              <a:rPr lang="en-US" smtClean="0"/>
              <a:pPr>
                <a:defRPr/>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31076" name="Slide Number Placeholder 3"/>
          <p:cNvSpPr>
            <a:spLocks noGrp="1"/>
          </p:cNvSpPr>
          <p:nvPr>
            <p:ph type="sldNum" sz="quarter" idx="5"/>
          </p:nvPr>
        </p:nvSpPr>
        <p:spPr/>
        <p:txBody>
          <a:bodyPr/>
          <a:lstStyle/>
          <a:p>
            <a:pPr>
              <a:defRPr/>
            </a:pPr>
            <a:fld id="{329CCFBE-DE2B-44B5-865D-94A69277F58B}"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a:lnSpc>
                <a:spcPct val="80000"/>
              </a:lnSpc>
            </a:pPr>
            <a:r>
              <a:rPr lang="en-US" sz="800" b="1">
                <a:cs typeface="Times New Roman" pitchFamily="18" charset="0"/>
              </a:rPr>
              <a:t>Purpose: This</a:t>
            </a:r>
            <a:r>
              <a:rPr lang="en-US" sz="800">
                <a:cs typeface="Times New Roman" pitchFamily="18" charset="0"/>
              </a:rPr>
              <a:t> training support package provides the instructor with a standardized lesson plan for presenting instruction for:</a:t>
            </a:r>
          </a:p>
          <a:p>
            <a:pPr>
              <a:lnSpc>
                <a:spcPct val="80000"/>
              </a:lnSpc>
            </a:pPr>
            <a:r>
              <a:rPr lang="en-US" sz="800" b="1">
                <a:cs typeface="Times New Roman" pitchFamily="18" charset="0"/>
              </a:rPr>
              <a:t>Task number: NEED TASK NUMBER FOR COURSE</a:t>
            </a:r>
          </a:p>
          <a:p>
            <a:pPr>
              <a:lnSpc>
                <a:spcPct val="80000"/>
              </a:lnSpc>
            </a:pPr>
            <a:r>
              <a:rPr lang="en-US" sz="800" b="1" u="sng"/>
              <a:t>Action:</a:t>
            </a:r>
            <a:r>
              <a:rPr lang="en-US" sz="800" b="1"/>
              <a:t> </a:t>
            </a:r>
            <a:r>
              <a:rPr lang="en-US" sz="800"/>
              <a:t>Qualify with the M320 Grenade Launcher</a:t>
            </a:r>
          </a:p>
          <a:p>
            <a:pPr>
              <a:lnSpc>
                <a:spcPct val="80000"/>
              </a:lnSpc>
            </a:pPr>
            <a:r>
              <a:rPr lang="en-US" sz="800" b="1" u="sng"/>
              <a:t>Conditions: </a:t>
            </a:r>
            <a:r>
              <a:rPr lang="en-US" sz="800"/>
              <a:t>Daylight, on a record fire range, given a weapon, 8 timed target exposures at ranges from 100 to 400 meters and 18 rounds of 40 mm TPT ammunition.. </a:t>
            </a:r>
          </a:p>
          <a:p>
            <a:pPr>
              <a:lnSpc>
                <a:spcPct val="80000"/>
              </a:lnSpc>
            </a:pPr>
            <a:r>
              <a:rPr lang="en-US" sz="800" b="1" u="sng"/>
              <a:t>Standards</a:t>
            </a:r>
            <a:r>
              <a:rPr lang="en-US" sz="800" b="1"/>
              <a:t>:</a:t>
            </a:r>
            <a:r>
              <a:rPr lang="en-US" sz="800"/>
              <a:t> Answer 14 of 20 questions on a written test. Obtain 6 out of  9 target hits out of 9 timed targets. </a:t>
            </a:r>
          </a:p>
          <a:p>
            <a:pPr eaLnBrk="1" hangingPunct="1">
              <a:lnSpc>
                <a:spcPct val="80000"/>
              </a:lnSpc>
            </a:pPr>
            <a:endParaRPr lang="en-US" sz="800"/>
          </a:p>
          <a:p>
            <a:pPr eaLnBrk="1" hangingPunct="1">
              <a:lnSpc>
                <a:spcPct val="80000"/>
              </a:lnSpc>
            </a:pPr>
            <a:endParaRPr lang="en-US" sz="800">
              <a:cs typeface="Times New Roman" pitchFamily="18" charset="0"/>
            </a:endParaRPr>
          </a:p>
          <a:p>
            <a:pPr>
              <a:lnSpc>
                <a:spcPct val="80000"/>
              </a:lnSpc>
            </a:pPr>
            <a:r>
              <a:rPr lang="en-US" sz="800" b="1">
                <a:cs typeface="Times New Roman" pitchFamily="18" charset="0"/>
              </a:rPr>
              <a:t>This TSP contains:                          TABLE OF CONTENTS                                   Slide</a:t>
            </a:r>
            <a:endParaRPr lang="en-US" sz="800">
              <a:cs typeface="Times New Roman" pitchFamily="18" charset="0"/>
            </a:endParaRPr>
          </a:p>
          <a:p>
            <a:pPr>
              <a:lnSpc>
                <a:spcPct val="80000"/>
              </a:lnSpc>
            </a:pPr>
            <a:r>
              <a:rPr lang="en-US" sz="800">
                <a:cs typeface="Times New Roman" pitchFamily="18" charset="0"/>
              </a:rPr>
              <a:t>Preface													</a:t>
            </a:r>
          </a:p>
          <a:p>
            <a:pPr>
              <a:lnSpc>
                <a:spcPct val="80000"/>
              </a:lnSpc>
            </a:pPr>
            <a:r>
              <a:rPr lang="en-US" sz="800">
                <a:cs typeface="Times New Roman" pitchFamily="18" charset="0"/>
              </a:rPr>
              <a:t>Lesson 1	Section I.  -  Administrative Data                                                     	2-3</a:t>
            </a:r>
          </a:p>
          <a:p>
            <a:pPr>
              <a:lnSpc>
                <a:spcPct val="80000"/>
              </a:lnSpc>
            </a:pPr>
            <a:r>
              <a:rPr lang="en-US" sz="800">
                <a:cs typeface="Times New Roman" pitchFamily="18" charset="0"/>
              </a:rPr>
              <a:t>		Section II.  -  Introduction								</a:t>
            </a:r>
          </a:p>
          <a:p>
            <a:pPr>
              <a:lnSpc>
                <a:spcPct val="80000"/>
              </a:lnSpc>
            </a:pPr>
            <a:r>
              <a:rPr lang="en-US" sz="800">
                <a:cs typeface="Times New Roman" pitchFamily="18" charset="0"/>
              </a:rPr>
              <a:t>		Terminal Learning Objective								</a:t>
            </a:r>
          </a:p>
          <a:p>
            <a:pPr>
              <a:lnSpc>
                <a:spcPct val="80000"/>
              </a:lnSpc>
            </a:pPr>
            <a:r>
              <a:rPr lang="en-US" sz="800">
                <a:cs typeface="Times New Roman" pitchFamily="18" charset="0"/>
              </a:rPr>
              <a:t>		Section III.  -  Presentation								</a:t>
            </a:r>
          </a:p>
          <a:p>
            <a:pPr>
              <a:lnSpc>
                <a:spcPct val="80000"/>
              </a:lnSpc>
            </a:pPr>
            <a:r>
              <a:rPr lang="en-US" sz="800">
                <a:cs typeface="Times New Roman" pitchFamily="18" charset="0"/>
              </a:rPr>
              <a:t>		A  - Identify Characteristics of the M320						</a:t>
            </a:r>
          </a:p>
          <a:p>
            <a:pPr>
              <a:lnSpc>
                <a:spcPct val="80000"/>
              </a:lnSpc>
            </a:pPr>
            <a:r>
              <a:rPr lang="en-US" sz="800">
                <a:cs typeface="Times New Roman" pitchFamily="18" charset="0"/>
              </a:rPr>
              <a:t>		B  - Perform PMCS on the M320							</a:t>
            </a:r>
          </a:p>
          <a:p>
            <a:pPr>
              <a:lnSpc>
                <a:spcPct val="80000"/>
              </a:lnSpc>
            </a:pPr>
            <a:r>
              <a:rPr lang="en-US" sz="800">
                <a:cs typeface="Times New Roman" pitchFamily="18" charset="0"/>
              </a:rPr>
              <a:t>		C  - Put the M320 into Operation in Stand-Alone/Host Weapon configuration							</a:t>
            </a:r>
          </a:p>
          <a:p>
            <a:pPr>
              <a:lnSpc>
                <a:spcPct val="80000"/>
              </a:lnSpc>
            </a:pPr>
            <a:r>
              <a:rPr lang="en-US" sz="800">
                <a:cs typeface="Times New Roman" pitchFamily="18" charset="0"/>
              </a:rPr>
              <a:t>		D  - Methods of zeroing the M320						</a:t>
            </a:r>
          </a:p>
          <a:p>
            <a:pPr>
              <a:lnSpc>
                <a:spcPct val="80000"/>
              </a:lnSpc>
            </a:pPr>
            <a:r>
              <a:rPr lang="en-US" sz="800">
                <a:cs typeface="Times New Roman" pitchFamily="18" charset="0"/>
              </a:rPr>
              <a:t>		E  - Written Test</a:t>
            </a:r>
          </a:p>
          <a:p>
            <a:pPr>
              <a:lnSpc>
                <a:spcPct val="80000"/>
              </a:lnSpc>
            </a:pPr>
            <a:endParaRPr lang="en-US" sz="800">
              <a:cs typeface="Times New Roman" pitchFamily="18" charset="0"/>
            </a:endParaRPr>
          </a:p>
          <a:p>
            <a:pPr>
              <a:lnSpc>
                <a:spcPct val="80000"/>
              </a:lnSpc>
            </a:pPr>
            <a:r>
              <a:rPr lang="en-US" sz="800">
                <a:cs typeface="Times New Roman" pitchFamily="18" charset="0"/>
              </a:rPr>
              <a:t>		F  - Qualify with the M320								</a:t>
            </a:r>
          </a:p>
          <a:p>
            <a:pPr>
              <a:lnSpc>
                <a:spcPct val="80000"/>
              </a:lnSpc>
            </a:pPr>
            <a:r>
              <a:rPr lang="en-US" sz="800">
                <a:cs typeface="Times New Roman" pitchFamily="18" charset="0"/>
              </a:rPr>
              <a:t>											</a:t>
            </a:r>
          </a:p>
          <a:p>
            <a:pPr>
              <a:lnSpc>
                <a:spcPct val="80000"/>
              </a:lnSpc>
            </a:pPr>
            <a:r>
              <a:rPr lang="en-US" sz="800">
                <a:cs typeface="Times New Roman" pitchFamily="18" charset="0"/>
              </a:rPr>
              <a:t>											</a:t>
            </a:r>
          </a:p>
          <a:p>
            <a:pPr>
              <a:lnSpc>
                <a:spcPct val="80000"/>
              </a:lnSpc>
            </a:pPr>
            <a:r>
              <a:rPr lang="en-US" sz="800" b="1">
                <a:cs typeface="Times New Roman" pitchFamily="18" charset="0"/>
              </a:rPr>
              <a:t>Qualify with the M320</a:t>
            </a:r>
          </a:p>
          <a:p>
            <a:pPr>
              <a:lnSpc>
                <a:spcPct val="80000"/>
              </a:lnSpc>
            </a:pPr>
            <a:r>
              <a:rPr lang="en-US" sz="800">
                <a:cs typeface="Times New Roman" pitchFamily="18" charset="0"/>
              </a:rPr>
              <a:t>Effective Date: ????????</a:t>
            </a:r>
          </a:p>
          <a:p>
            <a:pPr>
              <a:lnSpc>
                <a:spcPct val="80000"/>
              </a:lnSpc>
            </a:pPr>
            <a:r>
              <a:rPr lang="en-US" sz="800" b="1">
                <a:cs typeface="Times New Roman" pitchFamily="18" charset="0"/>
              </a:rPr>
              <a:t>SECTION I.	ADMINISTRATIVE DATA</a:t>
            </a:r>
            <a:endParaRPr lang="en-US" sz="800">
              <a:cs typeface="Times New Roman" pitchFamily="18" charset="0"/>
            </a:endParaRPr>
          </a:p>
          <a:p>
            <a:pPr>
              <a:lnSpc>
                <a:spcPct val="80000"/>
              </a:lnSpc>
            </a:pPr>
            <a:r>
              <a:rPr lang="en-US" sz="800" b="1">
                <a:cs typeface="Times New Roman" pitchFamily="18" charset="0"/>
              </a:rPr>
              <a:t>All Courses Including This Lesson: </a:t>
            </a:r>
            <a:r>
              <a:rPr lang="en-US" sz="800">
                <a:cs typeface="Times New Roman" pitchFamily="18" charset="0"/>
              </a:rPr>
              <a:t>	</a:t>
            </a:r>
            <a:r>
              <a:rPr lang="en-US" sz="800" b="1">
                <a:cs typeface="Times New Roman" pitchFamily="18" charset="0"/>
              </a:rPr>
              <a:t>course number            	course title</a:t>
            </a:r>
          </a:p>
          <a:p>
            <a:pPr>
              <a:lnSpc>
                <a:spcPct val="80000"/>
              </a:lnSpc>
            </a:pPr>
            <a:r>
              <a:rPr lang="en-US" sz="800" b="1">
                <a:cs typeface="Times New Roman" pitchFamily="18" charset="0"/>
              </a:rPr>
              <a:t>Task(s) Taught or Supported </a:t>
            </a:r>
            <a:r>
              <a:rPr lang="en-US" sz="800">
                <a:cs typeface="Times New Roman" pitchFamily="18" charset="0"/>
              </a:rPr>
              <a:t>		</a:t>
            </a:r>
            <a:r>
              <a:rPr lang="en-US" sz="800" b="1">
                <a:cs typeface="Times New Roman" pitchFamily="18" charset="0"/>
              </a:rPr>
              <a:t>task number			task title</a:t>
            </a:r>
          </a:p>
          <a:p>
            <a:pPr>
              <a:lnSpc>
                <a:spcPct val="80000"/>
              </a:lnSpc>
            </a:pPr>
            <a:r>
              <a:rPr lang="en-US" sz="800">
                <a:cs typeface="Times New Roman" pitchFamily="18" charset="0"/>
              </a:rPr>
              <a:t>											Identify Characteristics of the M320</a:t>
            </a:r>
          </a:p>
          <a:p>
            <a:pPr>
              <a:lnSpc>
                <a:spcPct val="80000"/>
              </a:lnSpc>
            </a:pPr>
            <a:r>
              <a:rPr lang="en-US" sz="800">
                <a:cs typeface="Times New Roman" pitchFamily="18" charset="0"/>
              </a:rPr>
              <a:t>											Perform PMCS on the M320</a:t>
            </a:r>
          </a:p>
          <a:p>
            <a:pPr>
              <a:lnSpc>
                <a:spcPct val="80000"/>
              </a:lnSpc>
            </a:pPr>
            <a:r>
              <a:rPr lang="en-US" sz="800">
                <a:cs typeface="Times New Roman" pitchFamily="18" charset="0"/>
              </a:rPr>
              <a:t>											Put the M320 into Operation</a:t>
            </a:r>
          </a:p>
          <a:p>
            <a:pPr>
              <a:lnSpc>
                <a:spcPct val="80000"/>
              </a:lnSpc>
            </a:pPr>
            <a:r>
              <a:rPr lang="en-US" sz="800">
                <a:cs typeface="Times New Roman" pitchFamily="18" charset="0"/>
              </a:rPr>
              <a:t>								</a:t>
            </a:r>
          </a:p>
          <a:p>
            <a:pPr>
              <a:lnSpc>
                <a:spcPct val="80000"/>
              </a:lnSpc>
            </a:pPr>
            <a:r>
              <a:rPr lang="en-US" sz="800">
                <a:cs typeface="Times New Roman" pitchFamily="18" charset="0"/>
              </a:rPr>
              <a:t>											Zero the M320</a:t>
            </a:r>
          </a:p>
          <a:p>
            <a:pPr>
              <a:lnSpc>
                <a:spcPct val="80000"/>
              </a:lnSpc>
            </a:pPr>
            <a:r>
              <a:rPr lang="en-US" sz="800">
                <a:cs typeface="Times New Roman" pitchFamily="18" charset="0"/>
              </a:rPr>
              <a:t>											Qualify with the M320</a:t>
            </a:r>
          </a:p>
          <a:p>
            <a:pPr>
              <a:lnSpc>
                <a:spcPct val="80000"/>
              </a:lnSpc>
            </a:pPr>
            <a:r>
              <a:rPr lang="en-US" sz="800">
                <a:cs typeface="Times New Roman" pitchFamily="18" charset="0"/>
              </a:rPr>
              <a:t>											Marksmanship</a:t>
            </a:r>
          </a:p>
          <a:p>
            <a:pPr>
              <a:lnSpc>
                <a:spcPct val="80000"/>
              </a:lnSpc>
            </a:pPr>
            <a:r>
              <a:rPr lang="en-US" sz="800">
                <a:cs typeface="Times New Roman" pitchFamily="18" charset="0"/>
              </a:rPr>
              <a:t>			</a:t>
            </a:r>
          </a:p>
          <a:p>
            <a:pPr>
              <a:lnSpc>
                <a:spcPct val="80000"/>
              </a:lnSpc>
            </a:pPr>
            <a:r>
              <a:rPr lang="en-US" sz="800" b="1">
                <a:cs typeface="Times New Roman" pitchFamily="18" charset="0"/>
              </a:rPr>
              <a:t>Task(s) Reinforced:</a:t>
            </a:r>
            <a:r>
              <a:rPr lang="en-US" sz="800">
                <a:cs typeface="Times New Roman" pitchFamily="18" charset="0"/>
              </a:rPr>
              <a:t>	task number	task title</a:t>
            </a:r>
          </a:p>
          <a:p>
            <a:pPr>
              <a:lnSpc>
                <a:spcPct val="80000"/>
              </a:lnSpc>
            </a:pPr>
            <a:r>
              <a:rPr lang="en-US" sz="800" b="1">
                <a:cs typeface="Times New Roman" pitchFamily="18" charset="0"/>
              </a:rPr>
              <a:t>Academic Hours:	</a:t>
            </a:r>
            <a:r>
              <a:rPr lang="en-US" sz="800">
                <a:cs typeface="Times New Roman" pitchFamily="18" charset="0"/>
              </a:rPr>
              <a:t>The academic hours required to teach this course are as follows:</a:t>
            </a:r>
          </a:p>
          <a:p>
            <a:pPr>
              <a:lnSpc>
                <a:spcPct val="80000"/>
              </a:lnSpc>
            </a:pPr>
            <a:r>
              <a:rPr lang="en-US" sz="800">
                <a:cs typeface="Times New Roman" pitchFamily="18" charset="0"/>
              </a:rPr>
              <a:t>			Peacetime		 Mobilization</a:t>
            </a:r>
          </a:p>
          <a:p>
            <a:pPr>
              <a:lnSpc>
                <a:spcPct val="80000"/>
              </a:lnSpc>
            </a:pPr>
            <a:r>
              <a:rPr lang="en-US" sz="800" b="1">
                <a:cs typeface="Times New Roman" pitchFamily="18" charset="0"/>
              </a:rPr>
              <a:t>			</a:t>
            </a:r>
            <a:r>
              <a:rPr lang="en-US" sz="800" b="1" u="sng">
                <a:cs typeface="Times New Roman" pitchFamily="18" charset="0"/>
              </a:rPr>
              <a:t>hours/ methods</a:t>
            </a:r>
            <a:r>
              <a:rPr lang="en-US" sz="800" b="1">
                <a:cs typeface="Times New Roman" pitchFamily="18" charset="0"/>
              </a:rPr>
              <a:t>	 </a:t>
            </a:r>
            <a:r>
              <a:rPr lang="en-US" sz="800" b="1" u="sng">
                <a:cs typeface="Times New Roman" pitchFamily="18" charset="0"/>
              </a:rPr>
              <a:t>hours/methods</a:t>
            </a:r>
            <a:endParaRPr lang="en-US" sz="800" b="1">
              <a:cs typeface="Times New Roman" pitchFamily="18" charset="0"/>
            </a:endParaRPr>
          </a:p>
          <a:p>
            <a:pPr>
              <a:lnSpc>
                <a:spcPct val="80000"/>
              </a:lnSpc>
            </a:pPr>
            <a:r>
              <a:rPr lang="en-US" sz="800">
                <a:cs typeface="Times New Roman" pitchFamily="18" charset="0"/>
              </a:rPr>
              <a:t>Characteristics	                    30 min / L		 30 min / L </a:t>
            </a:r>
          </a:p>
          <a:p>
            <a:pPr>
              <a:lnSpc>
                <a:spcPct val="80000"/>
              </a:lnSpc>
            </a:pPr>
            <a:r>
              <a:rPr lang="en-US" sz="800">
                <a:cs typeface="Times New Roman" pitchFamily="18" charset="0"/>
              </a:rPr>
              <a:t>PMCS					  30 min / L		 30 min / L</a:t>
            </a:r>
          </a:p>
          <a:p>
            <a:pPr>
              <a:lnSpc>
                <a:spcPct val="80000"/>
              </a:lnSpc>
            </a:pPr>
            <a:r>
              <a:rPr lang="en-US" sz="800">
                <a:cs typeface="Times New Roman" pitchFamily="18" charset="0"/>
              </a:rPr>
              <a:t>Operation/Test 	                    1 hr / PE1		 1 hr / PE1</a:t>
            </a:r>
          </a:p>
          <a:p>
            <a:pPr>
              <a:lnSpc>
                <a:spcPct val="80000"/>
              </a:lnSpc>
            </a:pPr>
            <a:r>
              <a:rPr lang="en-US" sz="800">
                <a:cs typeface="Times New Roman" pitchFamily="18" charset="0"/>
              </a:rPr>
              <a:t>Zero the M320	                    3hr / PE2 		 3 hr / PE2</a:t>
            </a:r>
          </a:p>
          <a:p>
            <a:pPr>
              <a:lnSpc>
                <a:spcPct val="80000"/>
              </a:lnSpc>
            </a:pPr>
            <a:r>
              <a:rPr lang="en-US" sz="800">
                <a:cs typeface="Times New Roman" pitchFamily="18" charset="0"/>
              </a:rPr>
              <a:t>Qualification 	                    4 hr / E1 		 4 hr / E1</a:t>
            </a:r>
          </a:p>
          <a:p>
            <a:pPr>
              <a:lnSpc>
                <a:spcPct val="80000"/>
              </a:lnSpc>
            </a:pPr>
            <a:r>
              <a:rPr lang="en-US" sz="800">
                <a:cs typeface="Times New Roman" pitchFamily="18" charset="0"/>
              </a:rPr>
              <a:t>*Total Hours                            9 hrs Total           9 hrs Total</a:t>
            </a:r>
            <a:r>
              <a:rPr lang="en-US" sz="800" b="1">
                <a:cs typeface="Times New Roman" pitchFamily="18" charset="0"/>
              </a:rPr>
              <a:t> </a:t>
            </a:r>
            <a:br>
              <a:rPr lang="en-US" sz="800">
                <a:cs typeface="Times New Roman" pitchFamily="18" charset="0"/>
              </a:rPr>
            </a:br>
            <a:r>
              <a:rPr lang="en-US" sz="800" b="1">
                <a:cs typeface="Times New Roman" pitchFamily="18" charset="0"/>
              </a:rPr>
              <a:t>Test Lesson</a:t>
            </a:r>
            <a:r>
              <a:rPr lang="en-US" sz="800">
                <a:cs typeface="Times New Roman" pitchFamily="18" charset="0"/>
              </a:rPr>
              <a:t> </a:t>
            </a:r>
            <a:r>
              <a:rPr lang="en-US" sz="800" b="1">
                <a:cs typeface="Times New Roman" pitchFamily="18" charset="0"/>
              </a:rPr>
              <a:t>Number:</a:t>
            </a:r>
            <a:r>
              <a:rPr lang="en-US" sz="800">
                <a:cs typeface="Times New Roman" pitchFamily="18" charset="0"/>
              </a:rPr>
              <a:t> 	</a:t>
            </a:r>
          </a:p>
          <a:p>
            <a:pPr>
              <a:lnSpc>
                <a:spcPct val="80000"/>
              </a:lnSpc>
            </a:pPr>
            <a:r>
              <a:rPr lang="en-US" sz="800" b="1">
                <a:cs typeface="Times New Roman" pitchFamily="18" charset="0"/>
              </a:rPr>
              <a:t>Prerequisite Lesson(s):	Laser borelight class	</a:t>
            </a:r>
            <a:r>
              <a:rPr lang="en-US" sz="800">
                <a:cs typeface="Times New Roman" pitchFamily="18" charset="0"/>
              </a:rPr>
              <a:t>lesson number				</a:t>
            </a:r>
          </a:p>
          <a:p>
            <a:pPr>
              <a:lnSpc>
                <a:spcPct val="80000"/>
              </a:lnSpc>
            </a:pPr>
            <a:r>
              <a:rPr lang="en-US" sz="800">
                <a:cs typeface="Times New Roman" pitchFamily="18" charset="0"/>
              </a:rPr>
              <a:t>										</a:t>
            </a:r>
          </a:p>
          <a:p>
            <a:pPr>
              <a:lnSpc>
                <a:spcPct val="80000"/>
              </a:lnSpc>
            </a:pPr>
            <a:r>
              <a:rPr lang="en-US" sz="800">
                <a:cs typeface="Times New Roman" pitchFamily="18" charset="0"/>
              </a:rPr>
              <a:t>										</a:t>
            </a:r>
          </a:p>
          <a:p>
            <a:pPr>
              <a:lnSpc>
                <a:spcPct val="80000"/>
              </a:lnSpc>
            </a:pPr>
            <a:r>
              <a:rPr lang="en-US" sz="800" b="1">
                <a:cs typeface="Times New Roman" pitchFamily="18" charset="0"/>
              </a:rPr>
              <a:t>Clearance and Access:</a:t>
            </a:r>
            <a:r>
              <a:rPr lang="en-US" sz="800">
                <a:cs typeface="Times New Roman" pitchFamily="18" charset="0"/>
              </a:rPr>
              <a:t> There are no clearance or access requirements for this lesson.</a:t>
            </a:r>
          </a:p>
          <a:p>
            <a:pPr>
              <a:lnSpc>
                <a:spcPct val="80000"/>
              </a:lnSpc>
            </a:pPr>
            <a:r>
              <a:rPr lang="en-US" sz="800" b="1">
                <a:cs typeface="Times New Roman" pitchFamily="18" charset="0"/>
              </a:rPr>
              <a:t>References:</a:t>
            </a:r>
          </a:p>
          <a:p>
            <a:pPr>
              <a:lnSpc>
                <a:spcPct val="80000"/>
              </a:lnSpc>
            </a:pPr>
            <a:r>
              <a:rPr lang="en-US" sz="800" b="1">
                <a:cs typeface="Times New Roman" pitchFamily="18" charset="0"/>
              </a:rPr>
              <a:t>Number		 	title		 							date		paragraph # 	additional information</a:t>
            </a:r>
          </a:p>
          <a:p>
            <a:pPr>
              <a:lnSpc>
                <a:spcPct val="80000"/>
              </a:lnSpc>
            </a:pPr>
            <a:r>
              <a:rPr lang="en-US" sz="800">
                <a:cs typeface="Times New Roman" pitchFamily="18" charset="0"/>
              </a:rPr>
              <a:t>FM  3.22-31C1		40 MM Grenade LauncherM203/M320                      3 March, 2007 </a:t>
            </a:r>
          </a:p>
          <a:p>
            <a:pPr>
              <a:lnSpc>
                <a:spcPct val="80000"/>
              </a:lnSpc>
            </a:pPr>
            <a:r>
              <a:rPr lang="en-US" sz="800">
                <a:cs typeface="Times New Roman" pitchFamily="18" charset="0"/>
              </a:rPr>
              <a:t>						</a:t>
            </a:r>
          </a:p>
          <a:p>
            <a:pPr>
              <a:lnSpc>
                <a:spcPct val="80000"/>
              </a:lnSpc>
            </a:pPr>
            <a:r>
              <a:rPr lang="en-US" sz="800">
                <a:cs typeface="Times New Roman" pitchFamily="18" charset="0"/>
              </a:rPr>
              <a:t>TM </a:t>
            </a:r>
            <a:r>
              <a:rPr lang="en-US"/>
              <a:t>TM 9-1010-232-10 </a:t>
            </a:r>
            <a:r>
              <a:rPr lang="en-US" sz="800">
                <a:cs typeface="Times New Roman" pitchFamily="18" charset="0"/>
              </a:rPr>
              <a:t>		M320 Operator’s and Unit Maintenance Manual 		                       All		</a:t>
            </a:r>
          </a:p>
          <a:p>
            <a:pPr>
              <a:lnSpc>
                <a:spcPct val="80000"/>
              </a:lnSpc>
            </a:pPr>
            <a:r>
              <a:rPr lang="en-US" sz="800">
                <a:cs typeface="Times New Roman" pitchFamily="18" charset="0"/>
              </a:rPr>
              <a:t>					</a:t>
            </a:r>
          </a:p>
          <a:p>
            <a:pPr>
              <a:lnSpc>
                <a:spcPct val="80000"/>
              </a:lnSpc>
            </a:pPr>
            <a:endParaRPr lang="en-US" sz="800" b="1">
              <a:cs typeface="Times New Roman" pitchFamily="18" charset="0"/>
            </a:endParaRPr>
          </a:p>
          <a:p>
            <a:pPr>
              <a:lnSpc>
                <a:spcPct val="80000"/>
              </a:lnSpc>
            </a:pPr>
            <a:r>
              <a:rPr lang="en-US" sz="800" b="1">
                <a:cs typeface="Times New Roman" pitchFamily="18" charset="0"/>
              </a:rPr>
              <a:t>Student Study Assignments:</a:t>
            </a:r>
            <a:r>
              <a:rPr lang="en-US" sz="800">
                <a:cs typeface="Times New Roman" pitchFamily="18" charset="0"/>
              </a:rPr>
              <a:t>	 N/A</a:t>
            </a:r>
          </a:p>
          <a:p>
            <a:pPr>
              <a:lnSpc>
                <a:spcPct val="80000"/>
              </a:lnSpc>
            </a:pPr>
            <a:r>
              <a:rPr lang="en-US" sz="800" b="1">
                <a:cs typeface="Times New Roman" pitchFamily="18" charset="0"/>
              </a:rPr>
              <a:t>Instructor Requirements: :</a:t>
            </a:r>
            <a:r>
              <a:rPr lang="en-US" sz="800">
                <a:cs typeface="Times New Roman" pitchFamily="18" charset="0"/>
              </a:rPr>
              <a:t>	1 instructor certified to teach the M320, 4-Assistant instructors (AI’s must be Familiar with the M320)</a:t>
            </a:r>
          </a:p>
          <a:p>
            <a:pPr>
              <a:lnSpc>
                <a:spcPct val="80000"/>
              </a:lnSpc>
            </a:pPr>
            <a:r>
              <a:rPr lang="en-US" sz="800" b="1">
                <a:cs typeface="Times New Roman" pitchFamily="18" charset="0"/>
              </a:rPr>
              <a:t>Additional Personnel Requirements: </a:t>
            </a:r>
            <a:r>
              <a:rPr lang="en-US" sz="800">
                <a:cs typeface="Times New Roman" pitchFamily="18" charset="0"/>
              </a:rPr>
              <a:t> 5-personnel for ammo point and Necessary Range Personnel 		</a:t>
            </a:r>
          </a:p>
          <a:p>
            <a:pPr>
              <a:lnSpc>
                <a:spcPct val="80000"/>
              </a:lnSpc>
            </a:pPr>
            <a:r>
              <a:rPr lang="en-US" sz="800" b="1">
                <a:cs typeface="Times New Roman" pitchFamily="18" charset="0"/>
              </a:rPr>
              <a:t>Equipment Required: </a:t>
            </a:r>
            <a:r>
              <a:rPr lang="en-US" sz="800">
                <a:cs typeface="Times New Roman" pitchFamily="18" charset="0"/>
              </a:rPr>
              <a:t>	1 M320 per student, 1 Digital Projector and screen, 1 weapon per student, </a:t>
            </a:r>
          </a:p>
          <a:p>
            <a:pPr>
              <a:lnSpc>
                <a:spcPct val="80000"/>
              </a:lnSpc>
            </a:pPr>
            <a:r>
              <a:rPr lang="en-US" sz="800">
                <a:cs typeface="Times New Roman" pitchFamily="18" charset="0"/>
              </a:rPr>
              <a:t>1 Borelight Device w/Battery per 10 students , 1 battery per DNS (123), 1 Offset per 9 students								</a:t>
            </a:r>
            <a:br>
              <a:rPr lang="en-US" sz="800">
                <a:cs typeface="Times New Roman" pitchFamily="18" charset="0"/>
              </a:rPr>
            </a:br>
            <a:r>
              <a:rPr lang="en-US" sz="800" b="1">
                <a:cs typeface="Times New Roman" pitchFamily="18" charset="0"/>
              </a:rPr>
              <a:t>Materials Required: </a:t>
            </a:r>
            <a:r>
              <a:rPr lang="en-US" sz="800">
                <a:cs typeface="Times New Roman" pitchFamily="18" charset="0"/>
              </a:rPr>
              <a:t>(instructor materials): 4, 40 mm Mandrels 2 Cleaning Rods, Slides, 1 Boresighting Box, 1 Staple Gun, 1	Box of Staples, and 1 Range Flag.</a:t>
            </a:r>
          </a:p>
          <a:p>
            <a:pPr>
              <a:lnSpc>
                <a:spcPct val="80000"/>
              </a:lnSpc>
            </a:pPr>
            <a:r>
              <a:rPr lang="en-US" sz="800" b="1">
                <a:cs typeface="Times New Roman" pitchFamily="18" charset="0"/>
              </a:rPr>
              <a:t>Materials Required:</a:t>
            </a:r>
            <a:r>
              <a:rPr lang="en-US" sz="800" b="1">
                <a:cs typeface="Times New Roman" pitchFamily="18" charset="0"/>
                <a:sym typeface="Wingdings" pitchFamily="2" charset="2"/>
              </a:rPr>
              <a:t> </a:t>
            </a:r>
            <a:r>
              <a:rPr lang="en-US" sz="800">
                <a:cs typeface="Times New Roman" pitchFamily="18" charset="0"/>
                <a:sym typeface="Wingdings" pitchFamily="2" charset="2"/>
              </a:rPr>
              <a:t>(</a:t>
            </a:r>
            <a:r>
              <a:rPr lang="en-US" sz="800">
                <a:cs typeface="Times New Roman" pitchFamily="18" charset="0"/>
              </a:rPr>
              <a:t>student materials):  1 Hearing Protection per student, and 1 Cleaning kit per student.</a:t>
            </a:r>
          </a:p>
          <a:p>
            <a:pPr>
              <a:lnSpc>
                <a:spcPct val="80000"/>
              </a:lnSpc>
            </a:pPr>
            <a:r>
              <a:rPr lang="en-US" sz="800" b="1">
                <a:cs typeface="Times New Roman" pitchFamily="18" charset="0"/>
              </a:rPr>
              <a:t>Classroom, Training Area</a:t>
            </a:r>
            <a:r>
              <a:rPr lang="en-US" sz="800">
                <a:cs typeface="Times New Roman" pitchFamily="18" charset="0"/>
              </a:rPr>
              <a:t>, </a:t>
            </a:r>
            <a:r>
              <a:rPr lang="en-US" sz="800" b="1">
                <a:cs typeface="Times New Roman" pitchFamily="18" charset="0"/>
              </a:rPr>
              <a:t>and Range Requirements: </a:t>
            </a:r>
            <a:r>
              <a:rPr lang="en-US" sz="800">
                <a:cs typeface="Times New Roman" pitchFamily="18" charset="0"/>
              </a:rPr>
              <a:t>One classroom for 40 students, and a  400 meter, 40mm qualification/zero range.</a:t>
            </a:r>
          </a:p>
          <a:p>
            <a:pPr>
              <a:lnSpc>
                <a:spcPct val="80000"/>
              </a:lnSpc>
            </a:pPr>
            <a:r>
              <a:rPr lang="en-US" sz="800" b="1">
                <a:cs typeface="Times New Roman" pitchFamily="18" charset="0"/>
              </a:rPr>
              <a:t>Ammunition Requirements:   </a:t>
            </a:r>
            <a:r>
              <a:rPr lang="en-US" sz="800">
                <a:cs typeface="Times New Roman" pitchFamily="18" charset="0"/>
              </a:rPr>
              <a:t>46 rounds per person; XM1110 or M781 TPT, 10 rounds to zero, 18 for practice qualification and 18 for qualification</a:t>
            </a:r>
          </a:p>
          <a:p>
            <a:pPr>
              <a:lnSpc>
                <a:spcPct val="80000"/>
              </a:lnSpc>
            </a:pPr>
            <a:r>
              <a:rPr lang="en-US" sz="800" b="1">
                <a:cs typeface="Times New Roman" pitchFamily="18" charset="0"/>
              </a:rPr>
              <a:t>Instructional Guidance: </a:t>
            </a:r>
            <a:r>
              <a:rPr lang="en-US" sz="800">
                <a:cs typeface="Times New Roman" pitchFamily="18" charset="0"/>
              </a:rPr>
              <a:t>Before presenting this lesson, thoroughly prepare by studying this lesson and identified reference material to include prerequisite classes. The day prior to training, the primary instructor will brief the chief instructor.</a:t>
            </a:r>
          </a:p>
          <a:p>
            <a:pPr>
              <a:lnSpc>
                <a:spcPct val="80000"/>
              </a:lnSpc>
            </a:pPr>
            <a:r>
              <a:rPr lang="en-US" sz="800" b="1">
                <a:cs typeface="Times New Roman" pitchFamily="18" charset="0"/>
              </a:rPr>
              <a:t>Proponent Lesson Plan Approvals </a:t>
            </a:r>
            <a:r>
              <a:rPr lang="en-US" sz="800">
                <a:cs typeface="Times New Roman" pitchFamily="18" charset="0"/>
              </a:rPr>
              <a:t>	NAME			Rank	    Position	   	Date</a:t>
            </a:r>
          </a:p>
          <a:p>
            <a:pPr>
              <a:lnSpc>
                <a:spcPct val="80000"/>
              </a:lnSpc>
            </a:pPr>
            <a:r>
              <a:rPr lang="en-US" sz="800">
                <a:cs typeface="Times New Roman" pitchFamily="18" charset="0"/>
              </a:rPr>
              <a:t>			</a:t>
            </a:r>
            <a:endParaRPr lang="en-US" sz="800" u="sng">
              <a:cs typeface="Times New Roman" pitchFamily="18" charset="0"/>
            </a:endParaRPr>
          </a:p>
          <a:p>
            <a:pPr>
              <a:lnSpc>
                <a:spcPct val="80000"/>
              </a:lnSpc>
            </a:pPr>
            <a:endParaRPr lang="en-US" sz="800">
              <a:cs typeface="Times New Roman" pitchFamily="18" charset="0"/>
            </a:endParaRPr>
          </a:p>
          <a:p>
            <a:pPr>
              <a:lnSpc>
                <a:spcPct val="80000"/>
              </a:lnSpc>
            </a:pPr>
            <a:r>
              <a:rPr lang="en-US" sz="800">
                <a:cs typeface="Times New Roman" pitchFamily="18" charset="0"/>
              </a:rPr>
              <a:t>			                           </a:t>
            </a:r>
            <a:r>
              <a:rPr lang="en-US" sz="800" u="sng">
                <a:cs typeface="Times New Roman" pitchFamily="18" charset="0"/>
              </a:rPr>
              <a:t>Heisel, Matthew</a:t>
            </a:r>
            <a:r>
              <a:rPr lang="en-US" sz="800">
                <a:cs typeface="Times New Roman" pitchFamily="18" charset="0"/>
              </a:rPr>
              <a:t>	</a:t>
            </a:r>
            <a:r>
              <a:rPr lang="en-US" sz="800" u="sng">
                <a:cs typeface="Times New Roman" pitchFamily="18" charset="0"/>
              </a:rPr>
              <a:t>SGT</a:t>
            </a:r>
            <a:r>
              <a:rPr lang="en-US" sz="800">
                <a:cs typeface="Times New Roman" pitchFamily="18" charset="0"/>
              </a:rPr>
              <a:t>	</a:t>
            </a:r>
            <a:r>
              <a:rPr lang="en-US" sz="800" u="sng">
                <a:cs typeface="Times New Roman" pitchFamily="18" charset="0"/>
              </a:rPr>
              <a:t>     Instructor    </a:t>
            </a:r>
            <a:r>
              <a:rPr lang="en-US" sz="800">
                <a:cs typeface="Times New Roman" pitchFamily="18" charset="0"/>
              </a:rPr>
              <a:t>	</a:t>
            </a:r>
            <a:r>
              <a:rPr lang="en-US" sz="800" u="sng">
                <a:cs typeface="Times New Roman" pitchFamily="18" charset="0"/>
              </a:rPr>
              <a:t>?????????</a:t>
            </a:r>
            <a:r>
              <a:rPr lang="en-US" sz="800">
                <a:cs typeface="Times New Roman" pitchFamily="18" charset="0"/>
              </a:rPr>
              <a:t>						</a:t>
            </a:r>
          </a:p>
          <a:p>
            <a:pPr>
              <a:lnSpc>
                <a:spcPct val="80000"/>
              </a:lnSpc>
            </a:pPr>
            <a:r>
              <a:rPr lang="en-US" sz="800">
                <a:cs typeface="Times New Roman" pitchFamily="18" charset="0"/>
              </a:rPr>
              <a:t>			                           </a:t>
            </a:r>
            <a:r>
              <a:rPr lang="en-US" sz="800" u="sng">
                <a:cs typeface="Times New Roman" pitchFamily="18" charset="0"/>
              </a:rPr>
              <a:t>Miller, Raymond</a:t>
            </a:r>
            <a:r>
              <a:rPr lang="en-US" sz="800">
                <a:cs typeface="Times New Roman" pitchFamily="18" charset="0"/>
              </a:rPr>
              <a:t>	</a:t>
            </a:r>
            <a:r>
              <a:rPr lang="en-US" sz="800" u="sng">
                <a:cs typeface="Times New Roman" pitchFamily="18" charset="0"/>
              </a:rPr>
              <a:t>SSG</a:t>
            </a:r>
            <a:r>
              <a:rPr lang="en-US" sz="800">
                <a:cs typeface="Times New Roman" pitchFamily="18" charset="0"/>
              </a:rPr>
              <a:t>	___</a:t>
            </a:r>
            <a:r>
              <a:rPr lang="en-US" sz="800" u="sng">
                <a:cs typeface="Times New Roman" pitchFamily="18" charset="0"/>
              </a:rPr>
              <a:t>Instructor_</a:t>
            </a:r>
            <a:r>
              <a:rPr lang="en-US" sz="800">
                <a:cs typeface="Times New Roman" pitchFamily="18" charset="0"/>
              </a:rPr>
              <a:t>_	</a:t>
            </a:r>
            <a:r>
              <a:rPr lang="en-US" sz="800" u="sng">
                <a:cs typeface="Times New Roman" pitchFamily="18" charset="0"/>
              </a:rPr>
              <a:t> ????????</a:t>
            </a:r>
          </a:p>
          <a:p>
            <a:pPr>
              <a:lnSpc>
                <a:spcPct val="80000"/>
              </a:lnSpc>
            </a:pPr>
            <a:r>
              <a:rPr lang="en-US" sz="800" u="sng">
                <a:cs typeface="Times New Roman" pitchFamily="18" charset="0"/>
              </a:rPr>
              <a:t> </a:t>
            </a:r>
          </a:p>
          <a:p>
            <a:pPr>
              <a:lnSpc>
                <a:spcPct val="80000"/>
              </a:lnSpc>
            </a:pPr>
            <a:r>
              <a:rPr lang="en-US" sz="800" b="1">
                <a:cs typeface="Arial" charset="0"/>
              </a:rPr>
              <a:t>Safety Requirements </a:t>
            </a:r>
            <a:r>
              <a:rPr lang="en-US" sz="800">
                <a:cs typeface="Arial" charset="0"/>
              </a:rPr>
              <a:t>	Range OIC will give a safety briefing.  Range safety NCO will clear and inspect weapons when soldiers enter and exit the firing line. Range OIC will ensure that all range requirements are met, and all safety warnings stated in the technical manual are enforced.  </a:t>
            </a:r>
          </a:p>
          <a:p>
            <a:pPr>
              <a:lnSpc>
                <a:spcPct val="80000"/>
              </a:lnSpc>
            </a:pPr>
            <a:r>
              <a:rPr lang="en-US" sz="800" b="1">
                <a:cs typeface="Arial" charset="0"/>
              </a:rPr>
              <a:t>Risk Assessment Level: </a:t>
            </a:r>
            <a:r>
              <a:rPr lang="en-US" sz="800">
                <a:cs typeface="Arial" charset="0"/>
              </a:rPr>
              <a:t>MEDIUM (with live ammunition)  LOW (with no ammunition)</a:t>
            </a:r>
          </a:p>
          <a:p>
            <a:pPr>
              <a:lnSpc>
                <a:spcPct val="80000"/>
              </a:lnSpc>
            </a:pPr>
            <a:r>
              <a:rPr lang="en-US" sz="800" b="1">
                <a:cs typeface="Arial" charset="0"/>
              </a:rPr>
              <a:t>Environmental Considerations: 	</a:t>
            </a:r>
            <a:r>
              <a:rPr lang="en-US" sz="800">
                <a:cs typeface="Arial" charset="0"/>
              </a:rPr>
              <a:t>NONE</a:t>
            </a:r>
          </a:p>
          <a:p>
            <a:pPr>
              <a:lnSpc>
                <a:spcPct val="80000"/>
              </a:lnSpc>
            </a:pPr>
            <a:r>
              <a:rPr lang="en-US" sz="800" b="1">
                <a:cs typeface="Arial" charset="0"/>
              </a:rPr>
              <a:t>Evaluation:  </a:t>
            </a:r>
            <a:r>
              <a:rPr lang="en-US" sz="800">
                <a:cs typeface="Arial" charset="0"/>
              </a:rPr>
              <a:t>At the completion of the classroom instruction, you will receive a twenty question written test during which you must score a minimum of at least 14 out of 20 questions in order to pass.  At the completion of the range instruction, you will qualify with the M320 on the selected weapon during a LFX; in order for you to qualify, you must achieve at least 6 target hits out of 9 target exposures.</a:t>
            </a:r>
          </a:p>
          <a:p>
            <a:pPr>
              <a:lnSpc>
                <a:spcPct val="80000"/>
              </a:lnSpc>
            </a:pPr>
            <a:endParaRPr lang="en-US" sz="800">
              <a:cs typeface="Arial" charset="0"/>
            </a:endParaRPr>
          </a:p>
          <a:p>
            <a:pPr>
              <a:lnSpc>
                <a:spcPct val="80000"/>
              </a:lnSpc>
            </a:pPr>
            <a:r>
              <a:rPr lang="en-US" sz="800" b="1">
                <a:cs typeface="Times New Roman" pitchFamily="18" charset="0"/>
              </a:rPr>
              <a:t>(NEXT SLIDE)</a:t>
            </a:r>
          </a:p>
          <a:p>
            <a:pPr eaLnBrk="1" hangingPunct="1">
              <a:lnSpc>
                <a:spcPct val="80000"/>
              </a:lnSpc>
            </a:pPr>
            <a:endParaRPr lang="en-US" sz="800"/>
          </a:p>
          <a:p>
            <a:pPr eaLnBrk="1" hangingPunct="1">
              <a:lnSpc>
                <a:spcPct val="80000"/>
              </a:lnSpc>
            </a:pPr>
            <a:endParaRPr lang="en-US" sz="800"/>
          </a:p>
        </p:txBody>
      </p:sp>
      <p:sp>
        <p:nvSpPr>
          <p:cNvPr id="93188"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defTabSz="931863">
              <a:defRPr/>
            </a:pPr>
            <a:fld id="{CAB45465-0EE1-4E06-B1BD-C88E9D1C3124}" type="slidenum">
              <a:rPr lang="en-US" sz="1200">
                <a:cs typeface="+mn-cs"/>
              </a:rPr>
              <a:pPr algn="r" defTabSz="931863">
                <a:defRPr/>
              </a:pPr>
              <a:t>7</a:t>
            </a:fld>
            <a:endParaRPr lang="en-US" sz="120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xfrm>
            <a:off x="701675" y="4416425"/>
            <a:ext cx="5607050" cy="4183063"/>
          </a:xfrm>
          <a:prstGeom prst="rect">
            <a:avLst/>
          </a:prstGeom>
          <a:ln/>
        </p:spPr>
        <p:txBody>
          <a:bodyPr/>
          <a:lstStyle/>
          <a:p>
            <a:pPr eaLnBrk="1" hangingPunct="1">
              <a:defRPr/>
            </a:pPr>
            <a:r>
              <a:rPr lang="en-US" sz="2400" dirty="0"/>
              <a:t>If round still fails, wait 1 min and </a:t>
            </a:r>
            <a:r>
              <a:rPr lang="en-US" sz="2400" dirty="0" err="1"/>
              <a:t>atempt</a:t>
            </a:r>
            <a:r>
              <a:rPr lang="en-US" sz="2400" dirty="0"/>
              <a:t> to fire the round again.  If round still fails to fire check primer for primer strike, if primer strike hasn’t </a:t>
            </a:r>
            <a:r>
              <a:rPr lang="en-US" sz="2400" dirty="0" err="1"/>
              <a:t>accoured</a:t>
            </a:r>
            <a:r>
              <a:rPr lang="en-US" sz="2400" dirty="0"/>
              <a:t> remove </a:t>
            </a:r>
            <a:r>
              <a:rPr lang="en-US" sz="2400" dirty="0" err="1"/>
              <a:t>rond</a:t>
            </a:r>
            <a:r>
              <a:rPr lang="en-US" sz="2400" dirty="0"/>
              <a:t> and fire from different weapon.  If primer strike has </a:t>
            </a:r>
            <a:r>
              <a:rPr lang="en-US" sz="2400" dirty="0" err="1"/>
              <a:t>accoured</a:t>
            </a:r>
            <a:r>
              <a:rPr lang="en-US" sz="2400" dirty="0"/>
              <a:t>,  close breach and contact EOD.</a:t>
            </a:r>
          </a:p>
          <a:p>
            <a:pPr lvl="1" eaLnBrk="1" hangingPunct="1">
              <a:defRPr/>
            </a:pPr>
            <a:r>
              <a:rPr lang="en-US" sz="2000" dirty="0"/>
              <a:t>If round still does not fire Dispose of cartridge IAW applicable procedures</a:t>
            </a:r>
          </a:p>
          <a:p>
            <a:pPr eaLnBrk="1" hangingPunct="1">
              <a:defRPr/>
            </a:pPr>
            <a:endParaRPr lang="en-US" dirty="0"/>
          </a:p>
          <a:p>
            <a:pPr eaLnBrk="1" hangingPunct="1">
              <a:defRPr/>
            </a:pPr>
            <a:r>
              <a:rPr lang="en-US" dirty="0"/>
              <a:t>Immediate action times are for peacetime application. In combat the important issue is muzzle awareness with Live HEDP, if the round does not fire after initial squeeze, immediately pull the trigger. If the round fails after immediate action, apply the remedial action listed. This allows the firing pin to strike a clear portion of the primer. In a </a:t>
            </a:r>
            <a:r>
              <a:rPr lang="en-US" dirty="0" err="1"/>
              <a:t>pecetime</a:t>
            </a:r>
            <a:r>
              <a:rPr lang="en-US" dirty="0"/>
              <a:t> range environment, if the round still does not fire after remedial action, and another M320 is available, attempt to fire the round through it. 90% of the time the round will fire.  If the round will not fire in combat, secure the round in an ammunition pouch and get to a vehicle, secure the round in a vehicle under sand bags or </a:t>
            </a:r>
            <a:r>
              <a:rPr lang="en-US" dirty="0" err="1"/>
              <a:t>kevlar</a:t>
            </a:r>
            <a:r>
              <a:rPr lang="en-US" dirty="0"/>
              <a:t> blankets to ensure the round does not roll around or go off and cause damage. The M433 HEDP has a </a:t>
            </a:r>
            <a:r>
              <a:rPr lang="en-US" dirty="0" err="1"/>
              <a:t>fuze</a:t>
            </a:r>
            <a:r>
              <a:rPr lang="en-US" dirty="0"/>
              <a:t> with a safety that is set after approximately 3-5 full rotations. Which puts you at 14-28 Meters out the end of the barrel. Or a meter and a half to 2 meters if rolled on it’s side. </a:t>
            </a:r>
            <a:r>
              <a:rPr lang="en-US" b="1" u="sng" dirty="0"/>
              <a:t>DO NOT ROLL OR SPIN LIVE 40 MM ROUNDS AS THIS MAY ARM THEM!!</a:t>
            </a:r>
          </a:p>
          <a:p>
            <a:pPr eaLnBrk="1" hangingPunct="1">
              <a:defRPr/>
            </a:pPr>
            <a:endParaRPr lang="en-US" b="1" u="sng" dirty="0"/>
          </a:p>
          <a:p>
            <a:pPr eaLnBrk="1" hangingPunct="1">
              <a:defRPr/>
            </a:pPr>
            <a:r>
              <a:rPr lang="en-US" b="1" u="sng" dirty="0"/>
              <a:t>CHECK ON LEARNING</a:t>
            </a:r>
            <a:r>
              <a:rPr lang="en-US" dirty="0"/>
              <a:t>:</a:t>
            </a:r>
          </a:p>
          <a:p>
            <a:pPr marL="228600" indent="-228600" eaLnBrk="1" hangingPunct="1">
              <a:buFontTx/>
              <a:buAutoNum type="arabicPeriod"/>
              <a:defRPr/>
            </a:pPr>
            <a:r>
              <a:rPr lang="en-US" dirty="0"/>
              <a:t>How long should you wait after a misfire before attempting to fire again? (30 Seconds)</a:t>
            </a:r>
          </a:p>
          <a:p>
            <a:pPr marL="228600" indent="-228600" eaLnBrk="1" hangingPunct="1">
              <a:buFontTx/>
              <a:buAutoNum type="arabicPeriod"/>
              <a:defRPr/>
            </a:pPr>
            <a:r>
              <a:rPr lang="en-US" dirty="0"/>
              <a:t>What should you do if the round does not fire after a second trigger squeeze? ( remove, Inspect Primer, Rotate ¼ turn and reinsert.)</a:t>
            </a:r>
          </a:p>
          <a:p>
            <a:pPr eaLnBrk="1" hangingPunct="1">
              <a:defRPr/>
            </a:pPr>
            <a:endParaRPr lang="en-US" b="1" u="sng" dirty="0"/>
          </a:p>
          <a:p>
            <a:pPr eaLnBrk="1" hangingPunct="1">
              <a:defRPr/>
            </a:pPr>
            <a:r>
              <a:rPr lang="en-US" b="1" dirty="0">
                <a:cs typeface="Arial" charset="0"/>
              </a:rPr>
              <a:t>(NEXT SLIDE)</a:t>
            </a:r>
            <a:endParaRPr lang="en-US" b="1" dirty="0">
              <a:cs typeface="Times New Roman" pitchFamily="18" charset="0"/>
            </a:endParaRPr>
          </a:p>
          <a:p>
            <a:pPr eaLnBrk="1" hangingPunct="1">
              <a:defRPr/>
            </a:pPr>
            <a:endParaRPr lang="en-US" b="1" u="sng" dirty="0"/>
          </a:p>
        </p:txBody>
      </p:sp>
      <p:sp>
        <p:nvSpPr>
          <p:cNvPr id="132100" name="Slide Number Placeholder 3"/>
          <p:cNvSpPr>
            <a:spLocks noGrp="1"/>
          </p:cNvSpPr>
          <p:nvPr>
            <p:ph type="sldNum" sz="quarter" idx="5"/>
          </p:nvPr>
        </p:nvSpPr>
        <p:spPr/>
        <p:txBody>
          <a:bodyPr/>
          <a:lstStyle/>
          <a:p>
            <a:pPr>
              <a:defRPr/>
            </a:pPr>
            <a:fld id="{DD63017E-E76D-434F-A59C-5B2581EDC318}" type="slidenum">
              <a:rPr lang="en-US" smtClean="0"/>
              <a:pPr>
                <a:defRPr/>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If the cartridge fails to extract even with the student placing their hand on the round and attempting to pull the round, immediately secure a cleaning rod and attempt to remove the cartridge only if a round has exited the barrel. If no round has exited the barrel, perform misfire procedures before doing any immediate action steps for extraction.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33124" name="Slide Number Placeholder 3"/>
          <p:cNvSpPr>
            <a:spLocks noGrp="1"/>
          </p:cNvSpPr>
          <p:nvPr>
            <p:ph type="sldNum" sz="quarter" idx="5"/>
          </p:nvPr>
        </p:nvSpPr>
        <p:spPr/>
        <p:txBody>
          <a:bodyPr/>
          <a:lstStyle/>
          <a:p>
            <a:pPr>
              <a:defRPr/>
            </a:pPr>
            <a:fld id="{6853460D-A83A-48B5-AC33-580D717D8C47}" type="slidenum">
              <a:rPr lang="en-US" smtClean="0"/>
              <a:pPr>
                <a:defRPr/>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a:lnSpc>
                <a:spcPct val="90000"/>
              </a:lnSpc>
            </a:pPr>
            <a:r>
              <a:rPr lang="en-US" b="1">
                <a:solidFill>
                  <a:schemeClr val="accent2"/>
                </a:solidFill>
              </a:rPr>
              <a:t>Enabling Learning Objective D</a:t>
            </a:r>
          </a:p>
          <a:p>
            <a:pPr>
              <a:lnSpc>
                <a:spcPct val="90000"/>
              </a:lnSpc>
            </a:pPr>
            <a:endParaRPr lang="en-US" b="1" u="sng">
              <a:solidFill>
                <a:schemeClr val="accent2"/>
              </a:solidFill>
            </a:endParaRPr>
          </a:p>
          <a:p>
            <a:pPr>
              <a:lnSpc>
                <a:spcPct val="90000"/>
              </a:lnSpc>
            </a:pPr>
            <a:r>
              <a:rPr lang="en-US" b="1" u="sng"/>
              <a:t>Action</a:t>
            </a:r>
            <a:r>
              <a:rPr lang="en-US"/>
              <a:t>:  Discuss M320 marksmanship procedures   </a:t>
            </a:r>
          </a:p>
          <a:p>
            <a:pPr>
              <a:lnSpc>
                <a:spcPct val="90000"/>
              </a:lnSpc>
            </a:pPr>
            <a:endParaRPr lang="en-US"/>
          </a:p>
          <a:p>
            <a:pPr>
              <a:lnSpc>
                <a:spcPct val="90000"/>
              </a:lnSpc>
            </a:pPr>
            <a:r>
              <a:rPr lang="en-US" b="1" u="sng"/>
              <a:t>Conditions</a:t>
            </a:r>
            <a:r>
              <a:rPr lang="en-US"/>
              <a:t>:  Given a M320 with Mechanical Leaf Sight, simulated target, classroom block of instruction.</a:t>
            </a:r>
          </a:p>
          <a:p>
            <a:pPr>
              <a:lnSpc>
                <a:spcPct val="90000"/>
              </a:lnSpc>
            </a:pPr>
            <a:endParaRPr lang="en-US"/>
          </a:p>
          <a:p>
            <a:pPr>
              <a:lnSpc>
                <a:spcPct val="90000"/>
              </a:lnSpc>
            </a:pPr>
            <a:r>
              <a:rPr lang="en-US" b="1" u="sng"/>
              <a:t>Standards</a:t>
            </a:r>
            <a:r>
              <a:rPr lang="en-US"/>
              <a:t>: Identify characteristics of M320 Marksmanship</a:t>
            </a:r>
          </a:p>
          <a:p>
            <a:endParaRPr lang="en-US" b="1" u="sng">
              <a:cs typeface="Arial" charset="0"/>
            </a:endParaRPr>
          </a:p>
          <a:p>
            <a:r>
              <a:rPr lang="en-US" b="1" u="sng">
                <a:cs typeface="Arial" charset="0"/>
              </a:rPr>
              <a:t>INSTRUCTOR LEAD-IN</a:t>
            </a:r>
            <a:r>
              <a:rPr lang="en-US" b="1">
                <a:cs typeface="Arial" charset="0"/>
              </a:rPr>
              <a:t>:</a:t>
            </a:r>
            <a:r>
              <a:rPr lang="en-US">
                <a:cs typeface="Arial" charset="0"/>
              </a:rPr>
              <a:t> Now that we have covered how to load, fire and perform misfire procedures, we will cover how to apply the 4 Marksmanship fundamentals to the M320.</a:t>
            </a:r>
          </a:p>
          <a:p>
            <a:endParaRPr lang="en-US" b="1">
              <a:cs typeface="Arial" charset="0"/>
            </a:endParaRPr>
          </a:p>
          <a:p>
            <a:r>
              <a:rPr lang="en-US" b="1">
                <a:cs typeface="Arial" charset="0"/>
              </a:rPr>
              <a:t>(NEXT SLIDE)</a:t>
            </a:r>
            <a:endParaRPr lang="en-US" b="1">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pPr>
              <a:defRPr/>
            </a:pPr>
            <a:fld id="{D7CE9854-E046-44F0-9842-927B21B3BE98}" type="slidenum">
              <a:rPr lang="en-US" smtClean="0"/>
              <a:pPr>
                <a:defRPr/>
              </a:pPr>
              <a:t>63</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Trigger squeeze is vital with the M320 as it has a much heavier trigger squeeze than the M203. Follow through is vital with the trigger squeeze when applying the four fundamentals. Continue to squeeze the trigger until after the round has exited the barrel, if not you will jerk the trigger and the round will fall off target.   In addition to this, make sure you still apply the remaining 4 fundamentals of marksmanship to make sure you will hit your target.</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a:p>
            <a:pPr eaLnBrk="1" hangingPunct="1"/>
            <a:endParaRPr lang="en-US"/>
          </a:p>
        </p:txBody>
      </p:sp>
      <p:sp>
        <p:nvSpPr>
          <p:cNvPr id="162820" name="Slide Number Placeholder 3"/>
          <p:cNvSpPr>
            <a:spLocks noGrp="1"/>
          </p:cNvSpPr>
          <p:nvPr>
            <p:ph type="sldNum" sz="quarter" idx="5"/>
          </p:nvPr>
        </p:nvSpPr>
        <p:spPr/>
        <p:txBody>
          <a:bodyPr/>
          <a:lstStyle/>
          <a:p>
            <a:pPr>
              <a:defRPr/>
            </a:pPr>
            <a:fld id="{51F8CE64-44E3-45B7-BF4D-42C48DD34668}" type="slidenum">
              <a:rPr lang="en-US" smtClean="0"/>
              <a:pPr>
                <a:defRPr/>
              </a:pPr>
              <a:t>64</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sz="800"/>
              <a:t>When firing the M320 in the Stand-Alone position as illustrated in the picture, the four fundamentals are key:</a:t>
            </a:r>
          </a:p>
          <a:p>
            <a:pPr eaLnBrk="1" hangingPunct="1"/>
            <a:endParaRPr lang="en-US" sz="800"/>
          </a:p>
          <a:p>
            <a:pPr eaLnBrk="1" hangingPunct="1"/>
            <a:r>
              <a:rPr lang="en-US" sz="800"/>
              <a:t>A. Steady Position:</a:t>
            </a:r>
          </a:p>
          <a:p>
            <a:pPr marL="2057400" lvl="4" indent="-228600" eaLnBrk="1" hangingPunct="1">
              <a:buFontTx/>
              <a:buChar char="•"/>
            </a:pPr>
            <a:r>
              <a:rPr lang="en-US" sz="800"/>
              <a:t>make sure that student is using good bone-to-muscle contact.</a:t>
            </a:r>
          </a:p>
          <a:p>
            <a:pPr marL="2057400" lvl="4" indent="-228600" eaLnBrk="1" hangingPunct="1">
              <a:buFontTx/>
              <a:buChar char="•"/>
            </a:pPr>
            <a:r>
              <a:rPr lang="en-US" sz="800"/>
              <a:t>Ensure the student’s chest is square to the target, one foot back as if the student is doing the calf stretch,</a:t>
            </a:r>
          </a:p>
          <a:p>
            <a:pPr marL="2057400" lvl="4" indent="-228600" eaLnBrk="1" hangingPunct="1"/>
            <a:r>
              <a:rPr lang="en-US" sz="800"/>
              <a:t>    feet pointing towards the target.  Ensure the student is also leaning forward with the weight on the front leg.</a:t>
            </a:r>
          </a:p>
          <a:p>
            <a:pPr marL="2057400" lvl="4" indent="-228600" eaLnBrk="1" hangingPunct="1"/>
            <a:endParaRPr lang="en-US" sz="800"/>
          </a:p>
          <a:p>
            <a:pPr eaLnBrk="1" hangingPunct="1"/>
            <a:r>
              <a:rPr lang="en-US" sz="800"/>
              <a:t>B. Trigger Squeeze:</a:t>
            </a:r>
          </a:p>
          <a:p>
            <a:pPr eaLnBrk="1" hangingPunct="1"/>
            <a:endParaRPr lang="en-US" sz="800"/>
          </a:p>
          <a:p>
            <a:pPr marL="2057400" lvl="4" indent="-228600" eaLnBrk="1" hangingPunct="1">
              <a:buFontTx/>
              <a:buChar char="•"/>
            </a:pPr>
            <a:r>
              <a:rPr lang="en-US" sz="800"/>
              <a:t>Ensure the student does not jerk the trigger, with the heavier trigger pull, it is easier for the student to jerk the trigger and affect the trajectory of the round. A smooth trigger squeeze to the rear and follow-through on the trigger after the round has exited the barrel is vital. </a:t>
            </a:r>
          </a:p>
          <a:p>
            <a:pPr marL="2057400" lvl="4" indent="-228600" eaLnBrk="1" hangingPunct="1">
              <a:buFontTx/>
              <a:buChar char="•"/>
            </a:pPr>
            <a:endParaRPr lang="en-US" sz="800"/>
          </a:p>
          <a:p>
            <a:pPr eaLnBrk="1" hangingPunct="1"/>
            <a:r>
              <a:rPr lang="en-US" sz="800"/>
              <a:t>C. Aiming:</a:t>
            </a:r>
          </a:p>
          <a:p>
            <a:pPr eaLnBrk="1" hangingPunct="1"/>
            <a:endParaRPr lang="en-US" sz="800"/>
          </a:p>
          <a:p>
            <a:pPr marL="2057400" lvl="4" indent="-228600" eaLnBrk="1" hangingPunct="1">
              <a:buFontTx/>
              <a:buChar char="•"/>
            </a:pPr>
            <a:r>
              <a:rPr lang="en-US" sz="800"/>
              <a:t>When using the Mechanical Leaf Sight, it is vital that the Student keep their head upright, This allows the student to keep the same sight picture which they would be unable to do if they have their head bent over the sight. </a:t>
            </a:r>
          </a:p>
          <a:p>
            <a:pPr marL="2057400" lvl="4" indent="-228600" eaLnBrk="1" hangingPunct="1">
              <a:buFontTx/>
              <a:buChar char="•"/>
            </a:pPr>
            <a:endParaRPr lang="en-US" sz="800"/>
          </a:p>
          <a:p>
            <a:pPr eaLnBrk="1" hangingPunct="1"/>
            <a:r>
              <a:rPr lang="en-US" sz="800"/>
              <a:t>D. Breathing:</a:t>
            </a:r>
          </a:p>
          <a:p>
            <a:pPr eaLnBrk="1" hangingPunct="1"/>
            <a:endParaRPr lang="en-US" sz="800"/>
          </a:p>
          <a:p>
            <a:pPr marL="2057400" lvl="4" indent="-228600" eaLnBrk="1" hangingPunct="1">
              <a:buFontTx/>
              <a:buChar char="•"/>
            </a:pPr>
            <a:r>
              <a:rPr lang="en-US" sz="800"/>
              <a:t>The student should attempt to fire the M320 on the natural pause between breaths, the same as if they were firing the M4 or M16. </a:t>
            </a:r>
          </a:p>
          <a:p>
            <a:pPr eaLnBrk="1" hangingPunct="1"/>
            <a:endParaRPr lang="en-US" sz="800"/>
          </a:p>
          <a:p>
            <a:pPr eaLnBrk="1" hangingPunct="1"/>
            <a:r>
              <a:rPr lang="en-US" sz="800">
                <a:cs typeface="Arial" charset="0"/>
              </a:rPr>
              <a:t>Inform the students that the M320 in this configuration has less mass to absorb the recoil of the round being fired. So there is a more perceptible recoil to the weapon in this configuration. Also ensure that the students understand that if they remove the M320 from the host weapon, there will be a noticeable shift of their point of aim on the host weapon. Students should re-zero host weapon if possible. </a:t>
            </a:r>
          </a:p>
          <a:p>
            <a:pPr eaLnBrk="1" hangingPunct="1"/>
            <a:endParaRPr lang="en-US" sz="800"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63844" name="Slide Number Placeholder 3"/>
          <p:cNvSpPr>
            <a:spLocks noGrp="1"/>
          </p:cNvSpPr>
          <p:nvPr>
            <p:ph type="sldNum" sz="quarter" idx="5"/>
          </p:nvPr>
        </p:nvSpPr>
        <p:spPr/>
        <p:txBody>
          <a:bodyPr/>
          <a:lstStyle/>
          <a:p>
            <a:pPr>
              <a:defRPr/>
            </a:pPr>
            <a:fld id="{A1830695-EDDD-43E6-AE8C-E413D5CC2B2A}" type="slidenum">
              <a:rPr lang="en-US" smtClean="0"/>
              <a:pPr>
                <a:defRPr/>
              </a:pPr>
              <a:t>65</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xfrm>
            <a:off x="701675" y="4416425"/>
            <a:ext cx="5607050" cy="4183063"/>
          </a:xfrm>
          <a:prstGeom prst="rect">
            <a:avLst/>
          </a:prstGeom>
          <a:ln/>
        </p:spPr>
        <p:txBody>
          <a:bodyPr/>
          <a:lstStyle/>
          <a:p>
            <a:pPr eaLnBrk="1" hangingPunct="1">
              <a:defRPr/>
            </a:pPr>
            <a:r>
              <a:rPr lang="en-US" dirty="0"/>
              <a:t>Ensure the students understand that the Firing hand will be on the M320 Pistol Grip and the Non-Firing hand goes on the host weapon pistol grip if applicable. </a:t>
            </a:r>
          </a:p>
          <a:p>
            <a:pPr eaLnBrk="1" hangingPunct="1">
              <a:defRPr/>
            </a:pPr>
            <a:endParaRPr lang="en-US" dirty="0"/>
          </a:p>
          <a:p>
            <a:pPr eaLnBrk="1" hangingPunct="1">
              <a:defRPr/>
            </a:pPr>
            <a:r>
              <a:rPr lang="en-US" dirty="0"/>
              <a:t>When they are firing from the Kneeling position, ensure the students understand that they will need to do the following:</a:t>
            </a:r>
          </a:p>
          <a:p>
            <a:pPr eaLnBrk="1" hangingPunct="1">
              <a:defRPr/>
            </a:pPr>
            <a:endParaRPr lang="en-US" dirty="0"/>
          </a:p>
          <a:p>
            <a:pPr marL="228600" indent="-228600" eaLnBrk="1" hangingPunct="1">
              <a:buFontTx/>
              <a:buAutoNum type="alphaUcPeriod"/>
              <a:defRPr/>
            </a:pPr>
            <a:r>
              <a:rPr lang="en-US" dirty="0"/>
              <a:t>Steady Position:</a:t>
            </a:r>
          </a:p>
          <a:p>
            <a:pPr marL="2057400" lvl="4" indent="-228600" eaLnBrk="1" hangingPunct="1">
              <a:buFontTx/>
              <a:buChar char="•"/>
              <a:defRPr/>
            </a:pPr>
            <a:endParaRPr lang="en-US" dirty="0"/>
          </a:p>
          <a:p>
            <a:pPr marL="1143000" lvl="2" indent="-228600" eaLnBrk="1" hangingPunct="1">
              <a:defRPr/>
            </a:pPr>
            <a:r>
              <a:rPr lang="en-US" dirty="0"/>
              <a:t>1. Kneeling:</a:t>
            </a:r>
          </a:p>
          <a:p>
            <a:pPr marL="2057400" lvl="4" indent="-228600" eaLnBrk="1" hangingPunct="1">
              <a:buFontTx/>
              <a:buChar char="•"/>
              <a:defRPr/>
            </a:pPr>
            <a:r>
              <a:rPr lang="en-US" dirty="0"/>
              <a:t>Make sure the student is using good bone-to-muscle contact. If a barricade is present, they can use the barricade to press their forearm against to give a more stable firing platform.</a:t>
            </a:r>
          </a:p>
          <a:p>
            <a:pPr marL="2057400" lvl="4" indent="-228600" eaLnBrk="1" hangingPunct="1">
              <a:buFontTx/>
              <a:buChar char="•"/>
              <a:defRPr/>
            </a:pPr>
            <a:r>
              <a:rPr lang="en-US" dirty="0"/>
              <a:t>Ensure that The student avoids placing their elbows into the meaty portion of their thighs. The back of the upper arms where their triceps are located should come into contact with their knees. </a:t>
            </a:r>
          </a:p>
          <a:p>
            <a:pPr marL="2057400" lvl="4" indent="-228600" eaLnBrk="1" hangingPunct="1">
              <a:buFontTx/>
              <a:buChar char="•"/>
              <a:defRPr/>
            </a:pPr>
            <a:endParaRPr lang="en-US" dirty="0"/>
          </a:p>
          <a:p>
            <a:pPr marL="685800" lvl="1" indent="-228600" eaLnBrk="1" hangingPunct="1">
              <a:defRPr/>
            </a:pPr>
            <a:r>
              <a:rPr lang="en-US" dirty="0"/>
              <a:t>In addition to the Kneeling, the M320 can be fired from the Prone.</a:t>
            </a:r>
          </a:p>
          <a:p>
            <a:pPr marL="2057400" lvl="4" indent="-228600" eaLnBrk="1" hangingPunct="1">
              <a:buFontTx/>
              <a:buChar char="•"/>
              <a:defRPr/>
            </a:pPr>
            <a:endParaRPr lang="en-US" dirty="0"/>
          </a:p>
          <a:p>
            <a:pPr marL="1143000" lvl="2" indent="-228600" eaLnBrk="1" hangingPunct="1">
              <a:defRPr/>
            </a:pPr>
            <a:r>
              <a:rPr lang="en-US" dirty="0"/>
              <a:t>2. Prone:</a:t>
            </a:r>
          </a:p>
          <a:p>
            <a:pPr marL="2057400" lvl="4" indent="-228600" eaLnBrk="1" hangingPunct="1">
              <a:buFontTx/>
              <a:buChar char="•"/>
              <a:defRPr/>
            </a:pPr>
            <a:r>
              <a:rPr lang="en-US" dirty="0"/>
              <a:t>Ensure the student clears their muzzle before they fire. Any obstacle in front of the weapon can affect the ballistics of the round. </a:t>
            </a:r>
          </a:p>
          <a:p>
            <a:pPr marL="2057400" lvl="4" indent="-228600" eaLnBrk="1" hangingPunct="1">
              <a:buFontTx/>
              <a:buChar char="•"/>
              <a:defRPr/>
            </a:pPr>
            <a:r>
              <a:rPr lang="en-US" dirty="0"/>
              <a:t>The student will be laying on the ground in the direction of the target, feet flat on the ground, </a:t>
            </a:r>
            <a:r>
              <a:rPr lang="en-US" dirty="0" err="1"/>
              <a:t>buttstock</a:t>
            </a:r>
            <a:r>
              <a:rPr lang="en-US" dirty="0"/>
              <a:t> in the ground, any elevation corrections to be made will be made by raising the barrel. </a:t>
            </a:r>
          </a:p>
          <a:p>
            <a:pPr marL="2057400" lvl="4" indent="-228600" eaLnBrk="1" hangingPunct="1">
              <a:buFontTx/>
              <a:buChar char="•"/>
              <a:defRPr/>
            </a:pPr>
            <a:r>
              <a:rPr lang="en-US" dirty="0"/>
              <a:t>Prone can only be used effectively out to 200 meters. Inform the students if they need to take a shot past that they will need to take a knee and then take their shot.</a:t>
            </a:r>
          </a:p>
          <a:p>
            <a:pPr eaLnBrk="1" hangingPunct="1">
              <a:defRPr/>
            </a:pPr>
            <a:endParaRPr lang="en-US" dirty="0"/>
          </a:p>
          <a:p>
            <a:pPr marL="685800" lvl="1" indent="-228600" eaLnBrk="1" hangingPunct="1">
              <a:defRPr/>
            </a:pPr>
            <a:r>
              <a:rPr lang="en-US" dirty="0"/>
              <a:t>B. Trigger Squeeze:</a:t>
            </a:r>
          </a:p>
          <a:p>
            <a:pPr marL="228600" indent="-228600" eaLnBrk="1" hangingPunct="1">
              <a:defRPr/>
            </a:pPr>
            <a:endParaRPr lang="en-US" dirty="0"/>
          </a:p>
          <a:p>
            <a:pPr marL="1600200" lvl="3" indent="-228600" eaLnBrk="1" hangingPunct="1">
              <a:buFontTx/>
              <a:buChar char="•"/>
              <a:defRPr/>
            </a:pPr>
            <a:r>
              <a:rPr lang="en-US" dirty="0"/>
              <a:t>Ensure the student does not jerk the trigger, with the heavier trigger pull, it is easier for the student to jerk the trigger and affect the trajectory of the round. A smooth trigger squeeze to the rear and follow-through on the trigger after the round has exited the barrel is vital. </a:t>
            </a:r>
          </a:p>
          <a:p>
            <a:pPr marL="2057400" lvl="4" indent="-228600" eaLnBrk="1" hangingPunct="1">
              <a:buFontTx/>
              <a:buChar char="•"/>
              <a:defRPr/>
            </a:pPr>
            <a:endParaRPr lang="en-US" dirty="0"/>
          </a:p>
          <a:p>
            <a:pPr marL="685800" lvl="1" indent="-228600" eaLnBrk="1" hangingPunct="1">
              <a:defRPr/>
            </a:pPr>
            <a:r>
              <a:rPr lang="en-US" dirty="0"/>
              <a:t>C. Aiming:</a:t>
            </a:r>
          </a:p>
          <a:p>
            <a:pPr marL="228600" indent="-228600" eaLnBrk="1" hangingPunct="1">
              <a:defRPr/>
            </a:pPr>
            <a:endParaRPr lang="en-US" dirty="0"/>
          </a:p>
          <a:p>
            <a:pPr marL="1600200" lvl="3" indent="-228600" eaLnBrk="1" hangingPunct="1">
              <a:buFontTx/>
              <a:buChar char="•"/>
              <a:defRPr/>
            </a:pPr>
            <a:r>
              <a:rPr lang="en-US" dirty="0"/>
              <a:t>When using the Mechanical Leaf Sight, it is vital that the Student keep their head consistent and   keeps the same sight picture.</a:t>
            </a:r>
          </a:p>
          <a:p>
            <a:pPr marL="1600200" lvl="3" indent="-228600" eaLnBrk="1" hangingPunct="1">
              <a:buFontTx/>
              <a:buChar char="•"/>
              <a:defRPr/>
            </a:pPr>
            <a:endParaRPr lang="en-US" dirty="0"/>
          </a:p>
          <a:p>
            <a:pPr marL="685800" lvl="1" indent="-228600" eaLnBrk="1" hangingPunct="1">
              <a:defRPr/>
            </a:pPr>
            <a:r>
              <a:rPr lang="en-US" dirty="0"/>
              <a:t>D. Breathing:</a:t>
            </a:r>
          </a:p>
          <a:p>
            <a:pPr marL="228600" indent="-228600" eaLnBrk="1" hangingPunct="1">
              <a:defRPr/>
            </a:pPr>
            <a:endParaRPr lang="en-US" dirty="0"/>
          </a:p>
          <a:p>
            <a:pPr marL="1600200" lvl="3" indent="-228600" eaLnBrk="1" hangingPunct="1">
              <a:buFontTx/>
              <a:buChar char="•"/>
              <a:defRPr/>
            </a:pPr>
            <a:r>
              <a:rPr lang="en-US" dirty="0"/>
              <a:t>The student should attempt to fire the M320 on the natural pause between breaths, the same as if they were firing the M4 or M16. </a:t>
            </a:r>
          </a:p>
          <a:p>
            <a:pPr eaLnBrk="1" hangingPunct="1">
              <a:defRPr/>
            </a:pPr>
            <a:endParaRPr lang="en-US" dirty="0"/>
          </a:p>
          <a:p>
            <a:pPr eaLnBrk="1" hangingPunct="1">
              <a:defRPr/>
            </a:pPr>
            <a:endParaRPr lang="en-US" dirty="0"/>
          </a:p>
          <a:p>
            <a:pPr eaLnBrk="1" hangingPunct="1">
              <a:defRPr/>
            </a:pPr>
            <a:r>
              <a:rPr lang="en-US" b="1" dirty="0">
                <a:cs typeface="Arial" charset="0"/>
              </a:rPr>
              <a:t>(NEXT SLIDE)</a:t>
            </a:r>
            <a:endParaRPr lang="en-US" b="1" dirty="0">
              <a:cs typeface="Times New Roman" pitchFamily="18" charset="0"/>
            </a:endParaRPr>
          </a:p>
          <a:p>
            <a:pPr eaLnBrk="1" hangingPunct="1">
              <a:defRPr/>
            </a:pPr>
            <a:endParaRPr lang="en-US" dirty="0"/>
          </a:p>
        </p:txBody>
      </p:sp>
      <p:sp>
        <p:nvSpPr>
          <p:cNvPr id="164868" name="Slide Number Placeholder 3"/>
          <p:cNvSpPr>
            <a:spLocks noGrp="1"/>
          </p:cNvSpPr>
          <p:nvPr>
            <p:ph type="sldNum" sz="quarter" idx="5"/>
          </p:nvPr>
        </p:nvSpPr>
        <p:spPr/>
        <p:txBody>
          <a:bodyPr/>
          <a:lstStyle/>
          <a:p>
            <a:pPr>
              <a:defRPr/>
            </a:pPr>
            <a:fld id="{D0027E20-069C-4B9C-93F4-53DE5386021A}" type="slidenum">
              <a:rPr lang="en-US" smtClean="0"/>
              <a:pPr>
                <a:defRPr/>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Proper sight picture is demonstrated above, align the front sight post with the rear leaf sight at the appropriate range. </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60772" name="Slide Number Placeholder 3"/>
          <p:cNvSpPr>
            <a:spLocks noGrp="1"/>
          </p:cNvSpPr>
          <p:nvPr>
            <p:ph type="sldNum" sz="quarter" idx="5"/>
          </p:nvPr>
        </p:nvSpPr>
        <p:spPr/>
        <p:txBody>
          <a:bodyPr/>
          <a:lstStyle/>
          <a:p>
            <a:pPr>
              <a:defRPr/>
            </a:pPr>
            <a:fld id="{5B7B4E68-B9E5-4F94-A170-4214902C02BA}" type="slidenum">
              <a:rPr lang="en-US" smtClean="0"/>
              <a:pPr>
                <a:defRPr/>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In the example above, place the front sight post center mass on the window. Then assure that you estimate range and use the rear leaf sight at the appropriate range for the target. </a:t>
            </a:r>
          </a:p>
          <a:p>
            <a:pPr eaLnBrk="1" hangingPunct="1"/>
            <a:endParaRPr lang="en-US"/>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61796" name="Slide Number Placeholder 3"/>
          <p:cNvSpPr>
            <a:spLocks noGrp="1"/>
          </p:cNvSpPr>
          <p:nvPr>
            <p:ph type="sldNum" sz="quarter" idx="5"/>
          </p:nvPr>
        </p:nvSpPr>
        <p:spPr/>
        <p:txBody>
          <a:bodyPr/>
          <a:lstStyle/>
          <a:p>
            <a:pPr>
              <a:defRPr/>
            </a:pPr>
            <a:fld id="{01DABAFC-9C33-43D9-BBA7-4727D0F33D9F}" type="slidenum">
              <a:rPr lang="en-US" smtClean="0"/>
              <a:pPr>
                <a:defRPr/>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b="1" u="sng">
                <a:cs typeface="Arial" charset="0"/>
              </a:rPr>
              <a:t>CHECK ON LEARNING</a:t>
            </a:r>
            <a:r>
              <a:rPr lang="en-US" b="1">
                <a:cs typeface="Arial" charset="0"/>
              </a:rPr>
              <a:t>:   </a:t>
            </a:r>
            <a:endParaRPr lang="en-US">
              <a:cs typeface="Arial" charset="0"/>
            </a:endParaRPr>
          </a:p>
          <a:p>
            <a:pPr marL="1143000" lvl="2" indent="-228600" eaLnBrk="1" hangingPunct="1">
              <a:buFontTx/>
              <a:buAutoNum type="arabicPeriod"/>
            </a:pPr>
            <a:r>
              <a:rPr lang="en-US">
                <a:cs typeface="Arial" charset="0"/>
              </a:rPr>
              <a:t>Where is the firing hand located at when the M320 is in Host Weapon configuration? ( M320 Pistol Grip)</a:t>
            </a:r>
          </a:p>
          <a:p>
            <a:pPr marL="1143000" lvl="2" indent="-228600" eaLnBrk="1" hangingPunct="1">
              <a:buFontTx/>
              <a:buAutoNum type="arabicPeriod"/>
            </a:pPr>
            <a:r>
              <a:rPr lang="en-US">
                <a:cs typeface="Arial" charset="0"/>
              </a:rPr>
              <a:t>What is important when squeezing the trigger of the M320 (followthrough)</a:t>
            </a: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65892" name="Slide Number Placeholder 3"/>
          <p:cNvSpPr>
            <a:spLocks noGrp="1"/>
          </p:cNvSpPr>
          <p:nvPr>
            <p:ph type="sldNum" sz="quarter" idx="5"/>
          </p:nvPr>
        </p:nvSpPr>
        <p:spPr/>
        <p:txBody>
          <a:bodyPr/>
          <a:lstStyle/>
          <a:p>
            <a:pPr>
              <a:defRPr/>
            </a:pPr>
            <a:fld id="{A4EA124E-D83B-4035-AF9A-C1F95A165226}" type="slidenum">
              <a:rPr lang="en-US" smtClean="0"/>
              <a:pPr>
                <a:defRPr/>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Align and center front sight post (1)in the aperture window (2) on the leaf sight</a:t>
            </a:r>
            <a:endParaRPr lang="en-US" b="1">
              <a:cs typeface="Arial" charset="0"/>
            </a:endParaRP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66916" name="Slide Number Placeholder 3"/>
          <p:cNvSpPr>
            <a:spLocks noGrp="1"/>
          </p:cNvSpPr>
          <p:nvPr>
            <p:ph type="sldNum" sz="quarter" idx="5"/>
          </p:nvPr>
        </p:nvSpPr>
        <p:spPr/>
        <p:txBody>
          <a:bodyPr/>
          <a:lstStyle/>
          <a:p>
            <a:pPr>
              <a:defRPr/>
            </a:pPr>
            <a:fld id="{6BADD42C-D6DC-488F-92C8-F3F9BC3D10C0}" type="slidenum">
              <a:rPr lang="en-US" smtClean="0"/>
              <a:pPr>
                <a:defRPr/>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xfrm>
            <a:off x="701675" y="4416425"/>
            <a:ext cx="5607050" cy="4183063"/>
          </a:xfrm>
          <a:prstGeom prst="rect">
            <a:avLst/>
          </a:prstGeom>
          <a:ln/>
        </p:spPr>
        <p:txBody>
          <a:bodyPr/>
          <a:lstStyle/>
          <a:p>
            <a:pPr marL="228600" indent="-228600">
              <a:lnSpc>
                <a:spcPct val="90000"/>
              </a:lnSpc>
              <a:defRPr/>
            </a:pPr>
            <a:r>
              <a:rPr lang="en-US" b="1" dirty="0">
                <a:cs typeface="Times New Roman" pitchFamily="18" charset="0"/>
              </a:rPr>
              <a:t>A	ENABLING LEARNING OBJECTIVE A</a:t>
            </a:r>
          </a:p>
          <a:p>
            <a:pPr marL="228600" indent="-228600">
              <a:lnSpc>
                <a:spcPct val="90000"/>
              </a:lnSpc>
              <a:defRPr/>
            </a:pPr>
            <a:r>
              <a:rPr lang="en-US" b="1" u="sng" dirty="0">
                <a:cs typeface="Times New Roman" pitchFamily="18" charset="0"/>
              </a:rPr>
              <a:t>TRANSITION:</a:t>
            </a:r>
            <a:r>
              <a:rPr lang="en-US" b="1" dirty="0">
                <a:cs typeface="Times New Roman" pitchFamily="18" charset="0"/>
              </a:rPr>
              <a:t> </a:t>
            </a:r>
            <a:r>
              <a:rPr lang="en-US" dirty="0">
                <a:cs typeface="Times New Roman" pitchFamily="18" charset="0"/>
              </a:rPr>
              <a:t>In order to effectively engage targets with the M320, you must first be familiar with the M320 and its characteristics.  So let’s take a look at the M320.</a:t>
            </a:r>
          </a:p>
          <a:p>
            <a:pPr marL="228600" indent="-228600">
              <a:lnSpc>
                <a:spcPct val="90000"/>
              </a:lnSpc>
              <a:defRPr/>
            </a:pPr>
            <a:r>
              <a:rPr lang="en-US" b="1" dirty="0">
                <a:cs typeface="Times New Roman" pitchFamily="18" charset="0"/>
              </a:rPr>
              <a:t>Action: </a:t>
            </a:r>
            <a:r>
              <a:rPr lang="en-US" dirty="0">
                <a:cs typeface="Times New Roman" pitchFamily="18" charset="0"/>
              </a:rPr>
              <a:t>Identify Characteristics of the M320</a:t>
            </a:r>
          </a:p>
          <a:p>
            <a:pPr marL="228600" indent="-228600">
              <a:lnSpc>
                <a:spcPct val="90000"/>
              </a:lnSpc>
              <a:defRPr/>
            </a:pPr>
            <a:r>
              <a:rPr lang="en-US" b="1" dirty="0">
                <a:cs typeface="Times New Roman" pitchFamily="18" charset="0"/>
              </a:rPr>
              <a:t>Conditions: </a:t>
            </a:r>
            <a:r>
              <a:rPr lang="en-US" dirty="0">
                <a:cs typeface="Times New Roman" pitchFamily="18" charset="0"/>
              </a:rPr>
              <a:t>Given a M320</a:t>
            </a:r>
          </a:p>
          <a:p>
            <a:pPr marL="228600" indent="-228600">
              <a:lnSpc>
                <a:spcPct val="90000"/>
              </a:lnSpc>
              <a:defRPr/>
            </a:pPr>
            <a:r>
              <a:rPr lang="en-US" b="1" dirty="0">
                <a:cs typeface="Times New Roman" pitchFamily="18" charset="0"/>
              </a:rPr>
              <a:t>Standards: </a:t>
            </a:r>
            <a:r>
              <a:rPr lang="en-US" dirty="0">
                <a:cs typeface="Times New Roman" pitchFamily="18" charset="0"/>
              </a:rPr>
              <a:t>Familiarize with the characteristics and identify all 20 M320 components IAW TM.</a:t>
            </a:r>
          </a:p>
          <a:p>
            <a:pPr marL="228600" indent="-228600">
              <a:lnSpc>
                <a:spcPct val="90000"/>
              </a:lnSpc>
              <a:defRPr/>
            </a:pPr>
            <a:r>
              <a:rPr lang="en-US" dirty="0">
                <a:cs typeface="Times New Roman" pitchFamily="18" charset="0"/>
              </a:rPr>
              <a:t>1.	Learning Step/Activity: Characteristics of the M320 </a:t>
            </a:r>
          </a:p>
          <a:p>
            <a:pPr marL="228600" indent="-228600">
              <a:lnSpc>
                <a:spcPct val="90000"/>
              </a:lnSpc>
              <a:defRPr/>
            </a:pPr>
            <a:r>
              <a:rPr lang="en-US" dirty="0">
                <a:cs typeface="Times New Roman" pitchFamily="18" charset="0"/>
              </a:rPr>
              <a:t>Method of instruction: </a:t>
            </a:r>
            <a:r>
              <a:rPr lang="en-US" u="sng" dirty="0">
                <a:cs typeface="Times New Roman" pitchFamily="18" charset="0"/>
              </a:rPr>
              <a:t>LECTURE</a:t>
            </a:r>
            <a:endParaRPr lang="en-US" dirty="0">
              <a:cs typeface="Times New Roman" pitchFamily="18" charset="0"/>
            </a:endParaRPr>
          </a:p>
          <a:p>
            <a:pPr marL="228600" indent="-228600">
              <a:lnSpc>
                <a:spcPct val="90000"/>
              </a:lnSpc>
              <a:defRPr/>
            </a:pPr>
            <a:r>
              <a:rPr lang="en-US" dirty="0">
                <a:cs typeface="Times New Roman" pitchFamily="18" charset="0"/>
              </a:rPr>
              <a:t>Instructor to student ratio is: </a:t>
            </a:r>
            <a:r>
              <a:rPr lang="en-US" u="sng" dirty="0">
                <a:cs typeface="Times New Roman" pitchFamily="18" charset="0"/>
              </a:rPr>
              <a:t>1:10</a:t>
            </a:r>
            <a:endParaRPr lang="en-US" dirty="0">
              <a:cs typeface="Times New Roman" pitchFamily="18" charset="0"/>
            </a:endParaRPr>
          </a:p>
          <a:p>
            <a:pPr marL="228600" indent="-228600">
              <a:lnSpc>
                <a:spcPct val="90000"/>
              </a:lnSpc>
              <a:defRPr/>
            </a:pPr>
            <a:r>
              <a:rPr lang="en-US" dirty="0">
                <a:cs typeface="Times New Roman" pitchFamily="18" charset="0"/>
              </a:rPr>
              <a:t>Time of instruction: 2</a:t>
            </a:r>
            <a:r>
              <a:rPr lang="en-US" u="sng" dirty="0">
                <a:cs typeface="Times New Roman" pitchFamily="18" charset="0"/>
              </a:rPr>
              <a:t> hr </a:t>
            </a:r>
            <a:endParaRPr lang="en-US" dirty="0">
              <a:cs typeface="Times New Roman" pitchFamily="18" charset="0"/>
            </a:endParaRPr>
          </a:p>
          <a:p>
            <a:pPr marL="228600" indent="-228600">
              <a:lnSpc>
                <a:spcPct val="90000"/>
              </a:lnSpc>
              <a:defRPr/>
            </a:pPr>
            <a:r>
              <a:rPr lang="en-US" dirty="0">
                <a:cs typeface="Times New Roman" pitchFamily="18" charset="0"/>
              </a:rPr>
              <a:t>Media: </a:t>
            </a:r>
            <a:r>
              <a:rPr lang="en-US" u="sng" dirty="0">
                <a:cs typeface="Times New Roman" pitchFamily="18" charset="0"/>
              </a:rPr>
              <a:t>Digital Projector, screen and Actual equipment</a:t>
            </a:r>
            <a:r>
              <a:rPr lang="en-US" dirty="0"/>
              <a:t> </a:t>
            </a:r>
          </a:p>
          <a:p>
            <a:pPr>
              <a:defRPr/>
            </a:pPr>
            <a:endParaRPr lang="en-US" dirty="0"/>
          </a:p>
          <a:p>
            <a:pPr>
              <a:defRPr/>
            </a:pPr>
            <a:r>
              <a:rPr lang="en-US" b="1" dirty="0">
                <a:cs typeface="Arial" charset="0"/>
              </a:rPr>
              <a:t>(NEXT SLIDE)</a:t>
            </a:r>
            <a:endParaRPr lang="en-US" b="1" dirty="0">
              <a:cs typeface="Times New Roman" pitchFamily="18"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A5F70C91-71D1-4A33-BA7C-687BE6089DDD}" type="slidenum">
              <a:rPr lang="en-US" smtClean="0"/>
              <a:pPr>
                <a:defRPr/>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a:lnSpc>
                <a:spcPct val="90000"/>
              </a:lnSpc>
            </a:pPr>
            <a:r>
              <a:rPr lang="en-US" b="1">
                <a:solidFill>
                  <a:schemeClr val="accent2"/>
                </a:solidFill>
              </a:rPr>
              <a:t>Enabling Learning Objective E</a:t>
            </a:r>
          </a:p>
          <a:p>
            <a:pPr>
              <a:lnSpc>
                <a:spcPct val="90000"/>
              </a:lnSpc>
            </a:pPr>
            <a:endParaRPr lang="en-US" b="1">
              <a:solidFill>
                <a:schemeClr val="accent2"/>
              </a:solidFill>
            </a:endParaRPr>
          </a:p>
          <a:p>
            <a:pPr>
              <a:lnSpc>
                <a:spcPct val="90000"/>
              </a:lnSpc>
            </a:pPr>
            <a:r>
              <a:rPr lang="en-US" b="1" u="sng"/>
              <a:t>Action</a:t>
            </a:r>
            <a:r>
              <a:rPr lang="en-US"/>
              <a:t>:  Zero the M320  </a:t>
            </a:r>
          </a:p>
          <a:p>
            <a:pPr>
              <a:lnSpc>
                <a:spcPct val="90000"/>
              </a:lnSpc>
            </a:pPr>
            <a:endParaRPr lang="en-US"/>
          </a:p>
          <a:p>
            <a:pPr>
              <a:lnSpc>
                <a:spcPct val="90000"/>
              </a:lnSpc>
            </a:pPr>
            <a:r>
              <a:rPr lang="en-US" b="1" u="sng"/>
              <a:t>Conditions</a:t>
            </a:r>
            <a:r>
              <a:rPr lang="en-US"/>
              <a:t>:  Given a M320 with Mechanical Leaf Sight, </a:t>
            </a:r>
          </a:p>
          <a:p>
            <a:pPr>
              <a:lnSpc>
                <a:spcPct val="90000"/>
              </a:lnSpc>
            </a:pPr>
            <a:r>
              <a:rPr lang="en-US"/>
              <a:t>200m zero target, 10 rounds, 40 mm M781 TPT, And a 40 mm target range</a:t>
            </a:r>
          </a:p>
          <a:p>
            <a:pPr>
              <a:lnSpc>
                <a:spcPct val="90000"/>
              </a:lnSpc>
            </a:pPr>
            <a:endParaRPr lang="en-US"/>
          </a:p>
          <a:p>
            <a:pPr>
              <a:lnSpc>
                <a:spcPct val="90000"/>
              </a:lnSpc>
            </a:pPr>
            <a:r>
              <a:rPr lang="en-US" b="1" u="sng"/>
              <a:t>Standards</a:t>
            </a:r>
            <a:r>
              <a:rPr lang="en-US"/>
              <a:t>: Zero the M320 3 rounds or less, Day and Night. </a:t>
            </a:r>
          </a:p>
          <a:p>
            <a:pPr>
              <a:lnSpc>
                <a:spcPct val="90000"/>
              </a:lnSpc>
            </a:pPr>
            <a:endParaRPr lang="en-US" b="1" u="sng">
              <a:solidFill>
                <a:schemeClr val="accent2"/>
              </a:solidFill>
            </a:endParaRPr>
          </a:p>
          <a:p>
            <a:endParaRPr lang="en-US" b="1" u="sng">
              <a:cs typeface="Arial" charset="0"/>
            </a:endParaRPr>
          </a:p>
          <a:p>
            <a:r>
              <a:rPr lang="en-US" b="1" u="sng">
                <a:cs typeface="Arial" charset="0"/>
              </a:rPr>
              <a:t>INSTRUCTOR LEAD-IN</a:t>
            </a:r>
            <a:r>
              <a:rPr lang="en-US" b="1">
                <a:cs typeface="Arial" charset="0"/>
              </a:rPr>
              <a:t>:</a:t>
            </a:r>
            <a:r>
              <a:rPr lang="en-US">
                <a:cs typeface="Arial" charset="0"/>
              </a:rPr>
              <a:t> Now that we have covered how to load, fire and perform misfire procedures, we will cover how to apply the 4 Marksmanship fundamentals to the M320.</a:t>
            </a:r>
          </a:p>
          <a:p>
            <a:endParaRPr lang="en-US" b="1">
              <a:cs typeface="Arial" charset="0"/>
            </a:endParaRPr>
          </a:p>
          <a:p>
            <a:r>
              <a:rPr lang="en-US" b="1">
                <a:cs typeface="Arial" charset="0"/>
              </a:rPr>
              <a:t>(NEXT SLIDE)</a:t>
            </a:r>
            <a:endParaRPr lang="en-US" b="1">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pPr>
              <a:defRPr/>
            </a:pPr>
            <a:fld id="{C0216EF1-CA80-4622-937E-00551E0CC07E}" type="slidenum">
              <a:rPr lang="en-US" smtClean="0"/>
              <a:pPr>
                <a:defRPr/>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28600" indent="-228600" eaLnBrk="1" hangingPunct="1"/>
            <a:r>
              <a:rPr lang="en-US"/>
              <a:t>When Zeroing at 200 meters, remind the students that they need to get within 5 meters of their target in order to be considered zeroed. If their round hits 1-2 meters past their intended target, they should consider themselves zeroed. The M433 HEDP and M441 HE bury themselves somewhat upon impact, and throw their shrapnel pattern in a cone back in the direction of the firer and up. So if they are hitting just past their target, they are good. </a:t>
            </a:r>
          </a:p>
          <a:p>
            <a:pPr marL="228600" indent="-228600" eaLnBrk="1" hangingPunct="1"/>
            <a:endParaRPr lang="en-US"/>
          </a:p>
          <a:p>
            <a:pPr marL="228600" indent="-228600" eaLnBrk="1" hangingPunct="1"/>
            <a:endParaRPr lang="en-US"/>
          </a:p>
          <a:p>
            <a:pPr marL="228600" indent="-228600" eaLnBrk="1" hangingPunct="1"/>
            <a:r>
              <a:rPr lang="en-US" b="1">
                <a:cs typeface="Arial" charset="0"/>
              </a:rPr>
              <a:t>(NEXT SLIDE)</a:t>
            </a:r>
            <a:endParaRPr lang="en-US" b="1">
              <a:cs typeface="Times New Roman" pitchFamily="18" charset="0"/>
            </a:endParaRPr>
          </a:p>
          <a:p>
            <a:pPr marL="228600" indent="-228600" eaLnBrk="1" hangingPunct="1"/>
            <a:endParaRPr lang="en-US"/>
          </a:p>
        </p:txBody>
      </p:sp>
      <p:sp>
        <p:nvSpPr>
          <p:cNvPr id="167940" name="Slide Number Placeholder 3"/>
          <p:cNvSpPr>
            <a:spLocks noGrp="1"/>
          </p:cNvSpPr>
          <p:nvPr>
            <p:ph type="sldNum" sz="quarter" idx="5"/>
          </p:nvPr>
        </p:nvSpPr>
        <p:spPr/>
        <p:txBody>
          <a:bodyPr/>
          <a:lstStyle/>
          <a:p>
            <a:pPr>
              <a:defRPr/>
            </a:pPr>
            <a:fld id="{678A20CE-68F9-43B6-911D-C0C45F0198A1}" type="slidenum">
              <a:rPr lang="en-US" smtClean="0"/>
              <a:pPr>
                <a:defRPr/>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Ensure the students understand when they say low, they are referring to POI.  So if they hit in front of their intended target, their POI would be low. If their round impacted behind their target, their POI would be High. </a:t>
            </a: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68964" name="Slide Number Placeholder 3"/>
          <p:cNvSpPr>
            <a:spLocks noGrp="1"/>
          </p:cNvSpPr>
          <p:nvPr>
            <p:ph type="sldNum" sz="quarter" idx="5"/>
          </p:nvPr>
        </p:nvSpPr>
        <p:spPr/>
        <p:txBody>
          <a:bodyPr/>
          <a:lstStyle/>
          <a:p>
            <a:pPr>
              <a:defRPr/>
            </a:pPr>
            <a:fld id="{28B135E9-3E35-44E9-B3B5-9ABB84A9E3FA}" type="slidenum">
              <a:rPr lang="en-US" smtClean="0"/>
              <a:pPr>
                <a:defRPr/>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cs typeface="Arial" charset="0"/>
              </a:rPr>
              <a:t>These adjustments move the strike of the round, not the actual direction listed. Ensure the students understand that. </a:t>
            </a: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69988" name="Slide Number Placeholder 3"/>
          <p:cNvSpPr>
            <a:spLocks noGrp="1"/>
          </p:cNvSpPr>
          <p:nvPr>
            <p:ph type="sldNum" sz="quarter" idx="5"/>
          </p:nvPr>
        </p:nvSpPr>
        <p:spPr/>
        <p:txBody>
          <a:bodyPr/>
          <a:lstStyle/>
          <a:p>
            <a:pPr>
              <a:defRPr/>
            </a:pPr>
            <a:fld id="{FBBDBE07-943B-4E67-AC8B-58D2A3EE7195}" type="slidenum">
              <a:rPr lang="en-US" smtClean="0"/>
              <a:pPr>
                <a:defRPr/>
              </a:pPr>
              <a:t>74</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b="1">
                <a:cs typeface="Arial" charset="0"/>
              </a:rPr>
              <a:t>Explain : </a:t>
            </a:r>
            <a:r>
              <a:rPr lang="en-US">
                <a:cs typeface="Arial" charset="0"/>
              </a:rPr>
              <a:t>Table shows distance of adjustment for POI @ each range for elevation and widage</a:t>
            </a:r>
          </a:p>
          <a:p>
            <a:pPr eaLnBrk="1" hangingPunct="1"/>
            <a:endParaRPr lang="en-US">
              <a:cs typeface="Arial" charset="0"/>
            </a:endParaRPr>
          </a:p>
          <a:p>
            <a:pPr eaLnBrk="1" hangingPunct="1"/>
            <a:endParaRPr lang="en-US" b="1">
              <a:cs typeface="Arial" charset="0"/>
            </a:endParaRPr>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71012" name="Slide Number Placeholder 3"/>
          <p:cNvSpPr>
            <a:spLocks noGrp="1"/>
          </p:cNvSpPr>
          <p:nvPr>
            <p:ph type="sldNum" sz="quarter" idx="5"/>
          </p:nvPr>
        </p:nvSpPr>
        <p:spPr/>
        <p:txBody>
          <a:bodyPr/>
          <a:lstStyle/>
          <a:p>
            <a:pPr>
              <a:defRPr/>
            </a:pPr>
            <a:fld id="{960152CD-EB34-4001-9DC6-E40FEEFDAFD2}" type="slidenum">
              <a:rPr lang="en-US" smtClean="0"/>
              <a:pPr>
                <a:defRPr/>
              </a:pPr>
              <a:t>75</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a:t>In summary: this is an easy way to remember how to adjust the elevation/windage on the Mechanical Leaf Sight. If you need to lower or adjust POI right, rotate the sight adjustments clockwise. The sight will move the dimensions listed in the previous table. </a:t>
            </a:r>
          </a:p>
          <a:p>
            <a:pPr eaLnBrk="1" hangingPunct="1"/>
            <a:endParaRPr lang="en-US"/>
          </a:p>
          <a:p>
            <a:pPr eaLnBrk="1" hangingPunct="1"/>
            <a:r>
              <a:rPr lang="en-US" b="1" u="sng"/>
              <a:t>CHECK  ON LEARNING</a:t>
            </a:r>
            <a:r>
              <a:rPr lang="en-US" b="1"/>
              <a:t>:</a:t>
            </a:r>
            <a:br>
              <a:rPr lang="en-US"/>
            </a:br>
            <a:endParaRPr lang="en-US"/>
          </a:p>
          <a:p>
            <a:pPr marL="685800" lvl="1" indent="-228600" eaLnBrk="1" hangingPunct="1">
              <a:buFontTx/>
              <a:buAutoNum type="arabicPeriod"/>
            </a:pPr>
            <a:r>
              <a:rPr lang="en-US"/>
              <a:t>How much does 1 complete turn of the sight adjustment screw move the POI in any direction(Left, Right, Up, Down) at 200 meters? (26.8 Inches/70Cm)</a:t>
            </a:r>
          </a:p>
          <a:p>
            <a:pPr marL="685800" lvl="1" indent="-228600" eaLnBrk="1" hangingPunct="1">
              <a:buFontTx/>
              <a:buAutoNum type="arabicPeriod"/>
            </a:pPr>
            <a:endParaRPr lang="en-US"/>
          </a:p>
          <a:p>
            <a:pPr marL="685800" lvl="1" indent="-228600" eaLnBrk="1" hangingPunct="1">
              <a:buFontTx/>
              <a:buAutoNum type="arabicPeriod"/>
            </a:pPr>
            <a:r>
              <a:rPr lang="en-US"/>
              <a:t>How Many rounds should it take to zero at 200 Meters? (3)</a:t>
            </a:r>
          </a:p>
          <a:p>
            <a:pPr eaLnBrk="1" hangingPunct="1"/>
            <a:endParaRPr lang="en-US"/>
          </a:p>
          <a:p>
            <a:pPr eaLnBrk="1" hangingPunct="1"/>
            <a:r>
              <a:rPr lang="en-US" b="1">
                <a:cs typeface="Arial" charset="0"/>
              </a:rPr>
              <a:t>(NEXT SLIDE)</a:t>
            </a:r>
            <a:endParaRPr lang="en-US" b="1">
              <a:cs typeface="Times New Roman" pitchFamily="18" charset="0"/>
            </a:endParaRPr>
          </a:p>
          <a:p>
            <a:pPr eaLnBrk="1" hangingPunct="1"/>
            <a:endParaRPr lang="en-US"/>
          </a:p>
        </p:txBody>
      </p:sp>
      <p:sp>
        <p:nvSpPr>
          <p:cNvPr id="172036" name="Slide Number Placeholder 3"/>
          <p:cNvSpPr>
            <a:spLocks noGrp="1"/>
          </p:cNvSpPr>
          <p:nvPr>
            <p:ph type="sldNum" sz="quarter" idx="5"/>
          </p:nvPr>
        </p:nvSpPr>
        <p:spPr/>
        <p:txBody>
          <a:bodyPr/>
          <a:lstStyle/>
          <a:p>
            <a:pPr>
              <a:defRPr/>
            </a:pPr>
            <a:fld id="{4D9E139B-3470-439E-AC7B-6D37BB22FBDA}" type="slidenum">
              <a:rPr lang="en-US" smtClean="0"/>
              <a:pPr>
                <a:defRPr/>
              </a:pPr>
              <a:t>76</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28600" indent="-228600"/>
            <a:r>
              <a:rPr lang="en-US" b="1"/>
              <a:t>NOTE: After firing weapon, make sure to clear before performing any cleaning operations. </a:t>
            </a:r>
          </a:p>
          <a:p>
            <a:pPr marL="228600" indent="-228600"/>
            <a:endParaRPr lang="en-US" b="1"/>
          </a:p>
          <a:p>
            <a:pPr marL="228600" indent="-228600"/>
            <a:r>
              <a:rPr lang="en-US" b="1"/>
              <a:t>Learning Step/Activity 5:Operator Cleaning and Lubrication</a:t>
            </a:r>
            <a:r>
              <a:rPr lang="en-US"/>
              <a:t> </a:t>
            </a:r>
          </a:p>
          <a:p>
            <a:pPr marL="228600" indent="-228600"/>
            <a:r>
              <a:rPr lang="en-US"/>
              <a:t>Method of instruction: </a:t>
            </a:r>
            <a:r>
              <a:rPr lang="en-US" u="sng"/>
              <a:t>Demonstration</a:t>
            </a:r>
            <a:endParaRPr lang="en-US"/>
          </a:p>
          <a:p>
            <a:pPr marL="228600" indent="-228600"/>
            <a:r>
              <a:rPr lang="en-US"/>
              <a:t>Instructor to student ratio is: </a:t>
            </a:r>
            <a:r>
              <a:rPr lang="en-US" u="sng"/>
              <a:t>1:10</a:t>
            </a:r>
            <a:endParaRPr lang="en-US"/>
          </a:p>
          <a:p>
            <a:pPr marL="228600" indent="-228600"/>
            <a:r>
              <a:rPr lang="en-US"/>
              <a:t>Time of instruction: </a:t>
            </a:r>
            <a:r>
              <a:rPr lang="en-US" u="sng"/>
              <a:t>15 min</a:t>
            </a:r>
            <a:endParaRPr lang="en-US"/>
          </a:p>
          <a:p>
            <a:pPr marL="228600" indent="-228600"/>
            <a:r>
              <a:rPr lang="en-US"/>
              <a:t>Media: </a:t>
            </a:r>
            <a:r>
              <a:rPr lang="en-US" u="sng"/>
              <a:t>Actual equipment</a:t>
            </a:r>
          </a:p>
          <a:p>
            <a:pPr marL="228600" indent="-228600"/>
            <a:endParaRPr lang="en-US" u="sng"/>
          </a:p>
          <a:p>
            <a:pPr marL="228600" indent="-228600">
              <a:buFontTx/>
              <a:buAutoNum type="arabicPeriod"/>
            </a:pPr>
            <a:r>
              <a:rPr lang="en-US" b="1"/>
              <a:t>Cleaning intervals:</a:t>
            </a:r>
          </a:p>
          <a:p>
            <a:pPr marL="228600" indent="-228600"/>
            <a:endParaRPr lang="en-US" b="1"/>
          </a:p>
          <a:p>
            <a:pPr marL="228600" indent="-228600">
              <a:buFontTx/>
              <a:buAutoNum type="arabicPeriod"/>
            </a:pPr>
            <a:r>
              <a:rPr lang="en-US"/>
              <a:t>The M320 Should be cleaned after every live-fire, or after 50 rounds fired, whichever comes first. </a:t>
            </a:r>
          </a:p>
          <a:p>
            <a:pPr marL="228600" indent="-228600">
              <a:buFontTx/>
              <a:buAutoNum type="arabicPeriod"/>
            </a:pPr>
            <a:r>
              <a:rPr lang="en-US"/>
              <a:t>If the weapon is in a Desert environment, make sure that the weapon is cleaned on a daily basis if possible, or at the least a weekly basis. </a:t>
            </a:r>
          </a:p>
          <a:p>
            <a:pPr marL="228600" indent="-228600">
              <a:buFontTx/>
              <a:buAutoNum type="arabicPeriod"/>
            </a:pPr>
            <a:r>
              <a:rPr lang="en-US"/>
              <a:t>Do not apply a heavy coat of CLP or Weapon Lubricant to the bolt face. Or place large amounts of lubricant down the firing-pin hole, as this will cause dust to build up in the firing pin and the weapon will be deadlined until seen by depot-level maintenance. </a:t>
            </a:r>
          </a:p>
          <a:p>
            <a:pPr marL="228600" indent="-228600">
              <a:buFontTx/>
              <a:buAutoNum type="arabicPeriod"/>
            </a:pPr>
            <a:endParaRPr lang="en-US"/>
          </a:p>
          <a:p>
            <a:pPr marL="228600" indent="-228600"/>
            <a:r>
              <a:rPr lang="en-US" b="1"/>
              <a:t>2.Cleaning the Barrel:</a:t>
            </a:r>
          </a:p>
          <a:p>
            <a:pPr marL="228600" indent="-228600"/>
            <a:endParaRPr lang="en-US" b="1"/>
          </a:p>
          <a:p>
            <a:pPr marL="228600" indent="-228600"/>
            <a:r>
              <a:rPr lang="en-US"/>
              <a:t>1. Always place patches or brushes in from the breech end. </a:t>
            </a:r>
            <a:r>
              <a:rPr lang="en-US" b="1" u="sng"/>
              <a:t>DO NOT ATTEMPT TO FEED A CLEANING BRUSH IN THROUGH THE MUZZLE-END OR REVERSE DIRECTION. THIS CAN CAUSE THE ITEM TO BE PERMANENTLY LODGED IN THE BARREL.</a:t>
            </a:r>
          </a:p>
          <a:p>
            <a:pPr marL="228600" indent="-228600"/>
            <a:r>
              <a:rPr lang="en-US"/>
              <a:t> </a:t>
            </a:r>
          </a:p>
          <a:p>
            <a:pPr marL="228600" indent="-228600"/>
            <a:r>
              <a:rPr lang="en-US"/>
              <a:t>While Cleaning the weapon, make sure to NOT use:</a:t>
            </a:r>
          </a:p>
          <a:p>
            <a:pPr marL="742950" lvl="1" indent="-285750" eaLnBrk="1" hangingPunct="1">
              <a:buFontTx/>
              <a:buChar char="•"/>
            </a:pPr>
            <a:r>
              <a:rPr lang="en-US"/>
              <a:t>Metallic objects</a:t>
            </a:r>
          </a:p>
          <a:p>
            <a:pPr marL="742950" lvl="1" indent="-285750" eaLnBrk="1" hangingPunct="1">
              <a:buFontTx/>
              <a:buChar char="•"/>
            </a:pPr>
            <a:r>
              <a:rPr lang="en-US"/>
              <a:t>Chemicals such as trichloroethylene</a:t>
            </a:r>
          </a:p>
          <a:p>
            <a:pPr marL="742950" lvl="1" indent="-285750" eaLnBrk="1" hangingPunct="1">
              <a:buFontTx/>
              <a:buChar char="•"/>
            </a:pPr>
            <a:r>
              <a:rPr lang="en-US"/>
              <a:t>Synthetics</a:t>
            </a:r>
          </a:p>
          <a:p>
            <a:pPr marL="742950" lvl="1" indent="-285750" eaLnBrk="1" hangingPunct="1">
              <a:buFontTx/>
              <a:buChar char="•"/>
            </a:pPr>
            <a:r>
              <a:rPr lang="en-US"/>
              <a:t>Clean When weapon is at hot (fired) temperatures</a:t>
            </a:r>
          </a:p>
          <a:p>
            <a:pPr marL="742950" lvl="1" indent="-285750" eaLnBrk="1" hangingPunct="1">
              <a:buFontTx/>
              <a:buChar char="•"/>
            </a:pPr>
            <a:r>
              <a:rPr lang="en-US"/>
              <a:t>Water</a:t>
            </a:r>
          </a:p>
          <a:p>
            <a:pPr marL="228600" indent="-228600"/>
            <a:endParaRPr lang="en-US" b="1"/>
          </a:p>
          <a:p>
            <a:pPr marL="228600" indent="-228600"/>
            <a:r>
              <a:rPr lang="en-US" b="1"/>
              <a:t>(NEXT SLIDE)</a:t>
            </a:r>
          </a:p>
          <a:p>
            <a:pPr marL="228600" indent="-228600" eaLnBrk="1" hangingPunct="1"/>
            <a:endParaRPr lang="en-US"/>
          </a:p>
        </p:txBody>
      </p:sp>
      <p:sp>
        <p:nvSpPr>
          <p:cNvPr id="134148" name="Slide Number Placeholder 3"/>
          <p:cNvSpPr>
            <a:spLocks noGrp="1"/>
          </p:cNvSpPr>
          <p:nvPr>
            <p:ph type="sldNum" sz="quarter" idx="5"/>
          </p:nvPr>
        </p:nvSpPr>
        <p:spPr/>
        <p:txBody>
          <a:bodyPr/>
          <a:lstStyle/>
          <a:p>
            <a:pPr>
              <a:defRPr/>
            </a:pPr>
            <a:fld id="{2AAF253E-35E6-4B25-930F-36FBADF40FEC}" type="slidenum">
              <a:rPr lang="en-US" smtClean="0"/>
              <a:pPr>
                <a:defRPr/>
              </a:pPr>
              <a:t>77</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xfrm>
            <a:off x="701675" y="4416425"/>
            <a:ext cx="5607050" cy="4183063"/>
          </a:xfrm>
          <a:prstGeom prst="rect">
            <a:avLst/>
          </a:prstGeom>
          <a:ln/>
        </p:spPr>
        <p:txBody>
          <a:bodyPr/>
          <a:lstStyle/>
          <a:p>
            <a:pPr eaLnBrk="1" hangingPunct="1">
              <a:defRPr/>
            </a:pPr>
            <a:r>
              <a:rPr lang="en-US" b="1" u="sng" dirty="0">
                <a:cs typeface="Arial" charset="0"/>
              </a:rPr>
              <a:t>Instructor Lead-in</a:t>
            </a:r>
            <a:r>
              <a:rPr lang="en-US" b="1" dirty="0">
                <a:cs typeface="Arial" charset="0"/>
              </a:rPr>
              <a:t>:</a:t>
            </a:r>
            <a:r>
              <a:rPr lang="en-US" dirty="0">
                <a:cs typeface="Arial" charset="0"/>
              </a:rPr>
              <a:t> In conclusion, these are the areas we have covered today on the M320. If there are any questions, you may ask them at this time. </a:t>
            </a:r>
          </a:p>
          <a:p>
            <a:pPr eaLnBrk="1" hangingPunct="1">
              <a:defRPr/>
            </a:pPr>
            <a:endParaRPr lang="en-US" dirty="0">
              <a:cs typeface="Arial" charset="0"/>
            </a:endParaRPr>
          </a:p>
          <a:p>
            <a:pPr eaLnBrk="1" hangingPunct="1">
              <a:defRPr/>
            </a:pPr>
            <a:r>
              <a:rPr lang="en-US" b="1" u="sng" dirty="0">
                <a:cs typeface="Arial" charset="0"/>
              </a:rPr>
              <a:t>CHECK ON LEARNING</a:t>
            </a:r>
            <a:r>
              <a:rPr lang="en-US" dirty="0">
                <a:cs typeface="Arial" charset="0"/>
              </a:rPr>
              <a:t>: </a:t>
            </a:r>
          </a:p>
          <a:p>
            <a:pPr marL="228600" indent="-228600" eaLnBrk="1" hangingPunct="1">
              <a:buFontTx/>
              <a:buAutoNum type="arabicPeriod"/>
              <a:defRPr/>
            </a:pPr>
            <a:r>
              <a:rPr lang="en-US" dirty="0">
                <a:cs typeface="Arial" charset="0"/>
              </a:rPr>
              <a:t>What should be conducted during the before, during, and after phases of the PMCS? (functions check.)</a:t>
            </a:r>
          </a:p>
          <a:p>
            <a:pPr marL="228600" indent="-228600" eaLnBrk="1" hangingPunct="1">
              <a:buFontTx/>
              <a:buAutoNum type="arabicPeriod"/>
              <a:defRPr/>
            </a:pPr>
            <a:endParaRPr lang="en-US" dirty="0">
              <a:cs typeface="Arial" charset="0"/>
            </a:endParaRPr>
          </a:p>
          <a:p>
            <a:pPr marL="228600" indent="-228600" eaLnBrk="1" hangingPunct="1">
              <a:buFontTx/>
              <a:buAutoNum type="arabicPeriod"/>
              <a:defRPr/>
            </a:pPr>
            <a:r>
              <a:rPr lang="en-US" dirty="0">
                <a:cs typeface="Arial" charset="0"/>
              </a:rPr>
              <a:t>What three things are the students authorized to remove from the M320? (Mechanical Leaf Sight, </a:t>
            </a:r>
            <a:r>
              <a:rPr lang="en-US" dirty="0" err="1">
                <a:cs typeface="Arial" charset="0"/>
              </a:rPr>
              <a:t>Buttstock</a:t>
            </a:r>
            <a:r>
              <a:rPr lang="en-US" dirty="0">
                <a:cs typeface="Arial" charset="0"/>
              </a:rPr>
              <a:t>, Host Weapon Mounting Adapters)</a:t>
            </a:r>
          </a:p>
          <a:p>
            <a:pPr marL="228600" indent="-228600" eaLnBrk="1" hangingPunct="1">
              <a:buFontTx/>
              <a:buAutoNum type="arabicPeriod"/>
              <a:defRPr/>
            </a:pPr>
            <a:endParaRPr lang="en-US" dirty="0">
              <a:cs typeface="Arial" charset="0"/>
            </a:endParaRPr>
          </a:p>
          <a:p>
            <a:pPr marL="228600" indent="-228600" eaLnBrk="1" hangingPunct="1">
              <a:defRPr/>
            </a:pPr>
            <a:endParaRPr lang="en-US" dirty="0">
              <a:cs typeface="Arial" charset="0"/>
            </a:endParaRPr>
          </a:p>
          <a:p>
            <a:pPr eaLnBrk="1" hangingPunct="1">
              <a:defRPr/>
            </a:pPr>
            <a:r>
              <a:rPr lang="en-US" b="1" dirty="0">
                <a:cs typeface="Arial" charset="0"/>
              </a:rPr>
              <a:t>(NEXT SLIDE)</a:t>
            </a:r>
            <a:endParaRPr lang="en-US" b="1" dirty="0">
              <a:cs typeface="Times New Roman" pitchFamily="18" charset="0"/>
            </a:endParaRPr>
          </a:p>
          <a:p>
            <a:pPr eaLnBrk="1" hangingPunct="1">
              <a:defRPr/>
            </a:pPr>
            <a:endParaRPr lang="en-US" dirty="0"/>
          </a:p>
        </p:txBody>
      </p:sp>
      <p:sp>
        <p:nvSpPr>
          <p:cNvPr id="173060" name="Slide Number Placeholder 3"/>
          <p:cNvSpPr>
            <a:spLocks noGrp="1"/>
          </p:cNvSpPr>
          <p:nvPr>
            <p:ph type="sldNum" sz="quarter" idx="5"/>
          </p:nvPr>
        </p:nvSpPr>
        <p:spPr/>
        <p:txBody>
          <a:bodyPr/>
          <a:lstStyle/>
          <a:p>
            <a:pPr>
              <a:defRPr/>
            </a:pPr>
            <a:fld id="{5136E083-9CEB-47C0-AEE3-2CF442C74BC9}" type="slidenum">
              <a:rPr lang="en-US" smtClean="0"/>
              <a:pPr>
                <a:defRPr/>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eaLnBrk="1" hangingPunct="1"/>
            <a:r>
              <a:rPr lang="en-US" b="1">
                <a:cs typeface="Arial" charset="0"/>
              </a:rPr>
              <a:t>Instructor Lead In:</a:t>
            </a:r>
            <a:r>
              <a:rPr lang="en-US">
                <a:cs typeface="Arial" charset="0"/>
              </a:rPr>
              <a:t> At this time you will be given a 20 question written examination and perform a practical exercise. You must score a minimum of 14 out of 20 answered correctly to pass and get all go’s on the PE. You may begin when you receive the test. Are there Any Questions? </a:t>
            </a:r>
            <a:endParaRPr lang="en-US" b="1">
              <a:cs typeface="Arial" charset="0"/>
            </a:endParaRPr>
          </a:p>
          <a:p>
            <a:pPr eaLnBrk="1" hangingPunct="1"/>
            <a:endParaRPr lang="en-US" b="1">
              <a:cs typeface="Arial" charset="0"/>
            </a:endParaRPr>
          </a:p>
          <a:p>
            <a:pPr eaLnBrk="1" hangingPunct="1"/>
            <a:endParaRPr lang="en-US" b="1">
              <a:cs typeface="Arial" charset="0"/>
            </a:endParaRPr>
          </a:p>
          <a:p>
            <a:pPr eaLnBrk="1" hangingPunct="1"/>
            <a:endParaRPr lang="en-US" b="1">
              <a:cs typeface="Times New Roman" pitchFamily="18" charset="0"/>
            </a:endParaRPr>
          </a:p>
          <a:p>
            <a:pPr eaLnBrk="1" hangingPunct="1"/>
            <a:endParaRPr lang="en-US"/>
          </a:p>
        </p:txBody>
      </p:sp>
      <p:sp>
        <p:nvSpPr>
          <p:cNvPr id="174084" name="Slide Number Placeholder 3"/>
          <p:cNvSpPr>
            <a:spLocks noGrp="1"/>
          </p:cNvSpPr>
          <p:nvPr>
            <p:ph type="sldNum" sz="quarter" idx="5"/>
          </p:nvPr>
        </p:nvSpPr>
        <p:spPr/>
        <p:txBody>
          <a:bodyPr/>
          <a:lstStyle/>
          <a:p>
            <a:pPr>
              <a:defRPr/>
            </a:pPr>
            <a:fld id="{F5333417-BA6F-4832-8D44-CF0E17E6D70A}"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bwMode="auto">
          <a:xfrm>
            <a:off x="701675" y="4416425"/>
            <a:ext cx="5607050" cy="4183063"/>
          </a:xfrm>
          <a:prstGeom prst="rect">
            <a:avLst/>
          </a:prstGeom>
          <a:noFill/>
          <a:ln>
            <a:miter lim="800000"/>
            <a:headEnd/>
            <a:tailEnd/>
          </a:ln>
        </p:spPr>
        <p:txBody>
          <a:bodyPr/>
          <a:lstStyle/>
          <a:p>
            <a:pPr marL="228600" indent="-228600">
              <a:lnSpc>
                <a:spcPct val="90000"/>
              </a:lnSpc>
            </a:pPr>
            <a:endParaRPr lang="en-US" sz="1000"/>
          </a:p>
          <a:p>
            <a:pPr marL="228600" indent="-228600">
              <a:lnSpc>
                <a:spcPct val="80000"/>
              </a:lnSpc>
            </a:pPr>
            <a:r>
              <a:rPr lang="en-US" sz="900" b="1"/>
              <a:t>Equipment Data:</a:t>
            </a:r>
          </a:p>
          <a:p>
            <a:pPr marL="228600" indent="-228600">
              <a:lnSpc>
                <a:spcPct val="80000"/>
              </a:lnSpc>
            </a:pPr>
            <a:r>
              <a:rPr lang="en-US" sz="900" b="1"/>
              <a:t>Description:</a:t>
            </a:r>
            <a:r>
              <a:rPr lang="en-US" sz="900"/>
              <a:t>  40 X 46 MM Grenade Launcher; same caliber as the M203</a:t>
            </a:r>
          </a:p>
          <a:p>
            <a:pPr marL="228600" indent="-228600">
              <a:lnSpc>
                <a:spcPct val="80000"/>
              </a:lnSpc>
            </a:pPr>
            <a:endParaRPr lang="en-US" sz="900"/>
          </a:p>
          <a:p>
            <a:pPr marL="228600" indent="-228600">
              <a:lnSpc>
                <a:spcPct val="80000"/>
              </a:lnSpc>
              <a:buFontTx/>
              <a:buChar char="•"/>
            </a:pPr>
            <a:r>
              <a:rPr lang="en-US" sz="900" b="1"/>
              <a:t>Length (Barrel):</a:t>
            </a:r>
            <a:r>
              <a:rPr lang="en-US" sz="900"/>
              <a:t>  8.46 in (21.48 cm)</a:t>
            </a:r>
          </a:p>
          <a:p>
            <a:pPr marL="228600" indent="-228600">
              <a:lnSpc>
                <a:spcPct val="80000"/>
              </a:lnSpc>
              <a:buFontTx/>
              <a:buChar char="•"/>
            </a:pPr>
            <a:r>
              <a:rPr lang="en-US" sz="900" b="1"/>
              <a:t>Length (w/o Mount w/ Mount):</a:t>
            </a:r>
            <a:r>
              <a:rPr lang="en-US" sz="900"/>
              <a:t>  5.1 in/ 10.24 in (260mm)</a:t>
            </a:r>
          </a:p>
          <a:p>
            <a:pPr marL="228600" indent="-228600">
              <a:lnSpc>
                <a:spcPct val="80000"/>
              </a:lnSpc>
              <a:buFontTx/>
              <a:buChar char="•"/>
            </a:pPr>
            <a:r>
              <a:rPr lang="en-US" sz="900" b="1"/>
              <a:t>Weight (Weapon Only):</a:t>
            </a:r>
            <a:r>
              <a:rPr lang="en-US" sz="900"/>
              <a:t>  3.42 Lbs (1.55 kg)</a:t>
            </a:r>
          </a:p>
          <a:p>
            <a:pPr marL="228600" indent="-228600">
              <a:lnSpc>
                <a:spcPct val="80000"/>
              </a:lnSpc>
              <a:buFontTx/>
              <a:buChar char="•"/>
            </a:pPr>
            <a:r>
              <a:rPr lang="en-US" sz="900" b="1"/>
              <a:t>Weight (M4 Host Weapon Config.):</a:t>
            </a:r>
            <a:r>
              <a:rPr lang="en-US" sz="900"/>
              <a:t>  10.92 Lbs (M4) In this configuration, the M320 weighs slightly more than the M203, it is also a little more barrel heavy than the M203 when mounted to a Host Weapon. </a:t>
            </a:r>
          </a:p>
          <a:p>
            <a:pPr marL="228600" indent="-228600">
              <a:lnSpc>
                <a:spcPct val="80000"/>
              </a:lnSpc>
              <a:buFontTx/>
              <a:buChar char="•"/>
            </a:pPr>
            <a:r>
              <a:rPr lang="en-US" sz="900"/>
              <a:t>Max Range – 400 Meters: this is the maximum range this round can reach under optimal conditions. The actual maximum engagement ranges are listed below:</a:t>
            </a:r>
          </a:p>
          <a:p>
            <a:pPr marL="228600" indent="-228600">
              <a:lnSpc>
                <a:spcPct val="80000"/>
              </a:lnSpc>
            </a:pPr>
            <a:r>
              <a:rPr lang="en-US" sz="900"/>
              <a:t>  	-Effective Range– Point Target - 150 Meters</a:t>
            </a:r>
          </a:p>
          <a:p>
            <a:pPr marL="228600" indent="-228600">
              <a:lnSpc>
                <a:spcPct val="80000"/>
              </a:lnSpc>
            </a:pPr>
            <a:r>
              <a:rPr lang="en-US" sz="900"/>
              <a:t>	-Effective Range– Area Target – 350 Meters</a:t>
            </a:r>
          </a:p>
          <a:p>
            <a:pPr marL="228600" indent="-228600">
              <a:lnSpc>
                <a:spcPct val="80000"/>
              </a:lnSpc>
            </a:pPr>
            <a:endParaRPr lang="en-US" sz="900" b="1"/>
          </a:p>
          <a:p>
            <a:pPr marL="228600" indent="-228600" eaLnBrk="1" hangingPunct="1">
              <a:lnSpc>
                <a:spcPct val="80000"/>
              </a:lnSpc>
            </a:pPr>
            <a:r>
              <a:rPr lang="en-US" sz="1000" b="1">
                <a:cs typeface="Times New Roman" pitchFamily="18" charset="0"/>
              </a:rPr>
              <a:t>(NEXT SLIDE)</a:t>
            </a:r>
          </a:p>
          <a:p>
            <a:pPr marL="228600" indent="-228600" eaLnBrk="1" hangingPunct="1">
              <a:lnSpc>
                <a:spcPct val="80000"/>
              </a:lnSpc>
            </a:pPr>
            <a:endParaRPr lang="en-US" sz="1000"/>
          </a:p>
        </p:txBody>
      </p:sp>
      <p:sp>
        <p:nvSpPr>
          <p:cNvPr id="97284" name="Slide Number Placeholder 3"/>
          <p:cNvSpPr txBox="1">
            <a:spLocks noGrp="1"/>
          </p:cNvSpPr>
          <p:nvPr/>
        </p:nvSpPr>
        <p:spPr bwMode="auto">
          <a:xfrm>
            <a:off x="3970338" y="8829675"/>
            <a:ext cx="3038475" cy="465138"/>
          </a:xfrm>
          <a:prstGeom prst="rect">
            <a:avLst/>
          </a:prstGeom>
          <a:noFill/>
          <a:ln>
            <a:miter lim="800000"/>
            <a:headEnd/>
            <a:tailEnd/>
          </a:ln>
        </p:spPr>
        <p:txBody>
          <a:bodyPr lIns="93177" tIns="46589" rIns="93177" bIns="46589" anchor="b"/>
          <a:lstStyle/>
          <a:p>
            <a:pPr algn="r" defTabSz="931863">
              <a:defRPr/>
            </a:pPr>
            <a:fld id="{83FD6A48-303A-40A4-822E-60B00C069422}" type="slidenum">
              <a:rPr lang="en-US" sz="1200">
                <a:cs typeface="+mn-cs"/>
              </a:rPr>
              <a:pPr algn="r" defTabSz="931863">
                <a:defRPr/>
              </a:pPr>
              <a:t>9</a:t>
            </a:fld>
            <a:endParaRPr lang="en-US" sz="120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701675" y="4416425"/>
            <a:ext cx="5607050" cy="4183063"/>
          </a:xfrm>
          <a:prstGeom prst="rect">
            <a:avLst/>
          </a:prstGeom>
          <a:ln/>
        </p:spPr>
        <p:txBody>
          <a:bodyPr/>
          <a:lstStyle/>
          <a:p>
            <a:pPr>
              <a:defRPr/>
            </a:pPr>
            <a:r>
              <a:rPr lang="en-US" dirty="0"/>
              <a:t>In order to clear the M230, first point the weapon In a safe direction, then check the safety lever to ensure the weapon is on safe. Once the weapon has been placed on safe, depress the barrel release lever, the barrel should open from right to left. Visually inspect the chamber to make sure that there is no rounds lodged in the barrel. </a:t>
            </a:r>
          </a:p>
          <a:p>
            <a:pPr>
              <a:defRPr/>
            </a:pPr>
            <a:endParaRPr lang="en-US" dirty="0"/>
          </a:p>
          <a:p>
            <a:pPr>
              <a:defRPr/>
            </a:pPr>
            <a:r>
              <a:rPr lang="en-US" b="1" dirty="0"/>
              <a:t>CHECK ON LEARNING:</a:t>
            </a:r>
            <a:endParaRPr lang="en-US" dirty="0"/>
          </a:p>
          <a:p>
            <a:pPr marL="228600" indent="-228600">
              <a:buFontTx/>
              <a:buAutoNum type="arabicPeriod"/>
              <a:defRPr/>
            </a:pPr>
            <a:r>
              <a:rPr lang="en-US" dirty="0"/>
              <a:t>What is the maximum effective range of the M320?</a:t>
            </a:r>
          </a:p>
          <a:p>
            <a:pPr marL="228600" indent="-228600">
              <a:buFontTx/>
              <a:buAutoNum type="arabicPeriod"/>
              <a:defRPr/>
            </a:pPr>
            <a:r>
              <a:rPr lang="en-US" dirty="0"/>
              <a:t>What is the weight of the M320 in Stand-Alone Configuration?</a:t>
            </a:r>
          </a:p>
          <a:p>
            <a:pPr marL="228600" indent="-228600">
              <a:buFontTx/>
              <a:buAutoNum type="arabicPeriod"/>
              <a:defRPr/>
            </a:pPr>
            <a:endParaRPr lang="en-US" b="1" dirty="0"/>
          </a:p>
          <a:p>
            <a:pPr>
              <a:defRPr/>
            </a:pPr>
            <a:r>
              <a:rPr lang="en-US" b="1" dirty="0">
                <a:cs typeface="Times New Roman" pitchFamily="18" charset="0"/>
              </a:rPr>
              <a:t>(NEXT SLIDE)</a:t>
            </a:r>
          </a:p>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461027E9-A9BA-4298-A42D-7A8EA0D3AF39}" type="datetimeFigureOut">
              <a:rPr lang="en-US" smtClean="0"/>
              <a:pPr>
                <a:defRPr/>
              </a:pPr>
              <a:t>11/29/2016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1509371700"/>
      </p:ext>
    </p:extLst>
  </p:cSld>
  <p:clrMapOvr>
    <a:masterClrMapping/>
  </p:clrMapOvr>
  <p:transition spd="med">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596B346D-21EE-4CCA-8F13-E9A4DB37F4B2}" type="datetimeFigureOut">
              <a:rPr lang="en-US" smtClean="0"/>
              <a:pPr>
                <a:defRPr/>
              </a:pPr>
              <a:t>11/29/2016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1558474264"/>
      </p:ext>
    </p:extLst>
  </p:cSld>
  <p:clrMapOvr>
    <a:masterClrMapping/>
  </p:clrMapOvr>
  <p:transition spd="med">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3040"/>
            <a:ext cx="2057400" cy="59531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3040"/>
            <a:ext cx="6019800" cy="59531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8C7F6DBF-B5C4-4FB8-B244-18AEBC1EA1D2}" type="datetimeFigureOut">
              <a:rPr lang="en-US" smtClean="0"/>
              <a:pPr>
                <a:defRPr/>
              </a:pPr>
              <a:t>11/29/2016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3065407417"/>
      </p:ext>
    </p:extLst>
  </p:cSld>
  <p:clrMapOvr>
    <a:masterClrMapping/>
  </p:clrMapOvr>
  <p:transition spd="med">
    <p:spli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3807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837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0309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888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21540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1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2AC490DB-2160-411D-982E-24B59AC45D11}" type="datetimeFigureOut">
              <a:rPr lang="en-US" smtClean="0"/>
              <a:pPr>
                <a:defRPr/>
              </a:pPr>
              <a:t>11/29/2016</a:t>
            </a:fld>
            <a:endParaRPr lang="en-US"/>
          </a:p>
        </p:txBody>
      </p:sp>
      <p:sp>
        <p:nvSpPr>
          <p:cNvPr id="4" name="Rectangle 1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1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174410483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1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fld id="{2AC490DB-2160-411D-982E-24B59AC45D11}" type="datetimeFigureOut">
              <a:rPr lang="en-US" smtClean="0"/>
              <a:pPr>
                <a:defRPr/>
              </a:pPr>
              <a:t>11/29/2016</a:t>
            </a:fld>
            <a:endParaRPr lang="en-US"/>
          </a:p>
        </p:txBody>
      </p:sp>
      <p:sp>
        <p:nvSpPr>
          <p:cNvPr id="4" name="Rectangle 1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Rectangle 1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296026286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91573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C595FF0E-2AA3-4184-89AB-025F7A006A4E}" type="datetimeFigureOut">
              <a:rPr lang="en-US" smtClean="0"/>
              <a:pPr>
                <a:defRPr/>
              </a:pPr>
              <a:t>11/29/2016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252569165"/>
      </p:ext>
    </p:extLst>
  </p:cSld>
  <p:clrMapOvr>
    <a:masterClrMapping/>
  </p:clrMapOvr>
  <p:transition spd="med">
    <p:spli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53573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474886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954746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762386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832950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466967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390136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68373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908279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34020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38974AE7-DCCF-4AC3-9B6B-C6C089AA922D}" type="datetimeFigureOut">
              <a:rPr lang="en-US" smtClean="0"/>
              <a:pPr>
                <a:defRPr/>
              </a:pPr>
              <a:t>11/29/2016</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1185831324"/>
      </p:ext>
    </p:extLst>
  </p:cSld>
  <p:clrMapOvr>
    <a:masterClrMapping/>
  </p:clrMapOvr>
  <p:transition spd="med">
    <p:spli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348061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7491229"/>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599354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795999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4016758"/>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r>
              <a:rPr lang="en-US" noProof="0"/>
              <a:t>Click icon to add table</a:t>
            </a:r>
            <a:endParaRPr lang="en-US" noProof="0" dirty="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a:cs typeface="+mn-cs"/>
              </a:defRPr>
            </a:lvl1pPr>
          </a:lstStyle>
          <a:p>
            <a:pPr>
              <a:defRPr/>
            </a:pPr>
            <a:fld id="{2AC490DB-2160-411D-982E-24B59AC45D11}" type="datetimeFigureOut">
              <a:rPr lang="en-US" smtClean="0"/>
              <a:pPr>
                <a:defRPr/>
              </a:pPr>
              <a:t>11/29/2016</a:t>
            </a:fld>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lgn="ctr" eaLnBrk="0" hangingPunct="0">
              <a:defRPr>
                <a:cs typeface="+mn-cs"/>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126743027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p:spPr>
        <p:txBody>
          <a:bodyPr/>
          <a:lstStyle>
            <a:lvl1pPr algn="ctr" eaLnBrk="0" hangingPunct="0">
              <a:defRPr>
                <a:cs typeface="+mn-cs"/>
              </a:defRPr>
            </a:lvl1pPr>
          </a:lstStyle>
          <a:p>
            <a:pPr>
              <a:defRPr/>
            </a:pPr>
            <a:fld id="{2AC490DB-2160-411D-982E-24B59AC45D11}" type="datetimeFigureOut">
              <a:rPr lang="en-US" smtClean="0"/>
              <a:pPr>
                <a:defRPr/>
              </a:pPr>
              <a:t>11/29/2016</a:t>
            </a:fld>
            <a:endParaRPr lang="en-U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algn="ctr" eaLnBrk="0" hangingPunct="0">
              <a:defRPr>
                <a:cs typeface="+mn-cs"/>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a:prstGeom prst="rect">
            <a:avLst/>
          </a:prstGeom>
        </p:spPr>
        <p:txBody>
          <a:bodyPr/>
          <a:lstStyle>
            <a:lvl1pPr algn="ctr" eaLnBrk="0" hangingPunct="0">
              <a:defRPr>
                <a:cs typeface="+mn-cs"/>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99118258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D6B6FF3F-9135-49D0-8829-372850B24627}" type="datetimeFigureOut">
              <a:rPr lang="en-US" smtClean="0"/>
              <a:pPr>
                <a:defRPr/>
              </a:pPr>
              <a:t>11/29/2016</a:t>
            </a:fld>
            <a:endParaRPr lang="en-US"/>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386806104"/>
      </p:ext>
    </p:extLst>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49F98105-C436-4620-909D-6C85FA3168C5}" type="datetimeFigureOut">
              <a:rPr lang="en-US" smtClean="0"/>
              <a:pPr>
                <a:defRPr/>
              </a:pPr>
              <a:t>11/29/2016</a:t>
            </a:fld>
            <a:endParaRPr lang="en-US"/>
          </a:p>
        </p:txBody>
      </p:sp>
      <p:sp>
        <p:nvSpPr>
          <p:cNvPr id="8"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1085284754"/>
      </p:ext>
    </p:extLst>
  </p:cSld>
  <p:clrMapOvr>
    <a:masterClrMapping/>
  </p:clrMapOvr>
  <p:transition spd="med">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7501" y="173040"/>
            <a:ext cx="5773738" cy="579437"/>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7418290F-584E-4B7F-8636-BE1B06A3A129}" type="datetimeFigureOut">
              <a:rPr lang="en-US" smtClean="0"/>
              <a:pPr>
                <a:defRPr/>
              </a:pPr>
              <a:t>11/29/2016</a:t>
            </a:fld>
            <a:endParaRPr lang="en-US"/>
          </a:p>
        </p:txBody>
      </p:sp>
      <p:sp>
        <p:nvSpPr>
          <p:cNvPr id="4"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602743722"/>
      </p:ext>
    </p:extLst>
  </p:cSld>
  <p:clrMapOvr>
    <a:masterClrMapping/>
  </p:clrMapOvr>
  <p:transition spd="med">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17F8C8B3-0129-4885-B22B-DFBE3B471FE7}" type="datetimeFigureOut">
              <a:rPr lang="en-US" smtClean="0"/>
              <a:pPr>
                <a:defRPr/>
              </a:pPr>
              <a:t>11/29/2016</a:t>
            </a:fld>
            <a:endParaRPr lang="en-US"/>
          </a:p>
        </p:txBody>
      </p:sp>
      <p:sp>
        <p:nvSpPr>
          <p:cNvPr id="3"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105250471"/>
      </p:ext>
    </p:extLst>
  </p:cSld>
  <p:clrMapOvr>
    <a:masterClrMapping/>
  </p:clrMapOvr>
  <p:transition spd="med">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82CAA27E-2532-4F24-B5BF-675097A179D3}" type="datetimeFigureOut">
              <a:rPr lang="en-US" smtClean="0"/>
              <a:pPr>
                <a:defRPr/>
              </a:pPr>
              <a:t>11/29/2016</a:t>
            </a:fld>
            <a:endParaRPr lang="en-US"/>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3818071945"/>
      </p:ext>
    </p:extLst>
  </p:cSld>
  <p:clrMapOvr>
    <a:masterClrMapping/>
  </p:clrMapOvr>
  <p:transition spd="med">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08FAB9A1-7043-4023-AE05-6F0EA0805904}" type="datetimeFigureOut">
              <a:rPr lang="en-US" smtClean="0"/>
              <a:pPr>
                <a:defRPr/>
              </a:pPr>
              <a:t>11/29/2016</a:t>
            </a:fld>
            <a:endParaRPr lang="en-US"/>
          </a:p>
        </p:txBody>
      </p:sp>
      <p:sp>
        <p:nvSpPr>
          <p:cNvPr id="6"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934200" y="6534150"/>
            <a:ext cx="2133600" cy="476250"/>
          </a:xfrm>
          <a:prstGeom prst="rect">
            <a:avLst/>
          </a:prstGeom>
        </p:spPr>
        <p:txBody>
          <a:bodyPr/>
          <a:lstStyle>
            <a:lvl1pPr>
              <a:defRPr/>
            </a:lvl1pPr>
          </a:lstStyle>
          <a:p>
            <a:fld id="{B02369A9-E09D-42D4-8E95-0C09E7297D95}" type="slidenum">
              <a:rPr lang="en-US" smtClean="0"/>
              <a:t>‹#›</a:t>
            </a:fld>
            <a:endParaRPr lang="en-US"/>
          </a:p>
        </p:txBody>
      </p:sp>
    </p:spTree>
    <p:extLst>
      <p:ext uri="{BB962C8B-B14F-4D97-AF65-F5344CB8AC3E}">
        <p14:creationId xmlns:p14="http://schemas.microsoft.com/office/powerpoint/2010/main" val="3063713856"/>
      </p:ext>
    </p:extLst>
  </p:cSld>
  <p:clrMapOvr>
    <a:masterClrMapping/>
  </p:clrMapOvr>
  <p:transition spd="med">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40"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top-corner"/>
          <p:cNvPicPr>
            <a:picLocks noChangeAspect="1" noChangeArrowheads="1"/>
          </p:cNvPicPr>
          <p:nvPr/>
        </p:nvPicPr>
        <p:blipFill>
          <a:blip r:embed="rId38" cstate="print"/>
          <a:srcRect/>
          <a:stretch>
            <a:fillRect/>
          </a:stretch>
        </p:blipFill>
        <p:spPr bwMode="auto">
          <a:xfrm>
            <a:off x="5848350" y="0"/>
            <a:ext cx="3295650" cy="3810000"/>
          </a:xfrm>
          <a:prstGeom prst="rect">
            <a:avLst/>
          </a:prstGeom>
          <a:noFill/>
          <a:ln w="9525">
            <a:noFill/>
            <a:miter lim="800000"/>
            <a:headEnd/>
            <a:tailEnd/>
          </a:ln>
        </p:spPr>
      </p:pic>
      <p:pic>
        <p:nvPicPr>
          <p:cNvPr id="1027" name="Picture 15" descr="top-corner"/>
          <p:cNvPicPr>
            <a:picLocks noChangeAspect="1" noChangeArrowheads="1"/>
          </p:cNvPicPr>
          <p:nvPr/>
        </p:nvPicPr>
        <p:blipFill>
          <a:blip r:embed="rId39" cstate="print"/>
          <a:srcRect/>
          <a:stretch>
            <a:fillRect/>
          </a:stretch>
        </p:blipFill>
        <p:spPr bwMode="auto">
          <a:xfrm>
            <a:off x="0" y="3048000"/>
            <a:ext cx="3295650" cy="3810000"/>
          </a:xfrm>
          <a:prstGeom prst="rect">
            <a:avLst/>
          </a:prstGeom>
          <a:noFill/>
          <a:ln w="9525">
            <a:noFill/>
            <a:miter lim="800000"/>
            <a:headEnd/>
            <a:tailEnd/>
          </a:ln>
        </p:spPr>
      </p:pic>
      <p:pic>
        <p:nvPicPr>
          <p:cNvPr id="1028" name="Picture 9" descr="top-corner"/>
          <p:cNvPicPr>
            <a:picLocks noChangeAspect="1" noChangeArrowheads="1"/>
          </p:cNvPicPr>
          <p:nvPr/>
        </p:nvPicPr>
        <p:blipFill>
          <a:blip r:embed="rId40" cstate="print"/>
          <a:srcRect/>
          <a:stretch>
            <a:fillRect/>
          </a:stretch>
        </p:blipFill>
        <p:spPr bwMode="auto">
          <a:xfrm>
            <a:off x="5334000" y="3556000"/>
            <a:ext cx="3810000" cy="3295650"/>
          </a:xfrm>
          <a:prstGeom prst="rect">
            <a:avLst/>
          </a:prstGeom>
          <a:noFill/>
          <a:ln w="9525">
            <a:noFill/>
            <a:miter lim="800000"/>
            <a:headEnd/>
            <a:tailEnd/>
          </a:ln>
        </p:spPr>
      </p:pic>
      <p:pic>
        <p:nvPicPr>
          <p:cNvPr id="1029" name="Picture 3" descr="top-corner"/>
          <p:cNvPicPr>
            <a:picLocks noChangeAspect="1" noChangeArrowheads="1"/>
          </p:cNvPicPr>
          <p:nvPr/>
        </p:nvPicPr>
        <p:blipFill>
          <a:blip r:embed="rId41" cstate="print"/>
          <a:srcRect/>
          <a:stretch>
            <a:fillRect/>
          </a:stretch>
        </p:blipFill>
        <p:spPr bwMode="auto">
          <a:xfrm>
            <a:off x="0" y="0"/>
            <a:ext cx="3810000" cy="3295650"/>
          </a:xfrm>
          <a:prstGeom prst="rect">
            <a:avLst/>
          </a:prstGeom>
          <a:noFill/>
          <a:ln w="9525">
            <a:noFill/>
            <a:miter lim="800000"/>
            <a:headEnd/>
            <a:tailEnd/>
          </a:ln>
        </p:spPr>
      </p:pic>
      <p:pic>
        <p:nvPicPr>
          <p:cNvPr id="2" name="Picture 1"/>
          <p:cNvPicPr>
            <a:picLocks noChangeAspect="1"/>
          </p:cNvPicPr>
          <p:nvPr/>
        </p:nvPicPr>
        <p:blipFill>
          <a:blip r:embed="rId42"/>
          <a:stretch>
            <a:fillRect/>
          </a:stretch>
        </p:blipFill>
        <p:spPr>
          <a:xfrm>
            <a:off x="37579" y="6477002"/>
            <a:ext cx="5386013" cy="355477"/>
          </a:xfrm>
          <a:prstGeom prst="rect">
            <a:avLst/>
          </a:prstGeom>
        </p:spPr>
      </p:pic>
    </p:spTree>
    <p:extLst>
      <p:ext uri="{BB962C8B-B14F-4D97-AF65-F5344CB8AC3E}">
        <p14:creationId xmlns:p14="http://schemas.microsoft.com/office/powerpoint/2010/main" val="7799917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Lst>
  <p:transition spd="med">
    <p:split/>
  </p:transition>
  <p:hf hdr="0" ftr="0" dt="0"/>
  <p:txStyles>
    <p:titleStyle>
      <a:lvl1pPr algn="ctr" rtl="0" eaLnBrk="1" fontAlgn="base" hangingPunct="1">
        <a:spcBef>
          <a:spcPct val="0"/>
        </a:spcBef>
        <a:spcAft>
          <a:spcPct val="0"/>
        </a:spcAft>
        <a:defRPr sz="2400" b="1">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defRPr>
      </a:lvl2pPr>
      <a:lvl3pPr algn="ctr" rtl="0" eaLnBrk="1" fontAlgn="base" hangingPunct="1">
        <a:spcBef>
          <a:spcPct val="0"/>
        </a:spcBef>
        <a:spcAft>
          <a:spcPct val="0"/>
        </a:spcAft>
        <a:defRPr sz="2400" b="1">
          <a:solidFill>
            <a:schemeClr val="tx2"/>
          </a:solidFill>
          <a:latin typeface="Arial" charset="0"/>
        </a:defRPr>
      </a:lvl3pPr>
      <a:lvl4pPr algn="ctr" rtl="0" eaLnBrk="1" fontAlgn="base" hangingPunct="1">
        <a:spcBef>
          <a:spcPct val="0"/>
        </a:spcBef>
        <a:spcAft>
          <a:spcPct val="0"/>
        </a:spcAft>
        <a:defRPr sz="2400" b="1">
          <a:solidFill>
            <a:schemeClr val="tx2"/>
          </a:solidFill>
          <a:latin typeface="Arial" charset="0"/>
        </a:defRPr>
      </a:lvl4pPr>
      <a:lvl5pPr algn="ctr" rtl="0" eaLnBrk="1" fontAlgn="base" hangingPunct="1">
        <a:spcBef>
          <a:spcPct val="0"/>
        </a:spcBef>
        <a:spcAft>
          <a:spcPct val="0"/>
        </a:spcAft>
        <a:defRPr sz="2400" b="1">
          <a:solidFill>
            <a:schemeClr val="tx2"/>
          </a:solidFill>
          <a:latin typeface="Arial" charset="0"/>
        </a:defRPr>
      </a:lvl5pPr>
      <a:lvl6pPr marL="342900" algn="ctr" rtl="0" eaLnBrk="1" fontAlgn="base" hangingPunct="1">
        <a:spcBef>
          <a:spcPct val="0"/>
        </a:spcBef>
        <a:spcAft>
          <a:spcPct val="0"/>
        </a:spcAft>
        <a:defRPr sz="2400" b="1">
          <a:solidFill>
            <a:schemeClr val="tx2"/>
          </a:solidFill>
          <a:latin typeface="Arial" charset="0"/>
        </a:defRPr>
      </a:lvl6pPr>
      <a:lvl7pPr marL="685800" algn="ctr" rtl="0" eaLnBrk="1" fontAlgn="base" hangingPunct="1">
        <a:spcBef>
          <a:spcPct val="0"/>
        </a:spcBef>
        <a:spcAft>
          <a:spcPct val="0"/>
        </a:spcAft>
        <a:defRPr sz="2400" b="1">
          <a:solidFill>
            <a:schemeClr val="tx2"/>
          </a:solidFill>
          <a:latin typeface="Arial" charset="0"/>
        </a:defRPr>
      </a:lvl7pPr>
      <a:lvl8pPr marL="1028700" algn="ctr" rtl="0" eaLnBrk="1" fontAlgn="base" hangingPunct="1">
        <a:spcBef>
          <a:spcPct val="0"/>
        </a:spcBef>
        <a:spcAft>
          <a:spcPct val="0"/>
        </a:spcAft>
        <a:defRPr sz="2400" b="1">
          <a:solidFill>
            <a:schemeClr val="tx2"/>
          </a:solidFill>
          <a:latin typeface="Arial" charset="0"/>
        </a:defRPr>
      </a:lvl8pPr>
      <a:lvl9pPr marL="1371600" algn="ctr" rtl="0" eaLnBrk="1" fontAlgn="base" hangingPunct="1">
        <a:spcBef>
          <a:spcPct val="0"/>
        </a:spcBef>
        <a:spcAft>
          <a:spcPct val="0"/>
        </a:spcAft>
        <a:defRPr sz="2400" b="1">
          <a:solidFill>
            <a:schemeClr val="tx2"/>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customXml" Target="../ink/ink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5838818"/>
      </p:ext>
    </p:extLst>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C:\Users\Owner\Desktop\320 pics\M320pics\M320 (2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050" y="1119188"/>
            <a:ext cx="7981950" cy="5967412"/>
          </a:xfrm>
          <a:prstGeom prst="rect">
            <a:avLst/>
          </a:prstGeom>
          <a:noFill/>
          <a:ln w="9525">
            <a:noFill/>
            <a:miter lim="800000"/>
            <a:headEnd/>
            <a:tailEnd/>
          </a:ln>
        </p:spPr>
      </p:pic>
      <p:sp>
        <p:nvSpPr>
          <p:cNvPr id="180227" name="Line 550"/>
          <p:cNvSpPr>
            <a:spLocks noChangeShapeType="1"/>
          </p:cNvSpPr>
          <p:nvPr/>
        </p:nvSpPr>
        <p:spPr bwMode="auto">
          <a:xfrm flipH="1" flipV="1">
            <a:off x="6381750" y="3771900"/>
            <a:ext cx="1570038" cy="1317625"/>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0228" name="Line 552"/>
          <p:cNvSpPr>
            <a:spLocks noChangeShapeType="1"/>
          </p:cNvSpPr>
          <p:nvPr/>
        </p:nvSpPr>
        <p:spPr bwMode="auto">
          <a:xfrm flipV="1">
            <a:off x="3790950" y="4457700"/>
            <a:ext cx="609600" cy="1333500"/>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0229" name="Rectangle 5"/>
          <p:cNvSpPr>
            <a:spLocks noChangeArrowheads="1"/>
          </p:cNvSpPr>
          <p:nvPr/>
        </p:nvSpPr>
        <p:spPr bwMode="auto">
          <a:xfrm>
            <a:off x="2901950" y="5791200"/>
            <a:ext cx="1833563" cy="1006475"/>
          </a:xfrm>
          <a:prstGeom prst="rect">
            <a:avLst/>
          </a:prstGeom>
          <a:noFill/>
          <a:ln w="9525">
            <a:noFill/>
            <a:miter lim="800000"/>
            <a:headEnd/>
            <a:tailEnd/>
          </a:ln>
          <a:effectLst/>
        </p:spPr>
        <p:txBody>
          <a:bodyPr>
            <a:spAutoFit/>
          </a:bodyPr>
          <a:lstStyle/>
          <a:p>
            <a:pPr algn="ctr">
              <a:defRPr/>
            </a:pPr>
            <a:r>
              <a:rPr lang="de-DE" sz="2000" b="1">
                <a:effectLst>
                  <a:outerShdw blurRad="38100" dist="38100" dir="2700000" algn="tl">
                    <a:srgbClr val="C0C0C0"/>
                  </a:outerShdw>
                </a:effectLst>
              </a:rPr>
              <a:t>Barrel Release Lever</a:t>
            </a:r>
          </a:p>
        </p:txBody>
      </p:sp>
      <p:sp>
        <p:nvSpPr>
          <p:cNvPr id="180230" name="Rectangle 6"/>
          <p:cNvSpPr>
            <a:spLocks noChangeArrowheads="1"/>
          </p:cNvSpPr>
          <p:nvPr/>
        </p:nvSpPr>
        <p:spPr bwMode="auto">
          <a:xfrm>
            <a:off x="6659563" y="5089525"/>
            <a:ext cx="2484437" cy="701675"/>
          </a:xfrm>
          <a:prstGeom prst="rect">
            <a:avLst/>
          </a:prstGeom>
          <a:noFill/>
          <a:ln w="9525">
            <a:noFill/>
            <a:miter lim="800000"/>
            <a:headEnd/>
            <a:tailEnd/>
          </a:ln>
          <a:effectLst/>
        </p:spPr>
        <p:txBody>
          <a:bodyPr>
            <a:spAutoFit/>
          </a:bodyPr>
          <a:lstStyle/>
          <a:p>
            <a:pPr algn="ctr">
              <a:defRPr/>
            </a:pPr>
            <a:r>
              <a:rPr lang="de-DE" sz="2000" b="1" dirty="0">
                <a:effectLst>
                  <a:outerShdw blurRad="38100" dist="38100" dir="2700000" algn="tl">
                    <a:srgbClr val="C0C0C0"/>
                  </a:outerShdw>
                </a:effectLst>
              </a:rPr>
              <a:t>Safety Lever (Ambidextrous)</a:t>
            </a:r>
          </a:p>
        </p:txBody>
      </p:sp>
      <p:sp>
        <p:nvSpPr>
          <p:cNvPr id="37890" name="Rectangle 2"/>
          <p:cNvSpPr>
            <a:spLocks noChangeArrowheads="1"/>
          </p:cNvSpPr>
          <p:nvPr/>
        </p:nvSpPr>
        <p:spPr bwMode="auto">
          <a:xfrm>
            <a:off x="533400" y="76200"/>
            <a:ext cx="8229600" cy="1143000"/>
          </a:xfrm>
          <a:prstGeom prst="rect">
            <a:avLst/>
          </a:prstGeom>
          <a:noFill/>
          <a:ln w="9525">
            <a:noFill/>
            <a:miter lim="800000"/>
            <a:headEnd/>
            <a:tailEnd/>
          </a:ln>
        </p:spPr>
        <p:txBody>
          <a:bodyPr anchor="ctr"/>
          <a:lstStyle/>
          <a:p>
            <a:pPr algn="ctr">
              <a:defRPr/>
            </a:pPr>
            <a:r>
              <a:rPr lang="en-US" sz="4400" b="1">
                <a:solidFill>
                  <a:schemeClr val="tx2"/>
                </a:solidFill>
                <a:effectLst>
                  <a:outerShdw blurRad="38100" dist="38100" dir="2700000" algn="tl">
                    <a:srgbClr val="C0C0C0"/>
                  </a:outerShdw>
                </a:effectLst>
              </a:rPr>
              <a:t>Characteristics</a:t>
            </a:r>
          </a:p>
          <a:p>
            <a:pPr algn="ctr">
              <a:defRPr/>
            </a:pPr>
            <a:r>
              <a:rPr lang="en-US" sz="4400" b="1">
                <a:solidFill>
                  <a:schemeClr val="tx2"/>
                </a:solidFill>
                <a:effectLst>
                  <a:outerShdw blurRad="38100" dist="38100" dir="2700000" algn="tl">
                    <a:srgbClr val="C0C0C0"/>
                  </a:outerShdw>
                </a:effectLst>
              </a:rPr>
              <a:t>Clearing Procedures</a:t>
            </a:r>
          </a:p>
        </p:txBody>
      </p:sp>
    </p:spTree>
  </p:cSld>
  <p:clrMapOvr>
    <a:masterClrMapping/>
  </p:clrMapOvr>
  <p:transition spd="med">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914400" y="0"/>
            <a:ext cx="8229600" cy="1143000"/>
          </a:xfrm>
          <a:prstGeom prst="rect">
            <a:avLst/>
          </a:prstGeom>
        </p:spPr>
        <p:txBody>
          <a:bodyPr/>
          <a:lstStyle/>
          <a:p>
            <a:pPr eaLnBrk="1" hangingPunct="1">
              <a:defRPr/>
            </a:pPr>
            <a:r>
              <a:rPr lang="en-US" b="1">
                <a:effectLst>
                  <a:outerShdw blurRad="38100" dist="38100" dir="2700000" algn="tl">
                    <a:srgbClr val="C0C0C0"/>
                  </a:outerShdw>
                </a:effectLst>
              </a:rPr>
              <a:t>Characteristics</a:t>
            </a:r>
            <a:br>
              <a:rPr lang="en-US" b="1">
                <a:effectLst>
                  <a:outerShdw blurRad="38100" dist="38100" dir="2700000" algn="tl">
                    <a:srgbClr val="C0C0C0"/>
                  </a:outerShdw>
                </a:effectLst>
              </a:rPr>
            </a:br>
            <a:r>
              <a:rPr lang="en-US" b="1">
                <a:effectLst>
                  <a:outerShdw blurRad="38100" dist="38100" dir="2700000" algn="tl">
                    <a:srgbClr val="C0C0C0"/>
                  </a:outerShdw>
                </a:effectLst>
              </a:rPr>
              <a:t>Clearing Procedures</a:t>
            </a:r>
          </a:p>
        </p:txBody>
      </p:sp>
      <p:sp>
        <p:nvSpPr>
          <p:cNvPr id="12291" name="Text Box 6"/>
          <p:cNvSpPr txBox="1">
            <a:spLocks noChangeArrowheads="1"/>
          </p:cNvSpPr>
          <p:nvPr/>
        </p:nvSpPr>
        <p:spPr bwMode="auto">
          <a:xfrm>
            <a:off x="517525" y="2093913"/>
            <a:ext cx="3292475" cy="366712"/>
          </a:xfrm>
          <a:prstGeom prst="rect">
            <a:avLst/>
          </a:prstGeom>
          <a:noFill/>
          <a:ln w="9525">
            <a:noFill/>
            <a:miter lim="800000"/>
            <a:headEnd/>
            <a:tailEnd/>
          </a:ln>
        </p:spPr>
        <p:txBody>
          <a:bodyPr>
            <a:spAutoFit/>
          </a:bodyPr>
          <a:lstStyle/>
          <a:p>
            <a:endParaRPr lang="en-US" sz="1800"/>
          </a:p>
        </p:txBody>
      </p:sp>
      <p:sp>
        <p:nvSpPr>
          <p:cNvPr id="12292" name="Text Box 7"/>
          <p:cNvSpPr txBox="1">
            <a:spLocks noChangeArrowheads="1"/>
          </p:cNvSpPr>
          <p:nvPr/>
        </p:nvSpPr>
        <p:spPr bwMode="auto">
          <a:xfrm>
            <a:off x="133350" y="1657350"/>
            <a:ext cx="4572000" cy="4664075"/>
          </a:xfrm>
          <a:prstGeom prst="rect">
            <a:avLst/>
          </a:prstGeom>
          <a:noFill/>
          <a:ln w="9525">
            <a:noFill/>
            <a:miter lim="800000"/>
            <a:headEnd/>
            <a:tailEnd/>
          </a:ln>
        </p:spPr>
        <p:txBody>
          <a:bodyPr>
            <a:spAutoFit/>
          </a:bodyPr>
          <a:lstStyle/>
          <a:p>
            <a:pPr marL="342900" indent="-342900"/>
            <a:r>
              <a:rPr lang="en-US" sz="2000" b="1"/>
              <a:t>1</a:t>
            </a:r>
            <a:r>
              <a:rPr lang="en-US" sz="2000"/>
              <a:t> - Point the muzzle of the M320 in a safe direction, with the trigger finger outside the trigger guard.</a:t>
            </a:r>
          </a:p>
          <a:p>
            <a:pPr marL="342900" indent="-342900"/>
            <a:endParaRPr lang="en-US" sz="2000"/>
          </a:p>
          <a:p>
            <a:pPr marL="342900" indent="-342900"/>
            <a:r>
              <a:rPr lang="en-US" sz="2000" b="1"/>
              <a:t>2</a:t>
            </a:r>
            <a:r>
              <a:rPr lang="en-US" sz="2000"/>
              <a:t> - Put the selector lever in the “</a:t>
            </a:r>
            <a:r>
              <a:rPr lang="en-US" sz="2000" b="1"/>
              <a:t>S“ (Safe</a:t>
            </a:r>
            <a:r>
              <a:rPr lang="en-US" sz="2000"/>
              <a:t>) position .</a:t>
            </a:r>
          </a:p>
          <a:p>
            <a:pPr marL="342900" indent="-342900"/>
            <a:endParaRPr lang="en-US" sz="2000"/>
          </a:p>
          <a:p>
            <a:pPr marL="342900" indent="-342900"/>
            <a:r>
              <a:rPr lang="en-US" sz="2000" b="1"/>
              <a:t>3</a:t>
            </a:r>
            <a:r>
              <a:rPr lang="en-US" sz="2000"/>
              <a:t> - Push the barrel release button up, allowing the barrel to swing out to the left side of the receiver.</a:t>
            </a:r>
          </a:p>
          <a:p>
            <a:pPr marL="342900" indent="-342900"/>
            <a:endParaRPr lang="en-US" sz="2000"/>
          </a:p>
          <a:p>
            <a:pPr marL="342900" indent="-342900"/>
            <a:r>
              <a:rPr lang="en-US" sz="2000" b="1"/>
              <a:t>4</a:t>
            </a:r>
            <a:r>
              <a:rPr lang="en-US" sz="2000"/>
              <a:t> - Physically and visually inspect the chamber for obstructions, ammunition or empty cartridge case.</a:t>
            </a:r>
            <a:endParaRPr lang="en-US" sz="1800"/>
          </a:p>
        </p:txBody>
      </p:sp>
      <p:pic>
        <p:nvPicPr>
          <p:cNvPr id="12293" name="Picture 8" descr="C:\Users\Owner\Desktop\320 pics\M320pics\M320 (4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48100" y="2024063"/>
            <a:ext cx="4762500" cy="3557587"/>
          </a:xfrm>
          <a:prstGeom prst="rect">
            <a:avLst/>
          </a:prstGeom>
          <a:noFill/>
          <a:ln w="9525">
            <a:noFill/>
            <a:miter lim="800000"/>
            <a:headEnd/>
            <a:tailEnd/>
          </a:ln>
        </p:spPr>
      </p:pic>
    </p:spTree>
  </p:cSld>
  <p:clrMapOvr>
    <a:masterClrMapping/>
  </p:clrMapOvr>
  <p:transition spd="med">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2701925"/>
            <a:ext cx="9144000" cy="0"/>
          </a:xfrm>
          <a:prstGeom prst="rect">
            <a:avLst/>
          </a:prstGeom>
          <a:noFill/>
          <a:ln w="9525">
            <a:noFill/>
            <a:miter lim="800000"/>
            <a:headEnd/>
            <a:tailEnd/>
          </a:ln>
        </p:spPr>
        <p:txBody>
          <a:bodyPr wrap="none" anchor="ctr">
            <a:spAutoFit/>
          </a:bodyPr>
          <a:lstStyle/>
          <a:p>
            <a:pPr>
              <a:tabLst>
                <a:tab pos="539750" algn="r"/>
                <a:tab pos="2879725" algn="ctr"/>
                <a:tab pos="4951413" algn="r"/>
                <a:tab pos="5761038" algn="r"/>
              </a:tabLst>
            </a:pPr>
            <a:endParaRPr lang="en-US" sz="1800"/>
          </a:p>
        </p:txBody>
      </p:sp>
      <p:sp>
        <p:nvSpPr>
          <p:cNvPr id="13315" name="Rectangle 109"/>
          <p:cNvSpPr>
            <a:spLocks noGrp="1" noChangeArrowheads="1"/>
          </p:cNvSpPr>
          <p:nvPr>
            <p:ph type="body" idx="4294967295"/>
          </p:nvPr>
        </p:nvSpPr>
        <p:spPr>
          <a:xfrm>
            <a:off x="0" y="3790950"/>
            <a:ext cx="8763000" cy="3067050"/>
          </a:xfrm>
          <a:prstGeom prst="rect">
            <a:avLst/>
          </a:prstGeom>
        </p:spPr>
        <p:txBody>
          <a:bodyPr/>
          <a:lstStyle/>
          <a:p>
            <a:pPr marL="609600" indent="-609600" eaLnBrk="1" hangingPunct="1"/>
            <a:r>
              <a:rPr lang="en-US"/>
              <a:t>Ambidextrous Safety</a:t>
            </a:r>
          </a:p>
          <a:p>
            <a:pPr marL="609600" indent="-609600" eaLnBrk="1" hangingPunct="1"/>
            <a:r>
              <a:rPr lang="en-US"/>
              <a:t>Mechanical Leaf Sight </a:t>
            </a:r>
          </a:p>
          <a:p>
            <a:pPr marL="609600" indent="-609600" eaLnBrk="1" hangingPunct="1"/>
            <a:r>
              <a:rPr lang="en-US"/>
              <a:t>Double Action Trigger </a:t>
            </a:r>
          </a:p>
          <a:p>
            <a:pPr marL="609600" indent="-609600" eaLnBrk="1" hangingPunct="1"/>
            <a:r>
              <a:rPr lang="en-US"/>
              <a:t>Various Mounting Options </a:t>
            </a:r>
          </a:p>
          <a:p>
            <a:pPr marL="609600" indent="-609600" eaLnBrk="1" hangingPunct="1"/>
            <a:r>
              <a:rPr lang="en-US"/>
              <a:t>Barrel – Forged Aluminum</a:t>
            </a:r>
          </a:p>
        </p:txBody>
      </p:sp>
      <p:sp>
        <p:nvSpPr>
          <p:cNvPr id="43010" name="Rectangle 2"/>
          <p:cNvSpPr>
            <a:spLocks noGrp="1" noChangeArrowheads="1"/>
          </p:cNvSpPr>
          <p:nvPr>
            <p:ph type="title" idx="4294967295"/>
          </p:nvPr>
        </p:nvSpPr>
        <p:spPr>
          <a:xfrm>
            <a:off x="914400" y="76200"/>
            <a:ext cx="8229600" cy="1143000"/>
          </a:xfrm>
          <a:prstGeom prst="rect">
            <a:avLst/>
          </a:prstGeom>
        </p:spPr>
        <p:txBody>
          <a:bodyPr/>
          <a:lstStyle/>
          <a:p>
            <a:pPr eaLnBrk="1" hangingPunct="1">
              <a:defRPr/>
            </a:pPr>
            <a:r>
              <a:rPr lang="en-US" b="1" dirty="0">
                <a:effectLst>
                  <a:outerShdw blurRad="38100" dist="38100" dir="2700000" algn="tl">
                    <a:srgbClr val="C0C0C0"/>
                  </a:outerShdw>
                </a:effectLst>
              </a:rPr>
              <a:t> CHARACTERISTICS</a:t>
            </a:r>
          </a:p>
        </p:txBody>
      </p:sp>
      <p:pic>
        <p:nvPicPr>
          <p:cNvPr id="13316" name="Picture 7" descr="C:\Users\Owner\Desktop\320 pics\M320pics\M320 (19).JPG"/>
          <p:cNvPicPr>
            <a:picLocks noChangeAspect="1" noChangeArrowheads="1"/>
          </p:cNvPicPr>
          <p:nvPr/>
        </p:nvPicPr>
        <p:blipFill>
          <a:blip r:embed="rId3" cstate="print">
            <a:clrChange>
              <a:clrFrom>
                <a:srgbClr val="FFFFFF"/>
              </a:clrFrom>
              <a:clrTo>
                <a:srgbClr val="FFFFFF">
                  <a:alpha val="0"/>
                </a:srgbClr>
              </a:clrTo>
            </a:clrChange>
          </a:blip>
          <a:srcRect t="34042"/>
          <a:stretch>
            <a:fillRect/>
          </a:stretch>
        </p:blipFill>
        <p:spPr bwMode="auto">
          <a:xfrm>
            <a:off x="844550" y="1052513"/>
            <a:ext cx="6965950" cy="3100387"/>
          </a:xfrm>
          <a:prstGeom prst="rect">
            <a:avLst/>
          </a:prstGeom>
          <a:noFill/>
          <a:ln w="9525">
            <a:noFill/>
            <a:miter lim="800000"/>
            <a:headEnd/>
            <a:tailEnd/>
          </a:ln>
        </p:spPr>
      </p:pic>
    </p:spTree>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8" name="Line 555"/>
          <p:cNvSpPr>
            <a:spLocks noChangeShapeType="1"/>
          </p:cNvSpPr>
          <p:nvPr/>
        </p:nvSpPr>
        <p:spPr bwMode="auto">
          <a:xfrm flipV="1">
            <a:off x="2971800" y="4229100"/>
            <a:ext cx="46038" cy="1562100"/>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grpSp>
        <p:nvGrpSpPr>
          <p:cNvPr id="14339" name="Group 11"/>
          <p:cNvGrpSpPr>
            <a:grpSpLocks/>
          </p:cNvGrpSpPr>
          <p:nvPr/>
        </p:nvGrpSpPr>
        <p:grpSpPr bwMode="auto">
          <a:xfrm>
            <a:off x="1792288" y="76200"/>
            <a:ext cx="5522912" cy="1295400"/>
            <a:chOff x="1129" y="48"/>
            <a:chExt cx="3479" cy="816"/>
          </a:xfrm>
        </p:grpSpPr>
        <p:sp>
          <p:nvSpPr>
            <p:cNvPr id="189452" name="Text Box 12"/>
            <p:cNvSpPr txBox="1">
              <a:spLocks noChangeArrowheads="1"/>
            </p:cNvSpPr>
            <p:nvPr/>
          </p:nvSpPr>
          <p:spPr bwMode="auto">
            <a:xfrm>
              <a:off x="1129" y="48"/>
              <a:ext cx="3479" cy="480"/>
            </a:xfrm>
            <a:prstGeom prst="rect">
              <a:avLst/>
            </a:prstGeom>
            <a:noFill/>
            <a:ln w="9525">
              <a:noFill/>
              <a:miter lim="800000"/>
              <a:headEnd/>
              <a:tailEnd/>
            </a:ln>
            <a:effectLst/>
          </p:spPr>
          <p:txBody>
            <a:bodyPr wrap="none">
              <a:spAutoFit/>
            </a:bodyPr>
            <a:lstStyle/>
            <a:p>
              <a:pPr>
                <a:defRPr/>
              </a:pPr>
              <a:r>
                <a:rPr lang="en-US" sz="4400" b="1">
                  <a:effectLst>
                    <a:outerShdw blurRad="38100" dist="38100" dir="2700000" algn="tl">
                      <a:srgbClr val="C0C0C0"/>
                    </a:outerShdw>
                  </a:effectLst>
                </a:rPr>
                <a:t>CHARACTERISTICS</a:t>
              </a:r>
            </a:p>
          </p:txBody>
        </p:sp>
        <p:sp>
          <p:nvSpPr>
            <p:cNvPr id="40962" name="Rectangle 2"/>
            <p:cNvSpPr>
              <a:spLocks noChangeArrowheads="1"/>
            </p:cNvSpPr>
            <p:nvPr/>
          </p:nvSpPr>
          <p:spPr bwMode="auto">
            <a:xfrm>
              <a:off x="2062" y="336"/>
              <a:ext cx="1634" cy="528"/>
            </a:xfrm>
            <a:prstGeom prst="rect">
              <a:avLst/>
            </a:prstGeom>
            <a:noFill/>
            <a:ln w="9525">
              <a:noFill/>
              <a:miter lim="800000"/>
              <a:headEnd/>
              <a:tailEnd/>
            </a:ln>
          </p:spPr>
          <p:txBody>
            <a:bodyPr anchor="ctr"/>
            <a:lstStyle/>
            <a:p>
              <a:pPr algn="ctr">
                <a:defRPr/>
              </a:pPr>
              <a:r>
                <a:rPr lang="en-US" sz="4400" b="1">
                  <a:solidFill>
                    <a:schemeClr val="tx2"/>
                  </a:solidFill>
                  <a:effectLst>
                    <a:outerShdw blurRad="38100" dist="38100" dir="2700000" algn="tl">
                      <a:srgbClr val="C0C0C0"/>
                    </a:outerShdw>
                  </a:effectLst>
                </a:rPr>
                <a:t>Left Side</a:t>
              </a:r>
            </a:p>
          </p:txBody>
        </p:sp>
      </p:grpSp>
      <p:sp>
        <p:nvSpPr>
          <p:cNvPr id="189455" name="Text Box 15"/>
          <p:cNvSpPr txBox="1">
            <a:spLocks noChangeArrowheads="1"/>
          </p:cNvSpPr>
          <p:nvPr/>
        </p:nvSpPr>
        <p:spPr bwMode="auto">
          <a:xfrm>
            <a:off x="1981200" y="5789613"/>
            <a:ext cx="1757363" cy="701675"/>
          </a:xfrm>
          <a:prstGeom prst="rect">
            <a:avLst/>
          </a:prstGeom>
          <a:noFill/>
          <a:ln w="9525">
            <a:noFill/>
            <a:miter lim="800000"/>
            <a:headEnd/>
            <a:tailEnd/>
          </a:ln>
          <a:effectLst/>
        </p:spPr>
        <p:txBody>
          <a:bodyPr>
            <a:spAutoFit/>
          </a:bodyPr>
          <a:lstStyle/>
          <a:p>
            <a:pPr algn="ctr">
              <a:defRPr/>
            </a:pPr>
            <a:r>
              <a:rPr lang="en-US" sz="2000" b="1">
                <a:effectLst>
                  <a:outerShdw blurRad="38100" dist="38100" dir="2700000" algn="tl">
                    <a:srgbClr val="C0C0C0"/>
                  </a:outerShdw>
                </a:effectLst>
              </a:rPr>
              <a:t>Vertical Grip</a:t>
            </a:r>
          </a:p>
          <a:p>
            <a:pPr algn="ctr">
              <a:defRPr/>
            </a:pPr>
            <a:endParaRPr lang="en-US" sz="2000" b="1">
              <a:effectLst>
                <a:outerShdw blurRad="38100" dist="38100" dir="2700000" algn="tl">
                  <a:srgbClr val="C0C0C0"/>
                </a:outerShdw>
              </a:effectLst>
            </a:endParaRPr>
          </a:p>
        </p:txBody>
      </p:sp>
      <p:sp>
        <p:nvSpPr>
          <p:cNvPr id="189458" name="Rectangle 18"/>
          <p:cNvSpPr>
            <a:spLocks noChangeArrowheads="1"/>
          </p:cNvSpPr>
          <p:nvPr/>
        </p:nvSpPr>
        <p:spPr bwMode="auto">
          <a:xfrm>
            <a:off x="4078288" y="5791200"/>
            <a:ext cx="1833562" cy="701675"/>
          </a:xfrm>
          <a:prstGeom prst="rect">
            <a:avLst/>
          </a:prstGeom>
          <a:noFill/>
          <a:ln w="9525">
            <a:noFill/>
            <a:miter lim="800000"/>
            <a:headEnd/>
            <a:tailEnd/>
          </a:ln>
          <a:effectLst/>
        </p:spPr>
        <p:txBody>
          <a:bodyPr>
            <a:spAutoFit/>
          </a:bodyPr>
          <a:lstStyle/>
          <a:p>
            <a:pPr algn="ctr">
              <a:defRPr/>
            </a:pPr>
            <a:r>
              <a:rPr lang="de-DE" sz="2000" b="1">
                <a:effectLst>
                  <a:outerShdw blurRad="38100" dist="38100" dir="2700000" algn="tl">
                    <a:srgbClr val="C0C0C0"/>
                  </a:outerShdw>
                </a:effectLst>
              </a:rPr>
              <a:t>Barrel release lever</a:t>
            </a:r>
          </a:p>
        </p:txBody>
      </p:sp>
      <p:sp>
        <p:nvSpPr>
          <p:cNvPr id="189459" name="Rectangle 19"/>
          <p:cNvSpPr>
            <a:spLocks noChangeArrowheads="1"/>
          </p:cNvSpPr>
          <p:nvPr/>
        </p:nvSpPr>
        <p:spPr bwMode="auto">
          <a:xfrm>
            <a:off x="6659563" y="5089525"/>
            <a:ext cx="2484437" cy="701675"/>
          </a:xfrm>
          <a:prstGeom prst="rect">
            <a:avLst/>
          </a:prstGeom>
          <a:noFill/>
          <a:ln w="9525">
            <a:noFill/>
            <a:miter lim="800000"/>
            <a:headEnd/>
            <a:tailEnd/>
          </a:ln>
          <a:effectLst/>
        </p:spPr>
        <p:txBody>
          <a:bodyPr>
            <a:spAutoFit/>
          </a:bodyPr>
          <a:lstStyle/>
          <a:p>
            <a:pPr algn="ctr">
              <a:defRPr/>
            </a:pPr>
            <a:r>
              <a:rPr lang="de-DE" sz="2000" b="1" dirty="0">
                <a:effectLst>
                  <a:outerShdw blurRad="38100" dist="38100" dir="2700000" algn="tl">
                    <a:srgbClr val="C0C0C0"/>
                  </a:outerShdw>
                </a:effectLst>
              </a:rPr>
              <a:t>Safety Lever (Ambidextrous)</a:t>
            </a:r>
          </a:p>
        </p:txBody>
      </p:sp>
      <p:sp>
        <p:nvSpPr>
          <p:cNvPr id="189460" name="Rectangle 20"/>
          <p:cNvSpPr>
            <a:spLocks noChangeArrowheads="1"/>
          </p:cNvSpPr>
          <p:nvPr/>
        </p:nvSpPr>
        <p:spPr bwMode="auto">
          <a:xfrm>
            <a:off x="7027863" y="3419475"/>
            <a:ext cx="1847850" cy="1006475"/>
          </a:xfrm>
          <a:prstGeom prst="rect">
            <a:avLst/>
          </a:prstGeom>
          <a:noFill/>
          <a:ln w="9525">
            <a:noFill/>
            <a:miter lim="800000"/>
            <a:headEnd/>
            <a:tailEnd/>
          </a:ln>
          <a:effectLst/>
        </p:spPr>
        <p:txBody>
          <a:bodyPr>
            <a:spAutoFit/>
          </a:bodyPr>
          <a:lstStyle/>
          <a:p>
            <a:pPr algn="ctr">
              <a:defRPr/>
            </a:pPr>
            <a:r>
              <a:rPr lang="de-DE" sz="2000" b="1" dirty="0">
                <a:effectLst>
                  <a:outerShdw blurRad="38100" dist="38100" dir="2700000" algn="tl">
                    <a:srgbClr val="C0C0C0"/>
                  </a:outerShdw>
                </a:effectLst>
              </a:rPr>
              <a:t>Buttstock Locking Lever</a:t>
            </a:r>
          </a:p>
        </p:txBody>
      </p:sp>
      <p:sp>
        <p:nvSpPr>
          <p:cNvPr id="189461" name="Rectangle 21"/>
          <p:cNvSpPr>
            <a:spLocks noChangeArrowheads="1"/>
          </p:cNvSpPr>
          <p:nvPr/>
        </p:nvSpPr>
        <p:spPr bwMode="auto">
          <a:xfrm>
            <a:off x="6888163" y="1543050"/>
            <a:ext cx="2420937" cy="701675"/>
          </a:xfrm>
          <a:prstGeom prst="rect">
            <a:avLst/>
          </a:prstGeom>
          <a:noFill/>
          <a:ln w="9525">
            <a:noFill/>
            <a:miter lim="800000"/>
            <a:headEnd/>
            <a:tailEnd/>
          </a:ln>
          <a:effectLst/>
        </p:spPr>
        <p:txBody>
          <a:bodyPr>
            <a:spAutoFit/>
          </a:bodyPr>
          <a:lstStyle/>
          <a:p>
            <a:pPr algn="ctr">
              <a:defRPr/>
            </a:pPr>
            <a:r>
              <a:rPr lang="de-DE" sz="2000" b="1" dirty="0">
                <a:effectLst>
                  <a:outerShdw blurRad="38100" dist="38100" dir="2700000" algn="tl">
                    <a:srgbClr val="C0C0C0"/>
                  </a:outerShdw>
                </a:effectLst>
              </a:rPr>
              <a:t>M4 Rear Adapter (installed)</a:t>
            </a:r>
          </a:p>
        </p:txBody>
      </p:sp>
      <p:pic>
        <p:nvPicPr>
          <p:cNvPr id="14345" name="Picture 23" descr="C:\Users\Owner\Desktop\320 pics\M320pics\M320 (2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5500" y="590550"/>
            <a:ext cx="7454900" cy="5591175"/>
          </a:xfrm>
          <a:prstGeom prst="rect">
            <a:avLst/>
          </a:prstGeom>
          <a:noFill/>
          <a:ln w="9525">
            <a:noFill/>
            <a:miter lim="800000"/>
            <a:headEnd/>
            <a:tailEnd/>
          </a:ln>
        </p:spPr>
      </p:pic>
      <p:sp>
        <p:nvSpPr>
          <p:cNvPr id="189450" name="Line 574"/>
          <p:cNvSpPr>
            <a:spLocks noChangeShapeType="1"/>
          </p:cNvSpPr>
          <p:nvPr/>
        </p:nvSpPr>
        <p:spPr bwMode="auto">
          <a:xfrm flipV="1">
            <a:off x="1398588" y="3216275"/>
            <a:ext cx="392112" cy="46038"/>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9447" name="Line 552"/>
          <p:cNvSpPr>
            <a:spLocks noChangeShapeType="1"/>
          </p:cNvSpPr>
          <p:nvPr/>
        </p:nvSpPr>
        <p:spPr bwMode="auto">
          <a:xfrm flipH="1" flipV="1">
            <a:off x="4324350" y="3867150"/>
            <a:ext cx="411163" cy="1922463"/>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9446" name="Line 550"/>
          <p:cNvSpPr>
            <a:spLocks noChangeShapeType="1"/>
          </p:cNvSpPr>
          <p:nvPr/>
        </p:nvSpPr>
        <p:spPr bwMode="auto">
          <a:xfrm flipH="1" flipV="1">
            <a:off x="6057900" y="3333750"/>
            <a:ext cx="1893888" cy="1755775"/>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9444" name="Line 529"/>
          <p:cNvSpPr>
            <a:spLocks noChangeShapeType="1"/>
          </p:cNvSpPr>
          <p:nvPr/>
        </p:nvSpPr>
        <p:spPr bwMode="auto">
          <a:xfrm flipH="1">
            <a:off x="6667500" y="2244725"/>
            <a:ext cx="647700" cy="46038"/>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9443" name="Line 524"/>
          <p:cNvSpPr>
            <a:spLocks noChangeShapeType="1"/>
          </p:cNvSpPr>
          <p:nvPr/>
        </p:nvSpPr>
        <p:spPr bwMode="auto">
          <a:xfrm>
            <a:off x="1722438" y="2244725"/>
            <a:ext cx="968375" cy="0"/>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9445" name="Line 546"/>
          <p:cNvSpPr>
            <a:spLocks noChangeShapeType="1"/>
          </p:cNvSpPr>
          <p:nvPr/>
        </p:nvSpPr>
        <p:spPr bwMode="auto">
          <a:xfrm flipH="1" flipV="1">
            <a:off x="5829300" y="2400300"/>
            <a:ext cx="1341438" cy="1196975"/>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89457" name="Rectangle 17"/>
          <p:cNvSpPr>
            <a:spLocks noChangeArrowheads="1"/>
          </p:cNvSpPr>
          <p:nvPr/>
        </p:nvSpPr>
        <p:spPr bwMode="auto">
          <a:xfrm>
            <a:off x="381000" y="2895600"/>
            <a:ext cx="1016000" cy="701675"/>
          </a:xfrm>
          <a:prstGeom prst="rect">
            <a:avLst/>
          </a:prstGeom>
          <a:noFill/>
          <a:ln w="9525">
            <a:noFill/>
            <a:miter lim="800000"/>
            <a:headEnd/>
            <a:tailEnd/>
          </a:ln>
          <a:effectLst/>
        </p:spPr>
        <p:txBody>
          <a:bodyPr wrap="none">
            <a:spAutoFit/>
          </a:bodyPr>
          <a:lstStyle/>
          <a:p>
            <a:pPr algn="ctr">
              <a:defRPr/>
            </a:pPr>
            <a:r>
              <a:rPr lang="en-US" sz="2000" b="1" dirty="0">
                <a:effectLst>
                  <a:outerShdw blurRad="38100" dist="38100" dir="2700000" algn="tl">
                    <a:srgbClr val="C0C0C0"/>
                  </a:outerShdw>
                </a:effectLst>
              </a:rPr>
              <a:t>Muzzle</a:t>
            </a:r>
          </a:p>
          <a:p>
            <a:pPr algn="ctr">
              <a:defRPr/>
            </a:pPr>
            <a:r>
              <a:rPr lang="en-US" sz="2000" b="1" dirty="0">
                <a:effectLst>
                  <a:outerShdw blurRad="38100" dist="38100" dir="2700000" algn="tl">
                    <a:srgbClr val="C0C0C0"/>
                  </a:outerShdw>
                </a:effectLst>
              </a:rPr>
              <a:t>cap</a:t>
            </a:r>
          </a:p>
        </p:txBody>
      </p:sp>
      <p:sp>
        <p:nvSpPr>
          <p:cNvPr id="189454" name="Text Box 14"/>
          <p:cNvSpPr txBox="1">
            <a:spLocks noChangeArrowheads="1"/>
          </p:cNvSpPr>
          <p:nvPr/>
        </p:nvSpPr>
        <p:spPr bwMode="auto">
          <a:xfrm>
            <a:off x="-190500" y="1812925"/>
            <a:ext cx="2127250" cy="701675"/>
          </a:xfrm>
          <a:prstGeom prst="rect">
            <a:avLst/>
          </a:prstGeom>
          <a:noFill/>
          <a:ln w="9525">
            <a:noFill/>
            <a:miter lim="800000"/>
            <a:headEnd/>
            <a:tailEnd/>
          </a:ln>
          <a:effectLst/>
        </p:spPr>
        <p:txBody>
          <a:bodyPr>
            <a:spAutoFit/>
          </a:bodyPr>
          <a:lstStyle/>
          <a:p>
            <a:pPr algn="ctr">
              <a:defRPr/>
            </a:pPr>
            <a:r>
              <a:rPr lang="de-DE" sz="2000" b="1" dirty="0">
                <a:effectLst>
                  <a:outerShdw blurRad="38100" dist="38100" dir="2700000" algn="tl">
                    <a:srgbClr val="C0C0C0"/>
                  </a:outerShdw>
                </a:effectLst>
              </a:rPr>
              <a:t>DNS Mounting Bracket</a:t>
            </a:r>
          </a:p>
        </p:txBody>
      </p:sp>
    </p:spTree>
  </p:cSld>
  <p:clrMapOvr>
    <a:masterClrMapping/>
  </p:clrMapOvr>
  <p:transition spd="med">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792288" y="76200"/>
            <a:ext cx="5522912" cy="1295400"/>
            <a:chOff x="1129" y="48"/>
            <a:chExt cx="3479" cy="816"/>
          </a:xfrm>
        </p:grpSpPr>
        <p:sp>
          <p:nvSpPr>
            <p:cNvPr id="203779" name="Text Box 3"/>
            <p:cNvSpPr txBox="1">
              <a:spLocks noChangeArrowheads="1"/>
            </p:cNvSpPr>
            <p:nvPr/>
          </p:nvSpPr>
          <p:spPr bwMode="auto">
            <a:xfrm>
              <a:off x="1129" y="48"/>
              <a:ext cx="3479" cy="480"/>
            </a:xfrm>
            <a:prstGeom prst="rect">
              <a:avLst/>
            </a:prstGeom>
            <a:noFill/>
            <a:ln w="9525">
              <a:noFill/>
              <a:miter lim="800000"/>
              <a:headEnd/>
              <a:tailEnd/>
            </a:ln>
            <a:effectLst/>
          </p:spPr>
          <p:txBody>
            <a:bodyPr wrap="none">
              <a:spAutoFit/>
            </a:bodyPr>
            <a:lstStyle/>
            <a:p>
              <a:pPr>
                <a:defRPr/>
              </a:pPr>
              <a:r>
                <a:rPr lang="en-US" sz="4400" b="1">
                  <a:effectLst>
                    <a:outerShdw blurRad="38100" dist="38100" dir="2700000" algn="tl">
                      <a:srgbClr val="C0C0C0"/>
                    </a:outerShdw>
                  </a:effectLst>
                </a:rPr>
                <a:t>CHARACTERISTICS</a:t>
              </a:r>
            </a:p>
          </p:txBody>
        </p:sp>
        <p:sp>
          <p:nvSpPr>
            <p:cNvPr id="40962" name="Rectangle 2"/>
            <p:cNvSpPr>
              <a:spLocks noChangeArrowheads="1"/>
            </p:cNvSpPr>
            <p:nvPr/>
          </p:nvSpPr>
          <p:spPr bwMode="auto">
            <a:xfrm>
              <a:off x="2062" y="336"/>
              <a:ext cx="1634" cy="528"/>
            </a:xfrm>
            <a:prstGeom prst="rect">
              <a:avLst/>
            </a:prstGeom>
            <a:noFill/>
            <a:ln w="9525">
              <a:noFill/>
              <a:miter lim="800000"/>
              <a:headEnd/>
              <a:tailEnd/>
            </a:ln>
          </p:spPr>
          <p:txBody>
            <a:bodyPr anchor="ctr"/>
            <a:lstStyle/>
            <a:p>
              <a:pPr algn="ctr">
                <a:defRPr/>
              </a:pPr>
              <a:r>
                <a:rPr lang="en-US" sz="4400" b="1">
                  <a:solidFill>
                    <a:schemeClr val="tx2"/>
                  </a:solidFill>
                  <a:effectLst>
                    <a:outerShdw blurRad="38100" dist="38100" dir="2700000" algn="tl">
                      <a:srgbClr val="C0C0C0"/>
                    </a:outerShdw>
                  </a:effectLst>
                </a:rPr>
                <a:t>Left Side</a:t>
              </a:r>
            </a:p>
          </p:txBody>
        </p:sp>
      </p:grpSp>
      <p:sp>
        <p:nvSpPr>
          <p:cNvPr id="203787" name="Rectangle 11"/>
          <p:cNvSpPr>
            <a:spLocks noChangeArrowheads="1"/>
          </p:cNvSpPr>
          <p:nvPr/>
        </p:nvSpPr>
        <p:spPr bwMode="auto">
          <a:xfrm>
            <a:off x="5854700" y="2403475"/>
            <a:ext cx="2735263" cy="701675"/>
          </a:xfrm>
          <a:prstGeom prst="rect">
            <a:avLst/>
          </a:prstGeom>
          <a:noFill/>
          <a:ln w="9525">
            <a:noFill/>
            <a:miter lim="800000"/>
            <a:headEnd/>
            <a:tailEnd/>
          </a:ln>
          <a:effectLst/>
        </p:spPr>
        <p:txBody>
          <a:bodyPr>
            <a:spAutoFit/>
          </a:bodyPr>
          <a:lstStyle/>
          <a:p>
            <a:pPr algn="ctr">
              <a:defRPr/>
            </a:pPr>
            <a:r>
              <a:rPr lang="de-DE" sz="2000" b="1">
                <a:effectLst>
                  <a:outerShdw blurRad="38100" dist="38100" dir="2700000" algn="tl">
                    <a:srgbClr val="C0C0C0"/>
                  </a:outerShdw>
                </a:effectLst>
              </a:rPr>
              <a:t>DNS Cable Channel Guide</a:t>
            </a:r>
          </a:p>
        </p:txBody>
      </p:sp>
      <p:sp>
        <p:nvSpPr>
          <p:cNvPr id="203788" name="Rectangle 12"/>
          <p:cNvSpPr>
            <a:spLocks noChangeArrowheads="1"/>
          </p:cNvSpPr>
          <p:nvPr/>
        </p:nvSpPr>
        <p:spPr bwMode="auto">
          <a:xfrm>
            <a:off x="5853113" y="3201988"/>
            <a:ext cx="2871787" cy="701675"/>
          </a:xfrm>
          <a:prstGeom prst="rect">
            <a:avLst/>
          </a:prstGeom>
          <a:noFill/>
          <a:ln w="9525">
            <a:noFill/>
            <a:miter lim="800000"/>
            <a:headEnd/>
            <a:tailEnd/>
          </a:ln>
          <a:effectLst/>
        </p:spPr>
        <p:txBody>
          <a:bodyPr>
            <a:spAutoFit/>
          </a:bodyPr>
          <a:lstStyle/>
          <a:p>
            <a:pPr algn="ctr">
              <a:defRPr/>
            </a:pPr>
            <a:r>
              <a:rPr lang="de-DE" sz="2000" b="1">
                <a:effectLst>
                  <a:outerShdw blurRad="38100" dist="38100" dir="2700000" algn="tl">
                    <a:srgbClr val="C0C0C0"/>
                  </a:outerShdw>
                </a:effectLst>
              </a:rPr>
              <a:t>5x3mm Allen Wrench in Storage Location</a:t>
            </a:r>
          </a:p>
        </p:txBody>
      </p:sp>
      <p:sp>
        <p:nvSpPr>
          <p:cNvPr id="203789" name="Rectangle 13"/>
          <p:cNvSpPr>
            <a:spLocks noChangeArrowheads="1"/>
          </p:cNvSpPr>
          <p:nvPr/>
        </p:nvSpPr>
        <p:spPr bwMode="auto">
          <a:xfrm>
            <a:off x="5911850" y="4364038"/>
            <a:ext cx="2611438" cy="396875"/>
          </a:xfrm>
          <a:prstGeom prst="rect">
            <a:avLst/>
          </a:prstGeom>
          <a:noFill/>
          <a:ln w="9525">
            <a:noFill/>
            <a:miter lim="800000"/>
            <a:headEnd/>
            <a:tailEnd/>
          </a:ln>
          <a:effectLst/>
        </p:spPr>
        <p:txBody>
          <a:bodyPr wrap="none">
            <a:spAutoFit/>
          </a:bodyPr>
          <a:lstStyle/>
          <a:p>
            <a:pPr>
              <a:defRPr/>
            </a:pPr>
            <a:r>
              <a:rPr lang="de-DE" sz="2000" b="1">
                <a:effectLst>
                  <a:outerShdw blurRad="38100" dist="38100" dir="2700000" algn="tl">
                    <a:srgbClr val="C0C0C0"/>
                  </a:outerShdw>
                </a:effectLst>
              </a:rPr>
              <a:t>DNS Remote Switch</a:t>
            </a:r>
            <a:endParaRPr lang="en-US" sz="2000" b="1">
              <a:effectLst>
                <a:outerShdw blurRad="38100" dist="38100" dir="2700000" algn="tl">
                  <a:srgbClr val="C0C0C0"/>
                </a:outerShdw>
              </a:effectLst>
            </a:endParaRPr>
          </a:p>
        </p:txBody>
      </p:sp>
      <p:pic>
        <p:nvPicPr>
          <p:cNvPr id="15366" name="Picture 13" descr="C:\Users\Owner\Desktop\320 pics\M320pics\M320 (22).JPG"/>
          <p:cNvPicPr>
            <a:picLocks noChangeAspect="1" noChangeArrowheads="1"/>
          </p:cNvPicPr>
          <p:nvPr/>
        </p:nvPicPr>
        <p:blipFill>
          <a:blip r:embed="rId3" cstate="print">
            <a:clrChange>
              <a:clrFrom>
                <a:srgbClr val="FFFFFE"/>
              </a:clrFrom>
              <a:clrTo>
                <a:srgbClr val="FFFFFE">
                  <a:alpha val="0"/>
                </a:srgbClr>
              </a:clrTo>
            </a:clrChange>
          </a:blip>
          <a:srcRect/>
          <a:stretch>
            <a:fillRect/>
          </a:stretch>
        </p:blipFill>
        <p:spPr bwMode="auto">
          <a:xfrm>
            <a:off x="0" y="938213"/>
            <a:ext cx="6934200" cy="5310187"/>
          </a:xfrm>
          <a:prstGeom prst="rect">
            <a:avLst/>
          </a:prstGeom>
          <a:noFill/>
          <a:ln w="9525">
            <a:noFill/>
            <a:miter lim="800000"/>
            <a:headEnd/>
            <a:tailEnd/>
          </a:ln>
        </p:spPr>
      </p:pic>
      <p:sp>
        <p:nvSpPr>
          <p:cNvPr id="203784" name="Line 525"/>
          <p:cNvSpPr>
            <a:spLocks noChangeShapeType="1"/>
          </p:cNvSpPr>
          <p:nvPr/>
        </p:nvSpPr>
        <p:spPr bwMode="auto">
          <a:xfrm flipH="1" flipV="1">
            <a:off x="5353050" y="2581275"/>
            <a:ext cx="514350" cy="46038"/>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203783" name="Line 548"/>
          <p:cNvSpPr>
            <a:spLocks noChangeShapeType="1"/>
          </p:cNvSpPr>
          <p:nvPr/>
        </p:nvSpPr>
        <p:spPr bwMode="auto">
          <a:xfrm flipH="1" flipV="1">
            <a:off x="4857750" y="2800350"/>
            <a:ext cx="1054100" cy="723900"/>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203782" name="Line 526"/>
          <p:cNvSpPr>
            <a:spLocks noChangeShapeType="1"/>
          </p:cNvSpPr>
          <p:nvPr/>
        </p:nvSpPr>
        <p:spPr bwMode="auto">
          <a:xfrm flipH="1" flipV="1">
            <a:off x="5048250" y="3505200"/>
            <a:ext cx="819150" cy="1087438"/>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Tree>
  </p:cSld>
  <p:clrMapOvr>
    <a:masterClrMapping/>
  </p:clrMapOvr>
  <p:transition spd="med">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173788" y="838200"/>
            <a:ext cx="2970212" cy="685800"/>
          </a:xfrm>
          <a:prstGeom prst="rect">
            <a:avLst/>
          </a:prstGeom>
        </p:spPr>
        <p:txBody>
          <a:bodyPr/>
          <a:lstStyle/>
          <a:p>
            <a:pPr eaLnBrk="1" hangingPunct="1">
              <a:defRPr/>
            </a:pPr>
            <a:r>
              <a:rPr lang="en-US" sz="4000" b="1">
                <a:effectLst>
                  <a:outerShdw blurRad="38100" dist="38100" dir="2700000" algn="tl">
                    <a:srgbClr val="C0C0C0"/>
                  </a:outerShdw>
                </a:effectLst>
              </a:rPr>
              <a:t>Right Side</a:t>
            </a:r>
          </a:p>
        </p:txBody>
      </p:sp>
      <p:sp>
        <p:nvSpPr>
          <p:cNvPr id="2052" name="Rectangle 4"/>
          <p:cNvSpPr>
            <a:spLocks noChangeArrowheads="1"/>
          </p:cNvSpPr>
          <p:nvPr/>
        </p:nvSpPr>
        <p:spPr bwMode="auto">
          <a:xfrm>
            <a:off x="304800" y="2865438"/>
            <a:ext cx="184150" cy="366712"/>
          </a:xfrm>
          <a:prstGeom prst="rect">
            <a:avLst/>
          </a:prstGeom>
          <a:noFill/>
          <a:ln w="9525">
            <a:noFill/>
            <a:miter lim="800000"/>
            <a:headEnd/>
            <a:tailEnd/>
          </a:ln>
        </p:spPr>
        <p:txBody>
          <a:bodyPr wrap="none" anchor="ctr">
            <a:spAutoFit/>
          </a:bodyPr>
          <a:lstStyle/>
          <a:p>
            <a:pPr>
              <a:tabLst>
                <a:tab pos="539750" algn="r"/>
                <a:tab pos="2879725" algn="ctr"/>
                <a:tab pos="4951413" algn="r"/>
                <a:tab pos="5761038" algn="r"/>
              </a:tabLst>
            </a:pPr>
            <a:endParaRPr lang="en-US" sz="1800"/>
          </a:p>
        </p:txBody>
      </p:sp>
      <p:sp>
        <p:nvSpPr>
          <p:cNvPr id="190474" name="Text Box 10"/>
          <p:cNvSpPr txBox="1">
            <a:spLocks noChangeArrowheads="1"/>
          </p:cNvSpPr>
          <p:nvPr/>
        </p:nvSpPr>
        <p:spPr bwMode="auto">
          <a:xfrm>
            <a:off x="6294438" y="3413125"/>
            <a:ext cx="2849562" cy="1006475"/>
          </a:xfrm>
          <a:prstGeom prst="rect">
            <a:avLst/>
          </a:prstGeom>
          <a:noFill/>
          <a:ln w="9525">
            <a:noFill/>
            <a:miter lim="800000"/>
            <a:headEnd/>
            <a:tailEnd/>
          </a:ln>
          <a:effectLst/>
        </p:spPr>
        <p:txBody>
          <a:bodyPr>
            <a:spAutoFit/>
          </a:bodyPr>
          <a:lstStyle/>
          <a:p>
            <a:pPr>
              <a:defRPr/>
            </a:pPr>
            <a:r>
              <a:rPr lang="de-DE" sz="2000" b="1">
                <a:effectLst>
                  <a:outerShdw blurRad="38100" dist="38100" dir="2700000" algn="tl">
                    <a:srgbClr val="C0C0C0"/>
                  </a:outerShdw>
                </a:effectLst>
              </a:rPr>
              <a:t>Manufacturer, Model, Serial #</a:t>
            </a:r>
          </a:p>
          <a:p>
            <a:pPr>
              <a:defRPr/>
            </a:pPr>
            <a:endParaRPr lang="en-US" sz="2000" b="1">
              <a:effectLst>
                <a:outerShdw blurRad="38100" dist="38100" dir="2700000" algn="tl">
                  <a:srgbClr val="C0C0C0"/>
                </a:outerShdw>
              </a:effectLst>
            </a:endParaRPr>
          </a:p>
        </p:txBody>
      </p:sp>
      <p:sp>
        <p:nvSpPr>
          <p:cNvPr id="190475" name="Text Box 11"/>
          <p:cNvSpPr txBox="1">
            <a:spLocks noChangeArrowheads="1"/>
          </p:cNvSpPr>
          <p:nvPr/>
        </p:nvSpPr>
        <p:spPr bwMode="auto">
          <a:xfrm>
            <a:off x="7246938" y="5486400"/>
            <a:ext cx="1058862" cy="396875"/>
          </a:xfrm>
          <a:prstGeom prst="rect">
            <a:avLst/>
          </a:prstGeom>
          <a:noFill/>
          <a:ln w="9525">
            <a:noFill/>
            <a:miter lim="800000"/>
            <a:headEnd/>
            <a:tailEnd/>
          </a:ln>
          <a:effectLst/>
        </p:spPr>
        <p:txBody>
          <a:bodyPr wrap="none">
            <a:spAutoFit/>
          </a:bodyPr>
          <a:lstStyle/>
          <a:p>
            <a:pPr>
              <a:defRPr/>
            </a:pPr>
            <a:r>
              <a:rPr lang="de-DE" sz="2000" b="1">
                <a:effectLst>
                  <a:outerShdw blurRad="38100" dist="38100" dir="2700000" algn="tl">
                    <a:srgbClr val="C0C0C0"/>
                  </a:outerShdw>
                </a:effectLst>
              </a:rPr>
              <a:t>Trigger</a:t>
            </a:r>
            <a:endParaRPr lang="en-US" sz="2000" b="1">
              <a:effectLst>
                <a:outerShdw blurRad="38100" dist="38100" dir="2700000" algn="tl">
                  <a:srgbClr val="C0C0C0"/>
                </a:outerShdw>
              </a:effectLst>
            </a:endParaRPr>
          </a:p>
        </p:txBody>
      </p:sp>
      <p:sp>
        <p:nvSpPr>
          <p:cNvPr id="190476" name="Text Box 12"/>
          <p:cNvSpPr txBox="1">
            <a:spLocks noChangeArrowheads="1"/>
          </p:cNvSpPr>
          <p:nvPr/>
        </p:nvSpPr>
        <p:spPr bwMode="auto">
          <a:xfrm>
            <a:off x="1792288" y="76200"/>
            <a:ext cx="5522912" cy="762000"/>
          </a:xfrm>
          <a:prstGeom prst="rect">
            <a:avLst/>
          </a:prstGeom>
          <a:noFill/>
          <a:ln w="9525">
            <a:noFill/>
            <a:miter lim="800000"/>
            <a:headEnd/>
            <a:tailEnd/>
          </a:ln>
          <a:effectLst/>
        </p:spPr>
        <p:txBody>
          <a:bodyPr wrap="none">
            <a:spAutoFit/>
          </a:bodyPr>
          <a:lstStyle/>
          <a:p>
            <a:pPr>
              <a:defRPr/>
            </a:pPr>
            <a:r>
              <a:rPr lang="en-US" sz="4400" b="1">
                <a:effectLst>
                  <a:outerShdw blurRad="38100" dist="38100" dir="2700000" algn="tl">
                    <a:srgbClr val="C0C0C0"/>
                  </a:outerShdw>
                </a:effectLst>
              </a:rPr>
              <a:t>CHARACTERISTICS</a:t>
            </a:r>
          </a:p>
        </p:txBody>
      </p:sp>
      <p:sp>
        <p:nvSpPr>
          <p:cNvPr id="190478" name="Rectangle 14"/>
          <p:cNvSpPr>
            <a:spLocks noChangeArrowheads="1"/>
          </p:cNvSpPr>
          <p:nvPr/>
        </p:nvSpPr>
        <p:spPr bwMode="auto">
          <a:xfrm>
            <a:off x="6694488" y="2047875"/>
            <a:ext cx="2735262" cy="701675"/>
          </a:xfrm>
          <a:prstGeom prst="rect">
            <a:avLst/>
          </a:prstGeom>
          <a:noFill/>
          <a:ln w="9525">
            <a:noFill/>
            <a:miter lim="800000"/>
            <a:headEnd/>
            <a:tailEnd/>
          </a:ln>
          <a:effectLst/>
        </p:spPr>
        <p:txBody>
          <a:bodyPr>
            <a:spAutoFit/>
          </a:bodyPr>
          <a:lstStyle/>
          <a:p>
            <a:pPr>
              <a:defRPr/>
            </a:pPr>
            <a:r>
              <a:rPr lang="de-DE" sz="2000" b="1">
                <a:effectLst>
                  <a:outerShdw blurRad="38100" dist="38100" dir="2700000" algn="tl">
                    <a:srgbClr val="C0C0C0"/>
                  </a:outerShdw>
                </a:effectLst>
              </a:rPr>
              <a:t>Mechanical leaf </a:t>
            </a:r>
          </a:p>
          <a:p>
            <a:pPr>
              <a:defRPr/>
            </a:pPr>
            <a:r>
              <a:rPr lang="de-DE" sz="2000" b="1">
                <a:effectLst>
                  <a:outerShdw blurRad="38100" dist="38100" dir="2700000" algn="tl">
                    <a:srgbClr val="C0C0C0"/>
                  </a:outerShdw>
                </a:effectLst>
              </a:rPr>
              <a:t>sight</a:t>
            </a:r>
          </a:p>
        </p:txBody>
      </p:sp>
      <p:pic>
        <p:nvPicPr>
          <p:cNvPr id="2057" name="Picture 14" descr="C:\Users\Owner\Desktop\320 pics\M320pics\M320 (2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69950" y="881063"/>
            <a:ext cx="7454900" cy="5591175"/>
          </a:xfrm>
          <a:prstGeom prst="rect">
            <a:avLst/>
          </a:prstGeom>
          <a:noFill/>
          <a:ln w="9525">
            <a:noFill/>
            <a:miter lim="800000"/>
            <a:headEnd/>
            <a:tailEnd/>
          </a:ln>
        </p:spPr>
      </p:pic>
      <p:sp>
        <p:nvSpPr>
          <p:cNvPr id="190471" name="Line 62"/>
          <p:cNvSpPr>
            <a:spLocks noChangeShapeType="1"/>
          </p:cNvSpPr>
          <p:nvPr/>
        </p:nvSpPr>
        <p:spPr bwMode="auto">
          <a:xfrm flipH="1" flipV="1">
            <a:off x="3124200" y="4552950"/>
            <a:ext cx="4102100" cy="1162050"/>
          </a:xfrm>
          <a:prstGeom prst="line">
            <a:avLst/>
          </a:prstGeom>
          <a:noFill/>
          <a:ln w="34925">
            <a:solidFill>
              <a:srgbClr val="FF0000"/>
            </a:solidFill>
            <a:round/>
            <a:headEnd/>
            <a:tailEnd type="stealth" w="med" len="med"/>
          </a:ln>
        </p:spPr>
        <p:txBody>
          <a:bodyPr/>
          <a:lstStyle/>
          <a:p>
            <a:pPr>
              <a:defRPr/>
            </a:pPr>
            <a:endParaRPr lang="en-US" sz="1800" b="1">
              <a:effectLst>
                <a:outerShdw blurRad="38100" dist="38100" dir="2700000" algn="tl">
                  <a:srgbClr val="000000">
                    <a:alpha val="43137"/>
                  </a:srgbClr>
                </a:outerShdw>
              </a:effectLst>
            </a:endParaRPr>
          </a:p>
        </p:txBody>
      </p:sp>
      <p:sp>
        <p:nvSpPr>
          <p:cNvPr id="190470" name="Line 59"/>
          <p:cNvSpPr>
            <a:spLocks noChangeShapeType="1"/>
          </p:cNvSpPr>
          <p:nvPr/>
        </p:nvSpPr>
        <p:spPr bwMode="auto">
          <a:xfrm flipH="1" flipV="1">
            <a:off x="2819400" y="3333750"/>
            <a:ext cx="3475038" cy="476250"/>
          </a:xfrm>
          <a:prstGeom prst="line">
            <a:avLst/>
          </a:prstGeom>
          <a:noFill/>
          <a:ln w="34925">
            <a:solidFill>
              <a:srgbClr val="FF0000"/>
            </a:solidFill>
            <a:round/>
            <a:headEnd/>
            <a:tailEnd type="stealth" w="med" len="med"/>
          </a:ln>
        </p:spPr>
        <p:txBody>
          <a:bodyPr/>
          <a:lstStyle/>
          <a:p>
            <a:pPr>
              <a:defRPr/>
            </a:pPr>
            <a:endParaRPr lang="en-US" sz="1800" b="1">
              <a:effectLst>
                <a:outerShdw blurRad="38100" dist="38100" dir="2700000" algn="tl">
                  <a:srgbClr val="000000">
                    <a:alpha val="43137"/>
                  </a:srgbClr>
                </a:outerShdw>
              </a:effectLst>
            </a:endParaRPr>
          </a:p>
        </p:txBody>
      </p:sp>
      <p:sp>
        <p:nvSpPr>
          <p:cNvPr id="190469" name="Line 54"/>
          <p:cNvSpPr>
            <a:spLocks noChangeShapeType="1"/>
          </p:cNvSpPr>
          <p:nvPr/>
        </p:nvSpPr>
        <p:spPr bwMode="auto">
          <a:xfrm flipH="1" flipV="1">
            <a:off x="4838700" y="2266950"/>
            <a:ext cx="1801813" cy="171450"/>
          </a:xfrm>
          <a:prstGeom prst="line">
            <a:avLst/>
          </a:prstGeom>
          <a:noFill/>
          <a:ln w="34925">
            <a:solidFill>
              <a:srgbClr val="FF0000"/>
            </a:solidFill>
            <a:round/>
            <a:headEnd/>
            <a:tailEnd type="stealth" w="med" len="med"/>
          </a:ln>
        </p:spPr>
        <p:txBody>
          <a:bodyPr/>
          <a:lstStyle/>
          <a:p>
            <a:pPr>
              <a:defRPr/>
            </a:pPr>
            <a:endParaRPr lang="en-US" sz="1800" b="1">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4">
            <p14:nvContentPartPr>
              <p14:cNvPr id="2050" name="Ink 26"/>
              <p14:cNvContentPartPr>
                <a14:cpLocks xmlns:a14="http://schemas.microsoft.com/office/drawing/2010/main" noRot="1" noChangeAspect="1" noEditPoints="1" noChangeArrowheads="1" noChangeShapeType="1"/>
              </p14:cNvContentPartPr>
              <p14:nvPr/>
            </p14:nvContentPartPr>
            <p14:xfrm>
              <a:off x="38352413" y="10340975"/>
              <a:ext cx="0" cy="0"/>
            </p14:xfrm>
          </p:contentPart>
        </mc:Choice>
        <mc:Fallback xmlns="">
          <p:pic>
            <p:nvPicPr>
              <p:cNvPr id="2050" name="Ink 26"/>
              <p:cNvPicPr>
                <a:picLocks noRot="1" noChangeAspect="1" noEditPoints="1" noChangeArrowheads="1" noChangeShapeType="1"/>
              </p:cNvPicPr>
              <p:nvPr/>
            </p:nvPicPr>
            <p:blipFill>
              <a:blip r:embed="rId5"/>
              <a:stretch>
                <a:fillRect/>
              </a:stretch>
            </p:blipFill>
            <p:spPr>
              <a:xfrm>
                <a:off x="38352413" y="10340975"/>
                <a:ext cx="0" cy="0"/>
              </a:xfrm>
              <a:prstGeom prst="rect">
                <a:avLst/>
              </a:prstGeom>
            </p:spPr>
          </p:pic>
        </mc:Fallback>
      </mc:AlternateContent>
    </p:spTree>
  </p:cSld>
  <p:clrMapOvr>
    <a:masterClrMapping/>
  </p:clrMapOvr>
  <p:transition spd="med">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9" descr="M320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32150" y="1885950"/>
            <a:ext cx="5607050" cy="4395788"/>
          </a:xfrm>
          <a:prstGeom prst="rect">
            <a:avLst/>
          </a:prstGeom>
          <a:noFill/>
          <a:ln w="9525">
            <a:noFill/>
            <a:miter lim="800000"/>
            <a:headEnd/>
            <a:tailEnd/>
          </a:ln>
        </p:spPr>
      </p:pic>
      <p:sp>
        <p:nvSpPr>
          <p:cNvPr id="213036" name="Rectangle 44"/>
          <p:cNvSpPr>
            <a:spLocks noGrp="1" noChangeArrowheads="1"/>
          </p:cNvSpPr>
          <p:nvPr>
            <p:ph type="title" idx="4294967295"/>
          </p:nvPr>
        </p:nvSpPr>
        <p:spPr>
          <a:xfrm>
            <a:off x="0" y="274638"/>
            <a:ext cx="8229600" cy="1143000"/>
          </a:xfrm>
          <a:prstGeom prst="rect">
            <a:avLst/>
          </a:prstGeom>
        </p:spPr>
        <p:txBody>
          <a:bodyPr/>
          <a:lstStyle/>
          <a:p>
            <a:pPr eaLnBrk="1" hangingPunct="1">
              <a:defRPr/>
            </a:pPr>
            <a:br>
              <a:rPr lang="en-US" b="1" dirty="0">
                <a:effectLst>
                  <a:outerShdw blurRad="38100" dist="38100" dir="2700000" algn="tl">
                    <a:srgbClr val="C0C0C0"/>
                  </a:outerShdw>
                </a:effectLst>
              </a:rPr>
            </a:br>
            <a:r>
              <a:rPr lang="en-US" b="1" dirty="0">
                <a:effectLst>
                  <a:outerShdw blurRad="38100" dist="38100" dir="2700000" algn="tl">
                    <a:srgbClr val="C0C0C0"/>
                  </a:outerShdw>
                </a:effectLst>
              </a:rPr>
              <a:t>Top View</a:t>
            </a:r>
          </a:p>
        </p:txBody>
      </p:sp>
      <p:sp>
        <p:nvSpPr>
          <p:cNvPr id="191498" name="Text Box 10"/>
          <p:cNvSpPr txBox="1">
            <a:spLocks noChangeArrowheads="1"/>
          </p:cNvSpPr>
          <p:nvPr/>
        </p:nvSpPr>
        <p:spPr bwMode="auto">
          <a:xfrm>
            <a:off x="0" y="76200"/>
            <a:ext cx="9144000" cy="1446213"/>
          </a:xfrm>
          <a:prstGeom prst="rect">
            <a:avLst/>
          </a:prstGeom>
          <a:noFill/>
          <a:ln w="9525">
            <a:noFill/>
            <a:miter lim="800000"/>
            <a:headEnd/>
            <a:tailEnd/>
          </a:ln>
          <a:effectLst/>
        </p:spPr>
        <p:txBody>
          <a:bodyPr>
            <a:spAutoFit/>
          </a:bodyPr>
          <a:lstStyle/>
          <a:p>
            <a:pPr>
              <a:defRPr/>
            </a:pPr>
            <a:r>
              <a:rPr lang="en-US" sz="4400" b="1" dirty="0">
                <a:effectLst>
                  <a:outerShdw blurRad="38100" dist="38100" dir="2700000" algn="tl">
                    <a:srgbClr val="C0C0C0"/>
                  </a:outerShdw>
                </a:effectLst>
              </a:rPr>
              <a:t>            CHARACTERISTICS</a:t>
            </a:r>
          </a:p>
          <a:p>
            <a:pPr>
              <a:defRPr/>
            </a:pPr>
            <a:r>
              <a:rPr lang="en-US" sz="4400" b="1" dirty="0">
                <a:effectLst>
                  <a:outerShdw blurRad="38100" dist="38100" dir="2700000" algn="tl">
                    <a:srgbClr val="C0C0C0"/>
                  </a:outerShdw>
                </a:effectLst>
              </a:rPr>
              <a:t> </a:t>
            </a:r>
          </a:p>
        </p:txBody>
      </p:sp>
      <p:sp>
        <p:nvSpPr>
          <p:cNvPr id="191500" name="Rectangle 12"/>
          <p:cNvSpPr>
            <a:spLocks noChangeArrowheads="1"/>
          </p:cNvSpPr>
          <p:nvPr/>
        </p:nvSpPr>
        <p:spPr bwMode="auto">
          <a:xfrm>
            <a:off x="0" y="3722688"/>
            <a:ext cx="2514600" cy="1006475"/>
          </a:xfrm>
          <a:prstGeom prst="rect">
            <a:avLst/>
          </a:prstGeom>
          <a:noFill/>
          <a:ln w="9525">
            <a:noFill/>
            <a:miter lim="800000"/>
            <a:headEnd/>
            <a:tailEnd/>
          </a:ln>
          <a:effectLst/>
        </p:spPr>
        <p:txBody>
          <a:bodyPr>
            <a:spAutoFit/>
          </a:bodyPr>
          <a:lstStyle/>
          <a:p>
            <a:pPr algn="ctr">
              <a:defRPr/>
            </a:pPr>
            <a:r>
              <a:rPr lang="en-GB" sz="2000" b="1">
                <a:effectLst>
                  <a:outerShdw blurRad="38100" dist="38100" dir="2700000" algn="tl">
                    <a:srgbClr val="C0C0C0"/>
                  </a:outerShdw>
                </a:effectLst>
              </a:rPr>
              <a:t>Sling Attachment Points (Ambidextrous)</a:t>
            </a:r>
            <a:endParaRPr lang="en-US" sz="2000" b="1">
              <a:effectLst>
                <a:outerShdw blurRad="38100" dist="38100" dir="2700000" algn="tl">
                  <a:srgbClr val="C0C0C0"/>
                </a:outerShdw>
              </a:effectLst>
            </a:endParaRPr>
          </a:p>
        </p:txBody>
      </p:sp>
      <p:sp>
        <p:nvSpPr>
          <p:cNvPr id="191503" name="Rectangle 15"/>
          <p:cNvSpPr>
            <a:spLocks noChangeArrowheads="1"/>
          </p:cNvSpPr>
          <p:nvPr/>
        </p:nvSpPr>
        <p:spPr bwMode="auto">
          <a:xfrm>
            <a:off x="0" y="5100638"/>
            <a:ext cx="2260600" cy="701675"/>
          </a:xfrm>
          <a:prstGeom prst="rect">
            <a:avLst/>
          </a:prstGeom>
          <a:noFill/>
          <a:ln w="9525">
            <a:noFill/>
            <a:miter lim="800000"/>
            <a:headEnd/>
            <a:tailEnd/>
          </a:ln>
          <a:effectLst/>
        </p:spPr>
        <p:txBody>
          <a:bodyPr>
            <a:spAutoFit/>
          </a:bodyPr>
          <a:lstStyle/>
          <a:p>
            <a:pPr algn="ctr">
              <a:defRPr/>
            </a:pPr>
            <a:r>
              <a:rPr lang="en-GB" sz="2000" b="1">
                <a:effectLst>
                  <a:outerShdw blurRad="38100" dist="38100" dir="2700000" algn="tl">
                    <a:srgbClr val="C0C0C0"/>
                  </a:outerShdw>
                </a:effectLst>
              </a:rPr>
              <a:t>DNS Mounting Bracket</a:t>
            </a:r>
            <a:endParaRPr lang="en-US" sz="2000" b="1">
              <a:effectLst>
                <a:outerShdw blurRad="38100" dist="38100" dir="2700000" algn="tl">
                  <a:srgbClr val="C0C0C0"/>
                </a:outerShdw>
              </a:effectLst>
            </a:endParaRPr>
          </a:p>
        </p:txBody>
      </p:sp>
      <p:sp>
        <p:nvSpPr>
          <p:cNvPr id="191504" name="Rectangle 16"/>
          <p:cNvSpPr>
            <a:spLocks noChangeArrowheads="1"/>
          </p:cNvSpPr>
          <p:nvPr/>
        </p:nvSpPr>
        <p:spPr bwMode="auto">
          <a:xfrm>
            <a:off x="4860925" y="3722688"/>
            <a:ext cx="606425" cy="701675"/>
          </a:xfrm>
          <a:prstGeom prst="rect">
            <a:avLst/>
          </a:prstGeom>
          <a:noFill/>
          <a:ln w="9525">
            <a:no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191499" name="Rectangle 11"/>
          <p:cNvSpPr>
            <a:spLocks noChangeArrowheads="1"/>
          </p:cNvSpPr>
          <p:nvPr/>
        </p:nvSpPr>
        <p:spPr bwMode="auto">
          <a:xfrm>
            <a:off x="0" y="1066800"/>
            <a:ext cx="2971800" cy="1016000"/>
          </a:xfrm>
          <a:prstGeom prst="rect">
            <a:avLst/>
          </a:prstGeom>
          <a:noFill/>
          <a:ln w="9525">
            <a:noFill/>
            <a:miter lim="800000"/>
            <a:headEnd/>
            <a:tailEnd/>
          </a:ln>
          <a:effectLst/>
        </p:spPr>
        <p:txBody>
          <a:bodyPr>
            <a:spAutoFit/>
          </a:bodyPr>
          <a:lstStyle/>
          <a:p>
            <a:pPr algn="ctr">
              <a:defRPr/>
            </a:pPr>
            <a:r>
              <a:rPr lang="en-GB" sz="2000" b="1" dirty="0">
                <a:effectLst>
                  <a:outerShdw blurRad="38100" dist="38100" dir="2700000" algn="tl">
                    <a:srgbClr val="C0C0C0"/>
                  </a:outerShdw>
                </a:effectLst>
              </a:rPr>
              <a:t>Quick Attach Bayonet Adapter w/push–pull pin</a:t>
            </a:r>
          </a:p>
        </p:txBody>
      </p:sp>
      <p:sp>
        <p:nvSpPr>
          <p:cNvPr id="191502" name="Rectangle 14"/>
          <p:cNvSpPr>
            <a:spLocks noChangeArrowheads="1"/>
          </p:cNvSpPr>
          <p:nvPr/>
        </p:nvSpPr>
        <p:spPr bwMode="auto">
          <a:xfrm>
            <a:off x="6683375" y="5949950"/>
            <a:ext cx="2460625" cy="701675"/>
          </a:xfrm>
          <a:prstGeom prst="rect">
            <a:avLst/>
          </a:prstGeom>
          <a:noFill/>
          <a:ln w="9525">
            <a:noFill/>
            <a:miter lim="800000"/>
            <a:headEnd/>
            <a:tailEnd/>
          </a:ln>
          <a:effectLst/>
        </p:spPr>
        <p:txBody>
          <a:bodyPr>
            <a:spAutoFit/>
          </a:bodyPr>
          <a:lstStyle/>
          <a:p>
            <a:pPr algn="ctr">
              <a:defRPr/>
            </a:pPr>
            <a:r>
              <a:rPr lang="en-GB" sz="2000" b="1">
                <a:effectLst>
                  <a:outerShdw blurRad="38100" dist="38100" dir="2700000" algn="tl">
                    <a:srgbClr val="C0C0C0"/>
                  </a:outerShdw>
                </a:effectLst>
              </a:rPr>
              <a:t>DNS Cable Channel Guide</a:t>
            </a:r>
          </a:p>
        </p:txBody>
      </p:sp>
      <p:sp>
        <p:nvSpPr>
          <p:cNvPr id="191501" name="Rectangle 13"/>
          <p:cNvSpPr>
            <a:spLocks noChangeArrowheads="1"/>
          </p:cNvSpPr>
          <p:nvPr/>
        </p:nvSpPr>
        <p:spPr bwMode="auto">
          <a:xfrm>
            <a:off x="4381500" y="5949950"/>
            <a:ext cx="2044700" cy="701675"/>
          </a:xfrm>
          <a:prstGeom prst="rect">
            <a:avLst/>
          </a:prstGeom>
          <a:noFill/>
          <a:ln w="9525">
            <a:noFill/>
            <a:miter lim="800000"/>
            <a:headEnd/>
            <a:tailEnd/>
          </a:ln>
          <a:effectLst/>
        </p:spPr>
        <p:txBody>
          <a:bodyPr>
            <a:spAutoFit/>
          </a:bodyPr>
          <a:lstStyle/>
          <a:p>
            <a:pPr algn="ctr">
              <a:defRPr/>
            </a:pPr>
            <a:r>
              <a:rPr lang="en-GB" sz="2000" b="1" dirty="0">
                <a:effectLst>
                  <a:outerShdw blurRad="38100" dist="38100" dir="2700000" algn="tl">
                    <a:srgbClr val="C0C0C0"/>
                  </a:outerShdw>
                </a:effectLst>
              </a:rPr>
              <a:t>DNS Remote Cable Plug</a:t>
            </a:r>
            <a:endParaRPr lang="en-US" sz="2000" b="1" dirty="0">
              <a:effectLst>
                <a:outerShdw blurRad="38100" dist="38100" dir="2700000" algn="tl">
                  <a:srgbClr val="C0C0C0"/>
                </a:outerShdw>
              </a:effectLst>
            </a:endParaRPr>
          </a:p>
        </p:txBody>
      </p:sp>
      <p:sp>
        <p:nvSpPr>
          <p:cNvPr id="191496" name="Line 89"/>
          <p:cNvSpPr>
            <a:spLocks noChangeShapeType="1"/>
          </p:cNvSpPr>
          <p:nvPr/>
        </p:nvSpPr>
        <p:spPr bwMode="auto">
          <a:xfrm flipV="1">
            <a:off x="5467350" y="5105400"/>
            <a:ext cx="628650" cy="844550"/>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1497" name="Line 90"/>
          <p:cNvSpPr>
            <a:spLocks noChangeShapeType="1"/>
          </p:cNvSpPr>
          <p:nvPr/>
        </p:nvSpPr>
        <p:spPr bwMode="auto">
          <a:xfrm flipV="1">
            <a:off x="8001000" y="4610100"/>
            <a:ext cx="171450" cy="1339850"/>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1495" name="Line 88"/>
          <p:cNvSpPr>
            <a:spLocks noChangeShapeType="1"/>
          </p:cNvSpPr>
          <p:nvPr/>
        </p:nvSpPr>
        <p:spPr bwMode="auto">
          <a:xfrm>
            <a:off x="2098675" y="5480050"/>
            <a:ext cx="2187575" cy="120650"/>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1494" name="Line 85"/>
          <p:cNvSpPr>
            <a:spLocks noChangeShapeType="1"/>
          </p:cNvSpPr>
          <p:nvPr/>
        </p:nvSpPr>
        <p:spPr bwMode="auto">
          <a:xfrm>
            <a:off x="2514600" y="4073525"/>
            <a:ext cx="1333500" cy="765175"/>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1493" name="Line 84"/>
          <p:cNvSpPr>
            <a:spLocks noChangeShapeType="1"/>
          </p:cNvSpPr>
          <p:nvPr/>
        </p:nvSpPr>
        <p:spPr bwMode="auto">
          <a:xfrm flipV="1">
            <a:off x="2514600" y="2952750"/>
            <a:ext cx="1333500" cy="1120775"/>
          </a:xfrm>
          <a:prstGeom prst="line">
            <a:avLst/>
          </a:prstGeom>
          <a:noFill/>
          <a:ln w="34925">
            <a:solidFill>
              <a:srgbClr val="FF0000"/>
            </a:solidFill>
            <a:round/>
            <a:headEnd/>
            <a:tailEnd type="stealth" w="med" len="med"/>
          </a:ln>
          <a:effectLst>
            <a:outerShdw dist="35921" dir="2700000" algn="ctr" rotWithShape="0">
              <a:schemeClr val="bg1"/>
            </a:outerShdw>
          </a:effectLst>
        </p:spPr>
        <p:txBody>
          <a:bodyPr/>
          <a:lstStyle/>
          <a:p>
            <a:pPr>
              <a:defRPr/>
            </a:pPr>
            <a:endParaRPr lang="en-US" sz="1800" b="1">
              <a:effectLst>
                <a:outerShdw blurRad="38100" dist="38100" dir="2700000" algn="tl">
                  <a:srgbClr val="000000">
                    <a:alpha val="43137"/>
                  </a:srgbClr>
                </a:outerShdw>
              </a:effectLst>
            </a:endParaRPr>
          </a:p>
        </p:txBody>
      </p:sp>
      <p:cxnSp>
        <p:nvCxnSpPr>
          <p:cNvPr id="191505" name="AutoShape 17"/>
          <p:cNvCxnSpPr>
            <a:cxnSpLocks noChangeShapeType="1"/>
            <a:stCxn id="191499" idx="3"/>
            <a:endCxn id="191504" idx="0"/>
          </p:cNvCxnSpPr>
          <p:nvPr/>
        </p:nvCxnSpPr>
        <p:spPr bwMode="auto">
          <a:xfrm>
            <a:off x="2971800" y="1574800"/>
            <a:ext cx="2192338" cy="2147888"/>
          </a:xfrm>
          <a:prstGeom prst="bentConnector2">
            <a:avLst/>
          </a:prstGeom>
          <a:noFill/>
          <a:ln w="38100">
            <a:solidFill>
              <a:srgbClr val="FF0000"/>
            </a:solidFill>
            <a:miter lim="800000"/>
            <a:headEnd/>
            <a:tailEnd type="triangle" w="med" len="med"/>
          </a:ln>
          <a:effectLst>
            <a:outerShdw dist="35921" dir="2700000" algn="ctr" rotWithShape="0">
              <a:schemeClr val="bg1"/>
            </a:outerShdw>
          </a:effectLst>
        </p:spPr>
      </p:cxnSp>
    </p:spTree>
  </p:cSld>
  <p:clrMapOvr>
    <a:masterClrMapping/>
  </p:clrMapOvr>
  <p:transition spd="med">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clrChange>
              <a:clrFrom>
                <a:srgbClr val="FFFFFF"/>
              </a:clrFrom>
              <a:clrTo>
                <a:srgbClr val="FFFFFF">
                  <a:alpha val="0"/>
                </a:srgbClr>
              </a:clrTo>
            </a:clrChange>
            <a:lum bright="-12000" contrast="12000"/>
          </a:blip>
          <a:srcRect/>
          <a:stretch>
            <a:fillRect/>
          </a:stretch>
        </p:blipFill>
        <p:spPr bwMode="auto">
          <a:xfrm>
            <a:off x="2857500" y="2862263"/>
            <a:ext cx="5105400" cy="3995737"/>
          </a:xfrm>
          <a:prstGeom prst="rect">
            <a:avLst/>
          </a:prstGeom>
          <a:noFill/>
          <a:ln w="9525">
            <a:noFill/>
            <a:miter lim="800000"/>
            <a:headEnd/>
            <a:tailEnd/>
          </a:ln>
        </p:spPr>
      </p:pic>
      <p:sp>
        <p:nvSpPr>
          <p:cNvPr id="192515" name="Rectangle 3"/>
          <p:cNvSpPr>
            <a:spLocks noChangeArrowheads="1"/>
          </p:cNvSpPr>
          <p:nvPr/>
        </p:nvSpPr>
        <p:spPr bwMode="auto">
          <a:xfrm>
            <a:off x="3581400" y="3975100"/>
            <a:ext cx="495300" cy="323850"/>
          </a:xfrm>
          <a:prstGeom prst="rect">
            <a:avLst/>
          </a:prstGeom>
          <a:solidFill>
            <a:schemeClr val="bg1"/>
          </a:solidFill>
          <a:ln w="9525">
            <a:no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192516" name="Rectangle 4"/>
          <p:cNvSpPr>
            <a:spLocks noChangeArrowheads="1"/>
          </p:cNvSpPr>
          <p:nvPr/>
        </p:nvSpPr>
        <p:spPr bwMode="auto">
          <a:xfrm flipV="1">
            <a:off x="7429500" y="4102100"/>
            <a:ext cx="457200" cy="1384300"/>
          </a:xfrm>
          <a:prstGeom prst="rect">
            <a:avLst/>
          </a:prstGeom>
          <a:solidFill>
            <a:schemeClr val="bg1"/>
          </a:solidFill>
          <a:ln w="9525">
            <a:no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192517" name="Text Box 5"/>
          <p:cNvSpPr txBox="1">
            <a:spLocks noChangeArrowheads="1"/>
          </p:cNvSpPr>
          <p:nvPr/>
        </p:nvSpPr>
        <p:spPr bwMode="auto">
          <a:xfrm>
            <a:off x="1792288" y="76200"/>
            <a:ext cx="5522912" cy="762000"/>
          </a:xfrm>
          <a:prstGeom prst="rect">
            <a:avLst/>
          </a:prstGeom>
          <a:noFill/>
          <a:ln w="9525">
            <a:noFill/>
            <a:miter lim="800000"/>
            <a:headEnd/>
            <a:tailEnd/>
          </a:ln>
          <a:effectLst/>
        </p:spPr>
        <p:txBody>
          <a:bodyPr wrap="none">
            <a:spAutoFit/>
          </a:bodyPr>
          <a:lstStyle/>
          <a:p>
            <a:pPr>
              <a:defRPr/>
            </a:pPr>
            <a:r>
              <a:rPr lang="en-US" sz="4400" b="1">
                <a:effectLst>
                  <a:outerShdw blurRad="38100" dist="38100" dir="2700000" algn="tl">
                    <a:srgbClr val="C0C0C0"/>
                  </a:outerShdw>
                </a:effectLst>
              </a:rPr>
              <a:t>CHARACTERISTICS</a:t>
            </a:r>
          </a:p>
        </p:txBody>
      </p:sp>
      <p:sp>
        <p:nvSpPr>
          <p:cNvPr id="220175" name="Rectangle 15"/>
          <p:cNvSpPr>
            <a:spLocks noChangeArrowheads="1"/>
          </p:cNvSpPr>
          <p:nvPr/>
        </p:nvSpPr>
        <p:spPr bwMode="auto">
          <a:xfrm>
            <a:off x="1676400" y="838200"/>
            <a:ext cx="5753100" cy="579438"/>
          </a:xfrm>
          <a:prstGeom prst="rect">
            <a:avLst/>
          </a:prstGeom>
          <a:noFill/>
          <a:ln w="9525">
            <a:noFill/>
            <a:miter lim="800000"/>
            <a:headEnd/>
            <a:tailEnd/>
          </a:ln>
        </p:spPr>
        <p:txBody>
          <a:bodyPr anchor="ctr"/>
          <a:lstStyle/>
          <a:p>
            <a:pPr algn="ctr">
              <a:defRPr/>
            </a:pPr>
            <a:r>
              <a:rPr lang="en-US" sz="4400" kern="0">
                <a:solidFill>
                  <a:schemeClr val="tx2"/>
                </a:solidFill>
                <a:effectLst>
                  <a:outerShdw blurRad="38100" dist="38100" dir="2700000" algn="tl">
                    <a:srgbClr val="C0C0C0"/>
                  </a:outerShdw>
                </a:effectLst>
                <a:latin typeface="+mj-lt"/>
                <a:ea typeface="+mj-ea"/>
                <a:cs typeface="+mj-cs"/>
              </a:rPr>
              <a:t>Mechanical Leaf Sight</a:t>
            </a:r>
          </a:p>
        </p:txBody>
      </p:sp>
      <p:sp>
        <p:nvSpPr>
          <p:cNvPr id="192519" name="Rectangle 106"/>
          <p:cNvSpPr>
            <a:spLocks noChangeArrowheads="1"/>
          </p:cNvSpPr>
          <p:nvPr/>
        </p:nvSpPr>
        <p:spPr bwMode="auto">
          <a:xfrm>
            <a:off x="0" y="1455738"/>
            <a:ext cx="5410200" cy="2209800"/>
          </a:xfrm>
          <a:prstGeom prst="rect">
            <a:avLst/>
          </a:prstGeom>
          <a:noFill/>
          <a:ln w="9525">
            <a:noFill/>
            <a:miter lim="800000"/>
            <a:headEnd/>
            <a:tailEnd/>
          </a:ln>
        </p:spPr>
        <p:txBody>
          <a:bodyPr/>
          <a:lstStyle/>
          <a:p>
            <a:pPr marL="342900" indent="-342900">
              <a:spcBef>
                <a:spcPct val="20000"/>
              </a:spcBef>
              <a:buFontTx/>
              <a:buChar char="•"/>
              <a:defRPr/>
            </a:pPr>
            <a:r>
              <a:rPr lang="en-US" sz="2000" b="1">
                <a:effectLst>
                  <a:outerShdw blurRad="38100" dist="38100" dir="2700000" algn="tl">
                    <a:srgbClr val="C0C0C0"/>
                  </a:outerShdw>
                </a:effectLst>
              </a:rPr>
              <a:t>Mounted left or right side</a:t>
            </a:r>
          </a:p>
          <a:p>
            <a:pPr marL="342900" indent="-342900">
              <a:spcBef>
                <a:spcPct val="20000"/>
              </a:spcBef>
              <a:buFontTx/>
              <a:buChar char="•"/>
              <a:defRPr/>
            </a:pPr>
            <a:r>
              <a:rPr lang="en-US" sz="2000" b="1">
                <a:effectLst>
                  <a:outerShdw blurRad="38100" dist="38100" dir="2700000" algn="tl">
                    <a:srgbClr val="C0C0C0"/>
                  </a:outerShdw>
                </a:effectLst>
              </a:rPr>
              <a:t>50-350 meter range marks </a:t>
            </a:r>
          </a:p>
          <a:p>
            <a:pPr marL="742950" lvl="1" indent="-285750">
              <a:spcBef>
                <a:spcPct val="20000"/>
              </a:spcBef>
              <a:buFontTx/>
              <a:buChar char="–"/>
              <a:defRPr/>
            </a:pPr>
            <a:r>
              <a:rPr lang="en-US" sz="2000" b="1">
                <a:effectLst>
                  <a:outerShdw blurRad="38100" dist="38100" dir="2700000" algn="tl">
                    <a:srgbClr val="C0C0C0"/>
                  </a:outerShdw>
                </a:effectLst>
              </a:rPr>
              <a:t>50 meter increments</a:t>
            </a:r>
          </a:p>
          <a:p>
            <a:pPr marL="342900" indent="-342900">
              <a:spcBef>
                <a:spcPct val="20000"/>
              </a:spcBef>
              <a:buFontTx/>
              <a:buChar char="•"/>
              <a:defRPr/>
            </a:pPr>
            <a:r>
              <a:rPr lang="en-US" sz="2000" b="1">
                <a:effectLst>
                  <a:outerShdw blurRad="38100" dist="38100" dir="2700000" algn="tl">
                    <a:srgbClr val="C0C0C0"/>
                  </a:outerShdw>
                </a:effectLst>
              </a:rPr>
              <a:t>Rear sight – moves left/right impact</a:t>
            </a:r>
          </a:p>
          <a:p>
            <a:pPr marL="342900" indent="-342900">
              <a:spcBef>
                <a:spcPct val="20000"/>
              </a:spcBef>
              <a:buFontTx/>
              <a:buChar char="•"/>
              <a:defRPr/>
            </a:pPr>
            <a:r>
              <a:rPr lang="en-US" sz="2000" b="1">
                <a:effectLst>
                  <a:outerShdw blurRad="38100" dist="38100" dir="2700000" algn="tl">
                    <a:srgbClr val="C0C0C0"/>
                  </a:outerShdw>
                </a:effectLst>
              </a:rPr>
              <a:t>Front sight – moves up/down impact</a:t>
            </a:r>
          </a:p>
          <a:p>
            <a:pPr marL="742950" lvl="1" indent="-285750">
              <a:spcBef>
                <a:spcPct val="20000"/>
              </a:spcBef>
              <a:buFontTx/>
              <a:buChar char="–"/>
              <a:defRPr/>
            </a:pPr>
            <a:r>
              <a:rPr lang="en-US" sz="2000" b="1">
                <a:effectLst>
                  <a:outerShdw blurRad="38100" dist="38100" dir="2700000" algn="tl">
                    <a:srgbClr val="C0C0C0"/>
                  </a:outerShdw>
                </a:effectLst>
              </a:rPr>
              <a:t>1 twist in 47.25 inches (1200mm)</a:t>
            </a:r>
          </a:p>
        </p:txBody>
      </p:sp>
      <p:pic>
        <p:nvPicPr>
          <p:cNvPr id="17416" name="Picture 107" descr="GLM_SightSample"/>
          <p:cNvPicPr>
            <a:picLocks noChangeAspect="1" noChangeArrowheads="1"/>
          </p:cNvPicPr>
          <p:nvPr/>
        </p:nvPicPr>
        <p:blipFill>
          <a:blip r:embed="rId4" cstate="print"/>
          <a:srcRect/>
          <a:stretch>
            <a:fillRect/>
          </a:stretch>
        </p:blipFill>
        <p:spPr bwMode="auto">
          <a:xfrm>
            <a:off x="8112125" y="858838"/>
            <a:ext cx="749300" cy="2806700"/>
          </a:xfrm>
          <a:prstGeom prst="rect">
            <a:avLst/>
          </a:prstGeom>
          <a:noFill/>
          <a:ln w="9525">
            <a:noFill/>
            <a:miter lim="800000"/>
            <a:headEnd/>
            <a:tailEnd/>
          </a:ln>
        </p:spPr>
      </p:pic>
      <p:sp>
        <p:nvSpPr>
          <p:cNvPr id="192521" name="Rectangle 9"/>
          <p:cNvSpPr>
            <a:spLocks noChangeArrowheads="1"/>
          </p:cNvSpPr>
          <p:nvPr/>
        </p:nvSpPr>
        <p:spPr bwMode="auto">
          <a:xfrm>
            <a:off x="119063" y="3975100"/>
            <a:ext cx="2947987" cy="396875"/>
          </a:xfrm>
          <a:prstGeom prst="rect">
            <a:avLst/>
          </a:prstGeom>
          <a:noFill/>
          <a:ln w="9525">
            <a:noFill/>
            <a:miter lim="800000"/>
            <a:headEnd/>
            <a:tailEnd/>
          </a:ln>
          <a:effectLst/>
        </p:spPr>
        <p:txBody>
          <a:bodyPr wrap="none">
            <a:spAutoFit/>
          </a:bodyPr>
          <a:lstStyle/>
          <a:p>
            <a:pPr>
              <a:defRPr/>
            </a:pPr>
            <a:r>
              <a:rPr lang="en-US" sz="2000" b="1">
                <a:solidFill>
                  <a:srgbClr val="000000"/>
                </a:solidFill>
                <a:effectLst>
                  <a:outerShdw blurRad="38100" dist="38100" dir="2700000" algn="tl">
                    <a:srgbClr val="C0C0C0"/>
                  </a:outerShdw>
                </a:effectLst>
                <a:cs typeface="Times New Roman" pitchFamily="18" charset="0"/>
              </a:rPr>
              <a:t>Sight fastening screws</a:t>
            </a:r>
          </a:p>
        </p:txBody>
      </p:sp>
      <p:sp>
        <p:nvSpPr>
          <p:cNvPr id="192522" name="Rectangle 10"/>
          <p:cNvSpPr>
            <a:spLocks noChangeArrowheads="1"/>
          </p:cNvSpPr>
          <p:nvPr/>
        </p:nvSpPr>
        <p:spPr bwMode="auto">
          <a:xfrm>
            <a:off x="1090613" y="5949950"/>
            <a:ext cx="1835150" cy="396875"/>
          </a:xfrm>
          <a:prstGeom prst="rect">
            <a:avLst/>
          </a:prstGeom>
          <a:noFill/>
          <a:ln w="9525">
            <a:noFill/>
            <a:miter lim="800000"/>
            <a:headEnd/>
            <a:tailEnd/>
          </a:ln>
          <a:effectLst/>
        </p:spPr>
        <p:txBody>
          <a:bodyPr wrap="none">
            <a:spAutoFit/>
          </a:bodyPr>
          <a:lstStyle/>
          <a:p>
            <a:pPr>
              <a:defRPr/>
            </a:pPr>
            <a:r>
              <a:rPr lang="en-US" sz="2000" b="1">
                <a:solidFill>
                  <a:srgbClr val="000000"/>
                </a:solidFill>
                <a:effectLst>
                  <a:outerShdw blurRad="38100" dist="38100" dir="2700000" algn="tl">
                    <a:srgbClr val="C0C0C0"/>
                  </a:outerShdw>
                </a:effectLst>
                <a:cs typeface="Times New Roman" pitchFamily="18" charset="0"/>
              </a:rPr>
              <a:t>Sight support</a:t>
            </a:r>
          </a:p>
        </p:txBody>
      </p:sp>
      <p:cxnSp>
        <p:nvCxnSpPr>
          <p:cNvPr id="192523" name="AutoShape 11"/>
          <p:cNvCxnSpPr>
            <a:cxnSpLocks noChangeShapeType="1"/>
            <a:stCxn id="192533" idx="3"/>
            <a:endCxn id="192532" idx="1"/>
          </p:cNvCxnSpPr>
          <p:nvPr/>
        </p:nvCxnSpPr>
        <p:spPr bwMode="auto">
          <a:xfrm>
            <a:off x="4779963" y="4198938"/>
            <a:ext cx="1223962" cy="0"/>
          </a:xfrm>
          <a:prstGeom prst="straightConnector1">
            <a:avLst/>
          </a:prstGeom>
          <a:noFill/>
          <a:ln w="38100">
            <a:solidFill>
              <a:srgbClr val="FF0000"/>
            </a:solidFill>
            <a:round/>
            <a:headEnd/>
            <a:tailEnd/>
          </a:ln>
          <a:effectLst>
            <a:outerShdw dist="35921" dir="2700000" algn="ctr" rotWithShape="0">
              <a:schemeClr val="bg2"/>
            </a:outerShdw>
          </a:effectLst>
        </p:spPr>
      </p:cxnSp>
      <p:sp>
        <p:nvSpPr>
          <p:cNvPr id="192524" name="Line 12"/>
          <p:cNvSpPr>
            <a:spLocks noChangeShapeType="1"/>
          </p:cNvSpPr>
          <p:nvPr/>
        </p:nvSpPr>
        <p:spPr bwMode="auto">
          <a:xfrm>
            <a:off x="3067050" y="4198938"/>
            <a:ext cx="1241425"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2525" name="Rectangle 13"/>
          <p:cNvSpPr>
            <a:spLocks noChangeArrowheads="1"/>
          </p:cNvSpPr>
          <p:nvPr/>
        </p:nvSpPr>
        <p:spPr bwMode="auto">
          <a:xfrm>
            <a:off x="4705350" y="5486400"/>
            <a:ext cx="571500" cy="517525"/>
          </a:xfrm>
          <a:prstGeom prst="rect">
            <a:avLst/>
          </a:prstGeom>
          <a:noFill/>
          <a:ln w="9525">
            <a:no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cxnSp>
        <p:nvCxnSpPr>
          <p:cNvPr id="192526" name="AutoShape 14"/>
          <p:cNvCxnSpPr>
            <a:cxnSpLocks noChangeShapeType="1"/>
            <a:stCxn id="192522" idx="2"/>
            <a:endCxn id="192525" idx="2"/>
          </p:cNvCxnSpPr>
          <p:nvPr/>
        </p:nvCxnSpPr>
        <p:spPr bwMode="auto">
          <a:xfrm rot="5400000" flipH="1" flipV="1">
            <a:off x="3328194" y="4683919"/>
            <a:ext cx="342900" cy="2982912"/>
          </a:xfrm>
          <a:prstGeom prst="bentConnector3">
            <a:avLst>
              <a:gd name="adj1" fmla="val -66667"/>
            </a:avLst>
          </a:prstGeom>
          <a:noFill/>
          <a:ln w="34925">
            <a:solidFill>
              <a:srgbClr val="FF0000"/>
            </a:solidFill>
            <a:miter lim="800000"/>
            <a:headEnd/>
            <a:tailEnd type="stealth" w="med" len="med"/>
          </a:ln>
          <a:effectLst>
            <a:outerShdw dist="35921" dir="2700000" algn="ctr" rotWithShape="0">
              <a:schemeClr val="bg2"/>
            </a:outerShdw>
          </a:effectLst>
        </p:spPr>
      </p:cxnSp>
      <p:sp>
        <p:nvSpPr>
          <p:cNvPr id="192527" name="Rectangle 15"/>
          <p:cNvSpPr>
            <a:spLocks noChangeArrowheads="1"/>
          </p:cNvSpPr>
          <p:nvPr/>
        </p:nvSpPr>
        <p:spPr bwMode="auto">
          <a:xfrm>
            <a:off x="7312025" y="5675313"/>
            <a:ext cx="1831975" cy="1006475"/>
          </a:xfrm>
          <a:prstGeom prst="rect">
            <a:avLst/>
          </a:prstGeom>
          <a:noFill/>
          <a:ln w="9525">
            <a:noFill/>
            <a:miter lim="800000"/>
            <a:headEnd/>
            <a:tailEnd/>
          </a:ln>
          <a:effectLst/>
        </p:spPr>
        <p:txBody>
          <a:bodyPr>
            <a:spAutoFit/>
          </a:bodyPr>
          <a:lstStyle/>
          <a:p>
            <a:pPr algn="ctr">
              <a:defRPr/>
            </a:pPr>
            <a:r>
              <a:rPr lang="en-US" sz="2000" b="1">
                <a:solidFill>
                  <a:srgbClr val="000000"/>
                </a:solidFill>
                <a:effectLst>
                  <a:outerShdw blurRad="38100" dist="38100" dir="2700000" algn="tl">
                    <a:srgbClr val="C0C0C0"/>
                  </a:outerShdw>
                </a:effectLst>
                <a:cs typeface="Times New Roman" pitchFamily="18" charset="0"/>
              </a:rPr>
              <a:t>Threaded rear sight axis </a:t>
            </a:r>
          </a:p>
        </p:txBody>
      </p:sp>
      <p:sp>
        <p:nvSpPr>
          <p:cNvPr id="192528" name="Rectangle 16"/>
          <p:cNvSpPr>
            <a:spLocks noChangeArrowheads="1"/>
          </p:cNvSpPr>
          <p:nvPr/>
        </p:nvSpPr>
        <p:spPr bwMode="auto">
          <a:xfrm>
            <a:off x="6705600" y="4762500"/>
            <a:ext cx="369888" cy="400050"/>
          </a:xfrm>
          <a:prstGeom prst="rect">
            <a:avLst/>
          </a:prstGeom>
          <a:noFill/>
          <a:ln w="9525">
            <a:no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cxnSp>
        <p:nvCxnSpPr>
          <p:cNvPr id="192529" name="AutoShape 17"/>
          <p:cNvCxnSpPr>
            <a:cxnSpLocks noChangeShapeType="1"/>
            <a:stCxn id="192527" idx="0"/>
            <a:endCxn id="192528" idx="3"/>
          </p:cNvCxnSpPr>
          <p:nvPr/>
        </p:nvCxnSpPr>
        <p:spPr bwMode="auto">
          <a:xfrm rot="5400000" flipH="1">
            <a:off x="7295357" y="4742656"/>
            <a:ext cx="712788" cy="1152525"/>
          </a:xfrm>
          <a:prstGeom prst="bentConnector2">
            <a:avLst/>
          </a:prstGeom>
          <a:noFill/>
          <a:ln w="38100">
            <a:solidFill>
              <a:srgbClr val="FF0000"/>
            </a:solidFill>
            <a:miter lim="800000"/>
            <a:headEnd/>
            <a:tailEnd type="triangle" w="med" len="med"/>
          </a:ln>
          <a:effectLst>
            <a:outerShdw dist="35921" dir="2700000" algn="ctr" rotWithShape="0">
              <a:schemeClr val="bg2"/>
            </a:outerShdw>
          </a:effectLst>
        </p:spPr>
      </p:cxnSp>
      <p:sp>
        <p:nvSpPr>
          <p:cNvPr id="192530" name="Rectangle 18"/>
          <p:cNvSpPr>
            <a:spLocks noChangeArrowheads="1"/>
          </p:cNvSpPr>
          <p:nvPr/>
        </p:nvSpPr>
        <p:spPr bwMode="auto">
          <a:xfrm>
            <a:off x="4713288" y="4332288"/>
            <a:ext cx="1468437" cy="396875"/>
          </a:xfrm>
          <a:prstGeom prst="rect">
            <a:avLst/>
          </a:prstGeom>
          <a:solidFill>
            <a:schemeClr val="bg1"/>
          </a:solidFill>
          <a:ln w="9525">
            <a:noFill/>
            <a:miter lim="800000"/>
            <a:headEnd/>
            <a:tailEnd/>
          </a:ln>
          <a:effectLst/>
        </p:spPr>
        <p:txBody>
          <a:bodyPr wrap="none">
            <a:spAutoFit/>
          </a:bodyPr>
          <a:lstStyle/>
          <a:p>
            <a:pPr>
              <a:defRPr/>
            </a:pPr>
            <a:r>
              <a:rPr lang="en-US" sz="2000" b="1">
                <a:solidFill>
                  <a:srgbClr val="000000"/>
                </a:solidFill>
                <a:effectLst>
                  <a:outerShdw blurRad="38100" dist="38100" dir="2700000" algn="tl">
                    <a:srgbClr val="C0C0C0"/>
                  </a:outerShdw>
                </a:effectLst>
                <a:cs typeface="Times New Roman" pitchFamily="18" charset="0"/>
              </a:rPr>
              <a:t>Sight base</a:t>
            </a:r>
          </a:p>
        </p:txBody>
      </p:sp>
      <p:grpSp>
        <p:nvGrpSpPr>
          <p:cNvPr id="17427" name="Group 19"/>
          <p:cNvGrpSpPr>
            <a:grpSpLocks/>
          </p:cNvGrpSpPr>
          <p:nvPr/>
        </p:nvGrpSpPr>
        <p:grpSpPr bwMode="auto">
          <a:xfrm>
            <a:off x="4308475" y="3970338"/>
            <a:ext cx="2166938" cy="457200"/>
            <a:chOff x="3458" y="2501"/>
            <a:chExt cx="1365" cy="288"/>
          </a:xfrm>
        </p:grpSpPr>
        <p:sp>
          <p:nvSpPr>
            <p:cNvPr id="192532" name="Rectangle 20"/>
            <p:cNvSpPr>
              <a:spLocks noChangeArrowheads="1"/>
            </p:cNvSpPr>
            <p:nvPr/>
          </p:nvSpPr>
          <p:spPr bwMode="auto">
            <a:xfrm>
              <a:off x="4537" y="2501"/>
              <a:ext cx="286" cy="288"/>
            </a:xfrm>
            <a:prstGeom prst="rect">
              <a:avLst/>
            </a:prstGeom>
            <a:noFill/>
            <a:ln w="34925">
              <a:solidFill>
                <a:srgbClr val="FF0000"/>
              </a:solidFill>
              <a:miter lim="800000"/>
              <a:headEnd/>
              <a:tailEnd/>
            </a:ln>
            <a:effectLst>
              <a:outerShdw dist="35921" dir="2700000" algn="ctr" rotWithShape="0">
                <a:schemeClr val="bg2"/>
              </a:outerShdw>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192533" name="Rectangle 21"/>
            <p:cNvSpPr>
              <a:spLocks noChangeArrowheads="1"/>
            </p:cNvSpPr>
            <p:nvPr/>
          </p:nvSpPr>
          <p:spPr bwMode="auto">
            <a:xfrm>
              <a:off x="3458" y="2501"/>
              <a:ext cx="286" cy="288"/>
            </a:xfrm>
            <a:prstGeom prst="rect">
              <a:avLst/>
            </a:prstGeom>
            <a:noFill/>
            <a:ln w="34925">
              <a:solidFill>
                <a:srgbClr val="FF0000"/>
              </a:solidFill>
              <a:miter lim="800000"/>
              <a:headEnd/>
              <a:tailEnd/>
            </a:ln>
            <a:effectLst>
              <a:outerShdw dist="35921" dir="2700000" algn="ctr" rotWithShape="0">
                <a:schemeClr val="bg2"/>
              </a:outerShdw>
            </a:effectLst>
          </p:spPr>
          <p:txBody>
            <a:bodyPr wrap="none" anchor="ctr"/>
            <a:lstStyle/>
            <a:p>
              <a:pPr algn="ctr">
                <a:defRPr/>
              </a:pPr>
              <a:endParaRPr lang="en-US" sz="1800">
                <a:solidFill>
                  <a:srgbClr val="FF0000"/>
                </a:solidFill>
              </a:endParaRPr>
            </a:p>
          </p:txBody>
        </p:sp>
      </p:grpSp>
      <p:sp>
        <p:nvSpPr>
          <p:cNvPr id="192534" name="Line 22"/>
          <p:cNvSpPr>
            <a:spLocks noChangeShapeType="1"/>
          </p:cNvSpPr>
          <p:nvPr/>
        </p:nvSpPr>
        <p:spPr bwMode="auto">
          <a:xfrm>
            <a:off x="5448300" y="4729163"/>
            <a:ext cx="0" cy="233362"/>
          </a:xfrm>
          <a:prstGeom prst="line">
            <a:avLst/>
          </a:prstGeom>
          <a:noFill/>
          <a:ln w="38100">
            <a:solidFill>
              <a:srgbClr val="FF0000"/>
            </a:solidFill>
            <a:round/>
            <a:headEnd/>
            <a:tailEnd type="triangle" w="med" len="med"/>
          </a:ln>
          <a:effectLst/>
        </p:spPr>
        <p:txBody>
          <a:bodyPr/>
          <a:lstStyle/>
          <a:p>
            <a:pPr>
              <a:defRPr/>
            </a:pPr>
            <a:endParaRPr lang="en-US" sz="1800" b="1">
              <a:effectLst>
                <a:outerShdw blurRad="38100" dist="38100" dir="2700000" algn="tl">
                  <a:srgbClr val="000000">
                    <a:alpha val="43137"/>
                  </a:srgbClr>
                </a:outerShdw>
              </a:effectLst>
            </a:endParaRPr>
          </a:p>
        </p:txBody>
      </p:sp>
      <p:sp>
        <p:nvSpPr>
          <p:cNvPr id="192535" name="Line 23"/>
          <p:cNvSpPr>
            <a:spLocks noChangeShapeType="1"/>
          </p:cNvSpPr>
          <p:nvPr/>
        </p:nvSpPr>
        <p:spPr bwMode="auto">
          <a:xfrm flipH="1">
            <a:off x="6705600" y="4198938"/>
            <a:ext cx="881063" cy="0"/>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2536" name="Line 24"/>
          <p:cNvSpPr>
            <a:spLocks noChangeShapeType="1"/>
          </p:cNvSpPr>
          <p:nvPr/>
        </p:nvSpPr>
        <p:spPr bwMode="auto">
          <a:xfrm flipV="1">
            <a:off x="8477250" y="2862263"/>
            <a:ext cx="0" cy="1042987"/>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2537" name="Rectangle 25"/>
          <p:cNvSpPr>
            <a:spLocks noChangeArrowheads="1"/>
          </p:cNvSpPr>
          <p:nvPr/>
        </p:nvSpPr>
        <p:spPr bwMode="auto">
          <a:xfrm>
            <a:off x="7586663" y="3905250"/>
            <a:ext cx="1481137" cy="701675"/>
          </a:xfrm>
          <a:prstGeom prst="rect">
            <a:avLst/>
          </a:prstGeom>
          <a:noFill/>
          <a:ln w="9525">
            <a:noFill/>
            <a:miter lim="800000"/>
            <a:headEnd/>
            <a:tailEnd/>
          </a:ln>
          <a:effectLst/>
        </p:spPr>
        <p:txBody>
          <a:bodyPr>
            <a:spAutoFit/>
          </a:bodyPr>
          <a:lstStyle/>
          <a:p>
            <a:pPr algn="ctr">
              <a:defRPr/>
            </a:pPr>
            <a:r>
              <a:rPr lang="en-US" sz="2000" b="1">
                <a:solidFill>
                  <a:srgbClr val="000000"/>
                </a:solidFill>
                <a:effectLst>
                  <a:outerShdw blurRad="38100" dist="38100" dir="2700000" algn="tl">
                    <a:srgbClr val="C0C0C0"/>
                  </a:outerShdw>
                </a:effectLst>
                <a:cs typeface="Times New Roman" pitchFamily="18" charset="0"/>
              </a:rPr>
              <a:t>Leaf rear sight </a:t>
            </a:r>
          </a:p>
        </p:txBody>
      </p:sp>
      <p:sp>
        <p:nvSpPr>
          <p:cNvPr id="192538" name="Rectangle 26"/>
          <p:cNvSpPr>
            <a:spLocks noChangeArrowheads="1"/>
          </p:cNvSpPr>
          <p:nvPr/>
        </p:nvSpPr>
        <p:spPr bwMode="auto">
          <a:xfrm>
            <a:off x="119063" y="5056188"/>
            <a:ext cx="2738437" cy="701675"/>
          </a:xfrm>
          <a:prstGeom prst="rect">
            <a:avLst/>
          </a:prstGeom>
          <a:noFill/>
          <a:ln w="9525">
            <a:noFill/>
            <a:miter lim="800000"/>
            <a:headEnd/>
            <a:tailEnd/>
          </a:ln>
          <a:effectLst/>
        </p:spPr>
        <p:txBody>
          <a:bodyPr>
            <a:spAutoFit/>
          </a:bodyPr>
          <a:lstStyle/>
          <a:p>
            <a:pPr algn="ctr">
              <a:defRPr/>
            </a:pPr>
            <a:r>
              <a:rPr lang="en-US" sz="2000" b="1">
                <a:solidFill>
                  <a:srgbClr val="000000"/>
                </a:solidFill>
                <a:effectLst>
                  <a:outerShdw blurRad="38100" dist="38100" dir="2700000" algn="tl">
                    <a:srgbClr val="C0C0C0"/>
                  </a:outerShdw>
                </a:effectLst>
                <a:cs typeface="Times New Roman" pitchFamily="18" charset="0"/>
              </a:rPr>
              <a:t>Elevation adjustment screw </a:t>
            </a:r>
          </a:p>
        </p:txBody>
      </p:sp>
      <p:sp>
        <p:nvSpPr>
          <p:cNvPr id="192539" name="Line 27"/>
          <p:cNvSpPr>
            <a:spLocks noChangeShapeType="1"/>
          </p:cNvSpPr>
          <p:nvPr/>
        </p:nvSpPr>
        <p:spPr bwMode="auto">
          <a:xfrm flipV="1">
            <a:off x="2800350" y="4962525"/>
            <a:ext cx="1028700" cy="523875"/>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2540" name="Rectangle 28"/>
          <p:cNvSpPr>
            <a:spLocks noChangeArrowheads="1"/>
          </p:cNvSpPr>
          <p:nvPr/>
        </p:nvSpPr>
        <p:spPr bwMode="auto">
          <a:xfrm>
            <a:off x="2800350" y="4427538"/>
            <a:ext cx="914400" cy="423862"/>
          </a:xfrm>
          <a:prstGeom prst="rect">
            <a:avLst/>
          </a:prstGeom>
          <a:solidFill>
            <a:schemeClr val="bg1"/>
          </a:solidFill>
          <a:ln w="9525">
            <a:no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192541" name="Rectangle 29"/>
          <p:cNvSpPr>
            <a:spLocks noChangeArrowheads="1"/>
          </p:cNvSpPr>
          <p:nvPr/>
        </p:nvSpPr>
        <p:spPr bwMode="auto">
          <a:xfrm>
            <a:off x="133350" y="4503738"/>
            <a:ext cx="2185988" cy="396875"/>
          </a:xfrm>
          <a:prstGeom prst="rect">
            <a:avLst/>
          </a:prstGeom>
          <a:noFill/>
          <a:ln w="9525">
            <a:noFill/>
            <a:miter lim="800000"/>
            <a:headEnd/>
            <a:tailEnd/>
          </a:ln>
          <a:effectLst/>
        </p:spPr>
        <p:txBody>
          <a:bodyPr wrap="none">
            <a:spAutoFit/>
          </a:bodyPr>
          <a:lstStyle/>
          <a:p>
            <a:pPr>
              <a:defRPr/>
            </a:pPr>
            <a:r>
              <a:rPr lang="en-US" sz="2000" b="1">
                <a:solidFill>
                  <a:srgbClr val="000000"/>
                </a:solidFill>
                <a:effectLst>
                  <a:outerShdw blurRad="38100" dist="38100" dir="2700000" algn="tl">
                    <a:srgbClr val="C0C0C0"/>
                  </a:outerShdw>
                </a:effectLst>
                <a:cs typeface="Times New Roman" pitchFamily="18" charset="0"/>
              </a:rPr>
              <a:t>Front sight post </a:t>
            </a:r>
          </a:p>
        </p:txBody>
      </p:sp>
      <p:sp>
        <p:nvSpPr>
          <p:cNvPr id="192542" name="Line 30"/>
          <p:cNvSpPr>
            <a:spLocks noChangeShapeType="1"/>
          </p:cNvSpPr>
          <p:nvPr/>
        </p:nvSpPr>
        <p:spPr bwMode="auto">
          <a:xfrm flipV="1">
            <a:off x="2319338" y="4606925"/>
            <a:ext cx="1509712" cy="122238"/>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sz="1800" b="1">
              <a:effectLst>
                <a:outerShdw blurRad="38100" dist="38100" dir="2700000" algn="tl">
                  <a:srgbClr val="000000">
                    <a:alpha val="43137"/>
                  </a:srgbClr>
                </a:outerShdw>
              </a:effectLst>
            </a:endParaRPr>
          </a:p>
        </p:txBody>
      </p:sp>
    </p:spTree>
  </p:cSld>
  <p:clrMapOvr>
    <a:masterClrMapping/>
  </p:clrMapOvr>
  <p:transition spd="med">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idx="4294967295"/>
          </p:nvPr>
        </p:nvSpPr>
        <p:spPr>
          <a:xfrm>
            <a:off x="0" y="495300"/>
            <a:ext cx="8229600" cy="1143000"/>
          </a:xfrm>
          <a:prstGeom prst="rect">
            <a:avLst/>
          </a:prstGeom>
        </p:spPr>
        <p:txBody>
          <a:bodyPr/>
          <a:lstStyle/>
          <a:p>
            <a:pPr eaLnBrk="1" hangingPunct="1">
              <a:defRPr/>
            </a:pPr>
            <a:r>
              <a:rPr lang="en-US" sz="4000">
                <a:effectLst>
                  <a:outerShdw blurRad="38100" dist="38100" dir="2700000" algn="tl">
                    <a:srgbClr val="C0C0C0"/>
                  </a:outerShdw>
                </a:effectLst>
              </a:rPr>
              <a:t>M320/M320A1 Mounting Adapters</a:t>
            </a:r>
          </a:p>
        </p:txBody>
      </p:sp>
      <p:sp>
        <p:nvSpPr>
          <p:cNvPr id="193541" name="Text Box 31"/>
          <p:cNvSpPr txBox="1">
            <a:spLocks noChangeArrowheads="1"/>
          </p:cNvSpPr>
          <p:nvPr/>
        </p:nvSpPr>
        <p:spPr bwMode="auto">
          <a:xfrm>
            <a:off x="3271838" y="3748088"/>
            <a:ext cx="2571750" cy="579437"/>
          </a:xfrm>
          <a:prstGeom prst="rect">
            <a:avLst/>
          </a:prstGeom>
          <a:noFill/>
          <a:ln w="9525">
            <a:noFill/>
            <a:miter lim="800000"/>
            <a:headEnd/>
            <a:tailEnd/>
          </a:ln>
        </p:spPr>
        <p:txBody>
          <a:bodyPr>
            <a:spAutoFit/>
          </a:bodyPr>
          <a:lstStyle/>
          <a:p>
            <a:pPr algn="ctr">
              <a:defRPr/>
            </a:pPr>
            <a:r>
              <a:rPr lang="en-US" sz="3200" b="1">
                <a:effectLst>
                  <a:outerShdw blurRad="38100" dist="38100" dir="2700000" algn="tl">
                    <a:srgbClr val="C0C0C0"/>
                  </a:outerShdw>
                </a:effectLst>
              </a:rPr>
              <a:t>M16 Series</a:t>
            </a:r>
          </a:p>
        </p:txBody>
      </p:sp>
      <p:sp>
        <p:nvSpPr>
          <p:cNvPr id="18436" name="Text Box 32"/>
          <p:cNvSpPr txBox="1">
            <a:spLocks noChangeArrowheads="1"/>
          </p:cNvSpPr>
          <p:nvPr/>
        </p:nvSpPr>
        <p:spPr bwMode="auto">
          <a:xfrm>
            <a:off x="3271838" y="6042025"/>
            <a:ext cx="2571750" cy="579438"/>
          </a:xfrm>
          <a:prstGeom prst="rect">
            <a:avLst/>
          </a:prstGeom>
          <a:noFill/>
          <a:ln w="9525">
            <a:noFill/>
            <a:miter lim="800000"/>
            <a:headEnd/>
            <a:tailEnd/>
          </a:ln>
        </p:spPr>
        <p:txBody>
          <a:bodyPr>
            <a:spAutoFit/>
          </a:bodyPr>
          <a:lstStyle/>
          <a:p>
            <a:pPr algn="ctr"/>
            <a:r>
              <a:rPr lang="en-US" sz="3200" b="1"/>
              <a:t>M4 Series</a:t>
            </a:r>
          </a:p>
        </p:txBody>
      </p:sp>
      <p:sp>
        <p:nvSpPr>
          <p:cNvPr id="193543" name="Text Box 7"/>
          <p:cNvSpPr txBox="1">
            <a:spLocks noChangeArrowheads="1"/>
          </p:cNvSpPr>
          <p:nvPr/>
        </p:nvSpPr>
        <p:spPr bwMode="auto">
          <a:xfrm>
            <a:off x="1792288" y="76200"/>
            <a:ext cx="5522912" cy="762000"/>
          </a:xfrm>
          <a:prstGeom prst="rect">
            <a:avLst/>
          </a:prstGeom>
          <a:noFill/>
          <a:ln w="9525">
            <a:noFill/>
            <a:miter lim="800000"/>
            <a:headEnd/>
            <a:tailEnd/>
          </a:ln>
          <a:effectLst/>
        </p:spPr>
        <p:txBody>
          <a:bodyPr wrap="none">
            <a:spAutoFit/>
          </a:bodyPr>
          <a:lstStyle/>
          <a:p>
            <a:pPr>
              <a:defRPr/>
            </a:pPr>
            <a:r>
              <a:rPr lang="en-US" sz="4400" b="1" dirty="0">
                <a:effectLst>
                  <a:outerShdw blurRad="38100" dist="38100" dir="2700000" algn="tl">
                    <a:srgbClr val="C0C0C0"/>
                  </a:outerShdw>
                </a:effectLst>
              </a:rPr>
              <a:t>CHARACTERISTICS</a:t>
            </a:r>
          </a:p>
        </p:txBody>
      </p:sp>
      <p:sp>
        <p:nvSpPr>
          <p:cNvPr id="193544" name="Text Box 8"/>
          <p:cNvSpPr txBox="1">
            <a:spLocks noChangeArrowheads="1"/>
          </p:cNvSpPr>
          <p:nvPr/>
        </p:nvSpPr>
        <p:spPr bwMode="auto">
          <a:xfrm>
            <a:off x="0" y="4191000"/>
            <a:ext cx="2736850" cy="701675"/>
          </a:xfrm>
          <a:prstGeom prst="rect">
            <a:avLst/>
          </a:prstGeom>
          <a:noFill/>
          <a:ln w="9525">
            <a:noFill/>
            <a:miter lim="800000"/>
            <a:headEnd/>
            <a:tailEnd/>
          </a:ln>
          <a:effectLst/>
        </p:spPr>
        <p:txBody>
          <a:bodyPr wrap="none">
            <a:spAutoFit/>
          </a:bodyPr>
          <a:lstStyle/>
          <a:p>
            <a:pPr algn="ctr">
              <a:defRPr/>
            </a:pPr>
            <a:r>
              <a:rPr lang="en-US" sz="2000" b="1" dirty="0">
                <a:effectLst>
                  <a:outerShdw blurRad="38100" dist="38100" dir="2700000" algn="tl">
                    <a:srgbClr val="C0C0C0"/>
                  </a:outerShdw>
                </a:effectLst>
              </a:rPr>
              <a:t>Quick Attach/Detach</a:t>
            </a:r>
          </a:p>
          <a:p>
            <a:pPr algn="ctr">
              <a:defRPr/>
            </a:pPr>
            <a:r>
              <a:rPr lang="en-US" sz="2000" b="1" dirty="0">
                <a:effectLst>
                  <a:outerShdw blurRad="38100" dist="38100" dir="2700000" algn="tl">
                    <a:srgbClr val="C0C0C0"/>
                  </a:outerShdw>
                </a:effectLst>
              </a:rPr>
              <a:t>Bayonet Adaptor</a:t>
            </a:r>
          </a:p>
        </p:txBody>
      </p:sp>
      <p:sp>
        <p:nvSpPr>
          <p:cNvPr id="193545" name="Line 9"/>
          <p:cNvSpPr>
            <a:spLocks noChangeShapeType="1"/>
          </p:cNvSpPr>
          <p:nvPr/>
        </p:nvSpPr>
        <p:spPr bwMode="auto">
          <a:xfrm>
            <a:off x="1792288" y="2359025"/>
            <a:ext cx="874712" cy="250825"/>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3546" name="Line 10"/>
          <p:cNvSpPr>
            <a:spLocks noChangeShapeType="1"/>
          </p:cNvSpPr>
          <p:nvPr/>
        </p:nvSpPr>
        <p:spPr bwMode="auto">
          <a:xfrm>
            <a:off x="1524000" y="4914900"/>
            <a:ext cx="1333500" cy="342900"/>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pPr>
              <a:defRPr/>
            </a:pPr>
            <a:endParaRPr lang="en-US" sz="1800" b="1">
              <a:effectLst>
                <a:outerShdw blurRad="38100" dist="38100" dir="2700000" algn="tl">
                  <a:srgbClr val="000000">
                    <a:alpha val="43137"/>
                  </a:srgbClr>
                </a:outerShdw>
              </a:effectLst>
            </a:endParaRPr>
          </a:p>
        </p:txBody>
      </p:sp>
      <p:sp>
        <p:nvSpPr>
          <p:cNvPr id="193547" name="Text Box 11"/>
          <p:cNvSpPr txBox="1">
            <a:spLocks noChangeArrowheads="1"/>
          </p:cNvSpPr>
          <p:nvPr/>
        </p:nvSpPr>
        <p:spPr bwMode="auto">
          <a:xfrm>
            <a:off x="6918325" y="2970213"/>
            <a:ext cx="2225675" cy="701675"/>
          </a:xfrm>
          <a:prstGeom prst="rect">
            <a:avLst/>
          </a:prstGeom>
          <a:noFill/>
          <a:ln w="9525">
            <a:noFill/>
            <a:miter lim="800000"/>
            <a:headEnd/>
            <a:tailEnd/>
          </a:ln>
          <a:effectLst/>
        </p:spPr>
        <p:txBody>
          <a:bodyPr>
            <a:spAutoFit/>
          </a:bodyPr>
          <a:lstStyle/>
          <a:p>
            <a:pPr algn="ctr">
              <a:defRPr/>
            </a:pPr>
            <a:r>
              <a:rPr lang="en-US" sz="2000" b="1">
                <a:effectLst>
                  <a:outerShdw blurRad="38100" dist="38100" dir="2700000" algn="tl">
                    <a:srgbClr val="C0C0C0"/>
                  </a:outerShdw>
                </a:effectLst>
              </a:rPr>
              <a:t>Socket  Head Capscrew X3</a:t>
            </a:r>
          </a:p>
        </p:txBody>
      </p:sp>
      <p:sp>
        <p:nvSpPr>
          <p:cNvPr id="18442" name="Rectangle 12"/>
          <p:cNvSpPr>
            <a:spLocks noChangeArrowheads="1"/>
          </p:cNvSpPr>
          <p:nvPr/>
        </p:nvSpPr>
        <p:spPr bwMode="auto">
          <a:xfrm>
            <a:off x="3905250" y="2825750"/>
            <a:ext cx="2266950" cy="317500"/>
          </a:xfrm>
          <a:prstGeom prst="rect">
            <a:avLst/>
          </a:prstGeom>
          <a:noFill/>
          <a:ln w="38100">
            <a:solidFill>
              <a:srgbClr val="FF0000"/>
            </a:solidFill>
            <a:miter lim="800000"/>
            <a:headEnd/>
            <a:tailEnd/>
          </a:ln>
        </p:spPr>
        <p:txBody>
          <a:bodyPr wrap="none" anchor="ctr"/>
          <a:lstStyle/>
          <a:p>
            <a:pPr algn="ctr"/>
            <a:endParaRPr lang="en-US" sz="1800">
              <a:solidFill>
                <a:srgbClr val="FF0000"/>
              </a:solidFill>
            </a:endParaRPr>
          </a:p>
        </p:txBody>
      </p:sp>
      <p:sp>
        <p:nvSpPr>
          <p:cNvPr id="18443" name="Rectangle 14"/>
          <p:cNvSpPr>
            <a:spLocks noChangeArrowheads="1"/>
          </p:cNvSpPr>
          <p:nvPr/>
        </p:nvSpPr>
        <p:spPr bwMode="auto">
          <a:xfrm>
            <a:off x="4305300" y="5181600"/>
            <a:ext cx="2614613" cy="304800"/>
          </a:xfrm>
          <a:prstGeom prst="rect">
            <a:avLst/>
          </a:prstGeom>
          <a:noFill/>
          <a:ln w="38100">
            <a:solidFill>
              <a:srgbClr val="FF0000"/>
            </a:solidFill>
            <a:miter lim="800000"/>
            <a:headEnd/>
            <a:tailEnd/>
          </a:ln>
        </p:spPr>
        <p:txBody>
          <a:bodyPr wrap="none" anchor="ctr"/>
          <a:lstStyle/>
          <a:p>
            <a:pPr algn="ctr"/>
            <a:endParaRPr lang="en-US" sz="1800">
              <a:solidFill>
                <a:srgbClr val="FF0000"/>
              </a:solidFill>
            </a:endParaRPr>
          </a:p>
        </p:txBody>
      </p:sp>
      <p:sp>
        <p:nvSpPr>
          <p:cNvPr id="193551" name="Text Box 15"/>
          <p:cNvSpPr txBox="1">
            <a:spLocks noChangeArrowheads="1"/>
          </p:cNvSpPr>
          <p:nvPr/>
        </p:nvSpPr>
        <p:spPr bwMode="auto">
          <a:xfrm>
            <a:off x="6861175" y="5691188"/>
            <a:ext cx="2225675" cy="701675"/>
          </a:xfrm>
          <a:prstGeom prst="rect">
            <a:avLst/>
          </a:prstGeom>
          <a:noFill/>
          <a:ln w="9525">
            <a:noFill/>
            <a:miter lim="800000"/>
            <a:headEnd/>
            <a:tailEnd/>
          </a:ln>
          <a:effectLst/>
        </p:spPr>
        <p:txBody>
          <a:bodyPr>
            <a:spAutoFit/>
          </a:bodyPr>
          <a:lstStyle/>
          <a:p>
            <a:pPr algn="ctr">
              <a:defRPr/>
            </a:pPr>
            <a:r>
              <a:rPr lang="en-US" sz="2000" b="1">
                <a:effectLst>
                  <a:outerShdw blurRad="38100" dist="38100" dir="2700000" algn="tl">
                    <a:srgbClr val="C0C0C0"/>
                  </a:outerShdw>
                </a:effectLst>
              </a:rPr>
              <a:t>Socket  Head Capscrew X2</a:t>
            </a:r>
          </a:p>
        </p:txBody>
      </p:sp>
      <p:cxnSp>
        <p:nvCxnSpPr>
          <p:cNvPr id="193552" name="AutoShape 16"/>
          <p:cNvCxnSpPr>
            <a:cxnSpLocks noChangeShapeType="1"/>
            <a:stCxn id="18443" idx="3"/>
            <a:endCxn id="193551" idx="0"/>
          </p:cNvCxnSpPr>
          <p:nvPr/>
        </p:nvCxnSpPr>
        <p:spPr bwMode="auto">
          <a:xfrm>
            <a:off x="6938963" y="5334000"/>
            <a:ext cx="1035050" cy="357188"/>
          </a:xfrm>
          <a:prstGeom prst="bentConnector2">
            <a:avLst/>
          </a:prstGeom>
          <a:noFill/>
          <a:ln w="38100">
            <a:solidFill>
              <a:srgbClr val="FF0000"/>
            </a:solidFill>
            <a:miter lim="800000"/>
            <a:headEnd/>
            <a:tailEnd/>
          </a:ln>
          <a:effectLst>
            <a:outerShdw dist="35921" dir="2700000" algn="ctr" rotWithShape="0">
              <a:schemeClr val="bg2"/>
            </a:outerShdw>
          </a:effectLst>
        </p:spPr>
      </p:cxnSp>
      <p:sp>
        <p:nvSpPr>
          <p:cNvPr id="193553" name="Text Box 17"/>
          <p:cNvSpPr txBox="1">
            <a:spLocks noChangeArrowheads="1"/>
          </p:cNvSpPr>
          <p:nvPr/>
        </p:nvSpPr>
        <p:spPr bwMode="auto">
          <a:xfrm>
            <a:off x="0" y="1447800"/>
            <a:ext cx="2736850" cy="701675"/>
          </a:xfrm>
          <a:prstGeom prst="rect">
            <a:avLst/>
          </a:prstGeom>
          <a:noFill/>
          <a:ln w="9525">
            <a:noFill/>
            <a:miter lim="800000"/>
            <a:headEnd/>
            <a:tailEnd/>
          </a:ln>
          <a:effectLst/>
        </p:spPr>
        <p:txBody>
          <a:bodyPr wrap="none">
            <a:spAutoFit/>
          </a:bodyPr>
          <a:lstStyle/>
          <a:p>
            <a:pPr algn="ctr">
              <a:defRPr/>
            </a:pPr>
            <a:r>
              <a:rPr lang="en-US" sz="2000" b="1" dirty="0">
                <a:effectLst>
                  <a:outerShdw blurRad="38100" dist="38100" dir="2700000" algn="tl">
                    <a:srgbClr val="C0C0C0"/>
                  </a:outerShdw>
                </a:effectLst>
              </a:rPr>
              <a:t>Quick Attach/Detach</a:t>
            </a:r>
          </a:p>
          <a:p>
            <a:pPr algn="ctr">
              <a:defRPr/>
            </a:pPr>
            <a:r>
              <a:rPr lang="en-US" sz="2000" b="1" dirty="0">
                <a:effectLst>
                  <a:outerShdw blurRad="38100" dist="38100" dir="2700000" algn="tl">
                    <a:srgbClr val="C0C0C0"/>
                  </a:outerShdw>
                </a:effectLst>
              </a:rPr>
              <a:t>Bayonet Adaptor</a:t>
            </a:r>
          </a:p>
        </p:txBody>
      </p:sp>
      <p:sp>
        <p:nvSpPr>
          <p:cNvPr id="193554" name="Text Box 18"/>
          <p:cNvSpPr txBox="1">
            <a:spLocks noChangeArrowheads="1"/>
          </p:cNvSpPr>
          <p:nvPr/>
        </p:nvSpPr>
        <p:spPr bwMode="auto">
          <a:xfrm>
            <a:off x="3717925" y="3305175"/>
            <a:ext cx="2711450" cy="366713"/>
          </a:xfrm>
          <a:prstGeom prst="rect">
            <a:avLst/>
          </a:prstGeom>
          <a:noFill/>
          <a:ln w="9525">
            <a:noFill/>
            <a:miter lim="800000"/>
            <a:headEnd/>
            <a:tailEnd/>
          </a:ln>
          <a:effectLst/>
        </p:spPr>
        <p:txBody>
          <a:bodyPr wrap="none">
            <a:spAutoFit/>
          </a:bodyPr>
          <a:lstStyle/>
          <a:p>
            <a:pPr algn="ctr">
              <a:defRPr/>
            </a:pPr>
            <a:r>
              <a:rPr lang="en-US" sz="1800" b="1">
                <a:effectLst>
                  <a:outerShdw blurRad="38100" dist="38100" dir="2700000" algn="tl">
                    <a:srgbClr val="C0C0C0"/>
                  </a:outerShdw>
                </a:effectLst>
              </a:rPr>
              <a:t>Rear Mounting Adapter</a:t>
            </a:r>
          </a:p>
        </p:txBody>
      </p:sp>
      <p:sp>
        <p:nvSpPr>
          <p:cNvPr id="193555" name="Text Box 19"/>
          <p:cNvSpPr txBox="1">
            <a:spLocks noChangeArrowheads="1"/>
          </p:cNvSpPr>
          <p:nvPr/>
        </p:nvSpPr>
        <p:spPr bwMode="auto">
          <a:xfrm>
            <a:off x="3870325" y="5691188"/>
            <a:ext cx="2711450" cy="366712"/>
          </a:xfrm>
          <a:prstGeom prst="rect">
            <a:avLst/>
          </a:prstGeom>
          <a:noFill/>
          <a:ln w="9525">
            <a:noFill/>
            <a:miter lim="800000"/>
            <a:headEnd/>
            <a:tailEnd/>
          </a:ln>
          <a:effectLst/>
        </p:spPr>
        <p:txBody>
          <a:bodyPr wrap="none">
            <a:spAutoFit/>
          </a:bodyPr>
          <a:lstStyle/>
          <a:p>
            <a:pPr algn="ctr">
              <a:defRPr/>
            </a:pPr>
            <a:r>
              <a:rPr lang="en-US" sz="1800" b="1">
                <a:effectLst>
                  <a:outerShdw blurRad="38100" dist="38100" dir="2700000" algn="tl">
                    <a:srgbClr val="C0C0C0"/>
                  </a:outerShdw>
                </a:effectLst>
              </a:rPr>
              <a:t>Rear Mounting Adapter</a:t>
            </a:r>
          </a:p>
        </p:txBody>
      </p:sp>
      <p:pic>
        <p:nvPicPr>
          <p:cNvPr id="18449" name="Picture 25" descr="C:\Users\Owner\Desktop\320 pics\M320pics\DSC0049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4600" y="1028700"/>
            <a:ext cx="4400550" cy="3143250"/>
          </a:xfrm>
          <a:prstGeom prst="rect">
            <a:avLst/>
          </a:prstGeom>
          <a:noFill/>
          <a:ln w="9525">
            <a:noFill/>
            <a:miter lim="800000"/>
            <a:headEnd/>
            <a:tailEnd/>
          </a:ln>
        </p:spPr>
      </p:pic>
      <p:pic>
        <p:nvPicPr>
          <p:cNvPr id="18450" name="Picture 26" descr="C:\Users\Owner\Desktop\320 pics\M320pics\DSC00495.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95550" y="4019550"/>
            <a:ext cx="3829050" cy="2152650"/>
          </a:xfrm>
          <a:prstGeom prst="rect">
            <a:avLst/>
          </a:prstGeom>
          <a:noFill/>
          <a:ln w="9525">
            <a:noFill/>
            <a:miter lim="800000"/>
            <a:headEnd/>
            <a:tailEnd/>
          </a:ln>
        </p:spPr>
      </p:pic>
      <p:cxnSp>
        <p:nvCxnSpPr>
          <p:cNvPr id="31" name="Straight Arrow Connector 30"/>
          <p:cNvCxnSpPr/>
          <p:nvPr/>
        </p:nvCxnSpPr>
        <p:spPr>
          <a:xfrm rot="10800000">
            <a:off x="6191250" y="3086100"/>
            <a:ext cx="1181100" cy="2667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CHARACTERISTICS</a:t>
            </a:r>
            <a:br>
              <a:rPr lang="en-US">
                <a:effectLst>
                  <a:outerShdw blurRad="38100" dist="38100" dir="2700000" algn="tl">
                    <a:srgbClr val="C0C0C0"/>
                  </a:outerShdw>
                </a:effectLst>
              </a:rPr>
            </a:br>
            <a:r>
              <a:rPr lang="en-US" b="1">
                <a:effectLst>
                  <a:outerShdw blurRad="38100" dist="38100" dir="2700000" algn="tl">
                    <a:srgbClr val="C0C0C0"/>
                  </a:outerShdw>
                </a:effectLst>
              </a:rPr>
              <a:t>Muzzle Cap</a:t>
            </a:r>
          </a:p>
        </p:txBody>
      </p:sp>
      <p:sp>
        <p:nvSpPr>
          <p:cNvPr id="19460" name="Rectangle 4"/>
          <p:cNvSpPr>
            <a:spLocks noGrp="1" noChangeArrowheads="1"/>
          </p:cNvSpPr>
          <p:nvPr>
            <p:ph type="body" idx="4294967295"/>
          </p:nvPr>
        </p:nvSpPr>
        <p:spPr>
          <a:xfrm>
            <a:off x="0" y="1695450"/>
            <a:ext cx="5181600" cy="3714750"/>
          </a:xfrm>
          <a:prstGeom prst="rect">
            <a:avLst/>
          </a:prstGeom>
        </p:spPr>
        <p:txBody>
          <a:bodyPr/>
          <a:lstStyle/>
          <a:p>
            <a:pPr eaLnBrk="1" hangingPunct="1"/>
            <a:r>
              <a:rPr lang="en-US"/>
              <a:t>Detachable cap limits debris into barrel of M320</a:t>
            </a:r>
          </a:p>
          <a:p>
            <a:pPr eaLnBrk="1" hangingPunct="1"/>
            <a:r>
              <a:rPr lang="en-US"/>
              <a:t>Shoot-through accessory</a:t>
            </a:r>
          </a:p>
          <a:p>
            <a:pPr lvl="1" eaLnBrk="1" hangingPunct="1"/>
            <a:r>
              <a:rPr lang="en-US"/>
              <a:t>Allows operator to fire a grenade with cap in place</a:t>
            </a:r>
          </a:p>
          <a:p>
            <a:pPr eaLnBrk="1" hangingPunct="1"/>
            <a:r>
              <a:rPr lang="en-US"/>
              <a:t>Lanyard loop provided for attachment to launcher</a:t>
            </a:r>
          </a:p>
          <a:p>
            <a:pPr eaLnBrk="1" hangingPunct="1"/>
            <a:endParaRPr lang="en-US"/>
          </a:p>
        </p:txBody>
      </p:sp>
      <p:pic>
        <p:nvPicPr>
          <p:cNvPr id="19459" name="Picture 3" descr="GLMpage51fig66"/>
          <p:cNvPicPr>
            <a:picLocks noChangeAspect="1" noChangeArrowheads="1"/>
          </p:cNvPicPr>
          <p:nvPr/>
        </p:nvPicPr>
        <p:blipFill>
          <a:blip r:embed="rId3" cstate="print">
            <a:clrChange>
              <a:clrFrom>
                <a:srgbClr val="FFFFFF"/>
              </a:clrFrom>
              <a:clrTo>
                <a:srgbClr val="FFFFFF">
                  <a:alpha val="0"/>
                </a:srgbClr>
              </a:clrTo>
            </a:clrChange>
          </a:blip>
          <a:srcRect l="24573" t="16216" r="24232" b="18919"/>
          <a:stretch>
            <a:fillRect/>
          </a:stretch>
        </p:blipFill>
        <p:spPr bwMode="auto">
          <a:xfrm>
            <a:off x="6096000" y="1219200"/>
            <a:ext cx="2514600" cy="2414588"/>
          </a:xfrm>
          <a:prstGeom prst="rect">
            <a:avLst/>
          </a:prstGeom>
          <a:noFill/>
          <a:ln w="9525">
            <a:noFill/>
            <a:miter lim="800000"/>
            <a:headEnd/>
            <a:tailEnd/>
          </a:ln>
        </p:spPr>
      </p:pic>
      <p:sp>
        <p:nvSpPr>
          <p:cNvPr id="195589" name="Rectangle 5"/>
          <p:cNvSpPr>
            <a:spLocks noChangeArrowheads="1"/>
          </p:cNvSpPr>
          <p:nvPr/>
        </p:nvSpPr>
        <p:spPr bwMode="auto">
          <a:xfrm>
            <a:off x="0" y="5665788"/>
            <a:ext cx="9144000" cy="946150"/>
          </a:xfrm>
          <a:prstGeom prst="rect">
            <a:avLst/>
          </a:prstGeom>
          <a:noFill/>
          <a:ln w="9525">
            <a:noFill/>
            <a:miter lim="800000"/>
            <a:headEnd/>
            <a:tailEnd/>
          </a:ln>
          <a:effectLst/>
        </p:spPr>
        <p:txBody>
          <a:bodyPr>
            <a:spAutoFit/>
          </a:bodyPr>
          <a:lstStyle/>
          <a:p>
            <a:pPr algn="ctr">
              <a:defRPr/>
            </a:pPr>
            <a:r>
              <a:rPr lang="en-US" sz="2800" b="1">
                <a:solidFill>
                  <a:srgbClr val="33CC33"/>
                </a:solidFill>
                <a:effectLst>
                  <a:outerShdw blurRad="38100" dist="38100" dir="2700000" algn="tl">
                    <a:srgbClr val="C0C0C0"/>
                  </a:outerShdw>
                </a:effectLst>
              </a:rPr>
              <a:t>*NOTE:  Never attach cap to muzzle of M320 using adhesive tape!</a:t>
            </a: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219200" y="1295400"/>
            <a:ext cx="7162800" cy="1200150"/>
            <a:chOff x="768" y="960"/>
            <a:chExt cx="4464" cy="757"/>
          </a:xfrm>
        </p:grpSpPr>
        <p:grpSp>
          <p:nvGrpSpPr>
            <p:cNvPr id="4124" name="Group 3"/>
            <p:cNvGrpSpPr>
              <a:grpSpLocks/>
            </p:cNvGrpSpPr>
            <p:nvPr/>
          </p:nvGrpSpPr>
          <p:grpSpPr bwMode="auto">
            <a:xfrm>
              <a:off x="768" y="960"/>
              <a:ext cx="672" cy="624"/>
              <a:chOff x="624" y="1440"/>
              <a:chExt cx="1152" cy="960"/>
            </a:xfrm>
          </p:grpSpPr>
          <p:sp>
            <p:nvSpPr>
              <p:cNvPr id="212996" name="Rectangle 4"/>
              <p:cNvSpPr>
                <a:spLocks noChangeArrowheads="1"/>
              </p:cNvSpPr>
              <p:nvPr/>
            </p:nvSpPr>
            <p:spPr bwMode="auto">
              <a:xfrm>
                <a:off x="624" y="1440"/>
                <a:ext cx="1152" cy="960"/>
              </a:xfrm>
              <a:prstGeom prst="rect">
                <a:avLst/>
              </a:prstGeom>
              <a:solidFill>
                <a:schemeClr val="bg1"/>
              </a:solidFill>
              <a:ln w="38100">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2997" name="Rectangle 5"/>
              <p:cNvSpPr>
                <a:spLocks noChangeArrowheads="1"/>
              </p:cNvSpPr>
              <p:nvPr/>
            </p:nvSpPr>
            <p:spPr bwMode="auto">
              <a:xfrm>
                <a:off x="624" y="1440"/>
                <a:ext cx="346" cy="960"/>
              </a:xfrm>
              <a:prstGeom prst="rect">
                <a:avLst/>
              </a:prstGeom>
              <a:noFill/>
              <a:ln w="28575">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2998" name="Rectangle 6"/>
              <p:cNvSpPr>
                <a:spLocks noChangeArrowheads="1"/>
              </p:cNvSpPr>
              <p:nvPr/>
            </p:nvSpPr>
            <p:spPr bwMode="auto">
              <a:xfrm>
                <a:off x="970" y="2079"/>
                <a:ext cx="806" cy="319"/>
              </a:xfrm>
              <a:prstGeom prst="rect">
                <a:avLst/>
              </a:prstGeom>
              <a:noFill/>
              <a:ln w="28575">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2999" name="Rectangle 7"/>
              <p:cNvSpPr>
                <a:spLocks noChangeArrowheads="1"/>
              </p:cNvSpPr>
              <p:nvPr/>
            </p:nvSpPr>
            <p:spPr bwMode="auto">
              <a:xfrm>
                <a:off x="1007" y="1475"/>
                <a:ext cx="731" cy="567"/>
              </a:xfrm>
              <a:prstGeom prst="rect">
                <a:avLst/>
              </a:prstGeom>
              <a:noFill/>
              <a:ln w="76200">
                <a:pattFill prst="trellis">
                  <a:fgClr>
                    <a:schemeClr val="bg2"/>
                  </a:fgClr>
                  <a:bgClr>
                    <a:srgbClr val="FFFFFF"/>
                  </a:bgClr>
                </a:patt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grpSp>
        <p:sp>
          <p:nvSpPr>
            <p:cNvPr id="213000" name="Text Box 8"/>
            <p:cNvSpPr txBox="1">
              <a:spLocks noChangeArrowheads="1"/>
            </p:cNvSpPr>
            <p:nvPr/>
          </p:nvSpPr>
          <p:spPr bwMode="auto">
            <a:xfrm>
              <a:off x="1910" y="960"/>
              <a:ext cx="3322" cy="757"/>
            </a:xfrm>
            <a:prstGeom prst="rect">
              <a:avLst/>
            </a:prstGeom>
            <a:noFill/>
            <a:ln w="12700">
              <a:noFill/>
              <a:miter lim="800000"/>
              <a:headEnd/>
              <a:tailEnd/>
            </a:ln>
            <a:effectLst/>
          </p:spPr>
          <p:txBody>
            <a:bodyPr>
              <a:spAutoFit/>
            </a:bodyPr>
            <a:lstStyle/>
            <a:p>
              <a:pPr eaLnBrk="0" hangingPunct="0">
                <a:defRPr/>
              </a:pPr>
              <a:r>
                <a:rPr lang="en-US" sz="1800" b="1" dirty="0">
                  <a:solidFill>
                    <a:srgbClr val="007FD6"/>
                  </a:solidFill>
                  <a:effectLst>
                    <a:outerShdw blurRad="38100" dist="38100" dir="2700000" algn="tl">
                      <a:srgbClr val="C0C0C0"/>
                    </a:outerShdw>
                  </a:effectLst>
                </a:rPr>
                <a:t>Click on the Normal View icon located in the lower left hand corner of your screen to read the detailed notes on the M320 Grenade Launcher</a:t>
              </a:r>
            </a:p>
          </p:txBody>
        </p:sp>
      </p:grpSp>
      <p:sp>
        <p:nvSpPr>
          <p:cNvPr id="213001" name="Text Box 9"/>
          <p:cNvSpPr txBox="1">
            <a:spLocks noChangeArrowheads="1"/>
          </p:cNvSpPr>
          <p:nvPr/>
        </p:nvSpPr>
        <p:spPr bwMode="auto">
          <a:xfrm>
            <a:off x="533400" y="6049963"/>
            <a:ext cx="7959725" cy="579437"/>
          </a:xfrm>
          <a:prstGeom prst="rect">
            <a:avLst/>
          </a:prstGeom>
          <a:noFill/>
          <a:ln w="12700">
            <a:noFill/>
            <a:miter lim="800000"/>
            <a:headEnd/>
            <a:tailEnd/>
          </a:ln>
          <a:effectLst>
            <a:outerShdw dist="35921" dir="2700000" algn="ctr" rotWithShape="0">
              <a:schemeClr val="tx2"/>
            </a:outerShdw>
          </a:effectLst>
        </p:spPr>
        <p:txBody>
          <a:bodyPr wrap="none">
            <a:spAutoFit/>
          </a:bodyPr>
          <a:lstStyle/>
          <a:p>
            <a:pPr eaLnBrk="0" hangingPunct="0">
              <a:defRPr/>
            </a:pPr>
            <a:r>
              <a:rPr lang="en-US" sz="3200" b="1">
                <a:solidFill>
                  <a:srgbClr val="FF0000"/>
                </a:solidFill>
                <a:effectLst>
                  <a:outerShdw blurRad="38100" dist="38100" dir="2700000" algn="tl">
                    <a:srgbClr val="C0C0C0"/>
                  </a:outerShdw>
                </a:effectLst>
              </a:rPr>
              <a:t>Hide this slide during your presentation </a:t>
            </a:r>
          </a:p>
        </p:txBody>
      </p:sp>
      <p:grpSp>
        <p:nvGrpSpPr>
          <p:cNvPr id="4100" name="Group 10"/>
          <p:cNvGrpSpPr>
            <a:grpSpLocks/>
          </p:cNvGrpSpPr>
          <p:nvPr/>
        </p:nvGrpSpPr>
        <p:grpSpPr bwMode="auto">
          <a:xfrm>
            <a:off x="1219200" y="2438400"/>
            <a:ext cx="7102475" cy="1035050"/>
            <a:chOff x="768" y="1585"/>
            <a:chExt cx="4474" cy="652"/>
          </a:xfrm>
        </p:grpSpPr>
        <p:grpSp>
          <p:nvGrpSpPr>
            <p:cNvPr id="4120" name="Group 11"/>
            <p:cNvGrpSpPr>
              <a:grpSpLocks/>
            </p:cNvGrpSpPr>
            <p:nvPr/>
          </p:nvGrpSpPr>
          <p:grpSpPr bwMode="auto">
            <a:xfrm>
              <a:off x="768" y="1585"/>
              <a:ext cx="672" cy="624"/>
              <a:chOff x="624" y="2544"/>
              <a:chExt cx="1152" cy="960"/>
            </a:xfrm>
          </p:grpSpPr>
          <p:sp>
            <p:nvSpPr>
              <p:cNvPr id="213004" name="Rectangle 12"/>
              <p:cNvSpPr>
                <a:spLocks noChangeArrowheads="1"/>
              </p:cNvSpPr>
              <p:nvPr/>
            </p:nvSpPr>
            <p:spPr bwMode="auto">
              <a:xfrm>
                <a:off x="624" y="2544"/>
                <a:ext cx="1152" cy="960"/>
              </a:xfrm>
              <a:prstGeom prst="rect">
                <a:avLst/>
              </a:prstGeom>
              <a:solidFill>
                <a:schemeClr val="bg1"/>
              </a:solidFill>
              <a:ln w="38100">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3005" name="Line 13"/>
              <p:cNvSpPr>
                <a:spLocks noChangeShapeType="1"/>
              </p:cNvSpPr>
              <p:nvPr/>
            </p:nvSpPr>
            <p:spPr bwMode="auto">
              <a:xfrm>
                <a:off x="816" y="2689"/>
                <a:ext cx="768" cy="0"/>
              </a:xfrm>
              <a:prstGeom prst="line">
                <a:avLst/>
              </a:prstGeom>
              <a:noFill/>
              <a:ln w="76200">
                <a:solidFill>
                  <a:schemeClr val="tx1"/>
                </a:solidFill>
                <a:round/>
                <a:headEnd/>
                <a:tailEnd/>
              </a:ln>
              <a:effectLst/>
            </p:spPr>
            <p:txBody>
              <a:bodyPr/>
              <a:lstStyle/>
              <a:p>
                <a:pPr>
                  <a:defRPr/>
                </a:pPr>
                <a:endParaRPr lang="en-US" sz="1800" b="1">
                  <a:effectLst>
                    <a:outerShdw blurRad="38100" dist="38100" dir="2700000" algn="tl">
                      <a:srgbClr val="000000">
                        <a:alpha val="43137"/>
                      </a:srgbClr>
                    </a:outerShdw>
                  </a:effectLst>
                </a:endParaRPr>
              </a:p>
            </p:txBody>
          </p:sp>
        </p:grpSp>
        <p:sp>
          <p:nvSpPr>
            <p:cNvPr id="213006" name="Text Box 14"/>
            <p:cNvSpPr txBox="1">
              <a:spLocks noChangeArrowheads="1"/>
            </p:cNvSpPr>
            <p:nvPr/>
          </p:nvSpPr>
          <p:spPr bwMode="auto">
            <a:xfrm>
              <a:off x="1920" y="1660"/>
              <a:ext cx="3322" cy="577"/>
            </a:xfrm>
            <a:prstGeom prst="rect">
              <a:avLst/>
            </a:prstGeom>
            <a:noFill/>
            <a:ln w="12700">
              <a:noFill/>
              <a:miter lim="800000"/>
              <a:headEnd/>
              <a:tailEnd/>
            </a:ln>
            <a:effectLst/>
          </p:spPr>
          <p:txBody>
            <a:bodyPr>
              <a:spAutoFit/>
            </a:bodyPr>
            <a:lstStyle/>
            <a:p>
              <a:pPr eaLnBrk="0" hangingPunct="0">
                <a:defRPr/>
              </a:pPr>
              <a:r>
                <a:rPr lang="en-US" sz="1800" b="1" dirty="0">
                  <a:solidFill>
                    <a:srgbClr val="007FD6"/>
                  </a:solidFill>
                  <a:effectLst>
                    <a:outerShdw blurRad="38100" dist="38100" dir="2700000" algn="tl">
                      <a:srgbClr val="C0C0C0"/>
                    </a:outerShdw>
                  </a:effectLst>
                </a:rPr>
                <a:t>Click on the Slide View icon to get a detailed look at the slides on the M320 Grenade Launcher </a:t>
              </a:r>
            </a:p>
          </p:txBody>
        </p:sp>
      </p:grpSp>
      <p:sp>
        <p:nvSpPr>
          <p:cNvPr id="213007" name="Text Box 15"/>
          <p:cNvSpPr txBox="1">
            <a:spLocks noChangeArrowheads="1"/>
          </p:cNvSpPr>
          <p:nvPr/>
        </p:nvSpPr>
        <p:spPr bwMode="auto">
          <a:xfrm>
            <a:off x="914400" y="152400"/>
            <a:ext cx="7391400" cy="823913"/>
          </a:xfrm>
          <a:prstGeom prst="rect">
            <a:avLst/>
          </a:prstGeom>
          <a:noFill/>
          <a:ln w="12700">
            <a:noFill/>
            <a:miter lim="800000"/>
            <a:headEnd/>
            <a:tailEnd/>
          </a:ln>
          <a:effectLst>
            <a:outerShdw dist="107763" dir="2700000" algn="ctr" rotWithShape="0">
              <a:schemeClr val="tx2"/>
            </a:outerShdw>
          </a:effectLst>
        </p:spPr>
        <p:txBody>
          <a:bodyPr>
            <a:spAutoFit/>
          </a:bodyPr>
          <a:lstStyle/>
          <a:p>
            <a:pPr eaLnBrk="0" hangingPunct="0">
              <a:defRPr/>
            </a:pPr>
            <a:r>
              <a:rPr lang="en-US" sz="4800">
                <a:solidFill>
                  <a:srgbClr val="0099FF"/>
                </a:solidFill>
                <a:effectLst>
                  <a:outerShdw blurRad="38100" dist="38100" dir="2700000" algn="tl">
                    <a:srgbClr val="C0C0C0"/>
                  </a:outerShdw>
                </a:effectLst>
              </a:rPr>
              <a:t>Administrative Notes</a:t>
            </a:r>
          </a:p>
        </p:txBody>
      </p:sp>
      <p:sp>
        <p:nvSpPr>
          <p:cNvPr id="213008" name="Text Box 16"/>
          <p:cNvSpPr txBox="1">
            <a:spLocks noChangeArrowheads="1"/>
          </p:cNvSpPr>
          <p:nvPr/>
        </p:nvSpPr>
        <p:spPr bwMode="auto">
          <a:xfrm>
            <a:off x="3048000" y="3656013"/>
            <a:ext cx="5273675" cy="915987"/>
          </a:xfrm>
          <a:prstGeom prst="rect">
            <a:avLst/>
          </a:prstGeom>
          <a:noFill/>
          <a:ln w="12700">
            <a:noFill/>
            <a:miter lim="800000"/>
            <a:headEnd/>
            <a:tailEnd/>
          </a:ln>
          <a:effectLst/>
        </p:spPr>
        <p:txBody>
          <a:bodyPr>
            <a:spAutoFit/>
          </a:bodyPr>
          <a:lstStyle/>
          <a:p>
            <a:pPr eaLnBrk="0" hangingPunct="0">
              <a:defRPr/>
            </a:pPr>
            <a:r>
              <a:rPr lang="en-US" sz="1800" b="1">
                <a:solidFill>
                  <a:srgbClr val="007FD6"/>
                </a:solidFill>
                <a:effectLst>
                  <a:outerShdw blurRad="38100" dist="38100" dir="2700000" algn="tl">
                    <a:srgbClr val="C0C0C0"/>
                  </a:outerShdw>
                </a:effectLst>
              </a:rPr>
              <a:t>Click on the Slide Show icon to rehearse the presentation with animation and present your class</a:t>
            </a:r>
          </a:p>
        </p:txBody>
      </p:sp>
      <p:grpSp>
        <p:nvGrpSpPr>
          <p:cNvPr id="4103" name="Group 17"/>
          <p:cNvGrpSpPr>
            <a:grpSpLocks/>
          </p:cNvGrpSpPr>
          <p:nvPr/>
        </p:nvGrpSpPr>
        <p:grpSpPr bwMode="auto">
          <a:xfrm>
            <a:off x="1219200" y="3581400"/>
            <a:ext cx="1066800" cy="1066800"/>
            <a:chOff x="768" y="2256"/>
            <a:chExt cx="672" cy="672"/>
          </a:xfrm>
        </p:grpSpPr>
        <p:sp>
          <p:nvSpPr>
            <p:cNvPr id="213010" name="Rectangle 18"/>
            <p:cNvSpPr>
              <a:spLocks noChangeArrowheads="1"/>
            </p:cNvSpPr>
            <p:nvPr/>
          </p:nvSpPr>
          <p:spPr bwMode="auto">
            <a:xfrm>
              <a:off x="768" y="2256"/>
              <a:ext cx="672" cy="672"/>
            </a:xfrm>
            <a:prstGeom prst="rect">
              <a:avLst/>
            </a:prstGeom>
            <a:solidFill>
              <a:schemeClr val="folHlink"/>
            </a:solidFill>
            <a:ln w="38100">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3011" name="Rectangle 19"/>
            <p:cNvSpPr>
              <a:spLocks noChangeArrowheads="1"/>
            </p:cNvSpPr>
            <p:nvPr/>
          </p:nvSpPr>
          <p:spPr bwMode="auto">
            <a:xfrm>
              <a:off x="864" y="2400"/>
              <a:ext cx="470" cy="240"/>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3012" name="Line 20"/>
            <p:cNvSpPr>
              <a:spLocks noChangeShapeType="1"/>
            </p:cNvSpPr>
            <p:nvPr/>
          </p:nvSpPr>
          <p:spPr bwMode="auto">
            <a:xfrm>
              <a:off x="960" y="2496"/>
              <a:ext cx="288" cy="0"/>
            </a:xfrm>
            <a:prstGeom prst="line">
              <a:avLst/>
            </a:prstGeom>
            <a:noFill/>
            <a:ln w="28575">
              <a:solidFill>
                <a:schemeClr val="tx1"/>
              </a:solidFill>
              <a:round/>
              <a:headEnd/>
              <a:tailEnd/>
            </a:ln>
            <a:effectLst/>
          </p:spPr>
          <p:txBody>
            <a:bodyPr/>
            <a:lstStyle/>
            <a:p>
              <a:pPr>
                <a:defRPr/>
              </a:pPr>
              <a:endParaRPr lang="en-US" sz="1800" b="1">
                <a:effectLst>
                  <a:outerShdw blurRad="38100" dist="38100" dir="2700000" algn="tl">
                    <a:srgbClr val="000000">
                      <a:alpha val="43137"/>
                    </a:srgbClr>
                  </a:outerShdw>
                </a:effectLst>
              </a:endParaRPr>
            </a:p>
          </p:txBody>
        </p:sp>
        <p:sp>
          <p:nvSpPr>
            <p:cNvPr id="213013" name="Line 21"/>
            <p:cNvSpPr>
              <a:spLocks noChangeShapeType="1"/>
            </p:cNvSpPr>
            <p:nvPr/>
          </p:nvSpPr>
          <p:spPr bwMode="auto">
            <a:xfrm>
              <a:off x="1104" y="2640"/>
              <a:ext cx="0" cy="192"/>
            </a:xfrm>
            <a:prstGeom prst="line">
              <a:avLst/>
            </a:prstGeom>
            <a:noFill/>
            <a:ln w="28575">
              <a:solidFill>
                <a:schemeClr val="tx1"/>
              </a:solidFill>
              <a:round/>
              <a:headEnd/>
              <a:tailEnd/>
            </a:ln>
            <a:effectLst/>
          </p:spPr>
          <p:txBody>
            <a:bodyPr/>
            <a:lstStyle/>
            <a:p>
              <a:pPr>
                <a:defRPr/>
              </a:pPr>
              <a:endParaRPr lang="en-US" sz="1800" b="1">
                <a:effectLst>
                  <a:outerShdw blurRad="38100" dist="38100" dir="2700000" algn="tl">
                    <a:srgbClr val="000000">
                      <a:alpha val="43137"/>
                    </a:srgbClr>
                  </a:outerShdw>
                </a:effectLst>
              </a:endParaRPr>
            </a:p>
          </p:txBody>
        </p:sp>
        <p:sp>
          <p:nvSpPr>
            <p:cNvPr id="213014" name="Line 22"/>
            <p:cNvSpPr>
              <a:spLocks noChangeShapeType="1"/>
            </p:cNvSpPr>
            <p:nvPr/>
          </p:nvSpPr>
          <p:spPr bwMode="auto">
            <a:xfrm>
              <a:off x="1008" y="2832"/>
              <a:ext cx="192" cy="0"/>
            </a:xfrm>
            <a:prstGeom prst="line">
              <a:avLst/>
            </a:prstGeom>
            <a:noFill/>
            <a:ln w="28575">
              <a:solidFill>
                <a:schemeClr val="tx1"/>
              </a:solidFill>
              <a:round/>
              <a:headEnd/>
              <a:tailEnd/>
            </a:ln>
            <a:effectLst/>
          </p:spPr>
          <p:txBody>
            <a:bodyPr/>
            <a:lstStyle/>
            <a:p>
              <a:pPr>
                <a:defRPr/>
              </a:pPr>
              <a:endParaRPr lang="en-US" sz="1800" b="1">
                <a:effectLst>
                  <a:outerShdw blurRad="38100" dist="38100" dir="2700000" algn="tl">
                    <a:srgbClr val="000000">
                      <a:alpha val="43137"/>
                    </a:srgbClr>
                  </a:outerShdw>
                </a:effectLst>
              </a:endParaRPr>
            </a:p>
          </p:txBody>
        </p:sp>
        <p:sp>
          <p:nvSpPr>
            <p:cNvPr id="213015" name="Line 23"/>
            <p:cNvSpPr>
              <a:spLocks noChangeShapeType="1"/>
            </p:cNvSpPr>
            <p:nvPr/>
          </p:nvSpPr>
          <p:spPr bwMode="auto">
            <a:xfrm>
              <a:off x="816" y="2400"/>
              <a:ext cx="576" cy="0"/>
            </a:xfrm>
            <a:prstGeom prst="line">
              <a:avLst/>
            </a:prstGeom>
            <a:noFill/>
            <a:ln w="76200">
              <a:solidFill>
                <a:schemeClr val="tx1"/>
              </a:solidFill>
              <a:round/>
              <a:headEnd/>
              <a:tailEnd/>
            </a:ln>
            <a:effectLst/>
          </p:spPr>
          <p:txBody>
            <a:bodyPr/>
            <a:lstStyle/>
            <a:p>
              <a:pPr>
                <a:defRPr/>
              </a:pPr>
              <a:endParaRPr lang="en-US" sz="1800" b="1">
                <a:effectLst>
                  <a:outerShdw blurRad="38100" dist="38100" dir="2700000" algn="tl">
                    <a:srgbClr val="000000">
                      <a:alpha val="43137"/>
                    </a:srgbClr>
                  </a:outerShdw>
                </a:effectLst>
              </a:endParaRPr>
            </a:p>
          </p:txBody>
        </p:sp>
      </p:grpSp>
      <p:grpSp>
        <p:nvGrpSpPr>
          <p:cNvPr id="4104" name="Group 24"/>
          <p:cNvGrpSpPr>
            <a:grpSpLocks/>
          </p:cNvGrpSpPr>
          <p:nvPr/>
        </p:nvGrpSpPr>
        <p:grpSpPr bwMode="auto">
          <a:xfrm>
            <a:off x="1219200" y="4724400"/>
            <a:ext cx="7102475" cy="1190625"/>
            <a:chOff x="768" y="3120"/>
            <a:chExt cx="4474" cy="750"/>
          </a:xfrm>
        </p:grpSpPr>
        <p:sp>
          <p:nvSpPr>
            <p:cNvPr id="213017" name="Text Box 25"/>
            <p:cNvSpPr txBox="1">
              <a:spLocks noChangeArrowheads="1"/>
            </p:cNvSpPr>
            <p:nvPr/>
          </p:nvSpPr>
          <p:spPr bwMode="auto">
            <a:xfrm>
              <a:off x="1920" y="3120"/>
              <a:ext cx="3322" cy="750"/>
            </a:xfrm>
            <a:prstGeom prst="rect">
              <a:avLst/>
            </a:prstGeom>
            <a:noFill/>
            <a:ln w="12700">
              <a:noFill/>
              <a:miter lim="800000"/>
              <a:headEnd/>
              <a:tailEnd/>
            </a:ln>
            <a:effectLst/>
          </p:spPr>
          <p:txBody>
            <a:bodyPr>
              <a:spAutoFit/>
            </a:bodyPr>
            <a:lstStyle/>
            <a:p>
              <a:pPr eaLnBrk="0" hangingPunct="0">
                <a:defRPr/>
              </a:pPr>
              <a:r>
                <a:rPr lang="en-US" sz="1800" b="1">
                  <a:solidFill>
                    <a:srgbClr val="007FD6"/>
                  </a:solidFill>
                  <a:effectLst>
                    <a:outerShdw blurRad="38100" dist="38100" dir="2700000" algn="tl">
                      <a:srgbClr val="C0C0C0"/>
                    </a:outerShdw>
                  </a:effectLst>
                </a:rPr>
                <a:t>Click on the Slide Sorter  View icon to look at all the slides at once and hide the slides that will not be taught by RIGHT clicking on it  and then LEFT clicking on HIDE SLIDE</a:t>
              </a:r>
            </a:p>
          </p:txBody>
        </p:sp>
        <p:grpSp>
          <p:nvGrpSpPr>
            <p:cNvPr id="4106" name="Group 26"/>
            <p:cNvGrpSpPr>
              <a:grpSpLocks/>
            </p:cNvGrpSpPr>
            <p:nvPr/>
          </p:nvGrpSpPr>
          <p:grpSpPr bwMode="auto">
            <a:xfrm>
              <a:off x="768" y="3168"/>
              <a:ext cx="672" cy="624"/>
              <a:chOff x="768" y="3169"/>
              <a:chExt cx="672" cy="624"/>
            </a:xfrm>
          </p:grpSpPr>
          <p:sp>
            <p:nvSpPr>
              <p:cNvPr id="213019" name="Rectangle 27"/>
              <p:cNvSpPr>
                <a:spLocks noChangeArrowheads="1"/>
              </p:cNvSpPr>
              <p:nvPr/>
            </p:nvSpPr>
            <p:spPr bwMode="auto">
              <a:xfrm>
                <a:off x="768" y="3169"/>
                <a:ext cx="672" cy="624"/>
              </a:xfrm>
              <a:prstGeom prst="rect">
                <a:avLst/>
              </a:prstGeom>
              <a:solidFill>
                <a:schemeClr val="folHlink"/>
              </a:solidFill>
              <a:ln w="38100">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grpSp>
            <p:nvGrpSpPr>
              <p:cNvPr id="4108" name="Group 28"/>
              <p:cNvGrpSpPr>
                <a:grpSpLocks/>
              </p:cNvGrpSpPr>
              <p:nvPr/>
            </p:nvGrpSpPr>
            <p:grpSpPr bwMode="auto">
              <a:xfrm>
                <a:off x="912" y="3264"/>
                <a:ext cx="384" cy="144"/>
                <a:chOff x="912" y="3264"/>
                <a:chExt cx="384" cy="144"/>
              </a:xfrm>
            </p:grpSpPr>
            <p:sp>
              <p:nvSpPr>
                <p:cNvPr id="213021" name="Rectangle 29"/>
                <p:cNvSpPr>
                  <a:spLocks noChangeArrowheads="1"/>
                </p:cNvSpPr>
                <p:nvPr/>
              </p:nvSpPr>
              <p:spPr bwMode="auto">
                <a:xfrm>
                  <a:off x="912" y="3264"/>
                  <a:ext cx="144" cy="144"/>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3022" name="Rectangle 30"/>
                <p:cNvSpPr>
                  <a:spLocks noChangeArrowheads="1"/>
                </p:cNvSpPr>
                <p:nvPr/>
              </p:nvSpPr>
              <p:spPr bwMode="auto">
                <a:xfrm>
                  <a:off x="1152" y="3264"/>
                  <a:ext cx="144" cy="144"/>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grpSp>
          <p:grpSp>
            <p:nvGrpSpPr>
              <p:cNvPr id="4109" name="Group 31"/>
              <p:cNvGrpSpPr>
                <a:grpSpLocks/>
              </p:cNvGrpSpPr>
              <p:nvPr/>
            </p:nvGrpSpPr>
            <p:grpSpPr bwMode="auto">
              <a:xfrm>
                <a:off x="912" y="3552"/>
                <a:ext cx="384" cy="144"/>
                <a:chOff x="912" y="3264"/>
                <a:chExt cx="384" cy="144"/>
              </a:xfrm>
            </p:grpSpPr>
            <p:sp>
              <p:nvSpPr>
                <p:cNvPr id="213024" name="Rectangle 32"/>
                <p:cNvSpPr>
                  <a:spLocks noChangeArrowheads="1"/>
                </p:cNvSpPr>
                <p:nvPr/>
              </p:nvSpPr>
              <p:spPr bwMode="auto">
                <a:xfrm>
                  <a:off x="912" y="3264"/>
                  <a:ext cx="144" cy="144"/>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sp>
              <p:nvSpPr>
                <p:cNvPr id="213025" name="Rectangle 33"/>
                <p:cNvSpPr>
                  <a:spLocks noChangeArrowheads="1"/>
                </p:cNvSpPr>
                <p:nvPr/>
              </p:nvSpPr>
              <p:spPr bwMode="auto">
                <a:xfrm>
                  <a:off x="1152" y="3264"/>
                  <a:ext cx="144" cy="144"/>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800" b="1">
                    <a:effectLst>
                      <a:outerShdw blurRad="38100" dist="38100" dir="2700000" algn="tl">
                        <a:srgbClr val="000000">
                          <a:alpha val="43137"/>
                        </a:srgbClr>
                      </a:outerShdw>
                    </a:effectLst>
                  </a:endParaRPr>
                </a:p>
              </p:txBody>
            </p:sp>
          </p:grp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idx="4294967295"/>
          </p:nvPr>
        </p:nvSpPr>
        <p:spPr>
          <a:xfrm>
            <a:off x="0" y="76200"/>
            <a:ext cx="9144000" cy="1143000"/>
          </a:xfrm>
          <a:prstGeom prst="rect">
            <a:avLst/>
          </a:prstGeom>
        </p:spPr>
        <p:txBody>
          <a:bodyPr/>
          <a:lstStyle/>
          <a:p>
            <a:pPr eaLnBrk="1" hangingPunct="1">
              <a:defRPr/>
            </a:pPr>
            <a:r>
              <a:rPr lang="en-US" b="1">
                <a:effectLst>
                  <a:outerShdw blurRad="38100" dist="38100" dir="2700000" algn="tl">
                    <a:srgbClr val="C0C0C0"/>
                  </a:outerShdw>
                </a:effectLst>
              </a:rPr>
              <a:t>CHARACTERISTICS</a:t>
            </a:r>
            <a:br>
              <a:rPr lang="en-US" b="1">
                <a:effectLst>
                  <a:outerShdw blurRad="38100" dist="38100" dir="2700000" algn="tl">
                    <a:srgbClr val="C0C0C0"/>
                  </a:outerShdw>
                </a:effectLst>
              </a:rPr>
            </a:br>
            <a:r>
              <a:rPr lang="en-US" b="1">
                <a:effectLst>
                  <a:outerShdw blurRad="38100" dist="38100" dir="2700000" algn="tl">
                    <a:srgbClr val="C0C0C0"/>
                  </a:outerShdw>
                </a:effectLst>
              </a:rPr>
              <a:t>Vertical grip</a:t>
            </a:r>
            <a:r>
              <a:rPr lang="en-US">
                <a:effectLst>
                  <a:outerShdw blurRad="38100" dist="38100" dir="2700000" algn="tl">
                    <a:srgbClr val="C0C0C0"/>
                  </a:outerShdw>
                </a:effectLst>
              </a:rPr>
              <a:t> </a:t>
            </a:r>
          </a:p>
        </p:txBody>
      </p:sp>
      <p:sp>
        <p:nvSpPr>
          <p:cNvPr id="20483" name="AutoShape 5"/>
          <p:cNvSpPr>
            <a:spLocks noChangeArrowheads="1"/>
          </p:cNvSpPr>
          <p:nvPr/>
        </p:nvSpPr>
        <p:spPr bwMode="auto">
          <a:xfrm>
            <a:off x="2990850" y="2609850"/>
            <a:ext cx="1790700" cy="685800"/>
          </a:xfrm>
          <a:prstGeom prst="leftArrow">
            <a:avLst>
              <a:gd name="adj1" fmla="val 41204"/>
              <a:gd name="adj2" fmla="val 109485"/>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n-US" sz="3200"/>
          </a:p>
        </p:txBody>
      </p:sp>
      <p:sp>
        <p:nvSpPr>
          <p:cNvPr id="20484" name="Rectangle 6"/>
          <p:cNvSpPr>
            <a:spLocks noChangeArrowheads="1"/>
          </p:cNvSpPr>
          <p:nvPr/>
        </p:nvSpPr>
        <p:spPr bwMode="auto">
          <a:xfrm>
            <a:off x="4267200" y="3962400"/>
            <a:ext cx="4648200" cy="2552700"/>
          </a:xfrm>
          <a:prstGeom prst="rect">
            <a:avLst/>
          </a:prstGeom>
          <a:noFill/>
          <a:ln w="9525">
            <a:noFill/>
            <a:miter lim="800000"/>
            <a:headEnd/>
            <a:tailEnd/>
          </a:ln>
        </p:spPr>
        <p:txBody>
          <a:bodyPr/>
          <a:lstStyle/>
          <a:p>
            <a:pPr marL="342900" indent="-342900">
              <a:spcBef>
                <a:spcPct val="20000"/>
              </a:spcBef>
              <a:buFontTx/>
              <a:buChar char="•"/>
            </a:pPr>
            <a:r>
              <a:rPr lang="en-US" sz="2000"/>
              <a:t>Lower by pulling down</a:t>
            </a:r>
          </a:p>
          <a:p>
            <a:pPr marL="342900" indent="-342900">
              <a:spcBef>
                <a:spcPct val="20000"/>
              </a:spcBef>
              <a:buFontTx/>
              <a:buChar char="•"/>
            </a:pPr>
            <a:endParaRPr lang="en-US" sz="2000"/>
          </a:p>
          <a:p>
            <a:pPr marL="342900" indent="-342900">
              <a:spcBef>
                <a:spcPct val="20000"/>
              </a:spcBef>
              <a:buFontTx/>
              <a:buChar char="•"/>
            </a:pPr>
            <a:r>
              <a:rPr lang="en-US" sz="2000"/>
              <a:t>To collapse, pull serrated release lever down and fold up</a:t>
            </a:r>
          </a:p>
          <a:p>
            <a:pPr marL="342900" indent="-342900">
              <a:spcBef>
                <a:spcPct val="20000"/>
              </a:spcBef>
              <a:buFontTx/>
              <a:buChar char="•"/>
            </a:pPr>
            <a:endParaRPr lang="en-US" sz="2000"/>
          </a:p>
          <a:p>
            <a:pPr marL="342900" indent="-342900">
              <a:spcBef>
                <a:spcPct val="20000"/>
              </a:spcBef>
              <a:buFontTx/>
              <a:buChar char="•"/>
            </a:pPr>
            <a:r>
              <a:rPr lang="en-US" sz="2000" b="1">
                <a:solidFill>
                  <a:srgbClr val="33CC33"/>
                </a:solidFill>
              </a:rPr>
              <a:t>*NOTE:</a:t>
            </a:r>
            <a:r>
              <a:rPr lang="en-US" sz="2000"/>
              <a:t>  Do NOT attempt to fold grip without first actuating the release lever or damage may occur</a:t>
            </a:r>
          </a:p>
        </p:txBody>
      </p:sp>
      <p:pic>
        <p:nvPicPr>
          <p:cNvPr id="20485" name="Picture 8" descr="C:\Users\Owner\Desktop\320 pics\M320pics\M320 (4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638300"/>
            <a:ext cx="3905250" cy="3238500"/>
          </a:xfrm>
          <a:prstGeom prst="rect">
            <a:avLst/>
          </a:prstGeom>
          <a:noFill/>
          <a:ln w="9525">
            <a:noFill/>
            <a:miter lim="800000"/>
            <a:headEnd/>
            <a:tailEnd/>
          </a:ln>
        </p:spPr>
      </p:pic>
      <p:pic>
        <p:nvPicPr>
          <p:cNvPr id="20486" name="Picture 9" descr="C:\Users\Owner\Desktop\320 pics\M320pics\M320 (4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62500" y="857250"/>
            <a:ext cx="3752850" cy="3181350"/>
          </a:xfrm>
          <a:prstGeom prst="rect">
            <a:avLst/>
          </a:prstGeom>
          <a:noFill/>
          <a:ln w="9525">
            <a:noFill/>
            <a:miter lim="800000"/>
            <a:headEnd/>
            <a:tailEnd/>
          </a:ln>
        </p:spPr>
      </p:pic>
    </p:spTree>
  </p:cSld>
  <p:clrMapOvr>
    <a:masterClrMapping/>
  </p:clrMapOvr>
  <p:transition spd="med">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274638"/>
            <a:ext cx="8229600" cy="1143000"/>
          </a:xfrm>
          <a:prstGeom prst="rect">
            <a:avLst/>
          </a:prstGeom>
        </p:spPr>
        <p:txBody>
          <a:bodyPr/>
          <a:lstStyle/>
          <a:p>
            <a:r>
              <a:rPr lang="en-US" sz="4000" b="1">
                <a:solidFill>
                  <a:schemeClr val="tx1"/>
                </a:solidFill>
              </a:rPr>
              <a:t>Enabling Learning Objective B</a:t>
            </a:r>
          </a:p>
        </p:txBody>
      </p:sp>
      <p:sp>
        <p:nvSpPr>
          <p:cNvPr id="21507" name="Rectangle 3"/>
          <p:cNvSpPr>
            <a:spLocks noGrp="1" noChangeArrowheads="1"/>
          </p:cNvSpPr>
          <p:nvPr>
            <p:ph type="body" idx="4294967295"/>
          </p:nvPr>
        </p:nvSpPr>
        <p:spPr>
          <a:xfrm>
            <a:off x="0" y="1600200"/>
            <a:ext cx="8229600" cy="4525963"/>
          </a:xfrm>
          <a:prstGeom prst="rect">
            <a:avLst/>
          </a:prstGeom>
        </p:spPr>
        <p:txBody>
          <a:bodyPr/>
          <a:lstStyle/>
          <a:p>
            <a:pPr marL="0" indent="0">
              <a:buFontTx/>
              <a:buNone/>
            </a:pPr>
            <a:r>
              <a:rPr lang="en-US" sz="2400" b="1" u="sng"/>
              <a:t>Action:</a:t>
            </a:r>
            <a:r>
              <a:rPr lang="en-US" sz="2400"/>
              <a:t>  Perform PMCS on the M320/M320A1.</a:t>
            </a:r>
          </a:p>
          <a:p>
            <a:pPr marL="0" indent="0">
              <a:buFontTx/>
              <a:buNone/>
            </a:pPr>
            <a:endParaRPr lang="en-US" sz="2400"/>
          </a:p>
          <a:p>
            <a:pPr marL="0" indent="0">
              <a:buFontTx/>
              <a:buNone/>
            </a:pPr>
            <a:r>
              <a:rPr lang="en-US" sz="2400" b="1" u="sng"/>
              <a:t>Conditions:</a:t>
            </a:r>
            <a:r>
              <a:rPr lang="en-US" sz="2400"/>
              <a:t>  Given a M320/M320A1, DA 2404, Pencil, lens paper, and </a:t>
            </a:r>
            <a:r>
              <a:rPr lang="de-DE" sz="2400"/>
              <a:t>5x3mm Allen Wrench</a:t>
            </a:r>
            <a:r>
              <a:rPr lang="en-US" sz="2400"/>
              <a:t>. </a:t>
            </a:r>
          </a:p>
          <a:p>
            <a:pPr marL="0" indent="0">
              <a:buFontTx/>
              <a:buNone/>
            </a:pPr>
            <a:endParaRPr lang="en-US" sz="2400"/>
          </a:p>
          <a:p>
            <a:pPr marL="0" indent="0">
              <a:buFontTx/>
              <a:buNone/>
            </a:pPr>
            <a:r>
              <a:rPr lang="en-US" sz="2400" b="1" u="sng"/>
              <a:t>Standards:</a:t>
            </a:r>
            <a:r>
              <a:rPr lang="en-US" sz="2400"/>
              <a:t>  Perform PMCS IAW TM 9-1010-232-10.</a:t>
            </a:r>
          </a:p>
        </p:txBody>
      </p:sp>
    </p:spTree>
  </p:cSld>
  <p:clrMapOvr>
    <a:masterClrMapping/>
  </p:clrMapOvr>
  <p:transition spd="med">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914400" y="304800"/>
            <a:ext cx="8229600" cy="1143000"/>
          </a:xfrm>
          <a:prstGeom prst="rect">
            <a:avLst/>
          </a:prstGeom>
        </p:spPr>
        <p:txBody>
          <a:bodyPr/>
          <a:lstStyle/>
          <a:p>
            <a:pPr eaLnBrk="1" hangingPunct="1">
              <a:defRPr/>
            </a:pPr>
            <a:r>
              <a:rPr lang="en-US" b="1">
                <a:effectLst>
                  <a:outerShdw blurRad="38100" dist="38100" dir="2700000" algn="tl">
                    <a:srgbClr val="C0C0C0"/>
                  </a:outerShdw>
                </a:effectLst>
              </a:rPr>
              <a:t>PMCS: (initial)</a:t>
            </a:r>
          </a:p>
        </p:txBody>
      </p:sp>
      <p:sp>
        <p:nvSpPr>
          <p:cNvPr id="22531" name="Rectangle 3"/>
          <p:cNvSpPr>
            <a:spLocks noGrp="1" noChangeArrowheads="1"/>
          </p:cNvSpPr>
          <p:nvPr>
            <p:ph type="body" idx="4294967295"/>
          </p:nvPr>
        </p:nvSpPr>
        <p:spPr>
          <a:xfrm>
            <a:off x="0" y="2057400"/>
            <a:ext cx="7772400" cy="3733800"/>
          </a:xfrm>
          <a:prstGeom prst="rect">
            <a:avLst/>
          </a:prstGeom>
        </p:spPr>
        <p:txBody>
          <a:bodyPr/>
          <a:lstStyle/>
          <a:p>
            <a:pPr eaLnBrk="1" hangingPunct="1"/>
            <a:r>
              <a:rPr lang="en-US"/>
              <a:t>Clear the M320/M320A1</a:t>
            </a:r>
          </a:p>
          <a:p>
            <a:pPr eaLnBrk="1" hangingPunct="1"/>
            <a:r>
              <a:rPr lang="en-US"/>
              <a:t>Remove Preservatives</a:t>
            </a:r>
          </a:p>
          <a:p>
            <a:pPr lvl="1" eaLnBrk="1" hangingPunct="1"/>
            <a:r>
              <a:rPr lang="en-US"/>
              <a:t>Remove long-term preservatives</a:t>
            </a:r>
          </a:p>
          <a:p>
            <a:pPr lvl="1" eaLnBrk="1" hangingPunct="1"/>
            <a:r>
              <a:rPr lang="en-US"/>
              <a:t>Normally applied at factory prior to shipping</a:t>
            </a:r>
          </a:p>
          <a:p>
            <a:pPr lvl="1" eaLnBrk="1" hangingPunct="1"/>
            <a:r>
              <a:rPr lang="en-US"/>
              <a:t>Also applied if M320/M320A1 are placed in long-term storage</a:t>
            </a:r>
          </a:p>
        </p:txBody>
      </p:sp>
    </p:spTree>
  </p:cSld>
  <p:clrMapOvr>
    <a:masterClrMapping/>
  </p:clrMapOvr>
  <p:transition spd="med">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Inspect Barrel</a:t>
            </a:r>
          </a:p>
        </p:txBody>
      </p:sp>
      <p:sp>
        <p:nvSpPr>
          <p:cNvPr id="23555" name="Rectangle 3"/>
          <p:cNvSpPr>
            <a:spLocks noGrp="1" noChangeArrowheads="1"/>
          </p:cNvSpPr>
          <p:nvPr>
            <p:ph type="body" idx="4294967295"/>
          </p:nvPr>
        </p:nvSpPr>
        <p:spPr>
          <a:xfrm>
            <a:off x="914400" y="1657350"/>
            <a:ext cx="8229600" cy="4525963"/>
          </a:xfrm>
          <a:prstGeom prst="rect">
            <a:avLst/>
          </a:prstGeom>
        </p:spPr>
        <p:txBody>
          <a:bodyPr/>
          <a:lstStyle/>
          <a:p>
            <a:pPr eaLnBrk="1" hangingPunct="1"/>
            <a:r>
              <a:rPr lang="en-US"/>
              <a:t>Barrel </a:t>
            </a:r>
          </a:p>
          <a:p>
            <a:pPr lvl="1" eaLnBrk="1" hangingPunct="1"/>
            <a:r>
              <a:rPr lang="en-US"/>
              <a:t>Securely mounted to receiver with barrel axle and elbow spring</a:t>
            </a:r>
          </a:p>
          <a:p>
            <a:pPr lvl="1" eaLnBrk="1" hangingPunct="1"/>
            <a:r>
              <a:rPr lang="en-US"/>
              <a:t>Inspect barrel and muzzle for dents, burrs, signs of corrosion and excessive fouling</a:t>
            </a:r>
          </a:p>
          <a:p>
            <a:pPr lvl="1" eaLnBrk="1" hangingPunct="1"/>
            <a:r>
              <a:rPr lang="en-US"/>
              <a:t>Engage barrel locking lever by pushing up</a:t>
            </a:r>
          </a:p>
          <a:p>
            <a:pPr lvl="2" eaLnBrk="1" hangingPunct="1"/>
            <a:r>
              <a:rPr lang="en-US"/>
              <a:t>Barrel should swing out from right to left</a:t>
            </a:r>
          </a:p>
          <a:p>
            <a:pPr lvl="1" eaLnBrk="1" hangingPunct="1"/>
            <a:r>
              <a:rPr lang="en-US"/>
              <a:t>Push barrel back into receiver</a:t>
            </a:r>
          </a:p>
          <a:p>
            <a:pPr lvl="2" eaLnBrk="1" hangingPunct="1"/>
            <a:r>
              <a:rPr lang="en-US"/>
              <a:t>Once seated, barrel should remain locked in place</a:t>
            </a:r>
          </a:p>
        </p:txBody>
      </p:sp>
    </p:spTree>
  </p:cSld>
  <p:clrMapOvr>
    <a:masterClrMapping/>
  </p:clrMapOvr>
  <p:transition spd="med">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0" y="731838"/>
            <a:ext cx="7772400" cy="6858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Inspect Sights</a:t>
            </a:r>
            <a:br>
              <a:rPr lang="en-US">
                <a:effectLst>
                  <a:outerShdw blurRad="38100" dist="38100" dir="2700000" algn="tl">
                    <a:srgbClr val="C0C0C0"/>
                  </a:outerShdw>
                </a:effectLst>
              </a:rPr>
            </a:br>
            <a:endParaRPr lang="en-US">
              <a:effectLst>
                <a:outerShdw blurRad="38100" dist="38100" dir="2700000" algn="tl">
                  <a:srgbClr val="C0C0C0"/>
                </a:outerShdw>
              </a:effectLst>
            </a:endParaRPr>
          </a:p>
        </p:txBody>
      </p:sp>
      <p:sp>
        <p:nvSpPr>
          <p:cNvPr id="24579" name="Rectangle 3"/>
          <p:cNvSpPr>
            <a:spLocks noGrp="1" noChangeArrowheads="1"/>
          </p:cNvSpPr>
          <p:nvPr>
            <p:ph type="body" idx="4294967295"/>
          </p:nvPr>
        </p:nvSpPr>
        <p:spPr>
          <a:xfrm>
            <a:off x="0" y="1600200"/>
            <a:ext cx="8229600" cy="4525963"/>
          </a:xfrm>
          <a:prstGeom prst="rect">
            <a:avLst/>
          </a:prstGeom>
        </p:spPr>
        <p:txBody>
          <a:bodyPr/>
          <a:lstStyle/>
          <a:p>
            <a:pPr eaLnBrk="1" hangingPunct="1"/>
            <a:r>
              <a:rPr lang="en-US"/>
              <a:t>Inspect front and rear sights for proper attachment and signs of damage</a:t>
            </a:r>
          </a:p>
          <a:p>
            <a:pPr eaLnBrk="1" hangingPunct="1"/>
            <a:r>
              <a:rPr lang="en-US"/>
              <a:t>Ensure sight base is securely attached </a:t>
            </a:r>
          </a:p>
          <a:p>
            <a:pPr eaLnBrk="1" hangingPunct="1"/>
            <a:r>
              <a:rPr lang="en-US"/>
              <a:t>Ensure sight support is securely attached to receiver</a:t>
            </a:r>
          </a:p>
          <a:p>
            <a:pPr eaLnBrk="1" hangingPunct="1"/>
            <a:r>
              <a:rPr lang="en-US"/>
              <a:t>Inspect front and rear sight to ensure they are safely clamped in both extended and retracted positions</a:t>
            </a:r>
          </a:p>
        </p:txBody>
      </p:sp>
    </p:spTree>
  </p:cSld>
  <p:clrMapOvr>
    <a:masterClrMapping/>
  </p:clrMapOvr>
  <p:transition spd="med">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0" y="419100"/>
            <a:ext cx="9144000" cy="1143000"/>
          </a:xfrm>
          <a:prstGeom prst="rect">
            <a:avLst/>
          </a:prstGeom>
        </p:spPr>
        <p:txBody>
          <a:bodyPr/>
          <a:lstStyle/>
          <a:p>
            <a:pPr eaLnBrk="1" hangingPunct="1">
              <a:defRPr/>
            </a:pPr>
            <a:r>
              <a:rPr lang="en-US" sz="4000" b="1"/>
              <a:t>PMCS </a:t>
            </a:r>
            <a:br>
              <a:rPr lang="en-US" sz="4000" b="1"/>
            </a:br>
            <a:r>
              <a:rPr lang="en-US" sz="4000" b="1">
                <a:effectLst>
                  <a:outerShdw blurRad="38100" dist="38100" dir="2700000" algn="tl">
                    <a:srgbClr val="C0C0C0"/>
                  </a:outerShdw>
                </a:effectLst>
              </a:rPr>
              <a:t>Inspect Ambidextrous </a:t>
            </a:r>
            <a:br>
              <a:rPr lang="en-US" sz="4000" b="1">
                <a:effectLst>
                  <a:outerShdw blurRad="38100" dist="38100" dir="2700000" algn="tl">
                    <a:srgbClr val="C0C0C0"/>
                  </a:outerShdw>
                </a:effectLst>
              </a:rPr>
            </a:br>
            <a:r>
              <a:rPr lang="en-US" sz="4000" b="1">
                <a:effectLst>
                  <a:outerShdw blurRad="38100" dist="38100" dir="2700000" algn="tl">
                    <a:srgbClr val="C0C0C0"/>
                  </a:outerShdw>
                </a:effectLst>
              </a:rPr>
              <a:t>Safety Lever</a:t>
            </a:r>
          </a:p>
        </p:txBody>
      </p:sp>
      <p:sp>
        <p:nvSpPr>
          <p:cNvPr id="25603" name="Rectangle 3"/>
          <p:cNvSpPr>
            <a:spLocks noGrp="1" noChangeArrowheads="1"/>
          </p:cNvSpPr>
          <p:nvPr>
            <p:ph type="body" idx="4294967295"/>
          </p:nvPr>
        </p:nvSpPr>
        <p:spPr>
          <a:xfrm>
            <a:off x="0" y="2343150"/>
            <a:ext cx="8229600" cy="3124200"/>
          </a:xfrm>
          <a:prstGeom prst="rect">
            <a:avLst/>
          </a:prstGeom>
        </p:spPr>
        <p:txBody>
          <a:bodyPr/>
          <a:lstStyle/>
          <a:p>
            <a:pPr eaLnBrk="1" hangingPunct="1"/>
            <a:r>
              <a:rPr lang="en-US"/>
              <a:t>Rotate safety lever to “S” (safe) to </a:t>
            </a:r>
            <a:r>
              <a:rPr lang="en-US">
                <a:solidFill>
                  <a:srgbClr val="FF0000"/>
                </a:solidFill>
              </a:rPr>
              <a:t>“F”</a:t>
            </a:r>
            <a:r>
              <a:rPr lang="en-US"/>
              <a:t> (fire and back to “S”</a:t>
            </a:r>
          </a:p>
          <a:p>
            <a:pPr lvl="1" eaLnBrk="1" hangingPunct="1"/>
            <a:r>
              <a:rPr lang="en-US"/>
              <a:t>In each of the two positions the safety lever must seat firmly into place, accompanied by an audible click</a:t>
            </a:r>
          </a:p>
          <a:p>
            <a:pPr eaLnBrk="1" hangingPunct="1"/>
            <a:endParaRPr lang="en-US"/>
          </a:p>
        </p:txBody>
      </p:sp>
    </p:spTree>
  </p:cSld>
  <p:clrMapOvr>
    <a:masterClrMapping/>
  </p:clrMapOvr>
  <p:transition spd="med">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a:xfrm>
            <a:off x="0" y="285750"/>
            <a:ext cx="9144000" cy="1143000"/>
          </a:xfrm>
          <a:prstGeom prst="rect">
            <a:avLst/>
          </a:prstGeom>
        </p:spPr>
        <p:txBody>
          <a:bodyPr/>
          <a:lstStyle/>
          <a:p>
            <a:pPr eaLnBrk="1" hangingPunct="1">
              <a:defRPr/>
            </a:pPr>
            <a:r>
              <a:rPr lang="en-US" sz="4000" b="1"/>
              <a:t>PMCS </a:t>
            </a:r>
            <a:br>
              <a:rPr lang="en-US" sz="4000" b="1"/>
            </a:br>
            <a:r>
              <a:rPr lang="en-US" sz="4000" b="1">
                <a:effectLst>
                  <a:outerShdw blurRad="38100" dist="38100" dir="2700000" algn="tl">
                    <a:srgbClr val="C0C0C0"/>
                  </a:outerShdw>
                </a:effectLst>
              </a:rPr>
              <a:t>Inspect Ambidextrous </a:t>
            </a:r>
            <a:br>
              <a:rPr lang="en-US" sz="4000" b="1">
                <a:effectLst>
                  <a:outerShdw blurRad="38100" dist="38100" dir="2700000" algn="tl">
                    <a:srgbClr val="C0C0C0"/>
                  </a:outerShdw>
                </a:effectLst>
              </a:rPr>
            </a:br>
            <a:r>
              <a:rPr lang="en-US" sz="4000" b="1">
                <a:effectLst>
                  <a:outerShdw blurRad="38100" dist="38100" dir="2700000" algn="tl">
                    <a:srgbClr val="C0C0C0"/>
                  </a:outerShdw>
                </a:effectLst>
              </a:rPr>
              <a:t>Safety Lever</a:t>
            </a:r>
          </a:p>
        </p:txBody>
      </p:sp>
      <p:sp>
        <p:nvSpPr>
          <p:cNvPr id="26627" name="Rectangle 3"/>
          <p:cNvSpPr>
            <a:spLocks noGrp="1" noChangeArrowheads="1"/>
          </p:cNvSpPr>
          <p:nvPr>
            <p:ph type="body" idx="4294967295"/>
          </p:nvPr>
        </p:nvSpPr>
        <p:spPr>
          <a:xfrm>
            <a:off x="914400" y="1646238"/>
            <a:ext cx="8229600" cy="4525962"/>
          </a:xfrm>
          <a:prstGeom prst="rect">
            <a:avLst/>
          </a:prstGeom>
        </p:spPr>
        <p:txBody>
          <a:bodyPr/>
          <a:lstStyle/>
          <a:p>
            <a:pPr eaLnBrk="1" hangingPunct="1"/>
            <a:endParaRPr lang="en-US"/>
          </a:p>
          <a:p>
            <a:pPr eaLnBrk="1" hangingPunct="1"/>
            <a:r>
              <a:rPr lang="en-US"/>
              <a:t>Place weapon on “S” and attempt to pull trigger</a:t>
            </a:r>
          </a:p>
          <a:p>
            <a:pPr lvl="1" eaLnBrk="1" hangingPunct="1"/>
            <a:r>
              <a:rPr lang="en-US"/>
              <a:t>Trigger must remain in forward position and must not be able to travel rearward</a:t>
            </a:r>
          </a:p>
          <a:p>
            <a:pPr eaLnBrk="1" hangingPunct="1"/>
            <a:r>
              <a:rPr lang="en-US"/>
              <a:t>Push up on barrel locking lever, allowing barrel to swing out, rotate “S” to </a:t>
            </a:r>
            <a:r>
              <a:rPr lang="en-US">
                <a:solidFill>
                  <a:srgbClr val="FF0000"/>
                </a:solidFill>
              </a:rPr>
              <a:t>“F”.</a:t>
            </a:r>
          </a:p>
          <a:p>
            <a:pPr lvl="1" eaLnBrk="1" hangingPunct="1"/>
            <a:r>
              <a:rPr lang="en-US"/>
              <a:t>The hammer tip (firing pin) must not protrude from bolt face into chamber</a:t>
            </a:r>
          </a:p>
        </p:txBody>
      </p:sp>
    </p:spTree>
  </p:cSld>
  <p:clrMapOvr>
    <a:masterClrMapping/>
  </p:clrMapOvr>
  <p:transition spd="med">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0" y="274638"/>
            <a:ext cx="91440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Inspect Trigger Mechanism</a:t>
            </a:r>
          </a:p>
        </p:txBody>
      </p:sp>
      <p:sp>
        <p:nvSpPr>
          <p:cNvPr id="27651" name="Rectangle 3"/>
          <p:cNvSpPr>
            <a:spLocks noGrp="1" noChangeArrowheads="1"/>
          </p:cNvSpPr>
          <p:nvPr>
            <p:ph type="body" idx="4294967295"/>
          </p:nvPr>
        </p:nvSpPr>
        <p:spPr>
          <a:xfrm>
            <a:off x="914400" y="1447800"/>
            <a:ext cx="8229600" cy="4525963"/>
          </a:xfrm>
          <a:prstGeom prst="rect">
            <a:avLst/>
          </a:prstGeom>
        </p:spPr>
        <p:txBody>
          <a:bodyPr/>
          <a:lstStyle/>
          <a:p>
            <a:pPr eaLnBrk="1" hangingPunct="1"/>
            <a:endParaRPr lang="en-US"/>
          </a:p>
          <a:p>
            <a:pPr eaLnBrk="1" hangingPunct="1"/>
            <a:r>
              <a:rPr lang="en-US"/>
              <a:t>With barrel swung out, place safety lever on </a:t>
            </a:r>
            <a:r>
              <a:rPr lang="en-US">
                <a:solidFill>
                  <a:srgbClr val="FF0000"/>
                </a:solidFill>
              </a:rPr>
              <a:t>“F”,</a:t>
            </a:r>
            <a:r>
              <a:rPr lang="en-US"/>
              <a:t> press up on barrel locking lever while attempting to pull trigger</a:t>
            </a:r>
          </a:p>
          <a:p>
            <a:pPr lvl="1" eaLnBrk="1" hangingPunct="1"/>
            <a:r>
              <a:rPr lang="en-US"/>
              <a:t>Trigger must not be able to pull to rear</a:t>
            </a:r>
          </a:p>
          <a:p>
            <a:pPr eaLnBrk="1" hangingPunct="1"/>
            <a:r>
              <a:rPr lang="en-US"/>
              <a:t>With barrel swung out, place safety lever on </a:t>
            </a:r>
            <a:r>
              <a:rPr lang="en-US">
                <a:solidFill>
                  <a:srgbClr val="FF0000"/>
                </a:solidFill>
              </a:rPr>
              <a:t>“F”,</a:t>
            </a:r>
            <a:r>
              <a:rPr lang="en-US"/>
              <a:t> attempt to pull trigger</a:t>
            </a:r>
          </a:p>
          <a:p>
            <a:pPr lvl="1" eaLnBrk="1" hangingPunct="1"/>
            <a:r>
              <a:rPr lang="en-US"/>
              <a:t>Trigger will now pull to the rear</a:t>
            </a:r>
          </a:p>
        </p:txBody>
      </p:sp>
    </p:spTree>
  </p:cSld>
  <p:clrMapOvr>
    <a:masterClrMapping/>
  </p:clrMapOvr>
  <p:transition spd="med">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idx="4294967295"/>
          </p:nvPr>
        </p:nvSpPr>
        <p:spPr>
          <a:xfrm>
            <a:off x="0" y="342900"/>
            <a:ext cx="9144000" cy="1143000"/>
          </a:xfrm>
          <a:prstGeom prst="rect">
            <a:avLst/>
          </a:prstGeom>
        </p:spPr>
        <p:txBody>
          <a:bodyPr/>
          <a:lstStyle/>
          <a:p>
            <a:pPr eaLnBrk="1" hangingPunct="1">
              <a:defRPr/>
            </a:pPr>
            <a:r>
              <a:rPr lang="en-US" sz="4000" b="1"/>
              <a:t>PMCS </a:t>
            </a:r>
            <a:br>
              <a:rPr lang="en-US" sz="4000" b="1"/>
            </a:br>
            <a:r>
              <a:rPr lang="en-US" sz="4000" b="1">
                <a:effectLst>
                  <a:outerShdw blurRad="38100" dist="38100" dir="2700000" algn="tl">
                    <a:srgbClr val="C0C0C0"/>
                  </a:outerShdw>
                </a:effectLst>
              </a:rPr>
              <a:t>Inspect Receiver and Host Weapon Adapters</a:t>
            </a:r>
          </a:p>
        </p:txBody>
      </p:sp>
      <p:sp>
        <p:nvSpPr>
          <p:cNvPr id="28675" name="Rectangle 3"/>
          <p:cNvSpPr>
            <a:spLocks noGrp="1" noChangeArrowheads="1"/>
          </p:cNvSpPr>
          <p:nvPr>
            <p:ph type="body" idx="4294967295"/>
          </p:nvPr>
        </p:nvSpPr>
        <p:spPr>
          <a:xfrm>
            <a:off x="914400" y="1722438"/>
            <a:ext cx="8229600" cy="4525962"/>
          </a:xfrm>
          <a:prstGeom prst="rect">
            <a:avLst/>
          </a:prstGeom>
        </p:spPr>
        <p:txBody>
          <a:bodyPr/>
          <a:lstStyle/>
          <a:p>
            <a:pPr eaLnBrk="1" hangingPunct="1"/>
            <a:endParaRPr lang="en-US" sz="2800"/>
          </a:p>
          <a:p>
            <a:pPr eaLnBrk="1" hangingPunct="1"/>
            <a:r>
              <a:rPr lang="en-US" sz="2800"/>
              <a:t>Inspect receiver for cracks, dents, burrs, and signs of corrosion</a:t>
            </a:r>
          </a:p>
          <a:p>
            <a:pPr eaLnBrk="1" hangingPunct="1"/>
            <a:r>
              <a:rPr lang="en-US" sz="2800"/>
              <a:t>Inspect buttstock locking lever </a:t>
            </a:r>
          </a:p>
          <a:p>
            <a:pPr lvl="1" eaLnBrk="1" hangingPunct="1"/>
            <a:r>
              <a:rPr lang="en-US" sz="2400"/>
              <a:t>Push down on rear serrated edge, locking lever should pivot in and out of receiver</a:t>
            </a:r>
          </a:p>
          <a:p>
            <a:pPr eaLnBrk="1" hangingPunct="1"/>
            <a:r>
              <a:rPr lang="en-US" sz="2800"/>
              <a:t>Inspect Host Weapon Adapters</a:t>
            </a:r>
          </a:p>
          <a:p>
            <a:pPr lvl="1" eaLnBrk="1" hangingPunct="1"/>
            <a:r>
              <a:rPr lang="en-US" sz="2400"/>
              <a:t>Ensure all mounting screws, adapters, accessories, forward pistol grip and sights are present and tight</a:t>
            </a:r>
          </a:p>
          <a:p>
            <a:pPr lvl="1" eaLnBrk="1" hangingPunct="1"/>
            <a:r>
              <a:rPr lang="en-US" sz="2400"/>
              <a:t>Ensure 3x5mm combination hex wrench is stowed </a:t>
            </a:r>
          </a:p>
        </p:txBody>
      </p:sp>
    </p:spTree>
  </p:cSld>
  <p:clrMapOvr>
    <a:masterClrMapping/>
  </p:clrMapOvr>
  <p:transition spd="med">
    <p:spli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a:xfrm>
            <a:off x="0" y="76200"/>
            <a:ext cx="91440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FUNCTIONS CHECK</a:t>
            </a:r>
          </a:p>
        </p:txBody>
      </p:sp>
      <p:sp>
        <p:nvSpPr>
          <p:cNvPr id="29699" name="Rectangle 4"/>
          <p:cNvSpPr>
            <a:spLocks noGrp="1" noChangeArrowheads="1"/>
          </p:cNvSpPr>
          <p:nvPr>
            <p:ph type="body" idx="4294967295"/>
          </p:nvPr>
        </p:nvSpPr>
        <p:spPr>
          <a:xfrm>
            <a:off x="0" y="1333500"/>
            <a:ext cx="9144000" cy="5638800"/>
          </a:xfrm>
          <a:prstGeom prst="rect">
            <a:avLst/>
          </a:prstGeom>
        </p:spPr>
        <p:txBody>
          <a:bodyPr/>
          <a:lstStyle/>
          <a:p>
            <a:pPr eaLnBrk="1" hangingPunct="1">
              <a:lnSpc>
                <a:spcPct val="70000"/>
              </a:lnSpc>
            </a:pPr>
            <a:endParaRPr lang="en-US" sz="2800"/>
          </a:p>
          <a:p>
            <a:pPr eaLnBrk="1" hangingPunct="1">
              <a:lnSpc>
                <a:spcPct val="70000"/>
              </a:lnSpc>
            </a:pPr>
            <a:r>
              <a:rPr lang="en-US" sz="2800"/>
              <a:t>Clear Host weapon (if applicable)</a:t>
            </a:r>
          </a:p>
          <a:p>
            <a:pPr eaLnBrk="1" hangingPunct="1">
              <a:lnSpc>
                <a:spcPct val="70000"/>
              </a:lnSpc>
            </a:pPr>
            <a:endParaRPr lang="en-US" sz="2800"/>
          </a:p>
          <a:p>
            <a:pPr eaLnBrk="1" hangingPunct="1">
              <a:lnSpc>
                <a:spcPct val="70000"/>
              </a:lnSpc>
            </a:pPr>
            <a:r>
              <a:rPr lang="en-US" sz="2800"/>
              <a:t>Clear the M320/M320A1</a:t>
            </a:r>
          </a:p>
          <a:p>
            <a:pPr eaLnBrk="1" hangingPunct="1">
              <a:lnSpc>
                <a:spcPct val="70000"/>
              </a:lnSpc>
            </a:pPr>
            <a:endParaRPr lang="en-US" sz="2800"/>
          </a:p>
          <a:p>
            <a:pPr eaLnBrk="1" hangingPunct="1">
              <a:lnSpc>
                <a:spcPct val="70000"/>
              </a:lnSpc>
            </a:pPr>
            <a:r>
              <a:rPr lang="en-US" sz="2800"/>
              <a:t>Ensure selector lever rotates from “S” (Safe) to “</a:t>
            </a:r>
            <a:r>
              <a:rPr lang="en-US" sz="2800">
                <a:solidFill>
                  <a:srgbClr val="FF0000"/>
                </a:solidFill>
              </a:rPr>
              <a:t>F</a:t>
            </a:r>
            <a:r>
              <a:rPr lang="en-US" sz="2800"/>
              <a:t>” (Fire) and back to “S” with an audible click</a:t>
            </a:r>
          </a:p>
          <a:p>
            <a:pPr eaLnBrk="1" hangingPunct="1">
              <a:lnSpc>
                <a:spcPct val="70000"/>
              </a:lnSpc>
            </a:pPr>
            <a:endParaRPr lang="en-US" sz="2800"/>
          </a:p>
          <a:p>
            <a:pPr eaLnBrk="1" hangingPunct="1">
              <a:lnSpc>
                <a:spcPct val="70000"/>
              </a:lnSpc>
            </a:pPr>
            <a:r>
              <a:rPr lang="en-US" sz="2800"/>
              <a:t>With weapon unloaded, pointed in safe direction, and selector lever in “S” position, attempt to pull trigger rearward</a:t>
            </a:r>
          </a:p>
          <a:p>
            <a:pPr eaLnBrk="1" hangingPunct="1">
              <a:lnSpc>
                <a:spcPct val="70000"/>
              </a:lnSpc>
            </a:pPr>
            <a:endParaRPr lang="en-US" sz="2800"/>
          </a:p>
          <a:p>
            <a:pPr eaLnBrk="1" hangingPunct="1">
              <a:lnSpc>
                <a:spcPct val="70000"/>
              </a:lnSpc>
            </a:pPr>
            <a:r>
              <a:rPr lang="en-US" sz="2800"/>
              <a:t> Trigger must remain in forward position with no rearward travel</a:t>
            </a:r>
          </a:p>
          <a:p>
            <a:pPr eaLnBrk="1" hangingPunct="1">
              <a:lnSpc>
                <a:spcPct val="70000"/>
              </a:lnSpc>
            </a:pPr>
            <a:endParaRPr lang="en-US" sz="2800"/>
          </a:p>
          <a:p>
            <a:pPr eaLnBrk="1" hangingPunct="1">
              <a:lnSpc>
                <a:spcPct val="70000"/>
              </a:lnSpc>
            </a:pPr>
            <a:endParaRPr lang="en-US" sz="2800"/>
          </a:p>
        </p:txBody>
      </p:sp>
    </p:spTree>
  </p:cSld>
  <p:clrMapOvr>
    <a:masterClrMapping/>
  </p:clrMapOvr>
  <p:transition spd="med">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C:\Users\Owner\Desktop\320 pics\M320pics\M320 (47).JPG"/>
          <p:cNvPicPr>
            <a:picLocks noChangeAspect="1" noChangeArrowheads="1"/>
          </p:cNvPicPr>
          <p:nvPr/>
        </p:nvPicPr>
        <p:blipFill>
          <a:blip r:embed="rId3" cstate="print">
            <a:clrChange>
              <a:clrFrom>
                <a:srgbClr val="FFFFFF"/>
              </a:clrFrom>
              <a:clrTo>
                <a:srgbClr val="FFFFFF">
                  <a:alpha val="0"/>
                </a:srgbClr>
              </a:clrTo>
            </a:clrChange>
          </a:blip>
          <a:srcRect b="4347"/>
          <a:stretch>
            <a:fillRect/>
          </a:stretch>
        </p:blipFill>
        <p:spPr bwMode="auto">
          <a:xfrm>
            <a:off x="3492500" y="1524000"/>
            <a:ext cx="2546350" cy="2095500"/>
          </a:xfrm>
          <a:prstGeom prst="rect">
            <a:avLst/>
          </a:prstGeom>
          <a:noFill/>
          <a:ln w="9525">
            <a:noFill/>
            <a:miter lim="800000"/>
            <a:headEnd/>
            <a:tailEnd/>
          </a:ln>
          <a:effectLst>
            <a:outerShdw dist="50800" dir="5400000" algn="ctr" rotWithShape="0">
              <a:srgbClr val="000000">
                <a:alpha val="9000"/>
              </a:srgbClr>
            </a:outerShdw>
          </a:effectLst>
        </p:spPr>
      </p:pic>
      <p:sp>
        <p:nvSpPr>
          <p:cNvPr id="21506" name="Rectangle 2"/>
          <p:cNvSpPr>
            <a:spLocks noGrp="1" noChangeArrowheads="1"/>
          </p:cNvSpPr>
          <p:nvPr>
            <p:ph type="title" idx="4294967295"/>
          </p:nvPr>
        </p:nvSpPr>
        <p:spPr>
          <a:xfrm>
            <a:off x="0" y="0"/>
            <a:ext cx="9144000" cy="2057400"/>
          </a:xfrm>
          <a:prstGeom prst="rect">
            <a:avLst/>
          </a:prstGeom>
        </p:spPr>
        <p:txBody>
          <a:bodyPr/>
          <a:lstStyle/>
          <a:p>
            <a:pPr eaLnBrk="1" hangingPunct="1">
              <a:defRPr/>
            </a:pPr>
            <a:r>
              <a:rPr lang="en-US" b="1">
                <a:effectLst>
                  <a:outerShdw blurRad="38100" dist="38100" dir="2700000" algn="tl">
                    <a:srgbClr val="C0C0C0"/>
                  </a:outerShdw>
                </a:effectLst>
              </a:rPr>
              <a:t>M320/M320A1</a:t>
            </a:r>
            <a:br>
              <a:rPr lang="en-US" b="1">
                <a:effectLst>
                  <a:outerShdw blurRad="38100" dist="38100" dir="2700000" algn="tl">
                    <a:srgbClr val="C0C0C0"/>
                  </a:outerShdw>
                </a:effectLst>
              </a:rPr>
            </a:br>
            <a:r>
              <a:rPr lang="en-US" b="1">
                <a:effectLst>
                  <a:outerShdw blurRad="38100" dist="38100" dir="2700000" algn="tl">
                    <a:srgbClr val="C0C0C0"/>
                  </a:outerShdw>
                </a:effectLst>
              </a:rPr>
              <a:t>Grenade Launcher </a:t>
            </a:r>
            <a:br>
              <a:rPr lang="en-US" b="1">
                <a:effectLst>
                  <a:outerShdw blurRad="38100" dist="38100" dir="2700000" algn="tl">
                    <a:srgbClr val="C0C0C0"/>
                  </a:outerShdw>
                </a:effectLst>
              </a:rPr>
            </a:br>
            <a:endParaRPr lang="en-US" b="1">
              <a:effectLst>
                <a:outerShdw blurRad="38100" dist="38100" dir="2700000" algn="tl">
                  <a:srgbClr val="C0C0C0"/>
                </a:outerShdw>
              </a:effectLst>
            </a:endParaRPr>
          </a:p>
        </p:txBody>
      </p:sp>
      <p:pic>
        <p:nvPicPr>
          <p:cNvPr id="5124" name="Picture 7" descr="C:\Users\Owner\Desktop\320 pics\M320pics\M320 (17).JPG"/>
          <p:cNvPicPr>
            <a:picLocks noChangeAspect="1" noChangeArrowheads="1"/>
          </p:cNvPicPr>
          <p:nvPr/>
        </p:nvPicPr>
        <p:blipFill>
          <a:blip r:embed="rId4" cstate="print"/>
          <a:srcRect t="4742"/>
          <a:stretch>
            <a:fillRect/>
          </a:stretch>
        </p:blipFill>
        <p:spPr bwMode="auto">
          <a:xfrm>
            <a:off x="5137150" y="2887663"/>
            <a:ext cx="3911600" cy="2690812"/>
          </a:xfrm>
          <a:prstGeom prst="rect">
            <a:avLst/>
          </a:prstGeom>
          <a:noFill/>
          <a:ln w="9525">
            <a:noFill/>
            <a:miter lim="800000"/>
            <a:headEnd/>
            <a:tailEnd/>
          </a:ln>
        </p:spPr>
      </p:pic>
      <p:sp>
        <p:nvSpPr>
          <p:cNvPr id="5125" name="Text Box 6"/>
          <p:cNvSpPr txBox="1">
            <a:spLocks noChangeArrowheads="1"/>
          </p:cNvSpPr>
          <p:nvPr/>
        </p:nvSpPr>
        <p:spPr bwMode="auto">
          <a:xfrm>
            <a:off x="400050" y="5429250"/>
            <a:ext cx="8362950" cy="461963"/>
          </a:xfrm>
          <a:prstGeom prst="rect">
            <a:avLst/>
          </a:prstGeom>
          <a:noFill/>
          <a:ln w="9525">
            <a:noFill/>
            <a:miter lim="800000"/>
            <a:headEnd/>
            <a:tailEnd/>
          </a:ln>
        </p:spPr>
        <p:txBody>
          <a:bodyPr>
            <a:spAutoFit/>
          </a:bodyPr>
          <a:lstStyle/>
          <a:p>
            <a:r>
              <a:rPr lang="en-US" b="1"/>
              <a:t>              M320			                 M320A1</a:t>
            </a:r>
          </a:p>
        </p:txBody>
      </p:sp>
      <p:sp>
        <p:nvSpPr>
          <p:cNvPr id="5126" name="Text Box 7"/>
          <p:cNvSpPr txBox="1">
            <a:spLocks noChangeArrowheads="1"/>
          </p:cNvSpPr>
          <p:nvPr/>
        </p:nvSpPr>
        <p:spPr bwMode="auto">
          <a:xfrm>
            <a:off x="0" y="6286500"/>
            <a:ext cx="9144000" cy="457200"/>
          </a:xfrm>
          <a:prstGeom prst="rect">
            <a:avLst/>
          </a:prstGeom>
          <a:noFill/>
          <a:ln w="9525">
            <a:noFill/>
            <a:miter lim="800000"/>
            <a:headEnd/>
            <a:tailEnd/>
          </a:ln>
        </p:spPr>
        <p:txBody>
          <a:bodyPr>
            <a:spAutoFit/>
          </a:bodyPr>
          <a:lstStyle/>
          <a:p>
            <a:pPr algn="ctr"/>
            <a:r>
              <a:rPr lang="en-US"/>
              <a:t>FOR TRAINING USE ONLY</a:t>
            </a:r>
          </a:p>
        </p:txBody>
      </p:sp>
      <p:pic>
        <p:nvPicPr>
          <p:cNvPr id="5127" name="Picture 10" descr="M320 with M16 front view 4.gif"/>
          <p:cNvPicPr>
            <a:picLocks noChangeAspect="1"/>
          </p:cNvPicPr>
          <p:nvPr/>
        </p:nvPicPr>
        <p:blipFill>
          <a:blip r:embed="rId5" cstate="print"/>
          <a:srcRect/>
          <a:stretch>
            <a:fillRect/>
          </a:stretch>
        </p:blipFill>
        <p:spPr bwMode="auto">
          <a:xfrm>
            <a:off x="207963" y="4078288"/>
            <a:ext cx="3940175" cy="1068387"/>
          </a:xfrm>
          <a:prstGeom prst="rect">
            <a:avLst/>
          </a:prstGeom>
          <a:noFill/>
          <a:ln w="9525">
            <a:noFill/>
            <a:miter lim="800000"/>
            <a:headEnd/>
            <a:tailEnd/>
          </a:ln>
        </p:spPr>
      </p:pic>
    </p:spTree>
  </p:cSld>
  <p:clrMapOvr>
    <a:masterClrMapping/>
  </p:clrMapOvr>
  <p:transition spd="med">
    <p:spli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103188"/>
            <a:ext cx="9144000" cy="1143000"/>
          </a:xfrm>
          <a:prstGeom prst="rect">
            <a:avLst/>
          </a:prstGeom>
        </p:spPr>
        <p:txBody>
          <a:bodyPr/>
          <a:lstStyle/>
          <a:p>
            <a:r>
              <a:rPr lang="en-US" b="1"/>
              <a:t>PMCS </a:t>
            </a:r>
            <a:br>
              <a:rPr lang="en-US" b="1"/>
            </a:br>
            <a:r>
              <a:rPr lang="en-US" b="1"/>
              <a:t>FUNCTIONS CHECK (cont)</a:t>
            </a:r>
          </a:p>
        </p:txBody>
      </p:sp>
      <p:sp>
        <p:nvSpPr>
          <p:cNvPr id="30723" name="Content Placeholder 2"/>
          <p:cNvSpPr>
            <a:spLocks noGrp="1"/>
          </p:cNvSpPr>
          <p:nvPr>
            <p:ph idx="4294967295"/>
          </p:nvPr>
        </p:nvSpPr>
        <p:spPr>
          <a:xfrm>
            <a:off x="0" y="1627188"/>
            <a:ext cx="9144000" cy="4525962"/>
          </a:xfrm>
          <a:prstGeom prst="rect">
            <a:avLst/>
          </a:prstGeom>
        </p:spPr>
        <p:txBody>
          <a:bodyPr/>
          <a:lstStyle/>
          <a:p>
            <a:r>
              <a:rPr lang="en-US" sz="2800"/>
              <a:t>Press barrel release allowing barrel to pivot outward</a:t>
            </a:r>
          </a:p>
          <a:p>
            <a:r>
              <a:rPr lang="en-US" sz="2800"/>
              <a:t>Place selector lever in “S” position</a:t>
            </a:r>
          </a:p>
          <a:p>
            <a:r>
              <a:rPr lang="en-US" sz="2800"/>
              <a:t>Firing pin ,located on hammer, must not protrude from bolt face into chamber</a:t>
            </a:r>
          </a:p>
          <a:p>
            <a:r>
              <a:rPr lang="en-US" sz="2800"/>
              <a:t>Place selector lever in “</a:t>
            </a:r>
            <a:r>
              <a:rPr lang="en-US" sz="2800">
                <a:solidFill>
                  <a:srgbClr val="FF0000"/>
                </a:solidFill>
              </a:rPr>
              <a:t>F</a:t>
            </a:r>
            <a:r>
              <a:rPr lang="en-US" sz="2800"/>
              <a:t>” position </a:t>
            </a:r>
          </a:p>
          <a:p>
            <a:r>
              <a:rPr lang="en-US" sz="2800"/>
              <a:t>Press barrel release while attempting to pull trigger </a:t>
            </a:r>
          </a:p>
          <a:p>
            <a:r>
              <a:rPr lang="en-US" sz="2800"/>
              <a:t>It must not be possible to pull trigger enough to raise and release hammer</a:t>
            </a:r>
          </a:p>
        </p:txBody>
      </p:sp>
    </p:spTree>
  </p:cSld>
  <p:clrMapOvr>
    <a:masterClrMapping/>
  </p:clrMapOvr>
  <p:transition spd="med">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122238"/>
            <a:ext cx="9144000" cy="1143000"/>
          </a:xfrm>
          <a:prstGeom prst="rect">
            <a:avLst/>
          </a:prstGeom>
        </p:spPr>
        <p:txBody>
          <a:bodyPr/>
          <a:lstStyle/>
          <a:p>
            <a:r>
              <a:rPr lang="en-US" b="1"/>
              <a:t>PMCS </a:t>
            </a:r>
            <a:br>
              <a:rPr lang="en-US" b="1"/>
            </a:br>
            <a:r>
              <a:rPr lang="en-US" b="1"/>
              <a:t>FUNCTIONS CHECK (cont)</a:t>
            </a:r>
          </a:p>
        </p:txBody>
      </p:sp>
      <p:sp>
        <p:nvSpPr>
          <p:cNvPr id="31747" name="Content Placeholder 2"/>
          <p:cNvSpPr>
            <a:spLocks noGrp="1"/>
          </p:cNvSpPr>
          <p:nvPr>
            <p:ph idx="4294967295"/>
          </p:nvPr>
        </p:nvSpPr>
        <p:spPr>
          <a:xfrm>
            <a:off x="0" y="1600200"/>
            <a:ext cx="9144000" cy="4525963"/>
          </a:xfrm>
          <a:prstGeom prst="rect">
            <a:avLst/>
          </a:prstGeom>
        </p:spPr>
        <p:txBody>
          <a:bodyPr/>
          <a:lstStyle/>
          <a:p>
            <a:endParaRPr lang="en-US"/>
          </a:p>
          <a:p>
            <a:r>
              <a:rPr lang="en-US"/>
              <a:t>With barrel pivoted outward and selector lever in “</a:t>
            </a:r>
            <a:r>
              <a:rPr lang="en-US">
                <a:solidFill>
                  <a:srgbClr val="FF0000"/>
                </a:solidFill>
              </a:rPr>
              <a:t>F</a:t>
            </a:r>
            <a:r>
              <a:rPr lang="en-US"/>
              <a:t>” position pull trigger and detect firing pin protrusion with </a:t>
            </a:r>
            <a:r>
              <a:rPr lang="en-US">
                <a:solidFill>
                  <a:srgbClr val="FF0000"/>
                </a:solidFill>
              </a:rPr>
              <a:t>Light</a:t>
            </a:r>
            <a:r>
              <a:rPr lang="en-US"/>
              <a:t> finger pressure on breech face</a:t>
            </a:r>
          </a:p>
          <a:p>
            <a:r>
              <a:rPr lang="en-US"/>
              <a:t>End of functions check</a:t>
            </a:r>
          </a:p>
        </p:txBody>
      </p:sp>
    </p:spTree>
  </p:cSld>
  <p:clrMapOvr>
    <a:masterClrMapping/>
  </p:clrMapOvr>
  <p:transition spd="med">
    <p:spli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Cleaning Intervals</a:t>
            </a:r>
          </a:p>
        </p:txBody>
      </p:sp>
      <p:sp>
        <p:nvSpPr>
          <p:cNvPr id="32771" name="Rectangle 3"/>
          <p:cNvSpPr>
            <a:spLocks noGrp="1" noChangeArrowheads="1"/>
          </p:cNvSpPr>
          <p:nvPr>
            <p:ph type="body" idx="4294967295"/>
          </p:nvPr>
        </p:nvSpPr>
        <p:spPr>
          <a:xfrm>
            <a:off x="0" y="1417638"/>
            <a:ext cx="8991600" cy="4953000"/>
          </a:xfrm>
          <a:prstGeom prst="rect">
            <a:avLst/>
          </a:prstGeom>
        </p:spPr>
        <p:txBody>
          <a:bodyPr/>
          <a:lstStyle/>
          <a:p>
            <a:pPr eaLnBrk="1" hangingPunct="1"/>
            <a:r>
              <a:rPr lang="en-US"/>
              <a:t>Normal</a:t>
            </a:r>
          </a:p>
          <a:p>
            <a:pPr lvl="1" eaLnBrk="1" hangingPunct="1"/>
            <a:r>
              <a:rPr lang="en-US"/>
              <a:t>Performed after each live-fire</a:t>
            </a:r>
          </a:p>
          <a:p>
            <a:pPr lvl="1" eaLnBrk="1" hangingPunct="1"/>
            <a:r>
              <a:rPr lang="en-US"/>
              <a:t>Performed after firing at least 50 rounds </a:t>
            </a:r>
          </a:p>
          <a:p>
            <a:pPr lvl="1" eaLnBrk="1" hangingPunct="1"/>
            <a:r>
              <a:rPr lang="en-US"/>
              <a:t>Performed every 6 months</a:t>
            </a:r>
          </a:p>
          <a:p>
            <a:pPr eaLnBrk="1" hangingPunct="1"/>
            <a:r>
              <a:rPr lang="en-US"/>
              <a:t>Major Cleaning</a:t>
            </a:r>
          </a:p>
          <a:p>
            <a:pPr lvl="1" eaLnBrk="1" hangingPunct="1"/>
            <a:r>
              <a:rPr lang="en-US"/>
              <a:t>Detailed cleaning</a:t>
            </a:r>
          </a:p>
          <a:p>
            <a:pPr lvl="1" eaLnBrk="1" hangingPunct="1"/>
            <a:endParaRPr lang="en-US"/>
          </a:p>
          <a:p>
            <a:pPr eaLnBrk="1" hangingPunct="1"/>
            <a:r>
              <a:rPr lang="en-US" b="1" i="1">
                <a:solidFill>
                  <a:srgbClr val="33CC33"/>
                </a:solidFill>
              </a:rPr>
              <a:t>*NOTE</a:t>
            </a:r>
            <a:r>
              <a:rPr lang="en-US">
                <a:solidFill>
                  <a:srgbClr val="33CC33"/>
                </a:solidFill>
              </a:rPr>
              <a:t>: The cleaning frequency listed above are recommended intervals only.</a:t>
            </a:r>
          </a:p>
          <a:p>
            <a:pPr lvl="1" eaLnBrk="1" hangingPunct="1"/>
            <a:endParaRPr lang="en-US">
              <a:solidFill>
                <a:srgbClr val="33CC33"/>
              </a:solidFill>
            </a:endParaRPr>
          </a:p>
        </p:txBody>
      </p:sp>
    </p:spTree>
  </p:cSld>
  <p:clrMapOvr>
    <a:masterClrMapping/>
  </p:clrMapOvr>
  <p:transition spd="med">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Cleaning Intervals</a:t>
            </a:r>
          </a:p>
        </p:txBody>
      </p:sp>
      <p:sp>
        <p:nvSpPr>
          <p:cNvPr id="33795" name="Rectangle 3"/>
          <p:cNvSpPr>
            <a:spLocks noGrp="1" noChangeArrowheads="1"/>
          </p:cNvSpPr>
          <p:nvPr>
            <p:ph type="body" idx="4294967295"/>
          </p:nvPr>
        </p:nvSpPr>
        <p:spPr>
          <a:xfrm>
            <a:off x="0" y="1676400"/>
            <a:ext cx="9144000" cy="4114800"/>
          </a:xfrm>
          <a:prstGeom prst="rect">
            <a:avLst/>
          </a:prstGeom>
        </p:spPr>
        <p:txBody>
          <a:bodyPr/>
          <a:lstStyle/>
          <a:p>
            <a:pPr eaLnBrk="1" hangingPunct="1"/>
            <a:r>
              <a:rPr lang="en-US"/>
              <a:t>Your intervals between cleaning will vary and will depend on many factors: </a:t>
            </a:r>
          </a:p>
          <a:p>
            <a:pPr lvl="1" eaLnBrk="1" hangingPunct="1"/>
            <a:r>
              <a:rPr lang="en-US"/>
              <a:t>Type of ammo used</a:t>
            </a:r>
          </a:p>
          <a:p>
            <a:pPr lvl="1" eaLnBrk="1" hangingPunct="1"/>
            <a:r>
              <a:rPr lang="en-US"/>
              <a:t>Quantity of ammo used</a:t>
            </a:r>
          </a:p>
          <a:p>
            <a:pPr lvl="1" eaLnBrk="1" hangingPunct="1"/>
            <a:r>
              <a:rPr lang="en-US"/>
              <a:t>Quality of ammo used</a:t>
            </a:r>
          </a:p>
          <a:p>
            <a:pPr lvl="1" eaLnBrk="1" hangingPunct="1"/>
            <a:r>
              <a:rPr lang="en-US"/>
              <a:t>Environment weapon is operated </a:t>
            </a:r>
          </a:p>
          <a:p>
            <a:pPr lvl="1" eaLnBrk="1" hangingPunct="1"/>
            <a:r>
              <a:rPr lang="en-US"/>
              <a:t>Thoroughness of your cleaning </a:t>
            </a:r>
          </a:p>
          <a:p>
            <a:pPr lvl="1" eaLnBrk="1" hangingPunct="1">
              <a:buFontTx/>
              <a:buNone/>
            </a:pPr>
            <a:endParaRPr lang="en-US"/>
          </a:p>
          <a:p>
            <a:pPr eaLnBrk="1" hangingPunct="1">
              <a:buFontTx/>
              <a:buNone/>
            </a:pPr>
            <a:endParaRPr lang="en-US"/>
          </a:p>
        </p:txBody>
      </p:sp>
    </p:spTree>
  </p:cSld>
  <p:clrMapOvr>
    <a:masterClrMapping/>
  </p:clrMapOvr>
  <p:transition spd="med">
    <p:spli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Normal Cleaning</a:t>
            </a:r>
          </a:p>
        </p:txBody>
      </p:sp>
      <p:sp>
        <p:nvSpPr>
          <p:cNvPr id="34819" name="Rectangle 3"/>
          <p:cNvSpPr>
            <a:spLocks noGrp="1" noChangeArrowheads="1"/>
          </p:cNvSpPr>
          <p:nvPr>
            <p:ph type="body" idx="4294967295"/>
          </p:nvPr>
        </p:nvSpPr>
        <p:spPr>
          <a:xfrm>
            <a:off x="0" y="1600200"/>
            <a:ext cx="8991600" cy="4953000"/>
          </a:xfrm>
          <a:prstGeom prst="rect">
            <a:avLst/>
          </a:prstGeom>
        </p:spPr>
        <p:txBody>
          <a:bodyPr/>
          <a:lstStyle/>
          <a:p>
            <a:pPr eaLnBrk="1" hangingPunct="1"/>
            <a:endParaRPr lang="en-US"/>
          </a:p>
          <a:p>
            <a:pPr eaLnBrk="1" hangingPunct="1"/>
            <a:r>
              <a:rPr lang="en-US" b="1">
                <a:solidFill>
                  <a:srgbClr val="FF0000"/>
                </a:solidFill>
              </a:rPr>
              <a:t>CAUTION</a:t>
            </a:r>
          </a:p>
          <a:p>
            <a:pPr lvl="1" eaLnBrk="1" hangingPunct="1"/>
            <a:r>
              <a:rPr lang="en-US"/>
              <a:t>Never clean bore from MUZZLE end of barrel</a:t>
            </a:r>
          </a:p>
          <a:p>
            <a:pPr lvl="2" eaLnBrk="1" hangingPunct="1"/>
            <a:r>
              <a:rPr lang="en-US"/>
              <a:t>DAMAGE may occur to bore and/or muzzle</a:t>
            </a:r>
          </a:p>
          <a:p>
            <a:pPr lvl="2" eaLnBrk="1" hangingPunct="1"/>
            <a:r>
              <a:rPr lang="en-US"/>
              <a:t>May have an effect  on accuracy</a:t>
            </a:r>
          </a:p>
          <a:p>
            <a:pPr lvl="2" eaLnBrk="1" hangingPunct="1"/>
            <a:endParaRPr lang="en-US"/>
          </a:p>
          <a:p>
            <a:pPr lvl="1" eaLnBrk="1" hangingPunct="1"/>
            <a:r>
              <a:rPr lang="en-US"/>
              <a:t>Never stop or attempt to reverse direction when pushing bore brush or cleaning patch through bore </a:t>
            </a:r>
          </a:p>
          <a:p>
            <a:pPr lvl="2" eaLnBrk="1" hangingPunct="1"/>
            <a:r>
              <a:rPr lang="en-US"/>
              <a:t>These items may become permanently lodged in barrel </a:t>
            </a:r>
          </a:p>
          <a:p>
            <a:pPr lvl="2" eaLnBrk="1" hangingPunct="1"/>
            <a:endParaRPr lang="en-US"/>
          </a:p>
        </p:txBody>
      </p:sp>
    </p:spTree>
  </p:cSld>
  <p:clrMapOvr>
    <a:masterClrMapping/>
  </p:clrMapOvr>
  <p:transition spd="med">
    <p:spli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solidFill>
                  <a:srgbClr val="FF0000"/>
                </a:solidFill>
                <a:effectLst>
                  <a:outerShdw blurRad="38100" dist="38100" dir="2700000" algn="tl">
                    <a:srgbClr val="C0C0C0"/>
                  </a:outerShdw>
                </a:effectLst>
              </a:rPr>
              <a:t>CAUTION</a:t>
            </a:r>
            <a:r>
              <a:rPr lang="en-US" b="1">
                <a:effectLst>
                  <a:outerShdw blurRad="38100" dist="38100" dir="2700000" algn="tl">
                    <a:srgbClr val="C0C0C0"/>
                  </a:outerShdw>
                </a:effectLst>
              </a:rPr>
              <a:t>	</a:t>
            </a:r>
          </a:p>
        </p:txBody>
      </p:sp>
      <p:sp>
        <p:nvSpPr>
          <p:cNvPr id="35843" name="Rectangle 3"/>
          <p:cNvSpPr>
            <a:spLocks noGrp="1" noChangeArrowheads="1"/>
          </p:cNvSpPr>
          <p:nvPr>
            <p:ph type="body" idx="4294967295"/>
          </p:nvPr>
        </p:nvSpPr>
        <p:spPr>
          <a:xfrm>
            <a:off x="0" y="1600200"/>
            <a:ext cx="8229600" cy="4525963"/>
          </a:xfrm>
          <a:prstGeom prst="rect">
            <a:avLst/>
          </a:prstGeom>
        </p:spPr>
        <p:txBody>
          <a:bodyPr/>
          <a:lstStyle/>
          <a:p>
            <a:pPr eaLnBrk="1" hangingPunct="1"/>
            <a:r>
              <a:rPr lang="en-US"/>
              <a:t>Do NOT clean with:</a:t>
            </a:r>
          </a:p>
          <a:p>
            <a:pPr eaLnBrk="1" hangingPunct="1"/>
            <a:endParaRPr lang="en-US"/>
          </a:p>
          <a:p>
            <a:pPr lvl="1" eaLnBrk="1" hangingPunct="1"/>
            <a:r>
              <a:rPr lang="en-US"/>
              <a:t>Metallic objects</a:t>
            </a:r>
          </a:p>
          <a:p>
            <a:pPr lvl="1" eaLnBrk="1" hangingPunct="1"/>
            <a:r>
              <a:rPr lang="en-US"/>
              <a:t>Chemicals such as trichloroethylene</a:t>
            </a:r>
          </a:p>
          <a:p>
            <a:pPr lvl="1" eaLnBrk="1" hangingPunct="1"/>
            <a:r>
              <a:rPr lang="en-US"/>
              <a:t>Synthetics</a:t>
            </a:r>
          </a:p>
          <a:p>
            <a:pPr lvl="1" eaLnBrk="1" hangingPunct="1"/>
            <a:r>
              <a:rPr lang="en-US"/>
              <a:t>When weapon is at hot temperatures</a:t>
            </a:r>
          </a:p>
          <a:p>
            <a:pPr lvl="1" eaLnBrk="1" hangingPunct="1"/>
            <a:r>
              <a:rPr lang="en-US"/>
              <a:t>Water</a:t>
            </a:r>
          </a:p>
        </p:txBody>
      </p:sp>
    </p:spTree>
  </p:cSld>
  <p:clrMapOvr>
    <a:masterClrMapping/>
  </p:clrMapOvr>
  <p:transition spd="med">
    <p:spli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Function Check </a:t>
            </a:r>
          </a:p>
        </p:txBody>
      </p:sp>
      <p:sp>
        <p:nvSpPr>
          <p:cNvPr id="36867" name="Rectangle 3"/>
          <p:cNvSpPr>
            <a:spLocks noGrp="1" noChangeArrowheads="1"/>
          </p:cNvSpPr>
          <p:nvPr>
            <p:ph type="body" idx="4294967295"/>
          </p:nvPr>
        </p:nvSpPr>
        <p:spPr>
          <a:xfrm>
            <a:off x="0" y="2038350"/>
            <a:ext cx="9144000" cy="4525963"/>
          </a:xfrm>
          <a:prstGeom prst="rect">
            <a:avLst/>
          </a:prstGeom>
        </p:spPr>
        <p:txBody>
          <a:bodyPr/>
          <a:lstStyle/>
          <a:p>
            <a:pPr eaLnBrk="1" hangingPunct="1"/>
            <a:r>
              <a:rPr lang="en-US"/>
              <a:t>A function check should be conducted on the M320/M320A1 after:</a:t>
            </a:r>
          </a:p>
          <a:p>
            <a:pPr lvl="1" eaLnBrk="1" hangingPunct="1"/>
            <a:r>
              <a:rPr lang="en-US"/>
              <a:t>Cleaning</a:t>
            </a:r>
          </a:p>
          <a:p>
            <a:pPr lvl="1" eaLnBrk="1" hangingPunct="1"/>
            <a:r>
              <a:rPr lang="en-US"/>
              <a:t>PMCS</a:t>
            </a:r>
          </a:p>
        </p:txBody>
      </p:sp>
    </p:spTree>
  </p:cSld>
  <p:clrMapOvr>
    <a:masterClrMapping/>
  </p:clrMapOvr>
  <p:transition spd="med">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0" y="1466850"/>
            <a:ext cx="9144000" cy="5391150"/>
          </a:xfrm>
          <a:prstGeom prst="rect">
            <a:avLst/>
          </a:prstGeom>
        </p:spPr>
        <p:txBody>
          <a:bodyPr/>
          <a:lstStyle/>
          <a:p>
            <a:pPr eaLnBrk="1" hangingPunct="1">
              <a:lnSpc>
                <a:spcPct val="90000"/>
              </a:lnSpc>
            </a:pPr>
            <a:r>
              <a:rPr lang="en-US"/>
              <a:t>Absence of lubrication may impede operation of M320/M320A1, especially:</a:t>
            </a:r>
          </a:p>
          <a:p>
            <a:pPr lvl="1" eaLnBrk="1" hangingPunct="1">
              <a:lnSpc>
                <a:spcPct val="90000"/>
              </a:lnSpc>
            </a:pPr>
            <a:r>
              <a:rPr lang="en-US" sz="3200"/>
              <a:t>Load-bearing areas</a:t>
            </a:r>
          </a:p>
          <a:p>
            <a:pPr lvl="1" eaLnBrk="1" hangingPunct="1">
              <a:lnSpc>
                <a:spcPct val="90000"/>
              </a:lnSpc>
            </a:pPr>
            <a:r>
              <a:rPr lang="en-US" sz="3200"/>
              <a:t>Friction contact areas</a:t>
            </a:r>
          </a:p>
          <a:p>
            <a:pPr eaLnBrk="1" hangingPunct="1">
              <a:lnSpc>
                <a:spcPct val="90000"/>
              </a:lnSpc>
            </a:pPr>
            <a:r>
              <a:rPr lang="en-US"/>
              <a:t>Excessive lubrication may also cause function problems by acting as a magnet for:</a:t>
            </a:r>
          </a:p>
          <a:p>
            <a:pPr lvl="1" eaLnBrk="1" hangingPunct="1">
              <a:lnSpc>
                <a:spcPct val="90000"/>
              </a:lnSpc>
            </a:pPr>
            <a:r>
              <a:rPr lang="en-US" sz="3200"/>
              <a:t>Dirt</a:t>
            </a:r>
          </a:p>
          <a:p>
            <a:pPr lvl="1" eaLnBrk="1" hangingPunct="1">
              <a:lnSpc>
                <a:spcPct val="90000"/>
              </a:lnSpc>
            </a:pPr>
            <a:r>
              <a:rPr lang="en-US" sz="3200"/>
              <a:t>Grit</a:t>
            </a:r>
          </a:p>
          <a:p>
            <a:pPr lvl="1" eaLnBrk="1" hangingPunct="1">
              <a:lnSpc>
                <a:spcPct val="90000"/>
              </a:lnSpc>
            </a:pPr>
            <a:r>
              <a:rPr lang="en-US" sz="3200"/>
              <a:t>Sand</a:t>
            </a:r>
          </a:p>
          <a:p>
            <a:pPr lvl="1" eaLnBrk="1" hangingPunct="1">
              <a:lnSpc>
                <a:spcPct val="90000"/>
              </a:lnSpc>
            </a:pPr>
            <a:r>
              <a:rPr lang="en-US" sz="3200"/>
              <a:t>Fouling</a:t>
            </a:r>
          </a:p>
        </p:txBody>
      </p:sp>
      <p:sp>
        <p:nvSpPr>
          <p:cNvPr id="175107" name="Rectangle 3"/>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Lubrication Instructions</a:t>
            </a:r>
          </a:p>
        </p:txBody>
      </p:sp>
    </p:spTree>
  </p:cSld>
  <p:clrMapOvr>
    <a:masterClrMapping/>
  </p:clrMapOvr>
  <p:transition spd="med">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Lubrication Instructions</a:t>
            </a:r>
          </a:p>
        </p:txBody>
      </p:sp>
      <p:sp>
        <p:nvSpPr>
          <p:cNvPr id="38915" name="Rectangle 3"/>
          <p:cNvSpPr>
            <a:spLocks noGrp="1" noChangeArrowheads="1"/>
          </p:cNvSpPr>
          <p:nvPr>
            <p:ph type="body" idx="4294967295"/>
          </p:nvPr>
        </p:nvSpPr>
        <p:spPr>
          <a:xfrm>
            <a:off x="0" y="1931988"/>
            <a:ext cx="9144000" cy="4525962"/>
          </a:xfrm>
          <a:prstGeom prst="rect">
            <a:avLst/>
          </a:prstGeom>
        </p:spPr>
        <p:txBody>
          <a:bodyPr/>
          <a:lstStyle/>
          <a:p>
            <a:pPr eaLnBrk="1" hangingPunct="1"/>
            <a:r>
              <a:rPr lang="en-US" sz="3600" b="1">
                <a:solidFill>
                  <a:srgbClr val="FF0000"/>
                </a:solidFill>
              </a:rPr>
              <a:t>Do NOT use lubricants that boast their ability to penetrate metals (mil tec)</a:t>
            </a:r>
          </a:p>
          <a:p>
            <a:pPr lvl="1" eaLnBrk="1" hangingPunct="1"/>
            <a:r>
              <a:rPr lang="en-US"/>
              <a:t>These substances may deaden cartridge primers</a:t>
            </a:r>
          </a:p>
          <a:p>
            <a:pPr eaLnBrk="1" hangingPunct="1"/>
            <a:endParaRPr lang="en-US"/>
          </a:p>
        </p:txBody>
      </p:sp>
    </p:spTree>
  </p:cSld>
  <p:clrMapOvr>
    <a:masterClrMapping/>
  </p:clrMapOvr>
  <p:transition spd="med">
    <p:spli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 </a:t>
            </a:r>
            <a:r>
              <a:rPr lang="en-US" b="1"/>
              <a:t>PMCS </a:t>
            </a:r>
            <a:br>
              <a:rPr lang="en-US" b="1"/>
            </a:br>
            <a:r>
              <a:rPr lang="en-US" b="1">
                <a:effectLst>
                  <a:outerShdw blurRad="38100" dist="38100" dir="2700000" algn="tl">
                    <a:srgbClr val="C0C0C0"/>
                  </a:outerShdw>
                </a:effectLst>
              </a:rPr>
              <a:t>POST OPERATION PMCS</a:t>
            </a:r>
          </a:p>
        </p:txBody>
      </p:sp>
      <p:sp>
        <p:nvSpPr>
          <p:cNvPr id="39939" name="Rectangle 3"/>
          <p:cNvSpPr>
            <a:spLocks noGrp="1" noChangeArrowheads="1"/>
          </p:cNvSpPr>
          <p:nvPr>
            <p:ph type="body" idx="4294967295"/>
          </p:nvPr>
        </p:nvSpPr>
        <p:spPr>
          <a:xfrm>
            <a:off x="0" y="1752600"/>
            <a:ext cx="9144000" cy="4525963"/>
          </a:xfrm>
          <a:prstGeom prst="rect">
            <a:avLst/>
          </a:prstGeom>
        </p:spPr>
        <p:txBody>
          <a:bodyPr/>
          <a:lstStyle/>
          <a:p>
            <a:pPr eaLnBrk="1" hangingPunct="1">
              <a:lnSpc>
                <a:spcPct val="90000"/>
              </a:lnSpc>
            </a:pPr>
            <a:r>
              <a:rPr lang="en-US"/>
              <a:t>During or immediately after cleaning the operator should inspect the M320/M320A1</a:t>
            </a:r>
          </a:p>
          <a:p>
            <a:pPr eaLnBrk="1" hangingPunct="1">
              <a:lnSpc>
                <a:spcPct val="90000"/>
              </a:lnSpc>
            </a:pPr>
            <a:endParaRPr lang="en-US"/>
          </a:p>
          <a:p>
            <a:pPr eaLnBrk="1" hangingPunct="1">
              <a:lnSpc>
                <a:spcPct val="90000"/>
              </a:lnSpc>
            </a:pPr>
            <a:r>
              <a:rPr lang="en-US"/>
              <a:t>Check the following:</a:t>
            </a:r>
          </a:p>
          <a:p>
            <a:pPr lvl="1" eaLnBrk="1" hangingPunct="1">
              <a:lnSpc>
                <a:spcPct val="90000"/>
              </a:lnSpc>
            </a:pPr>
            <a:r>
              <a:rPr lang="en-US"/>
              <a:t>Improper function- FUNCTIONS CHECK!</a:t>
            </a:r>
          </a:p>
          <a:p>
            <a:pPr lvl="1" eaLnBrk="1" hangingPunct="1">
              <a:lnSpc>
                <a:spcPct val="90000"/>
              </a:lnSpc>
            </a:pPr>
            <a:r>
              <a:rPr lang="en-US"/>
              <a:t>Missing parts</a:t>
            </a:r>
          </a:p>
          <a:p>
            <a:pPr lvl="1" eaLnBrk="1" hangingPunct="1">
              <a:lnSpc>
                <a:spcPct val="90000"/>
              </a:lnSpc>
            </a:pPr>
            <a:r>
              <a:rPr lang="en-US"/>
              <a:t>Cosmetic flaws</a:t>
            </a:r>
          </a:p>
          <a:p>
            <a:pPr lvl="1" eaLnBrk="1" hangingPunct="1">
              <a:lnSpc>
                <a:spcPct val="90000"/>
              </a:lnSpc>
            </a:pPr>
            <a:r>
              <a:rPr lang="en-US"/>
              <a:t>Improper assembly</a:t>
            </a:r>
          </a:p>
          <a:p>
            <a:pPr lvl="1" eaLnBrk="1" hangingPunct="1">
              <a:lnSpc>
                <a:spcPct val="90000"/>
              </a:lnSpc>
            </a:pPr>
            <a:r>
              <a:rPr lang="en-US"/>
              <a:t>Loss of spring tension</a:t>
            </a:r>
          </a:p>
        </p:txBody>
      </p:sp>
    </p:spTree>
  </p:cSld>
  <p:clrMapOvr>
    <a:masterClrMapping/>
  </p:clrMapOvr>
  <p:transition spd="med">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0" y="1219200"/>
            <a:ext cx="9144000" cy="5105400"/>
          </a:xfrm>
          <a:prstGeom prst="rect">
            <a:avLst/>
          </a:prstGeom>
        </p:spPr>
        <p:txBody>
          <a:bodyPr/>
          <a:lstStyle/>
          <a:p>
            <a:pPr marL="0" indent="0">
              <a:buFontTx/>
              <a:buNone/>
            </a:pPr>
            <a:r>
              <a:rPr lang="en-US" sz="2600" b="1" u="sng"/>
              <a:t>Safety Requirements:</a:t>
            </a:r>
            <a:r>
              <a:rPr lang="en-US" sz="2600"/>
              <a:t>  Classroom Environment</a:t>
            </a:r>
          </a:p>
          <a:p>
            <a:pPr marL="0" indent="0">
              <a:buFontTx/>
              <a:buNone/>
            </a:pPr>
            <a:endParaRPr lang="en-US" sz="2600"/>
          </a:p>
          <a:p>
            <a:pPr marL="0" indent="0">
              <a:buFontTx/>
              <a:buNone/>
            </a:pPr>
            <a:r>
              <a:rPr lang="en-US" sz="2600" b="1" u="sng"/>
              <a:t>Risk Assessment:</a:t>
            </a:r>
            <a:r>
              <a:rPr lang="en-US" sz="2600"/>
              <a:t>  Low</a:t>
            </a:r>
          </a:p>
          <a:p>
            <a:pPr marL="0" indent="0">
              <a:buFontTx/>
              <a:buNone/>
            </a:pPr>
            <a:endParaRPr lang="en-US" sz="2600"/>
          </a:p>
          <a:p>
            <a:pPr marL="0" indent="0">
              <a:buFontTx/>
              <a:buNone/>
            </a:pPr>
            <a:r>
              <a:rPr lang="en-US" sz="2600" b="1" u="sng"/>
              <a:t>Environmental Considerations:</a:t>
            </a:r>
            <a:r>
              <a:rPr lang="en-US" sz="2600"/>
              <a:t>  None</a:t>
            </a:r>
          </a:p>
          <a:p>
            <a:pPr marL="0" indent="0">
              <a:buFontTx/>
              <a:buNone/>
            </a:pPr>
            <a:endParaRPr lang="en-US" sz="2600"/>
          </a:p>
          <a:p>
            <a:pPr marL="0" indent="0">
              <a:buFontTx/>
              <a:buNone/>
            </a:pPr>
            <a:r>
              <a:rPr lang="en-US" sz="2600" b="1" u="sng"/>
              <a:t>Evaluation:</a:t>
            </a:r>
            <a:r>
              <a:rPr lang="en-US" sz="2600"/>
              <a:t>  Instruction is testable and will be included on the General Subjects Examination to include the written exam and the performance evaluation</a:t>
            </a:r>
          </a:p>
          <a:p>
            <a:pPr marL="0" indent="0">
              <a:buFontTx/>
              <a:buNone/>
            </a:pPr>
            <a:endParaRPr lang="en-US" sz="2600"/>
          </a:p>
        </p:txBody>
      </p:sp>
    </p:spTree>
  </p:cSld>
  <p:clrMapOvr>
    <a:masterClrMapping/>
  </p:clrMapOvr>
  <p:transition spd="med">
    <p:spli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t>PMCS </a:t>
            </a:r>
            <a:br>
              <a:rPr lang="en-US" b="1"/>
            </a:br>
            <a:r>
              <a:rPr lang="en-US" b="1">
                <a:effectLst>
                  <a:outerShdw blurRad="38100" dist="38100" dir="2700000" algn="tl">
                    <a:srgbClr val="C0C0C0"/>
                  </a:outerShdw>
                </a:effectLst>
              </a:rPr>
              <a:t>Inspection Checklist</a:t>
            </a:r>
          </a:p>
        </p:txBody>
      </p:sp>
      <p:sp>
        <p:nvSpPr>
          <p:cNvPr id="40963" name="Rectangle 3"/>
          <p:cNvSpPr>
            <a:spLocks noGrp="1" noChangeArrowheads="1"/>
          </p:cNvSpPr>
          <p:nvPr>
            <p:ph type="body" idx="4294967295"/>
          </p:nvPr>
        </p:nvSpPr>
        <p:spPr>
          <a:xfrm>
            <a:off x="0" y="1619250"/>
            <a:ext cx="9144000" cy="4876800"/>
          </a:xfrm>
          <a:prstGeom prst="rect">
            <a:avLst/>
          </a:prstGeom>
        </p:spPr>
        <p:txBody>
          <a:bodyPr/>
          <a:lstStyle/>
          <a:p>
            <a:pPr eaLnBrk="1" hangingPunct="1"/>
            <a:r>
              <a:rPr lang="en-US"/>
              <a:t>Receiver </a:t>
            </a:r>
          </a:p>
          <a:p>
            <a:pPr lvl="1" eaLnBrk="1" hangingPunct="1"/>
            <a:r>
              <a:rPr lang="en-US"/>
              <a:t>Inspect for cracks, dents bulges and excessive wear</a:t>
            </a:r>
          </a:p>
          <a:p>
            <a:pPr lvl="1" eaLnBrk="1" hangingPunct="1"/>
            <a:endParaRPr lang="en-US"/>
          </a:p>
          <a:p>
            <a:pPr eaLnBrk="1" hangingPunct="1"/>
            <a:r>
              <a:rPr lang="en-US"/>
              <a:t>Trigger</a:t>
            </a:r>
          </a:p>
          <a:p>
            <a:pPr lvl="1" eaLnBrk="1" hangingPunct="1"/>
            <a:r>
              <a:rPr lang="en-US"/>
              <a:t>Inspect for cracks and excessive wear</a:t>
            </a:r>
          </a:p>
          <a:p>
            <a:pPr lvl="1" eaLnBrk="1" hangingPunct="1"/>
            <a:r>
              <a:rPr lang="en-US"/>
              <a:t>Inspect trigger spring for excessive wear fouling</a:t>
            </a:r>
          </a:p>
        </p:txBody>
      </p:sp>
    </p:spTree>
  </p:cSld>
  <p:clrMapOvr>
    <a:masterClrMapping/>
  </p:clrMapOvr>
  <p:transition spd="med">
    <p:spli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84138"/>
            <a:ext cx="9144000" cy="1143000"/>
          </a:xfrm>
          <a:prstGeom prst="rect">
            <a:avLst/>
          </a:prstGeom>
        </p:spPr>
        <p:txBody>
          <a:bodyPr/>
          <a:lstStyle/>
          <a:p>
            <a:r>
              <a:rPr lang="en-US" b="1">
                <a:solidFill>
                  <a:schemeClr val="tx1"/>
                </a:solidFill>
              </a:rPr>
              <a:t>Enabling Learning Objective C</a:t>
            </a:r>
          </a:p>
        </p:txBody>
      </p:sp>
      <p:sp>
        <p:nvSpPr>
          <p:cNvPr id="41987" name="Rectangle 3"/>
          <p:cNvSpPr>
            <a:spLocks noGrp="1" noChangeArrowheads="1"/>
          </p:cNvSpPr>
          <p:nvPr>
            <p:ph type="body" idx="4294967295"/>
          </p:nvPr>
        </p:nvSpPr>
        <p:spPr>
          <a:xfrm>
            <a:off x="0" y="1600200"/>
            <a:ext cx="9144000" cy="4525963"/>
          </a:xfrm>
          <a:prstGeom prst="rect">
            <a:avLst/>
          </a:prstGeom>
        </p:spPr>
        <p:txBody>
          <a:bodyPr/>
          <a:lstStyle/>
          <a:p>
            <a:pPr marL="0" indent="0">
              <a:lnSpc>
                <a:spcPct val="90000"/>
              </a:lnSpc>
              <a:buFontTx/>
              <a:buNone/>
            </a:pPr>
            <a:r>
              <a:rPr lang="en-US" sz="2600" b="1" u="sng"/>
              <a:t>Action:</a:t>
            </a:r>
            <a:r>
              <a:rPr lang="en-US" sz="2600"/>
              <a:t>  Place the M320/M320A1 Grenade Launcher into Operation.</a:t>
            </a:r>
          </a:p>
          <a:p>
            <a:pPr marL="0" indent="0">
              <a:lnSpc>
                <a:spcPct val="90000"/>
              </a:lnSpc>
              <a:buFontTx/>
              <a:buNone/>
            </a:pPr>
            <a:endParaRPr lang="en-US" sz="2400"/>
          </a:p>
          <a:p>
            <a:pPr marL="0" indent="0">
              <a:lnSpc>
                <a:spcPct val="90000"/>
              </a:lnSpc>
              <a:buFontTx/>
              <a:buNone/>
            </a:pPr>
            <a:r>
              <a:rPr lang="en-US" sz="2600" b="1" u="sng"/>
              <a:t>Conditions:</a:t>
            </a:r>
            <a:r>
              <a:rPr lang="en-US" sz="2600"/>
              <a:t>  Given a M320/M320A1 with </a:t>
            </a:r>
            <a:r>
              <a:rPr lang="en-US" sz="2800"/>
              <a:t>3x5mm combination wrench, </a:t>
            </a:r>
            <a:r>
              <a:rPr lang="en-US" sz="2600"/>
              <a:t>borelight with battery, stable platform and offset for the DNS in appropriate weapon configuration.</a:t>
            </a:r>
          </a:p>
          <a:p>
            <a:pPr marL="0" indent="0">
              <a:lnSpc>
                <a:spcPct val="90000"/>
              </a:lnSpc>
              <a:buFontTx/>
              <a:buNone/>
            </a:pPr>
            <a:endParaRPr lang="en-US" sz="2400"/>
          </a:p>
          <a:p>
            <a:pPr marL="0" indent="0">
              <a:lnSpc>
                <a:spcPct val="90000"/>
              </a:lnSpc>
              <a:buFontTx/>
              <a:buNone/>
            </a:pPr>
            <a:r>
              <a:rPr lang="en-US" sz="2600" b="1" u="sng"/>
              <a:t>Standards:</a:t>
            </a:r>
            <a:r>
              <a:rPr lang="en-US" sz="2600"/>
              <a:t>  Put the M320/M320A1 into Operation IAW</a:t>
            </a:r>
          </a:p>
          <a:p>
            <a:pPr marL="0" indent="0">
              <a:lnSpc>
                <a:spcPct val="90000"/>
              </a:lnSpc>
              <a:buFontTx/>
              <a:buNone/>
            </a:pPr>
            <a:r>
              <a:rPr lang="en-US" sz="2600"/>
              <a:t> TM</a:t>
            </a:r>
            <a:r>
              <a:rPr lang="en-US" sz="2400"/>
              <a:t> 9-1010-232-10.</a:t>
            </a:r>
            <a:r>
              <a:rPr lang="en-US" sz="2600"/>
              <a:t>.</a:t>
            </a:r>
          </a:p>
          <a:p>
            <a:pPr marL="0" indent="0">
              <a:lnSpc>
                <a:spcPct val="90000"/>
              </a:lnSpc>
            </a:pPr>
            <a:endParaRPr lang="en-US" sz="2600"/>
          </a:p>
        </p:txBody>
      </p:sp>
    </p:spTree>
  </p:cSld>
  <p:clrMapOvr>
    <a:masterClrMapping/>
  </p:clrMapOvr>
  <p:transition spd="med">
    <p:spli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idx="4294967295"/>
          </p:nvPr>
        </p:nvSpPr>
        <p:spPr>
          <a:xfrm>
            <a:off x="0" y="76200"/>
            <a:ext cx="91440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a:t>
            </a:r>
            <a:br>
              <a:rPr lang="en-US" b="1">
                <a:effectLst>
                  <a:outerShdw blurRad="38100" dist="38100" dir="2700000" algn="tl">
                    <a:srgbClr val="C0C0C0"/>
                  </a:outerShdw>
                </a:effectLst>
              </a:rPr>
            </a:br>
            <a:r>
              <a:rPr lang="en-US" sz="3600" b="1">
                <a:effectLst>
                  <a:outerShdw blurRad="38100" dist="38100" dir="2700000" algn="tl">
                    <a:srgbClr val="C0C0C0"/>
                  </a:outerShdw>
                </a:effectLst>
              </a:rPr>
              <a:t>CONFIGURATIONS</a:t>
            </a:r>
          </a:p>
        </p:txBody>
      </p:sp>
      <p:sp>
        <p:nvSpPr>
          <p:cNvPr id="43011" name="Rectangle 3"/>
          <p:cNvSpPr>
            <a:spLocks noGrp="1" noChangeArrowheads="1"/>
          </p:cNvSpPr>
          <p:nvPr>
            <p:ph type="body" idx="4294967295"/>
          </p:nvPr>
        </p:nvSpPr>
        <p:spPr>
          <a:xfrm>
            <a:off x="0" y="1600200"/>
            <a:ext cx="9144000" cy="4525963"/>
          </a:xfrm>
          <a:prstGeom prst="rect">
            <a:avLst/>
          </a:prstGeom>
        </p:spPr>
        <p:txBody>
          <a:bodyPr/>
          <a:lstStyle/>
          <a:p>
            <a:pPr eaLnBrk="1" hangingPunct="1">
              <a:buFontTx/>
              <a:buNone/>
            </a:pPr>
            <a:r>
              <a:rPr lang="en-US"/>
              <a:t>   STAND-ALONE	   HOST MOUNTED MODES</a:t>
            </a:r>
          </a:p>
        </p:txBody>
      </p:sp>
      <p:pic>
        <p:nvPicPr>
          <p:cNvPr id="43012" name="Picture 5" descr="C:\Users\Owner\Desktop\320 pics\M320pics\M320 (20).JPG"/>
          <p:cNvPicPr>
            <a:picLocks noChangeAspect="1" noChangeArrowheads="1"/>
          </p:cNvPicPr>
          <p:nvPr/>
        </p:nvPicPr>
        <p:blipFill>
          <a:blip r:embed="rId3" cstate="print">
            <a:clrChange>
              <a:clrFrom>
                <a:srgbClr val="FFFFFF"/>
              </a:clrFrom>
              <a:clrTo>
                <a:srgbClr val="FFFFFF">
                  <a:alpha val="0"/>
                </a:srgbClr>
              </a:clrTo>
            </a:clrChange>
          </a:blip>
          <a:srcRect t="24588"/>
          <a:stretch>
            <a:fillRect/>
          </a:stretch>
        </p:blipFill>
        <p:spPr bwMode="auto">
          <a:xfrm>
            <a:off x="4749800" y="3257550"/>
            <a:ext cx="4235450" cy="2395538"/>
          </a:xfrm>
          <a:prstGeom prst="rect">
            <a:avLst/>
          </a:prstGeom>
          <a:noFill/>
          <a:ln w="9525">
            <a:noFill/>
            <a:miter lim="800000"/>
            <a:headEnd/>
            <a:tailEnd/>
          </a:ln>
        </p:spPr>
      </p:pic>
      <p:pic>
        <p:nvPicPr>
          <p:cNvPr id="43013" name="Picture 6" descr="C:\Users\Owner\Desktop\320 pics\M320pics\M320 (57).JPG"/>
          <p:cNvPicPr>
            <a:picLocks noChangeAspect="1" noChangeArrowheads="1"/>
          </p:cNvPicPr>
          <p:nvPr/>
        </p:nvPicPr>
        <p:blipFill>
          <a:blip r:embed="rId4" cstate="print">
            <a:clrChange>
              <a:clrFrom>
                <a:srgbClr val="F5F5F8"/>
              </a:clrFrom>
              <a:clrTo>
                <a:srgbClr val="F5F5F8">
                  <a:alpha val="0"/>
                </a:srgbClr>
              </a:clrTo>
            </a:clrChange>
          </a:blip>
          <a:srcRect/>
          <a:stretch>
            <a:fillRect/>
          </a:stretch>
        </p:blipFill>
        <p:spPr bwMode="auto">
          <a:xfrm>
            <a:off x="0" y="2781300"/>
            <a:ext cx="4083050" cy="3062288"/>
          </a:xfrm>
          <a:prstGeom prst="rect">
            <a:avLst/>
          </a:prstGeom>
          <a:noFill/>
          <a:ln w="9525">
            <a:noFill/>
            <a:miter lim="800000"/>
            <a:headEnd/>
            <a:tailEnd/>
          </a:ln>
        </p:spPr>
      </p:pic>
      <p:sp>
        <p:nvSpPr>
          <p:cNvPr id="43014" name="Text Box 7"/>
          <p:cNvSpPr txBox="1">
            <a:spLocks noChangeArrowheads="1"/>
          </p:cNvSpPr>
          <p:nvPr/>
        </p:nvSpPr>
        <p:spPr bwMode="auto">
          <a:xfrm>
            <a:off x="2155825" y="5888038"/>
            <a:ext cx="947738" cy="457200"/>
          </a:xfrm>
          <a:prstGeom prst="rect">
            <a:avLst/>
          </a:prstGeom>
          <a:noFill/>
          <a:ln w="9525">
            <a:noFill/>
            <a:miter lim="800000"/>
            <a:headEnd/>
            <a:tailEnd/>
          </a:ln>
        </p:spPr>
        <p:txBody>
          <a:bodyPr wrap="none">
            <a:spAutoFit/>
          </a:bodyPr>
          <a:lstStyle/>
          <a:p>
            <a:r>
              <a:rPr lang="en-US" b="1"/>
              <a:t>M320</a:t>
            </a:r>
          </a:p>
        </p:txBody>
      </p:sp>
      <p:sp>
        <p:nvSpPr>
          <p:cNvPr id="43015" name="Text Box 8"/>
          <p:cNvSpPr txBox="1">
            <a:spLocks noChangeArrowheads="1"/>
          </p:cNvSpPr>
          <p:nvPr/>
        </p:nvSpPr>
        <p:spPr bwMode="auto">
          <a:xfrm>
            <a:off x="6251575" y="5868988"/>
            <a:ext cx="1338263" cy="457200"/>
          </a:xfrm>
          <a:prstGeom prst="rect">
            <a:avLst/>
          </a:prstGeom>
          <a:noFill/>
          <a:ln w="9525">
            <a:noFill/>
            <a:miter lim="800000"/>
            <a:headEnd/>
            <a:tailEnd/>
          </a:ln>
        </p:spPr>
        <p:txBody>
          <a:bodyPr wrap="none">
            <a:spAutoFit/>
          </a:bodyPr>
          <a:lstStyle/>
          <a:p>
            <a:r>
              <a:rPr lang="en-US" b="1"/>
              <a:t>M320A1</a:t>
            </a:r>
          </a:p>
        </p:txBody>
      </p:sp>
    </p:spTree>
  </p:cSld>
  <p:clrMapOvr>
    <a:masterClrMapping/>
  </p:clrMapOvr>
  <p:transition spd="med">
    <p:spli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209550"/>
            <a:ext cx="9144000" cy="1143000"/>
          </a:xfrm>
          <a:prstGeom prst="rect">
            <a:avLst/>
          </a:prstGeom>
        </p:spPr>
        <p:txBody>
          <a:bodyPr/>
          <a:lstStyle/>
          <a:p>
            <a:pPr eaLnBrk="1" hangingPunct="1">
              <a:defRPr/>
            </a:pPr>
            <a:r>
              <a:rPr lang="en-US" sz="3600" b="1">
                <a:effectLst>
                  <a:outerShdw blurRad="38100" dist="38100" dir="2700000" algn="tl">
                    <a:srgbClr val="C0C0C0"/>
                  </a:outerShdw>
                </a:effectLst>
              </a:rPr>
              <a:t>PLACE INTO OPERATION</a:t>
            </a:r>
            <a:br>
              <a:rPr lang="en-US" sz="3200" b="1">
                <a:effectLst>
                  <a:outerShdw blurRad="38100" dist="38100" dir="2700000" algn="tl">
                    <a:srgbClr val="C0C0C0"/>
                  </a:outerShdw>
                </a:effectLst>
              </a:rPr>
            </a:br>
            <a:r>
              <a:rPr lang="en-US" sz="2400" b="1">
                <a:effectLst>
                  <a:outerShdw blurRad="38100" dist="38100" dir="2700000" algn="tl">
                    <a:srgbClr val="C0C0C0"/>
                  </a:outerShdw>
                </a:effectLst>
              </a:rPr>
              <a:t>CONFIGURATIONS</a:t>
            </a:r>
            <a:br>
              <a:rPr lang="en-US" sz="2400" b="1">
                <a:effectLst>
                  <a:outerShdw blurRad="38100" dist="38100" dir="2700000" algn="tl">
                    <a:srgbClr val="C0C0C0"/>
                  </a:outerShdw>
                </a:effectLst>
              </a:rPr>
            </a:br>
            <a:r>
              <a:rPr lang="en-US" sz="2400" b="1">
                <a:effectLst>
                  <a:outerShdw blurRad="38100" dist="38100" dir="2700000" algn="tl">
                    <a:srgbClr val="C0C0C0"/>
                  </a:outerShdw>
                </a:effectLst>
              </a:rPr>
              <a:t>Installing M320 Buttstock for </a:t>
            </a:r>
            <a:br>
              <a:rPr lang="en-US" sz="2400" b="1">
                <a:effectLst>
                  <a:outerShdw blurRad="38100" dist="38100" dir="2700000" algn="tl">
                    <a:srgbClr val="C0C0C0"/>
                  </a:outerShdw>
                </a:effectLst>
              </a:rPr>
            </a:br>
            <a:r>
              <a:rPr lang="en-US" sz="2400" b="1">
                <a:effectLst>
                  <a:outerShdw blurRad="38100" dist="38100" dir="2700000" algn="tl">
                    <a:srgbClr val="C0C0C0"/>
                  </a:outerShdw>
                </a:effectLst>
              </a:rPr>
              <a:t>Stand-Alone Mode (SAM)</a:t>
            </a:r>
          </a:p>
        </p:txBody>
      </p:sp>
      <p:sp>
        <p:nvSpPr>
          <p:cNvPr id="44035" name="Rectangle 6"/>
          <p:cNvSpPr>
            <a:spLocks noChangeArrowheads="1"/>
          </p:cNvSpPr>
          <p:nvPr/>
        </p:nvSpPr>
        <p:spPr bwMode="auto">
          <a:xfrm>
            <a:off x="0" y="4114800"/>
            <a:ext cx="9144000" cy="2743200"/>
          </a:xfrm>
          <a:prstGeom prst="rect">
            <a:avLst/>
          </a:prstGeom>
          <a:noFill/>
          <a:ln w="9525">
            <a:noFill/>
            <a:miter lim="800000"/>
            <a:headEnd/>
            <a:tailEnd/>
          </a:ln>
        </p:spPr>
        <p:txBody>
          <a:bodyPr/>
          <a:lstStyle/>
          <a:p>
            <a:pPr marL="342900" indent="-342900">
              <a:spcBef>
                <a:spcPct val="20000"/>
              </a:spcBef>
              <a:buFontTx/>
              <a:buChar char="•"/>
            </a:pPr>
            <a:r>
              <a:rPr lang="en-US"/>
              <a:t>Tool needed: On-board 3x5mm Allen Wrench</a:t>
            </a:r>
          </a:p>
          <a:p>
            <a:pPr marL="342900" indent="-342900">
              <a:spcBef>
                <a:spcPct val="20000"/>
              </a:spcBef>
              <a:buFontTx/>
              <a:buChar char="•"/>
            </a:pPr>
            <a:r>
              <a:rPr lang="en-US"/>
              <a:t>Clear Host Weapon </a:t>
            </a:r>
          </a:p>
          <a:p>
            <a:pPr marL="342900" indent="-342900">
              <a:spcBef>
                <a:spcPct val="20000"/>
              </a:spcBef>
              <a:buFontTx/>
              <a:buChar char="•"/>
            </a:pPr>
            <a:r>
              <a:rPr lang="en-US"/>
              <a:t>Clear M320</a:t>
            </a:r>
          </a:p>
          <a:p>
            <a:pPr marL="342900" indent="-342900">
              <a:spcBef>
                <a:spcPct val="20000"/>
              </a:spcBef>
              <a:buFontTx/>
              <a:buChar char="•"/>
            </a:pPr>
            <a:r>
              <a:rPr lang="en-US"/>
              <a:t>Detach M320/M320A1 from Host Weapon (if applicable)</a:t>
            </a:r>
          </a:p>
          <a:p>
            <a:pPr marL="342900" indent="-342900">
              <a:spcBef>
                <a:spcPct val="20000"/>
              </a:spcBef>
              <a:buFontTx/>
              <a:buChar char="•"/>
            </a:pPr>
            <a:r>
              <a:rPr lang="en-US"/>
              <a:t>Remove rear host adapter (if applicable)</a:t>
            </a:r>
          </a:p>
        </p:txBody>
      </p:sp>
      <p:sp>
        <p:nvSpPr>
          <p:cNvPr id="44036" name="AutoShape 12"/>
          <p:cNvSpPr>
            <a:spLocks noChangeArrowheads="1"/>
          </p:cNvSpPr>
          <p:nvPr/>
        </p:nvSpPr>
        <p:spPr bwMode="auto">
          <a:xfrm>
            <a:off x="3295650" y="2381250"/>
            <a:ext cx="1352550" cy="609600"/>
          </a:xfrm>
          <a:prstGeom prst="leftArrow">
            <a:avLst>
              <a:gd name="adj1" fmla="val 50000"/>
              <a:gd name="adj2" fmla="val 74996"/>
            </a:avLst>
          </a:prstGeom>
          <a:solidFill>
            <a:schemeClr val="accent1"/>
          </a:solidFill>
          <a:ln w="9525">
            <a:solidFill>
              <a:schemeClr val="tx1"/>
            </a:solidFill>
            <a:miter lim="800000"/>
            <a:headEnd/>
            <a:tailEnd/>
          </a:ln>
        </p:spPr>
        <p:txBody>
          <a:bodyPr wrap="none" anchor="ctr"/>
          <a:lstStyle/>
          <a:p>
            <a:pPr>
              <a:spcBef>
                <a:spcPct val="20000"/>
              </a:spcBef>
              <a:buFontTx/>
              <a:buChar char="•"/>
            </a:pPr>
            <a:endParaRPr lang="en-US" sz="3200"/>
          </a:p>
        </p:txBody>
      </p:sp>
      <p:pic>
        <p:nvPicPr>
          <p:cNvPr id="44037" name="Picture 8" descr="C:\Users\Owner\Desktop\320 pics\M320pics\M320 (4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34950" y="1243013"/>
            <a:ext cx="2736850" cy="2681287"/>
          </a:xfrm>
          <a:prstGeom prst="rect">
            <a:avLst/>
          </a:prstGeom>
          <a:noFill/>
          <a:ln w="9525">
            <a:noFill/>
            <a:miter lim="800000"/>
            <a:headEnd/>
            <a:tailEnd/>
          </a:ln>
        </p:spPr>
      </p:pic>
      <p:pic>
        <p:nvPicPr>
          <p:cNvPr id="44038" name="Picture 9" descr="C:\Users\Owner\Desktop\320 pics\M320pics\M320 (18).JPG"/>
          <p:cNvPicPr>
            <a:picLocks noChangeAspect="1" noChangeArrowheads="1"/>
          </p:cNvPicPr>
          <p:nvPr/>
        </p:nvPicPr>
        <p:blipFill>
          <a:blip r:embed="rId4" cstate="print">
            <a:clrChange>
              <a:clrFrom>
                <a:srgbClr val="FFFFFF"/>
              </a:clrFrom>
              <a:clrTo>
                <a:srgbClr val="FFFFFF">
                  <a:alpha val="0"/>
                </a:srgbClr>
              </a:clrTo>
            </a:clrChange>
          </a:blip>
          <a:srcRect t="27086"/>
          <a:stretch>
            <a:fillRect/>
          </a:stretch>
        </p:blipFill>
        <p:spPr bwMode="auto">
          <a:xfrm>
            <a:off x="4959350" y="1504950"/>
            <a:ext cx="4184650" cy="2205038"/>
          </a:xfrm>
          <a:prstGeom prst="rect">
            <a:avLst/>
          </a:prstGeom>
          <a:noFill/>
          <a:ln w="9525">
            <a:noFill/>
            <a:miter lim="800000"/>
            <a:headEnd/>
            <a:tailEnd/>
          </a:ln>
        </p:spPr>
      </p:pic>
    </p:spTree>
  </p:cSld>
  <p:clrMapOvr>
    <a:masterClrMapping/>
  </p:clrMapOvr>
  <p:transition spd="med">
    <p:spli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GLM 147 with#s"/>
          <p:cNvPicPr>
            <a:picLocks noChangeAspect="1" noChangeArrowheads="1"/>
          </p:cNvPicPr>
          <p:nvPr/>
        </p:nvPicPr>
        <p:blipFill>
          <a:blip r:embed="rId3" cstate="print">
            <a:clrChange>
              <a:clrFrom>
                <a:srgbClr val="FFFFFF"/>
              </a:clrFrom>
              <a:clrTo>
                <a:srgbClr val="FFFFFF">
                  <a:alpha val="0"/>
                </a:srgbClr>
              </a:clrTo>
            </a:clrChange>
          </a:blip>
          <a:srcRect t="17213" b="16394"/>
          <a:stretch>
            <a:fillRect/>
          </a:stretch>
        </p:blipFill>
        <p:spPr bwMode="auto">
          <a:xfrm>
            <a:off x="0" y="4081463"/>
            <a:ext cx="9134475" cy="2776537"/>
          </a:xfrm>
          <a:prstGeom prst="rect">
            <a:avLst/>
          </a:prstGeom>
          <a:noFill/>
          <a:ln w="9525">
            <a:noFill/>
            <a:miter lim="800000"/>
            <a:headEnd/>
            <a:tailEnd/>
          </a:ln>
        </p:spPr>
      </p:pic>
      <p:sp>
        <p:nvSpPr>
          <p:cNvPr id="22733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sz="3600" b="1">
                <a:effectLst>
                  <a:outerShdw blurRad="38100" dist="38100" dir="2700000" algn="tl">
                    <a:srgbClr val="C0C0C0"/>
                  </a:outerShdw>
                </a:effectLst>
              </a:rPr>
              <a:t>PLACE INTO OPERATION </a:t>
            </a:r>
            <a:br>
              <a:rPr lang="en-US" sz="3600" b="1">
                <a:effectLst>
                  <a:outerShdw blurRad="38100" dist="38100" dir="2700000" algn="tl">
                    <a:srgbClr val="C0C0C0"/>
                  </a:outerShdw>
                </a:effectLst>
              </a:rPr>
            </a:br>
            <a:r>
              <a:rPr lang="en-US" sz="3600" b="1">
                <a:effectLst>
                  <a:outerShdw blurRad="38100" dist="38100" dir="2700000" algn="tl">
                    <a:srgbClr val="C0C0C0"/>
                  </a:outerShdw>
                </a:effectLst>
              </a:rPr>
              <a:t>Installing M320 Buttstock </a:t>
            </a:r>
            <a:br>
              <a:rPr lang="en-US" sz="3600" b="1">
                <a:effectLst>
                  <a:outerShdw blurRad="38100" dist="38100" dir="2700000" algn="tl">
                    <a:srgbClr val="C0C0C0"/>
                  </a:outerShdw>
                </a:effectLst>
              </a:rPr>
            </a:br>
            <a:endParaRPr lang="en-US" sz="3600" b="1">
              <a:effectLst>
                <a:outerShdw blurRad="38100" dist="38100" dir="2700000" algn="tl">
                  <a:srgbClr val="C0C0C0"/>
                </a:outerShdw>
              </a:effectLst>
            </a:endParaRPr>
          </a:p>
        </p:txBody>
      </p:sp>
      <p:sp>
        <p:nvSpPr>
          <p:cNvPr id="45060" name="Rectangle 3"/>
          <p:cNvSpPr>
            <a:spLocks noGrp="1" noChangeArrowheads="1"/>
          </p:cNvSpPr>
          <p:nvPr>
            <p:ph type="body" idx="4294967295"/>
          </p:nvPr>
        </p:nvSpPr>
        <p:spPr>
          <a:xfrm>
            <a:off x="0" y="762000"/>
            <a:ext cx="7848600" cy="2971800"/>
          </a:xfrm>
          <a:prstGeom prst="rect">
            <a:avLst/>
          </a:prstGeom>
        </p:spPr>
        <p:txBody>
          <a:bodyPr/>
          <a:lstStyle/>
          <a:p>
            <a:pPr eaLnBrk="1" hangingPunct="1"/>
            <a:endParaRPr lang="en-US" sz="2400"/>
          </a:p>
          <a:p>
            <a:pPr eaLnBrk="1" hangingPunct="1"/>
            <a:r>
              <a:rPr lang="en-US" sz="2400"/>
              <a:t>Buttstock</a:t>
            </a:r>
          </a:p>
          <a:p>
            <a:pPr lvl="1" eaLnBrk="1" hangingPunct="1"/>
            <a:r>
              <a:rPr lang="en-US" sz="2400"/>
              <a:t>Ensure index marks (4/5) and sling eyelet (6) are facing up before attempting installation</a:t>
            </a:r>
          </a:p>
          <a:p>
            <a:pPr eaLnBrk="1" hangingPunct="1"/>
            <a:r>
              <a:rPr lang="en-US" sz="2400"/>
              <a:t>Buttstock locking lever</a:t>
            </a:r>
          </a:p>
          <a:p>
            <a:pPr lvl="1" eaLnBrk="1" hangingPunct="1"/>
            <a:r>
              <a:rPr lang="en-US" sz="2400"/>
              <a:t>Depress serrated edge (3) of lever, while inserting front of buttstock into M320 receiver</a:t>
            </a:r>
          </a:p>
          <a:p>
            <a:pPr lvl="1" eaLnBrk="1" hangingPunct="1"/>
            <a:r>
              <a:rPr lang="en-US" sz="2400"/>
              <a:t>Raise the vertical locking lever (1) while pushing forward  until it locks</a:t>
            </a:r>
          </a:p>
        </p:txBody>
      </p:sp>
    </p:spTree>
  </p:cSld>
  <p:clrMapOvr>
    <a:masterClrMapping/>
  </p:clrMapOvr>
  <p:transition spd="med">
    <p:spli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Buttstock</a:t>
            </a:r>
          </a:p>
        </p:txBody>
      </p:sp>
      <p:sp>
        <p:nvSpPr>
          <p:cNvPr id="46083" name="Rectangle 3"/>
          <p:cNvSpPr>
            <a:spLocks noGrp="1" noChangeArrowheads="1"/>
          </p:cNvSpPr>
          <p:nvPr>
            <p:ph type="body" idx="4294967295"/>
          </p:nvPr>
        </p:nvSpPr>
        <p:spPr>
          <a:xfrm>
            <a:off x="0" y="1600200"/>
            <a:ext cx="9144000" cy="4525963"/>
          </a:xfrm>
          <a:prstGeom prst="rect">
            <a:avLst/>
          </a:prstGeom>
        </p:spPr>
        <p:txBody>
          <a:bodyPr/>
          <a:lstStyle/>
          <a:p>
            <a:pPr eaLnBrk="1" hangingPunct="1"/>
            <a:r>
              <a:rPr lang="en-US"/>
              <a:t>Adjustment</a:t>
            </a:r>
          </a:p>
          <a:p>
            <a:pPr lvl="1" eaLnBrk="1" hangingPunct="1"/>
            <a:r>
              <a:rPr lang="en-US"/>
              <a:t>Adjust the length to one of five positions (4) by depressing serrated edge of buttstock locking lever(2), and lock in place</a:t>
            </a:r>
          </a:p>
        </p:txBody>
      </p:sp>
      <p:pic>
        <p:nvPicPr>
          <p:cNvPr id="46084" name="Picture 4" descr="GLM 147 with#s"/>
          <p:cNvPicPr>
            <a:picLocks noChangeAspect="1" noChangeArrowheads="1"/>
          </p:cNvPicPr>
          <p:nvPr/>
        </p:nvPicPr>
        <p:blipFill>
          <a:blip r:embed="rId3" cstate="print">
            <a:clrChange>
              <a:clrFrom>
                <a:srgbClr val="FFFFFF"/>
              </a:clrFrom>
              <a:clrTo>
                <a:srgbClr val="FFFFFF">
                  <a:alpha val="0"/>
                </a:srgbClr>
              </a:clrTo>
            </a:clrChange>
          </a:blip>
          <a:srcRect t="17213" b="16394"/>
          <a:stretch>
            <a:fillRect/>
          </a:stretch>
        </p:blipFill>
        <p:spPr bwMode="auto">
          <a:xfrm>
            <a:off x="1371600" y="3505200"/>
            <a:ext cx="7239000" cy="2505075"/>
          </a:xfrm>
          <a:prstGeom prst="rect">
            <a:avLst/>
          </a:prstGeom>
          <a:noFill/>
          <a:ln w="9525">
            <a:noFill/>
            <a:miter lim="800000"/>
            <a:headEnd/>
            <a:tailEnd/>
          </a:ln>
        </p:spPr>
      </p:pic>
    </p:spTree>
  </p:cSld>
  <p:clrMapOvr>
    <a:masterClrMapping/>
  </p:clrMapOvr>
  <p:transition spd="med">
    <p:spli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0" y="0"/>
            <a:ext cx="91440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a:t>
            </a:r>
            <a:r>
              <a:rPr lang="en-US" sz="4000">
                <a:effectLst>
                  <a:outerShdw blurRad="38100" dist="38100" dir="2700000" algn="tl">
                    <a:srgbClr val="C0C0C0"/>
                  </a:outerShdw>
                </a:effectLst>
              </a:rPr>
              <a:t> </a:t>
            </a:r>
            <a:br>
              <a:rPr lang="en-US" sz="4000">
                <a:effectLst>
                  <a:outerShdw blurRad="38100" dist="38100" dir="2700000" algn="tl">
                    <a:srgbClr val="C0C0C0"/>
                  </a:outerShdw>
                </a:effectLst>
              </a:rPr>
            </a:br>
            <a:r>
              <a:rPr lang="en-US" sz="4000" b="1">
                <a:effectLst>
                  <a:outerShdw blurRad="38100" dist="38100" dir="2700000" algn="tl">
                    <a:srgbClr val="C0C0C0"/>
                  </a:outerShdw>
                </a:effectLst>
              </a:rPr>
              <a:t>Remove the M320 Buttstock</a:t>
            </a:r>
          </a:p>
        </p:txBody>
      </p:sp>
      <p:sp>
        <p:nvSpPr>
          <p:cNvPr id="47107" name="Rectangle 3"/>
          <p:cNvSpPr>
            <a:spLocks noGrp="1" noChangeArrowheads="1"/>
          </p:cNvSpPr>
          <p:nvPr>
            <p:ph type="body" idx="4294967295"/>
          </p:nvPr>
        </p:nvSpPr>
        <p:spPr>
          <a:xfrm>
            <a:off x="0" y="1447800"/>
            <a:ext cx="9144000" cy="4525963"/>
          </a:xfrm>
          <a:prstGeom prst="rect">
            <a:avLst/>
          </a:prstGeom>
        </p:spPr>
        <p:txBody>
          <a:bodyPr/>
          <a:lstStyle/>
          <a:p>
            <a:pPr eaLnBrk="1" hangingPunct="1"/>
            <a:r>
              <a:rPr lang="en-US"/>
              <a:t>Clear the M320</a:t>
            </a:r>
          </a:p>
          <a:p>
            <a:pPr eaLnBrk="1" hangingPunct="1"/>
            <a:r>
              <a:rPr lang="en-US"/>
              <a:t>Simultaneously depress receiver locking lever (1) and lift up on buttstock locking lever (2), while withdrawing buttstock from M320</a:t>
            </a:r>
          </a:p>
        </p:txBody>
      </p:sp>
      <p:pic>
        <p:nvPicPr>
          <p:cNvPr id="47108" name="Picture 4" descr="GLM 147 with#s"/>
          <p:cNvPicPr>
            <a:picLocks noChangeAspect="1" noChangeArrowheads="1"/>
          </p:cNvPicPr>
          <p:nvPr/>
        </p:nvPicPr>
        <p:blipFill>
          <a:blip r:embed="rId3" cstate="print">
            <a:clrChange>
              <a:clrFrom>
                <a:srgbClr val="FFFFFF"/>
              </a:clrFrom>
              <a:clrTo>
                <a:srgbClr val="FFFFFF">
                  <a:alpha val="0"/>
                </a:srgbClr>
              </a:clrTo>
            </a:clrChange>
          </a:blip>
          <a:srcRect t="13966" b="11542"/>
          <a:stretch>
            <a:fillRect/>
          </a:stretch>
        </p:blipFill>
        <p:spPr bwMode="auto">
          <a:xfrm>
            <a:off x="342900" y="3643313"/>
            <a:ext cx="8291513" cy="3214687"/>
          </a:xfrm>
          <a:prstGeom prst="rect">
            <a:avLst/>
          </a:prstGeom>
          <a:noFill/>
          <a:ln w="9525">
            <a:noFill/>
            <a:miter lim="800000"/>
            <a:headEnd/>
            <a:tailEnd/>
          </a:ln>
        </p:spPr>
      </p:pic>
    </p:spTree>
  </p:cSld>
  <p:clrMapOvr>
    <a:masterClrMapping/>
  </p:clrMapOvr>
  <p:transition spd="med">
    <p:spli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2" name="Rectangle 6"/>
          <p:cNvSpPr>
            <a:spLocks noGrp="1" noChangeArrowheads="1"/>
          </p:cNvSpPr>
          <p:nvPr>
            <p:ph type="title" idx="4294967295"/>
          </p:nvPr>
        </p:nvSpPr>
        <p:spPr>
          <a:xfrm>
            <a:off x="0" y="0"/>
            <a:ext cx="9144000" cy="4572000"/>
          </a:xfrm>
          <a:prstGeom prst="rect">
            <a:avLst/>
          </a:prstGeom>
        </p:spPr>
        <p:txBody>
          <a:bodyPr/>
          <a:lstStyle/>
          <a:p>
            <a:pPr eaLnBrk="1" hangingPunct="1">
              <a:defRPr/>
            </a:pPr>
            <a:r>
              <a:rPr lang="en-US" b="1">
                <a:effectLst>
                  <a:outerShdw blurRad="38100" dist="38100" dir="2700000" algn="tl">
                    <a:srgbClr val="C0C0C0"/>
                  </a:outerShdw>
                </a:effectLst>
              </a:rPr>
              <a:t>PLACE INTO OPERATION</a:t>
            </a:r>
            <a:br>
              <a:rPr lang="en-US" b="1">
                <a:effectLst>
                  <a:outerShdw blurRad="38100" dist="38100" dir="2700000" algn="tl">
                    <a:srgbClr val="C0C0C0"/>
                  </a:outerShdw>
                </a:effectLst>
              </a:rPr>
            </a:br>
            <a:br>
              <a:rPr lang="en-US">
                <a:effectLst>
                  <a:outerShdw blurRad="38100" dist="38100" dir="2700000" algn="tl">
                    <a:srgbClr val="C0C0C0"/>
                  </a:outerShdw>
                </a:effectLst>
              </a:rPr>
            </a:br>
            <a:r>
              <a:rPr lang="en-US">
                <a:effectLst>
                  <a:outerShdw blurRad="38100" dist="38100" dir="2700000" algn="tl">
                    <a:srgbClr val="C0C0C0"/>
                  </a:outerShdw>
                </a:effectLst>
              </a:rPr>
              <a:t>Attaching &amp; Detaching the M320/M320A1 to and from M16/M4 Series Weapons</a:t>
            </a:r>
          </a:p>
        </p:txBody>
      </p:sp>
    </p:spTree>
  </p:cSld>
  <p:clrMapOvr>
    <a:masterClrMapping/>
  </p:clrMapOvr>
  <p:transition spd="med">
    <p:spli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a:xfrm>
            <a:off x="0" y="152400"/>
            <a:ext cx="9067800" cy="1981200"/>
          </a:xfrm>
          <a:prstGeom prst="rect">
            <a:avLst/>
          </a:prstGeom>
        </p:spPr>
        <p:txBody>
          <a:bodyPr/>
          <a:lstStyle/>
          <a:p>
            <a:pPr eaLnBrk="1" hangingPunct="1">
              <a:defRPr/>
            </a:pPr>
            <a:r>
              <a:rPr lang="en-US" b="1">
                <a:effectLst>
                  <a:outerShdw blurRad="38100" dist="38100" dir="2700000" algn="tl">
                    <a:srgbClr val="C0C0C0"/>
                  </a:outerShdw>
                </a:effectLst>
              </a:rPr>
              <a:t>PLACE INTO OPERATION </a:t>
            </a:r>
            <a:br>
              <a:rPr lang="en-US" b="1">
                <a:effectLst>
                  <a:outerShdw blurRad="38100" dist="38100" dir="2700000" algn="tl">
                    <a:srgbClr val="C0C0C0"/>
                  </a:outerShdw>
                </a:effectLst>
              </a:rPr>
            </a:br>
            <a:r>
              <a:rPr lang="en-US" sz="4000" b="1">
                <a:effectLst>
                  <a:outerShdw blurRad="38100" dist="38100" dir="2700000" algn="tl">
                    <a:srgbClr val="C0C0C0"/>
                  </a:outerShdw>
                </a:effectLst>
              </a:rPr>
              <a:t>M16 Series </a:t>
            </a:r>
            <a:br>
              <a:rPr lang="en-US" sz="4000" b="1">
                <a:effectLst>
                  <a:outerShdw blurRad="38100" dist="38100" dir="2700000" algn="tl">
                    <a:srgbClr val="C0C0C0"/>
                  </a:outerShdw>
                </a:effectLst>
              </a:rPr>
            </a:br>
            <a:r>
              <a:rPr lang="en-US" sz="4000" b="1">
                <a:effectLst>
                  <a:outerShdw blurRad="38100" dist="38100" dir="2700000" algn="tl">
                    <a:srgbClr val="C0C0C0"/>
                  </a:outerShdw>
                </a:effectLst>
              </a:rPr>
              <a:t>Adapter Installation</a:t>
            </a:r>
          </a:p>
        </p:txBody>
      </p:sp>
      <p:pic>
        <p:nvPicPr>
          <p:cNvPr id="49155" name="Picture 7" descr="GLM w"/>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286000" y="2971800"/>
            <a:ext cx="5029200" cy="3457575"/>
          </a:xfrm>
          <a:prstGeom prst="rect">
            <a:avLst/>
          </a:prstGeom>
          <a:noFill/>
          <a:ln w="9525">
            <a:noFill/>
            <a:miter lim="800000"/>
            <a:headEnd/>
            <a:tailEnd/>
          </a:ln>
        </p:spPr>
      </p:pic>
      <p:sp>
        <p:nvSpPr>
          <p:cNvPr id="49156" name="Text Box 8"/>
          <p:cNvSpPr txBox="1">
            <a:spLocks noChangeArrowheads="1"/>
          </p:cNvSpPr>
          <p:nvPr/>
        </p:nvSpPr>
        <p:spPr bwMode="auto">
          <a:xfrm>
            <a:off x="2609850" y="2438400"/>
            <a:ext cx="3984625" cy="830263"/>
          </a:xfrm>
          <a:prstGeom prst="rect">
            <a:avLst/>
          </a:prstGeom>
          <a:noFill/>
          <a:ln w="9525">
            <a:noFill/>
            <a:miter lim="800000"/>
            <a:headEnd/>
            <a:tailEnd/>
          </a:ln>
        </p:spPr>
        <p:txBody>
          <a:bodyPr wrap="none">
            <a:spAutoFit/>
          </a:bodyPr>
          <a:lstStyle/>
          <a:p>
            <a:r>
              <a:rPr lang="en-US"/>
              <a:t>M16 Series M320 Adapters/</a:t>
            </a:r>
          </a:p>
          <a:p>
            <a:r>
              <a:rPr lang="en-US"/>
              <a:t>Brackets Installed</a:t>
            </a:r>
          </a:p>
        </p:txBody>
      </p:sp>
    </p:spTree>
  </p:cSld>
  <p:clrMapOvr>
    <a:masterClrMapping/>
  </p:clrMapOvr>
  <p:transition spd="med">
    <p:spli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idx="4294967295"/>
          </p:nvPr>
        </p:nvSpPr>
        <p:spPr>
          <a:xfrm>
            <a:off x="0" y="0"/>
            <a:ext cx="9144000" cy="2381250"/>
          </a:xfrm>
          <a:prstGeom prst="rect">
            <a:avLst/>
          </a:prstGeom>
        </p:spPr>
        <p:txBody>
          <a:bodyPr/>
          <a:lstStyle/>
          <a:p>
            <a:pPr eaLnBrk="1" hangingPunct="1">
              <a:defRPr/>
            </a:pPr>
            <a:r>
              <a:rPr lang="en-US" b="1">
                <a:effectLst>
                  <a:outerShdw blurRad="38100" dist="38100" dir="2700000" algn="tl">
                    <a:srgbClr val="C0C0C0"/>
                  </a:outerShdw>
                </a:effectLst>
              </a:rPr>
              <a:t>PLACE INTO OPERATION </a:t>
            </a:r>
            <a:br>
              <a:rPr lang="en-US" b="1">
                <a:effectLst>
                  <a:outerShdw blurRad="38100" dist="38100" dir="2700000" algn="tl">
                    <a:srgbClr val="C0C0C0"/>
                  </a:outerShdw>
                </a:effectLst>
              </a:rPr>
            </a:br>
            <a:r>
              <a:rPr lang="en-US" sz="4000" b="1">
                <a:effectLst>
                  <a:outerShdw blurRad="38100" dist="38100" dir="2700000" algn="tl">
                    <a:srgbClr val="C0C0C0"/>
                  </a:outerShdw>
                </a:effectLst>
              </a:rPr>
              <a:t>M16 Series </a:t>
            </a:r>
            <a:br>
              <a:rPr lang="en-US" sz="4000" b="1">
                <a:effectLst>
                  <a:outerShdw blurRad="38100" dist="38100" dir="2700000" algn="tl">
                    <a:srgbClr val="C0C0C0"/>
                  </a:outerShdw>
                </a:effectLst>
              </a:rPr>
            </a:br>
            <a:r>
              <a:rPr lang="en-US" sz="4000" b="1">
                <a:effectLst>
                  <a:outerShdw blurRad="38100" dist="38100" dir="2700000" algn="tl">
                    <a:srgbClr val="C0C0C0"/>
                  </a:outerShdw>
                </a:effectLst>
              </a:rPr>
              <a:t>Mounting Adapters</a:t>
            </a:r>
          </a:p>
        </p:txBody>
      </p:sp>
      <p:sp>
        <p:nvSpPr>
          <p:cNvPr id="50179" name="Text Box 13"/>
          <p:cNvSpPr txBox="1">
            <a:spLocks noChangeArrowheads="1"/>
          </p:cNvSpPr>
          <p:nvPr/>
        </p:nvSpPr>
        <p:spPr bwMode="auto">
          <a:xfrm>
            <a:off x="323850" y="3340100"/>
            <a:ext cx="3511550" cy="641350"/>
          </a:xfrm>
          <a:prstGeom prst="rect">
            <a:avLst/>
          </a:prstGeom>
          <a:noFill/>
          <a:ln w="9525">
            <a:noFill/>
            <a:miter lim="800000"/>
            <a:headEnd/>
            <a:tailEnd/>
          </a:ln>
        </p:spPr>
        <p:txBody>
          <a:bodyPr wrap="none">
            <a:spAutoFit/>
          </a:bodyPr>
          <a:lstStyle/>
          <a:p>
            <a:r>
              <a:rPr lang="en-US" sz="1800"/>
              <a:t>M16 series Quick Attach/Detach </a:t>
            </a:r>
          </a:p>
          <a:p>
            <a:r>
              <a:rPr lang="en-US" sz="1800"/>
              <a:t>Bayonet Adapter</a:t>
            </a:r>
          </a:p>
        </p:txBody>
      </p:sp>
      <p:sp>
        <p:nvSpPr>
          <p:cNvPr id="50180" name="Text Box 14"/>
          <p:cNvSpPr txBox="1">
            <a:spLocks noChangeArrowheads="1"/>
          </p:cNvSpPr>
          <p:nvPr/>
        </p:nvSpPr>
        <p:spPr bwMode="auto">
          <a:xfrm>
            <a:off x="4584700" y="3367088"/>
            <a:ext cx="3702050" cy="366712"/>
          </a:xfrm>
          <a:prstGeom prst="rect">
            <a:avLst/>
          </a:prstGeom>
          <a:noFill/>
          <a:ln w="9525">
            <a:noFill/>
            <a:miter lim="800000"/>
            <a:headEnd/>
            <a:tailEnd/>
          </a:ln>
        </p:spPr>
        <p:txBody>
          <a:bodyPr wrap="none">
            <a:spAutoFit/>
          </a:bodyPr>
          <a:lstStyle/>
          <a:p>
            <a:r>
              <a:rPr lang="en-US" sz="1800"/>
              <a:t>M16 series Rear Mounting Bracket</a:t>
            </a:r>
          </a:p>
        </p:txBody>
      </p:sp>
      <p:pic>
        <p:nvPicPr>
          <p:cNvPr id="50181" name="Picture 17" descr="IMG_0324"/>
          <p:cNvPicPr>
            <a:picLocks noChangeAspect="1" noChangeArrowheads="1"/>
          </p:cNvPicPr>
          <p:nvPr/>
        </p:nvPicPr>
        <p:blipFill>
          <a:blip r:embed="rId3" cstate="print">
            <a:clrChange>
              <a:clrFrom>
                <a:srgbClr val="AFAFAD"/>
              </a:clrFrom>
              <a:clrTo>
                <a:srgbClr val="AFAFAD">
                  <a:alpha val="0"/>
                </a:srgbClr>
              </a:clrTo>
            </a:clrChange>
          </a:blip>
          <a:srcRect t="12903" b="16129"/>
          <a:stretch>
            <a:fillRect/>
          </a:stretch>
        </p:blipFill>
        <p:spPr bwMode="auto">
          <a:xfrm>
            <a:off x="4972050" y="4267200"/>
            <a:ext cx="3149600" cy="1676400"/>
          </a:xfrm>
          <a:prstGeom prst="rect">
            <a:avLst/>
          </a:prstGeom>
          <a:noFill/>
          <a:ln w="9525">
            <a:noFill/>
            <a:miter lim="800000"/>
            <a:headEnd/>
            <a:tailEnd/>
          </a:ln>
        </p:spPr>
      </p:pic>
      <p:pic>
        <p:nvPicPr>
          <p:cNvPr id="40967" name="Picture 8" descr="C:\Users\Owner\Desktop\320 pics\M320pics\M320 (44).JPG"/>
          <p:cNvPicPr>
            <a:picLocks noChangeAspect="1" noChangeArrowheads="1"/>
          </p:cNvPicPr>
          <p:nvPr/>
        </p:nvPicPr>
        <p:blipFill>
          <a:blip r:embed="rId4" cstate="print">
            <a:clrChange>
              <a:clrFrom>
                <a:srgbClr val="FFF9FE"/>
              </a:clrFrom>
              <a:clrTo>
                <a:srgbClr val="FFF9FE">
                  <a:alpha val="0"/>
                </a:srgbClr>
              </a:clrTo>
            </a:clrChange>
            <a:duotone>
              <a:prstClr val="black"/>
              <a:schemeClr val="bg1">
                <a:tint val="45000"/>
                <a:satMod val="400000"/>
              </a:schemeClr>
            </a:duotone>
          </a:blip>
          <a:srcRect/>
          <a:stretch>
            <a:fillRect/>
          </a:stretch>
        </p:blipFill>
        <p:spPr bwMode="auto">
          <a:xfrm>
            <a:off x="501650" y="4157663"/>
            <a:ext cx="3117850" cy="2357437"/>
          </a:xfrm>
          <a:prstGeom prst="rect">
            <a:avLst/>
          </a:prstGeom>
          <a:noFill/>
          <a:ln w="9525">
            <a:noFill/>
            <a:miter lim="800000"/>
            <a:headEnd/>
            <a:tailEnd/>
          </a:ln>
          <a:effectLst>
            <a:outerShdw blurRad="50800" dist="50800" dir="5400000" algn="ctr" rotWithShape="0">
              <a:srgbClr val="000000">
                <a:alpha val="0"/>
              </a:srgbClr>
            </a:outerShdw>
          </a:effectLst>
        </p:spPr>
      </p:pic>
    </p:spTree>
  </p:cSld>
  <p:clrMapOvr>
    <a:masterClrMapping/>
  </p:clrMapOvr>
  <p:transition spd="med">
    <p:split/>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sz="4800" b="1" dirty="0">
                <a:solidFill>
                  <a:srgbClr val="FF0000"/>
                </a:solidFill>
                <a:effectLst>
                  <a:outerShdw blurRad="38100" dist="38100" dir="2700000" algn="tl">
                    <a:srgbClr val="C0C0C0"/>
                  </a:outerShdw>
                </a:effectLst>
              </a:rPr>
              <a:t>Classroom Safety</a:t>
            </a:r>
          </a:p>
        </p:txBody>
      </p:sp>
      <p:sp>
        <p:nvSpPr>
          <p:cNvPr id="181251" name="Rectangle 3"/>
          <p:cNvSpPr>
            <a:spLocks noGrp="1" noChangeArrowheads="1"/>
          </p:cNvSpPr>
          <p:nvPr>
            <p:ph type="body" idx="4294967295"/>
          </p:nvPr>
        </p:nvSpPr>
        <p:spPr>
          <a:xfrm>
            <a:off x="0" y="1447800"/>
            <a:ext cx="8229600" cy="4724400"/>
          </a:xfrm>
          <a:prstGeom prst="rect">
            <a:avLst/>
          </a:prstGeom>
        </p:spPr>
        <p:txBody>
          <a:bodyPr/>
          <a:lstStyle/>
          <a:p>
            <a:pPr marL="609600" indent="-609600" eaLnBrk="1" hangingPunct="1">
              <a:defRPr/>
            </a:pPr>
            <a:r>
              <a:rPr lang="en-US">
                <a:effectLst>
                  <a:outerShdw blurRad="38100" dist="38100" dir="2700000" algn="tl">
                    <a:srgbClr val="C0C0C0"/>
                  </a:outerShdw>
                </a:effectLst>
              </a:rPr>
              <a:t>Keep weapon pointed in a safe direction</a:t>
            </a:r>
          </a:p>
          <a:p>
            <a:pPr marL="609600" indent="-609600" eaLnBrk="1" hangingPunct="1">
              <a:defRPr/>
            </a:pPr>
            <a:r>
              <a:rPr lang="en-US">
                <a:effectLst>
                  <a:outerShdw blurRad="38100" dist="38100" dir="2700000" algn="tl">
                    <a:srgbClr val="C0C0C0"/>
                  </a:outerShdw>
                </a:effectLst>
              </a:rPr>
              <a:t>Handle weapon only when instructed</a:t>
            </a:r>
          </a:p>
          <a:p>
            <a:pPr marL="609600" indent="-609600" eaLnBrk="1" hangingPunct="1">
              <a:defRPr/>
            </a:pPr>
            <a:r>
              <a:rPr lang="en-US">
                <a:effectLst>
                  <a:outerShdw blurRad="38100" dist="38100" dir="2700000" algn="tl">
                    <a:srgbClr val="C0C0C0"/>
                  </a:outerShdw>
                </a:effectLst>
              </a:rPr>
              <a:t>No </a:t>
            </a:r>
            <a:r>
              <a:rPr lang="en-US" b="1">
                <a:solidFill>
                  <a:srgbClr val="FF0000"/>
                </a:solidFill>
                <a:effectLst>
                  <a:outerShdw blurRad="38100" dist="38100" dir="2700000" algn="tl">
                    <a:srgbClr val="C0C0C0"/>
                  </a:outerShdw>
                </a:effectLst>
              </a:rPr>
              <a:t>HORSEPLAY</a:t>
            </a:r>
            <a:r>
              <a:rPr lang="en-US">
                <a:effectLst>
                  <a:outerShdw blurRad="38100" dist="38100" dir="2700000" algn="tl">
                    <a:srgbClr val="C0C0C0"/>
                  </a:outerShdw>
                </a:effectLst>
              </a:rPr>
              <a:t> will be tolerated!</a:t>
            </a:r>
          </a:p>
          <a:p>
            <a:pPr marL="609600" indent="-609600" eaLnBrk="1" hangingPunct="1">
              <a:defRPr/>
            </a:pPr>
            <a:r>
              <a:rPr lang="en-US">
                <a:effectLst>
                  <a:outerShdw blurRad="38100" dist="38100" dir="2700000" algn="tl">
                    <a:srgbClr val="C0C0C0"/>
                  </a:outerShdw>
                </a:effectLst>
              </a:rPr>
              <a:t>Don’t anticipate instructions</a:t>
            </a:r>
          </a:p>
          <a:p>
            <a:pPr marL="609600" indent="-609600" eaLnBrk="1" hangingPunct="1">
              <a:defRPr/>
            </a:pPr>
            <a:r>
              <a:rPr lang="en-US">
                <a:effectLst>
                  <a:outerShdw blurRad="38100" dist="38100" dir="2700000" algn="tl">
                    <a:srgbClr val="C0C0C0"/>
                  </a:outerShdw>
                </a:effectLst>
              </a:rPr>
              <a:t>If, at any time you don’t understand the instructions or have problems during class, ASK questions. </a:t>
            </a:r>
          </a:p>
          <a:p>
            <a:pPr marL="609600" indent="-609600" eaLnBrk="1" hangingPunct="1">
              <a:defRPr/>
            </a:pPr>
            <a:endParaRPr lang="en-US">
              <a:effectLst>
                <a:outerShdw blurRad="38100" dist="38100" dir="2700000" algn="tl">
                  <a:srgbClr val="C0C0C0"/>
                </a:outerShdw>
              </a:effectLst>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idx="4294967295"/>
          </p:nvPr>
        </p:nvSpPr>
        <p:spPr>
          <a:xfrm>
            <a:off x="0" y="0"/>
            <a:ext cx="9144000" cy="1417638"/>
          </a:xfrm>
          <a:prstGeom prst="rect">
            <a:avLst/>
          </a:prstGeom>
        </p:spPr>
        <p:txBody>
          <a:bodyPr/>
          <a:lstStyle/>
          <a:p>
            <a:pPr eaLnBrk="1" hangingPunct="1">
              <a:defRPr/>
            </a:pPr>
            <a:r>
              <a:rPr lang="en-US" b="1">
                <a:effectLst>
                  <a:outerShdw blurRad="38100" dist="38100" dir="2700000" algn="tl">
                    <a:srgbClr val="C0C0C0"/>
                  </a:outerShdw>
                </a:effectLst>
              </a:rPr>
              <a:t>PLACE INTO OPERATION </a:t>
            </a:r>
            <a:br>
              <a:rPr lang="en-US" b="1">
                <a:effectLst>
                  <a:outerShdw blurRad="38100" dist="38100" dir="2700000" algn="tl">
                    <a:srgbClr val="C0C0C0"/>
                  </a:outerShdw>
                </a:effectLst>
              </a:rPr>
            </a:br>
            <a:r>
              <a:rPr lang="en-US" sz="4000" b="1">
                <a:effectLst>
                  <a:outerShdw blurRad="38100" dist="38100" dir="2700000" algn="tl">
                    <a:srgbClr val="C0C0C0"/>
                  </a:outerShdw>
                </a:effectLst>
              </a:rPr>
              <a:t>Attaching to M16 Series</a:t>
            </a:r>
          </a:p>
        </p:txBody>
      </p:sp>
      <p:sp>
        <p:nvSpPr>
          <p:cNvPr id="51204" name="Rectangle 10"/>
          <p:cNvSpPr>
            <a:spLocks noGrp="1" noChangeArrowheads="1"/>
          </p:cNvSpPr>
          <p:nvPr>
            <p:ph type="body" idx="4294967295"/>
          </p:nvPr>
        </p:nvSpPr>
        <p:spPr>
          <a:xfrm>
            <a:off x="3581400" y="1200150"/>
            <a:ext cx="5562600" cy="5486400"/>
          </a:xfrm>
          <a:prstGeom prst="rect">
            <a:avLst/>
          </a:prstGeom>
        </p:spPr>
        <p:txBody>
          <a:bodyPr/>
          <a:lstStyle/>
          <a:p>
            <a:pPr eaLnBrk="1" hangingPunct="1">
              <a:lnSpc>
                <a:spcPct val="80000"/>
              </a:lnSpc>
            </a:pPr>
            <a:endParaRPr lang="en-GB" sz="1800" b="1"/>
          </a:p>
          <a:p>
            <a:pPr eaLnBrk="1" hangingPunct="1">
              <a:lnSpc>
                <a:spcPct val="80000"/>
              </a:lnSpc>
            </a:pPr>
            <a:r>
              <a:rPr lang="en-GB" sz="1800" b="1"/>
              <a:t>CLEAR THE M16. (See appropriate operators manual).</a:t>
            </a:r>
          </a:p>
          <a:p>
            <a:pPr eaLnBrk="1" hangingPunct="1">
              <a:lnSpc>
                <a:spcPct val="80000"/>
              </a:lnSpc>
            </a:pPr>
            <a:endParaRPr lang="en-GB" sz="1800" b="1"/>
          </a:p>
          <a:p>
            <a:pPr eaLnBrk="1" hangingPunct="1">
              <a:lnSpc>
                <a:spcPct val="80000"/>
              </a:lnSpc>
            </a:pPr>
            <a:r>
              <a:rPr lang="en-US" sz="1800" b="1">
                <a:solidFill>
                  <a:srgbClr val="FF0000"/>
                </a:solidFill>
              </a:rPr>
              <a:t>REMEMBER to remove the M16 series lower hand guard </a:t>
            </a:r>
          </a:p>
          <a:p>
            <a:pPr eaLnBrk="1" hangingPunct="1">
              <a:lnSpc>
                <a:spcPct val="80000"/>
              </a:lnSpc>
            </a:pPr>
            <a:endParaRPr lang="en-US" sz="1800" b="1">
              <a:solidFill>
                <a:srgbClr val="FF0000"/>
              </a:solidFill>
            </a:endParaRPr>
          </a:p>
          <a:p>
            <a:pPr eaLnBrk="1" hangingPunct="1">
              <a:lnSpc>
                <a:spcPct val="80000"/>
              </a:lnSpc>
            </a:pPr>
            <a:r>
              <a:rPr lang="en-GB" sz="1800" b="1"/>
              <a:t>CLEAR THE M320</a:t>
            </a:r>
          </a:p>
          <a:p>
            <a:pPr eaLnBrk="1" hangingPunct="1">
              <a:lnSpc>
                <a:spcPct val="80000"/>
              </a:lnSpc>
            </a:pPr>
            <a:endParaRPr lang="en-GB" sz="1800" b="1"/>
          </a:p>
          <a:p>
            <a:pPr eaLnBrk="1" hangingPunct="1">
              <a:lnSpc>
                <a:spcPct val="80000"/>
              </a:lnSpc>
            </a:pPr>
            <a:r>
              <a:rPr lang="en-GB" sz="1800" b="1"/>
              <a:t>Remove M320 Buttstock (if installed)</a:t>
            </a:r>
          </a:p>
          <a:p>
            <a:pPr eaLnBrk="1" hangingPunct="1">
              <a:lnSpc>
                <a:spcPct val="80000"/>
              </a:lnSpc>
            </a:pPr>
            <a:endParaRPr lang="en-GB" sz="1800" b="1"/>
          </a:p>
          <a:p>
            <a:pPr eaLnBrk="1" hangingPunct="1">
              <a:lnSpc>
                <a:spcPct val="80000"/>
              </a:lnSpc>
            </a:pPr>
            <a:r>
              <a:rPr lang="en-GB" sz="1800" b="1"/>
              <a:t>Depress buttstock locking lever and seat HOST weapon adapter in the mounting interface</a:t>
            </a:r>
          </a:p>
          <a:p>
            <a:pPr eaLnBrk="1" hangingPunct="1">
              <a:lnSpc>
                <a:spcPct val="80000"/>
              </a:lnSpc>
            </a:pPr>
            <a:endParaRPr lang="en-GB" sz="1800" b="1"/>
          </a:p>
          <a:p>
            <a:pPr eaLnBrk="1" hangingPunct="1">
              <a:lnSpc>
                <a:spcPct val="80000"/>
              </a:lnSpc>
            </a:pPr>
            <a:r>
              <a:rPr lang="en-GB" sz="1800" b="1"/>
              <a:t>Install top screws (1) into bracket using provided combination wrench, until snug.</a:t>
            </a:r>
          </a:p>
          <a:p>
            <a:pPr eaLnBrk="1" hangingPunct="1">
              <a:lnSpc>
                <a:spcPct val="80000"/>
              </a:lnSpc>
            </a:pPr>
            <a:endParaRPr lang="en-GB" sz="1800" b="1"/>
          </a:p>
          <a:p>
            <a:pPr eaLnBrk="1" hangingPunct="1">
              <a:lnSpc>
                <a:spcPct val="80000"/>
              </a:lnSpc>
            </a:pPr>
            <a:r>
              <a:rPr lang="en-GB" sz="1800" b="1"/>
              <a:t>Install rear screw (2) using the provided combination wrench (3) tighten from </a:t>
            </a:r>
          </a:p>
          <a:p>
            <a:pPr eaLnBrk="1" hangingPunct="1">
              <a:lnSpc>
                <a:spcPct val="80000"/>
              </a:lnSpc>
              <a:buFontTx/>
              <a:buNone/>
            </a:pPr>
            <a:r>
              <a:rPr lang="en-GB" sz="1800" b="1">
                <a:solidFill>
                  <a:srgbClr val="FF0000"/>
                </a:solidFill>
              </a:rPr>
              <a:t>     BOTTOM to TOP</a:t>
            </a:r>
            <a:endParaRPr lang="en-US" sz="1800" b="1">
              <a:solidFill>
                <a:srgbClr val="FF0000"/>
              </a:solidFill>
            </a:endParaRPr>
          </a:p>
        </p:txBody>
      </p:sp>
      <p:pic>
        <p:nvPicPr>
          <p:cNvPr id="51203" name="Picture 8" descr="GLM 058"/>
          <p:cNvPicPr>
            <a:picLocks noChangeAspect="1" noChangeArrowheads="1"/>
          </p:cNvPicPr>
          <p:nvPr/>
        </p:nvPicPr>
        <p:blipFill>
          <a:blip r:embed="rId3" cstate="print">
            <a:clrChange>
              <a:clrFrom>
                <a:srgbClr val="CEC0BD"/>
              </a:clrFrom>
              <a:clrTo>
                <a:srgbClr val="CEC0BD">
                  <a:alpha val="0"/>
                </a:srgbClr>
              </a:clrTo>
            </a:clrChange>
          </a:blip>
          <a:srcRect l="28986" t="12973"/>
          <a:stretch>
            <a:fillRect/>
          </a:stretch>
        </p:blipFill>
        <p:spPr bwMode="auto">
          <a:xfrm rot="4115110">
            <a:off x="289719" y="3683794"/>
            <a:ext cx="2641600" cy="2424112"/>
          </a:xfrm>
          <a:prstGeom prst="rect">
            <a:avLst/>
          </a:prstGeom>
          <a:noFill/>
          <a:ln w="9525">
            <a:noFill/>
            <a:miter lim="800000"/>
            <a:headEnd/>
            <a:tailEnd/>
          </a:ln>
        </p:spPr>
      </p:pic>
      <p:sp>
        <p:nvSpPr>
          <p:cNvPr id="51205" name="Text Box 11"/>
          <p:cNvSpPr txBox="1">
            <a:spLocks noChangeArrowheads="1"/>
          </p:cNvSpPr>
          <p:nvPr/>
        </p:nvSpPr>
        <p:spPr bwMode="auto">
          <a:xfrm>
            <a:off x="0" y="3276600"/>
            <a:ext cx="311150" cy="366713"/>
          </a:xfrm>
          <a:prstGeom prst="rect">
            <a:avLst/>
          </a:prstGeom>
          <a:noFill/>
          <a:ln w="9525">
            <a:noFill/>
            <a:miter lim="800000"/>
            <a:headEnd/>
            <a:tailEnd/>
          </a:ln>
        </p:spPr>
        <p:txBody>
          <a:bodyPr wrap="none">
            <a:spAutoFit/>
          </a:bodyPr>
          <a:lstStyle/>
          <a:p>
            <a:r>
              <a:rPr lang="en-US" sz="1800"/>
              <a:t>2</a:t>
            </a:r>
          </a:p>
        </p:txBody>
      </p:sp>
      <p:sp>
        <p:nvSpPr>
          <p:cNvPr id="51206" name="Text Box 12"/>
          <p:cNvSpPr txBox="1">
            <a:spLocks noChangeArrowheads="1"/>
          </p:cNvSpPr>
          <p:nvPr/>
        </p:nvSpPr>
        <p:spPr bwMode="auto">
          <a:xfrm>
            <a:off x="2413000" y="5976938"/>
            <a:ext cx="311150" cy="366712"/>
          </a:xfrm>
          <a:prstGeom prst="rect">
            <a:avLst/>
          </a:prstGeom>
          <a:noFill/>
          <a:ln w="9525">
            <a:noFill/>
            <a:miter lim="800000"/>
            <a:headEnd/>
            <a:tailEnd/>
          </a:ln>
        </p:spPr>
        <p:txBody>
          <a:bodyPr wrap="none">
            <a:spAutoFit/>
          </a:bodyPr>
          <a:lstStyle/>
          <a:p>
            <a:r>
              <a:rPr lang="en-US" sz="1800"/>
              <a:t>3</a:t>
            </a:r>
          </a:p>
        </p:txBody>
      </p:sp>
      <p:sp>
        <p:nvSpPr>
          <p:cNvPr id="36871" name="Line 13"/>
          <p:cNvSpPr>
            <a:spLocks noChangeShapeType="1"/>
          </p:cNvSpPr>
          <p:nvPr/>
        </p:nvSpPr>
        <p:spPr bwMode="auto">
          <a:xfrm>
            <a:off x="285750" y="3505200"/>
            <a:ext cx="1428750" cy="819150"/>
          </a:xfrm>
          <a:prstGeom prst="line">
            <a:avLst/>
          </a:prstGeom>
          <a:noFill/>
          <a:ln w="3810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36872" name="Line 14"/>
          <p:cNvSpPr>
            <a:spLocks noChangeShapeType="1"/>
          </p:cNvSpPr>
          <p:nvPr/>
        </p:nvSpPr>
        <p:spPr bwMode="auto">
          <a:xfrm flipH="1" flipV="1">
            <a:off x="1600200" y="4978400"/>
            <a:ext cx="895350" cy="1155700"/>
          </a:xfrm>
          <a:prstGeom prst="line">
            <a:avLst/>
          </a:prstGeom>
          <a:noFill/>
          <a:ln w="3810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51209" name="Text Box 16"/>
          <p:cNvSpPr txBox="1">
            <a:spLocks noChangeArrowheads="1"/>
          </p:cNvSpPr>
          <p:nvPr/>
        </p:nvSpPr>
        <p:spPr bwMode="auto">
          <a:xfrm>
            <a:off x="76200" y="1085850"/>
            <a:ext cx="311150" cy="366713"/>
          </a:xfrm>
          <a:prstGeom prst="rect">
            <a:avLst/>
          </a:prstGeom>
          <a:noFill/>
          <a:ln w="9525">
            <a:noFill/>
            <a:miter lim="800000"/>
            <a:headEnd/>
            <a:tailEnd/>
          </a:ln>
        </p:spPr>
        <p:txBody>
          <a:bodyPr wrap="none">
            <a:spAutoFit/>
          </a:bodyPr>
          <a:lstStyle/>
          <a:p>
            <a:r>
              <a:rPr lang="en-US" sz="1800"/>
              <a:t>1</a:t>
            </a:r>
          </a:p>
        </p:txBody>
      </p:sp>
      <p:pic>
        <p:nvPicPr>
          <p:cNvPr id="51210" name="Picture 13" descr="C:\Users\Owner\Desktop\320 pics\M320pics\DSC00497.JPG"/>
          <p:cNvPicPr>
            <a:picLocks noChangeAspect="1" noChangeArrowheads="1"/>
          </p:cNvPicPr>
          <p:nvPr/>
        </p:nvPicPr>
        <p:blipFill>
          <a:blip r:embed="rId4" cstate="print">
            <a:clrChange>
              <a:clrFrom>
                <a:srgbClr val="A6A7A2"/>
              </a:clrFrom>
              <a:clrTo>
                <a:srgbClr val="A6A7A2">
                  <a:alpha val="0"/>
                </a:srgbClr>
              </a:clrTo>
            </a:clrChange>
            <a:lum bright="30000"/>
          </a:blip>
          <a:srcRect/>
          <a:stretch>
            <a:fillRect/>
          </a:stretch>
        </p:blipFill>
        <p:spPr bwMode="auto">
          <a:xfrm>
            <a:off x="0" y="1009650"/>
            <a:ext cx="3467100" cy="2171700"/>
          </a:xfrm>
          <a:prstGeom prst="rect">
            <a:avLst/>
          </a:prstGeom>
          <a:noFill/>
          <a:ln w="9525">
            <a:noFill/>
            <a:miter lim="800000"/>
            <a:headEnd/>
            <a:tailEnd/>
          </a:ln>
        </p:spPr>
      </p:pic>
      <p:sp>
        <p:nvSpPr>
          <p:cNvPr id="51211" name="TextBox 13"/>
          <p:cNvSpPr txBox="1">
            <a:spLocks noChangeArrowheads="1"/>
          </p:cNvSpPr>
          <p:nvPr/>
        </p:nvSpPr>
        <p:spPr bwMode="auto">
          <a:xfrm>
            <a:off x="781050" y="457200"/>
            <a:ext cx="312738" cy="369888"/>
          </a:xfrm>
          <a:prstGeom prst="rect">
            <a:avLst/>
          </a:prstGeom>
          <a:noFill/>
          <a:ln w="9525">
            <a:noFill/>
            <a:miter lim="800000"/>
            <a:headEnd/>
            <a:tailEnd/>
          </a:ln>
        </p:spPr>
        <p:txBody>
          <a:bodyPr wrap="none">
            <a:spAutoFit/>
          </a:bodyPr>
          <a:lstStyle/>
          <a:p>
            <a:r>
              <a:rPr lang="en-US" sz="1800" b="1"/>
              <a:t>1</a:t>
            </a:r>
          </a:p>
        </p:txBody>
      </p:sp>
      <p:cxnSp>
        <p:nvCxnSpPr>
          <p:cNvPr id="16" name="Straight Arrow Connector 15"/>
          <p:cNvCxnSpPr/>
          <p:nvPr/>
        </p:nvCxnSpPr>
        <p:spPr>
          <a:xfrm rot="5400000">
            <a:off x="73026" y="1077912"/>
            <a:ext cx="1077912" cy="6905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1211" idx="2"/>
          </p:cNvCxnSpPr>
          <p:nvPr/>
        </p:nvCxnSpPr>
        <p:spPr>
          <a:xfrm rot="16200000" flipH="1">
            <a:off x="777876" y="987425"/>
            <a:ext cx="982662" cy="6619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M320 Mounting</a:t>
            </a:r>
          </a:p>
        </p:txBody>
      </p:sp>
      <p:sp>
        <p:nvSpPr>
          <p:cNvPr id="52227" name="Rectangle 3"/>
          <p:cNvSpPr>
            <a:spLocks noGrp="1" noChangeArrowheads="1"/>
          </p:cNvSpPr>
          <p:nvPr>
            <p:ph type="body" idx="4294967295"/>
          </p:nvPr>
        </p:nvSpPr>
        <p:spPr>
          <a:xfrm>
            <a:off x="0" y="1600200"/>
            <a:ext cx="8229600" cy="4525963"/>
          </a:xfrm>
          <a:prstGeom prst="rect">
            <a:avLst/>
          </a:prstGeom>
        </p:spPr>
        <p:txBody>
          <a:bodyPr/>
          <a:lstStyle/>
          <a:p>
            <a:pPr eaLnBrk="1" hangingPunct="1"/>
            <a:r>
              <a:rPr lang="en-US"/>
              <a:t>Place quick attach bayonet adapter on to front of bayonet lug (1) with M320 (2) slightly angled</a:t>
            </a:r>
          </a:p>
        </p:txBody>
      </p:sp>
      <p:sp>
        <p:nvSpPr>
          <p:cNvPr id="52228" name="Text Box 6"/>
          <p:cNvSpPr txBox="1">
            <a:spLocks noChangeArrowheads="1"/>
          </p:cNvSpPr>
          <p:nvPr/>
        </p:nvSpPr>
        <p:spPr bwMode="auto">
          <a:xfrm>
            <a:off x="5846763" y="5892800"/>
            <a:ext cx="325437" cy="355600"/>
          </a:xfrm>
          <a:prstGeom prst="rect">
            <a:avLst/>
          </a:prstGeom>
          <a:noFill/>
          <a:ln w="9525">
            <a:noFill/>
            <a:miter lim="800000"/>
            <a:headEnd/>
            <a:tailEnd/>
          </a:ln>
        </p:spPr>
        <p:txBody>
          <a:bodyPr/>
          <a:lstStyle/>
          <a:p>
            <a:r>
              <a:rPr lang="en-US" sz="1800" b="1">
                <a:solidFill>
                  <a:srgbClr val="000000"/>
                </a:solidFill>
              </a:rPr>
              <a:t>2</a:t>
            </a:r>
            <a:endParaRPr lang="en-US" sz="1800"/>
          </a:p>
        </p:txBody>
      </p:sp>
      <p:sp>
        <p:nvSpPr>
          <p:cNvPr id="52229" name="Text Box 8"/>
          <p:cNvSpPr txBox="1">
            <a:spLocks noChangeArrowheads="1"/>
          </p:cNvSpPr>
          <p:nvPr/>
        </p:nvSpPr>
        <p:spPr bwMode="auto">
          <a:xfrm>
            <a:off x="1581150" y="3578225"/>
            <a:ext cx="247650" cy="307975"/>
          </a:xfrm>
          <a:prstGeom prst="rect">
            <a:avLst/>
          </a:prstGeom>
          <a:noFill/>
          <a:ln w="9525">
            <a:noFill/>
            <a:miter lim="800000"/>
            <a:headEnd/>
            <a:tailEnd/>
          </a:ln>
        </p:spPr>
        <p:txBody>
          <a:bodyPr/>
          <a:lstStyle/>
          <a:p>
            <a:r>
              <a:rPr lang="en-US" sz="1800" b="1">
                <a:solidFill>
                  <a:srgbClr val="000000"/>
                </a:solidFill>
              </a:rPr>
              <a:t>1</a:t>
            </a:r>
            <a:endParaRPr lang="en-US" sz="1800"/>
          </a:p>
        </p:txBody>
      </p:sp>
      <p:pic>
        <p:nvPicPr>
          <p:cNvPr id="52230" name="Picture 10" descr="C:\Users\Owner\Desktop\320 pics\M320pics\M320 (2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2762250"/>
            <a:ext cx="5232400" cy="3862388"/>
          </a:xfrm>
          <a:prstGeom prst="rect">
            <a:avLst/>
          </a:prstGeom>
          <a:noFill/>
          <a:ln w="9525">
            <a:noFill/>
            <a:miter lim="800000"/>
            <a:headEnd/>
            <a:tailEnd/>
          </a:ln>
        </p:spPr>
      </p:pic>
      <p:sp>
        <p:nvSpPr>
          <p:cNvPr id="38917" name="Line 5"/>
          <p:cNvSpPr>
            <a:spLocks noChangeShapeType="1"/>
          </p:cNvSpPr>
          <p:nvPr/>
        </p:nvSpPr>
        <p:spPr bwMode="auto">
          <a:xfrm flipH="1" flipV="1">
            <a:off x="5391150" y="5905500"/>
            <a:ext cx="476250" cy="190500"/>
          </a:xfrm>
          <a:prstGeom prst="line">
            <a:avLst/>
          </a:prstGeom>
          <a:noFill/>
          <a:ln w="38100">
            <a:solidFill>
              <a:srgbClr val="FF0000"/>
            </a:solidFill>
            <a:round/>
            <a:headEnd/>
            <a:tailEnd type="arrow" w="sm" len="lg"/>
          </a:ln>
        </p:spPr>
        <p:txBody>
          <a:bodyPr/>
          <a:lstStyle/>
          <a:p>
            <a:pPr>
              <a:defRPr/>
            </a:pPr>
            <a:endParaRPr lang="en-US" sz="1800" b="1">
              <a:effectLst>
                <a:outerShdw blurRad="38100" dist="38100" dir="2700000" algn="tl">
                  <a:srgbClr val="000000">
                    <a:alpha val="43137"/>
                  </a:srgbClr>
                </a:outerShdw>
              </a:effectLst>
            </a:endParaRPr>
          </a:p>
        </p:txBody>
      </p:sp>
      <p:sp>
        <p:nvSpPr>
          <p:cNvPr id="38919" name="Line 7"/>
          <p:cNvSpPr>
            <a:spLocks noChangeShapeType="1"/>
          </p:cNvSpPr>
          <p:nvPr/>
        </p:nvSpPr>
        <p:spPr bwMode="auto">
          <a:xfrm>
            <a:off x="1866900" y="3848100"/>
            <a:ext cx="2571750" cy="876300"/>
          </a:xfrm>
          <a:prstGeom prst="line">
            <a:avLst/>
          </a:prstGeom>
          <a:noFill/>
          <a:ln w="38100">
            <a:solidFill>
              <a:srgbClr val="FF0000"/>
            </a:solidFill>
            <a:round/>
            <a:headEnd/>
            <a:tailEnd type="arrow" w="sm" len="lg"/>
          </a:ln>
        </p:spPr>
        <p:txBody>
          <a:bodyPr/>
          <a:lstStyle/>
          <a:p>
            <a:pPr>
              <a:defRPr/>
            </a:pPr>
            <a:endParaRPr lang="en-US" sz="1800" b="1">
              <a:effectLst>
                <a:outerShdw blurRad="38100" dist="38100" dir="2700000" algn="tl">
                  <a:srgbClr val="000000">
                    <a:alpha val="43137"/>
                  </a:srgbClr>
                </a:outerShdw>
              </a:effectLst>
            </a:endParaRPr>
          </a:p>
        </p:txBody>
      </p:sp>
    </p:spTree>
  </p:cSld>
  <p:clrMapOvr>
    <a:masterClrMapping/>
  </p:clrMapOvr>
  <p:transition spd="med">
    <p:spli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a:t>
            </a:r>
            <a:br>
              <a:rPr lang="en-US" b="1">
                <a:effectLst>
                  <a:outerShdw blurRad="38100" dist="38100" dir="2700000" algn="tl">
                    <a:srgbClr val="C0C0C0"/>
                  </a:outerShdw>
                </a:effectLst>
              </a:rPr>
            </a:br>
            <a:r>
              <a:rPr lang="en-US" b="1">
                <a:effectLst>
                  <a:outerShdw blurRad="38100" dist="38100" dir="2700000" algn="tl">
                    <a:srgbClr val="C0C0C0"/>
                  </a:outerShdw>
                </a:effectLst>
              </a:rPr>
              <a:t>M320 Mounting</a:t>
            </a:r>
          </a:p>
        </p:txBody>
      </p:sp>
      <p:sp>
        <p:nvSpPr>
          <p:cNvPr id="53251" name="Rectangle 3"/>
          <p:cNvSpPr>
            <a:spLocks noGrp="1" noChangeArrowheads="1"/>
          </p:cNvSpPr>
          <p:nvPr>
            <p:ph type="body" idx="4294967295"/>
          </p:nvPr>
        </p:nvSpPr>
        <p:spPr>
          <a:xfrm>
            <a:off x="0" y="1543050"/>
            <a:ext cx="8991600" cy="4525963"/>
          </a:xfrm>
          <a:prstGeom prst="rect">
            <a:avLst/>
          </a:prstGeom>
        </p:spPr>
        <p:txBody>
          <a:bodyPr/>
          <a:lstStyle/>
          <a:p>
            <a:pPr eaLnBrk="1" hangingPunct="1"/>
            <a:r>
              <a:rPr lang="en-US" sz="2400"/>
              <a:t>Tilt M320 (3) toward host weapon and pull down till an audible click is heard and resistance is felt ensuring positive retention. </a:t>
            </a:r>
          </a:p>
          <a:p>
            <a:pPr eaLnBrk="1" hangingPunct="1"/>
            <a:r>
              <a:rPr lang="en-US" sz="2400"/>
              <a:t>Pull the M320 back and forth to test positive retention to the host weapon.</a:t>
            </a:r>
          </a:p>
        </p:txBody>
      </p:sp>
      <p:sp>
        <p:nvSpPr>
          <p:cNvPr id="39942" name="Line 6"/>
          <p:cNvSpPr>
            <a:spLocks noChangeShapeType="1"/>
          </p:cNvSpPr>
          <p:nvPr/>
        </p:nvSpPr>
        <p:spPr bwMode="auto">
          <a:xfrm flipH="1">
            <a:off x="5821363" y="4419600"/>
            <a:ext cx="571500" cy="0"/>
          </a:xfrm>
          <a:prstGeom prst="line">
            <a:avLst/>
          </a:prstGeom>
          <a:noFill/>
          <a:ln w="3810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53253" name="Text Box 8"/>
          <p:cNvSpPr txBox="1">
            <a:spLocks noChangeArrowheads="1"/>
          </p:cNvSpPr>
          <p:nvPr/>
        </p:nvSpPr>
        <p:spPr bwMode="auto">
          <a:xfrm>
            <a:off x="6362700" y="4168775"/>
            <a:ext cx="247650" cy="307975"/>
          </a:xfrm>
          <a:prstGeom prst="rect">
            <a:avLst/>
          </a:prstGeom>
          <a:noFill/>
          <a:ln w="9525">
            <a:noFill/>
            <a:miter lim="800000"/>
            <a:headEnd/>
            <a:tailEnd/>
          </a:ln>
        </p:spPr>
        <p:txBody>
          <a:bodyPr/>
          <a:lstStyle/>
          <a:p>
            <a:r>
              <a:rPr lang="en-US" sz="1800" b="1">
                <a:solidFill>
                  <a:srgbClr val="000000"/>
                </a:solidFill>
              </a:rPr>
              <a:t>3</a:t>
            </a:r>
            <a:endParaRPr lang="en-US" sz="1800"/>
          </a:p>
        </p:txBody>
      </p:sp>
      <p:pic>
        <p:nvPicPr>
          <p:cNvPr id="53254" name="Picture 10" descr="C:\Users\Owner\Desktop\320 pics\M320pics\M320 (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85950" y="2857500"/>
            <a:ext cx="5175250" cy="3748088"/>
          </a:xfrm>
          <a:prstGeom prst="rect">
            <a:avLst/>
          </a:prstGeom>
          <a:noFill/>
          <a:ln w="9525">
            <a:noFill/>
            <a:miter lim="800000"/>
            <a:headEnd/>
            <a:tailEnd/>
          </a:ln>
        </p:spPr>
      </p:pic>
    </p:spTree>
  </p:cSld>
  <p:clrMapOvr>
    <a:masterClrMapping/>
  </p:clrMapOvr>
  <p:transition spd="med">
    <p:spli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 TO OPERATION </a:t>
            </a:r>
            <a:br>
              <a:rPr lang="en-US" b="1">
                <a:effectLst>
                  <a:outerShdw blurRad="38100" dist="38100" dir="2700000" algn="tl">
                    <a:srgbClr val="C0C0C0"/>
                  </a:outerShdw>
                </a:effectLst>
              </a:rPr>
            </a:br>
            <a:r>
              <a:rPr lang="en-US" b="1">
                <a:effectLst>
                  <a:outerShdw blurRad="38100" dist="38100" dir="2700000" algn="tl">
                    <a:srgbClr val="C0C0C0"/>
                  </a:outerShdw>
                </a:effectLst>
              </a:rPr>
              <a:t>M4 Series M320A1 Adapters</a:t>
            </a:r>
          </a:p>
        </p:txBody>
      </p:sp>
      <p:pic>
        <p:nvPicPr>
          <p:cNvPr id="54275" name="Picture 6" descr="IMG_0314"/>
          <p:cNvPicPr>
            <a:picLocks noChangeAspect="1" noChangeArrowheads="1"/>
          </p:cNvPicPr>
          <p:nvPr/>
        </p:nvPicPr>
        <p:blipFill>
          <a:blip r:embed="rId3" cstate="print">
            <a:clrChange>
              <a:clrFrom>
                <a:srgbClr val="DCDCDC"/>
              </a:clrFrom>
              <a:clrTo>
                <a:srgbClr val="DCDCDC">
                  <a:alpha val="0"/>
                </a:srgbClr>
              </a:clrTo>
            </a:clrChange>
          </a:blip>
          <a:srcRect t="13333" b="6667"/>
          <a:stretch>
            <a:fillRect/>
          </a:stretch>
        </p:blipFill>
        <p:spPr bwMode="auto">
          <a:xfrm>
            <a:off x="4876800" y="1828800"/>
            <a:ext cx="3581400" cy="1828800"/>
          </a:xfrm>
          <a:prstGeom prst="rect">
            <a:avLst/>
          </a:prstGeom>
          <a:noFill/>
          <a:ln w="9525">
            <a:noFill/>
            <a:miter lim="800000"/>
            <a:headEnd/>
            <a:tailEnd/>
          </a:ln>
        </p:spPr>
      </p:pic>
      <p:sp>
        <p:nvSpPr>
          <p:cNvPr id="54276" name="Text Box 7"/>
          <p:cNvSpPr txBox="1">
            <a:spLocks noChangeArrowheads="1"/>
          </p:cNvSpPr>
          <p:nvPr/>
        </p:nvSpPr>
        <p:spPr bwMode="auto">
          <a:xfrm>
            <a:off x="4953000" y="3733800"/>
            <a:ext cx="4057650" cy="677863"/>
          </a:xfrm>
          <a:prstGeom prst="rect">
            <a:avLst/>
          </a:prstGeom>
          <a:noFill/>
          <a:ln w="9525">
            <a:noFill/>
            <a:miter lim="800000"/>
            <a:headEnd/>
            <a:tailEnd/>
          </a:ln>
        </p:spPr>
        <p:txBody>
          <a:bodyPr wrap="none">
            <a:spAutoFit/>
          </a:bodyPr>
          <a:lstStyle/>
          <a:p>
            <a:r>
              <a:rPr lang="en-US" sz="2000"/>
              <a:t>M4 series Rear Mounting Bracket </a:t>
            </a:r>
          </a:p>
          <a:p>
            <a:endParaRPr lang="en-US" sz="1800"/>
          </a:p>
        </p:txBody>
      </p:sp>
      <p:pic>
        <p:nvPicPr>
          <p:cNvPr id="54277" name="Picture 8" descr="C:\Users\Owner\Desktop\320 pics\M320pics\M320 (41).JPG"/>
          <p:cNvPicPr>
            <a:picLocks noChangeAspect="1" noChangeArrowheads="1"/>
          </p:cNvPicPr>
          <p:nvPr/>
        </p:nvPicPr>
        <p:blipFill>
          <a:blip r:embed="rId4" cstate="print">
            <a:clrChange>
              <a:clrFrom>
                <a:srgbClr val="F3F1EB"/>
              </a:clrFrom>
              <a:clrTo>
                <a:srgbClr val="F3F1EB">
                  <a:alpha val="0"/>
                </a:srgbClr>
              </a:clrTo>
            </a:clrChange>
          </a:blip>
          <a:srcRect/>
          <a:stretch>
            <a:fillRect/>
          </a:stretch>
        </p:blipFill>
        <p:spPr bwMode="auto">
          <a:xfrm>
            <a:off x="330200" y="1604963"/>
            <a:ext cx="3803650" cy="3062287"/>
          </a:xfrm>
          <a:prstGeom prst="rect">
            <a:avLst/>
          </a:prstGeom>
          <a:noFill/>
          <a:ln w="9525">
            <a:noFill/>
            <a:miter lim="800000"/>
            <a:headEnd/>
            <a:tailEnd/>
          </a:ln>
        </p:spPr>
      </p:pic>
      <p:sp>
        <p:nvSpPr>
          <p:cNvPr id="54278" name="Text Box 5"/>
          <p:cNvSpPr txBox="1">
            <a:spLocks noChangeArrowheads="1"/>
          </p:cNvSpPr>
          <p:nvPr/>
        </p:nvSpPr>
        <p:spPr bwMode="auto">
          <a:xfrm>
            <a:off x="609600" y="3657600"/>
            <a:ext cx="3757613" cy="708025"/>
          </a:xfrm>
          <a:prstGeom prst="rect">
            <a:avLst/>
          </a:prstGeom>
          <a:noFill/>
          <a:ln w="9525">
            <a:noFill/>
            <a:miter lim="800000"/>
            <a:headEnd/>
            <a:tailEnd/>
          </a:ln>
        </p:spPr>
        <p:txBody>
          <a:bodyPr wrap="none">
            <a:spAutoFit/>
          </a:bodyPr>
          <a:lstStyle/>
          <a:p>
            <a:r>
              <a:rPr lang="en-US" sz="2000"/>
              <a:t>M4 series Quick Attach/Detach </a:t>
            </a:r>
          </a:p>
          <a:p>
            <a:r>
              <a:rPr lang="en-US" sz="2000"/>
              <a:t>Bayonet Adapter</a:t>
            </a:r>
          </a:p>
        </p:txBody>
      </p:sp>
    </p:spTree>
  </p:cSld>
  <p:clrMapOvr>
    <a:masterClrMapping/>
  </p:clrMapOvr>
  <p:transition spd="med">
    <p:spli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idx="4294967295"/>
          </p:nvPr>
        </p:nvSpPr>
        <p:spPr>
          <a:xfrm>
            <a:off x="0" y="-11113"/>
            <a:ext cx="9144000" cy="1143001"/>
          </a:xfrm>
          <a:prstGeom prst="rect">
            <a:avLst/>
          </a:prstGeom>
        </p:spPr>
        <p:txBody>
          <a:bodyPr/>
          <a:lstStyle/>
          <a:p>
            <a:pPr eaLnBrk="1" hangingPunct="1">
              <a:defRPr/>
            </a:pPr>
            <a:r>
              <a:rPr lang="en-US" b="1">
                <a:effectLst>
                  <a:outerShdw blurRad="38100" dist="38100" dir="2700000" algn="tl">
                    <a:srgbClr val="C0C0C0"/>
                  </a:outerShdw>
                </a:effectLst>
              </a:rPr>
              <a:t>PLACE INTO OPERATION</a:t>
            </a:r>
            <a:r>
              <a:rPr lang="en-US">
                <a:effectLst>
                  <a:outerShdw blurRad="38100" dist="38100" dir="2700000" algn="tl">
                    <a:srgbClr val="C0C0C0"/>
                  </a:outerShdw>
                </a:effectLst>
              </a:rPr>
              <a:t> </a:t>
            </a:r>
            <a:br>
              <a:rPr lang="en-US">
                <a:effectLst>
                  <a:outerShdw blurRad="38100" dist="38100" dir="2700000" algn="tl">
                    <a:srgbClr val="C0C0C0"/>
                  </a:outerShdw>
                </a:effectLst>
              </a:rPr>
            </a:br>
            <a:r>
              <a:rPr lang="en-US" sz="3200">
                <a:effectLst>
                  <a:outerShdw blurRad="38100" dist="38100" dir="2700000" algn="tl">
                    <a:srgbClr val="C0C0C0"/>
                  </a:outerShdw>
                </a:effectLst>
              </a:rPr>
              <a:t>Attaching to M4 Series</a:t>
            </a:r>
          </a:p>
        </p:txBody>
      </p:sp>
      <p:sp>
        <p:nvSpPr>
          <p:cNvPr id="55300" name="Rectangle 4"/>
          <p:cNvSpPr>
            <a:spLocks noGrp="1" noChangeArrowheads="1"/>
          </p:cNvSpPr>
          <p:nvPr>
            <p:ph type="body" idx="4294967295"/>
          </p:nvPr>
        </p:nvSpPr>
        <p:spPr>
          <a:xfrm>
            <a:off x="3284538" y="928688"/>
            <a:ext cx="5859462" cy="4267200"/>
          </a:xfrm>
          <a:prstGeom prst="rect">
            <a:avLst/>
          </a:prstGeom>
        </p:spPr>
        <p:txBody>
          <a:bodyPr/>
          <a:lstStyle/>
          <a:p>
            <a:pPr eaLnBrk="1" hangingPunct="1"/>
            <a:endParaRPr lang="en-GB" sz="1800" b="1"/>
          </a:p>
          <a:p>
            <a:pPr eaLnBrk="1" hangingPunct="1"/>
            <a:r>
              <a:rPr lang="en-GB" sz="1800" b="1"/>
              <a:t>CLEAR THE M4. (See appropriate operators manual).</a:t>
            </a:r>
          </a:p>
          <a:p>
            <a:pPr eaLnBrk="1" hangingPunct="1"/>
            <a:endParaRPr lang="en-GB" sz="1800" b="1"/>
          </a:p>
          <a:p>
            <a:pPr eaLnBrk="1" hangingPunct="1"/>
            <a:r>
              <a:rPr lang="en-GB" sz="1800" b="1"/>
              <a:t>Remove the M4 lower handguard.</a:t>
            </a:r>
          </a:p>
          <a:p>
            <a:pPr eaLnBrk="1" hangingPunct="1"/>
            <a:endParaRPr lang="en-US" sz="1800"/>
          </a:p>
          <a:p>
            <a:pPr eaLnBrk="1" hangingPunct="1"/>
            <a:r>
              <a:rPr lang="en-GB" sz="1800" b="1"/>
              <a:t>CLEAR THE M320A1</a:t>
            </a:r>
          </a:p>
          <a:p>
            <a:pPr eaLnBrk="1" hangingPunct="1"/>
            <a:endParaRPr lang="en-GB" sz="1800" b="1"/>
          </a:p>
          <a:p>
            <a:pPr eaLnBrk="1" hangingPunct="1"/>
            <a:r>
              <a:rPr lang="en-GB" sz="1800" b="1"/>
              <a:t>Remove M320A1 Buttstock (if installed)</a:t>
            </a:r>
          </a:p>
          <a:p>
            <a:pPr eaLnBrk="1" hangingPunct="1"/>
            <a:endParaRPr lang="en-GB" sz="1800" b="1"/>
          </a:p>
          <a:p>
            <a:pPr eaLnBrk="1" hangingPunct="1"/>
            <a:r>
              <a:rPr lang="en-GB" sz="1800" b="1"/>
              <a:t>Depress buttstock locking lever and seat HOST weapon adapter in the mounting interface</a:t>
            </a:r>
          </a:p>
          <a:p>
            <a:pPr eaLnBrk="1" hangingPunct="1"/>
            <a:endParaRPr lang="en-GB" sz="1800" b="1"/>
          </a:p>
          <a:p>
            <a:pPr eaLnBrk="1" hangingPunct="1"/>
            <a:r>
              <a:rPr lang="en-GB" sz="1800" b="1"/>
              <a:t>Install top screw (1) into bracket using provided combination wrench, until snug.</a:t>
            </a:r>
          </a:p>
          <a:p>
            <a:pPr eaLnBrk="1" hangingPunct="1"/>
            <a:endParaRPr lang="en-GB" sz="1800" b="1"/>
          </a:p>
          <a:p>
            <a:pPr eaLnBrk="1" hangingPunct="1"/>
            <a:r>
              <a:rPr lang="en-GB" sz="1800" b="1"/>
              <a:t>Install rear screw (3) using the provided combination wrench (4) from BOTTOM to TOP</a:t>
            </a:r>
            <a:endParaRPr lang="en-US" sz="1800"/>
          </a:p>
        </p:txBody>
      </p:sp>
      <p:pic>
        <p:nvPicPr>
          <p:cNvPr id="55299" name="Picture 3" descr="GLM 058"/>
          <p:cNvPicPr>
            <a:picLocks noChangeAspect="1" noChangeArrowheads="1"/>
          </p:cNvPicPr>
          <p:nvPr/>
        </p:nvPicPr>
        <p:blipFill>
          <a:blip r:embed="rId3" cstate="print">
            <a:clrChange>
              <a:clrFrom>
                <a:srgbClr val="CEC5C6"/>
              </a:clrFrom>
              <a:clrTo>
                <a:srgbClr val="CEC5C6">
                  <a:alpha val="0"/>
                </a:srgbClr>
              </a:clrTo>
            </a:clrChange>
          </a:blip>
          <a:srcRect l="28986" t="12973"/>
          <a:stretch>
            <a:fillRect/>
          </a:stretch>
        </p:blipFill>
        <p:spPr bwMode="auto">
          <a:xfrm rot="3736168">
            <a:off x="482600" y="3868738"/>
            <a:ext cx="2420938" cy="2220912"/>
          </a:xfrm>
          <a:prstGeom prst="rect">
            <a:avLst/>
          </a:prstGeom>
          <a:noFill/>
          <a:ln w="9525">
            <a:noFill/>
            <a:miter lim="800000"/>
            <a:headEnd/>
            <a:tailEnd/>
          </a:ln>
        </p:spPr>
      </p:pic>
      <p:sp>
        <p:nvSpPr>
          <p:cNvPr id="55301" name="Text Box 5"/>
          <p:cNvSpPr txBox="1">
            <a:spLocks noChangeArrowheads="1"/>
          </p:cNvSpPr>
          <p:nvPr/>
        </p:nvSpPr>
        <p:spPr bwMode="auto">
          <a:xfrm>
            <a:off x="490538" y="3260725"/>
            <a:ext cx="311150" cy="366713"/>
          </a:xfrm>
          <a:prstGeom prst="rect">
            <a:avLst/>
          </a:prstGeom>
          <a:noFill/>
          <a:ln w="9525">
            <a:noFill/>
            <a:miter lim="800000"/>
            <a:headEnd/>
            <a:tailEnd/>
          </a:ln>
        </p:spPr>
        <p:txBody>
          <a:bodyPr wrap="none">
            <a:spAutoFit/>
          </a:bodyPr>
          <a:lstStyle/>
          <a:p>
            <a:r>
              <a:rPr lang="en-US" sz="1800"/>
              <a:t>2</a:t>
            </a:r>
          </a:p>
        </p:txBody>
      </p:sp>
      <p:sp>
        <p:nvSpPr>
          <p:cNvPr id="55302" name="Text Box 6"/>
          <p:cNvSpPr txBox="1">
            <a:spLocks noChangeArrowheads="1"/>
          </p:cNvSpPr>
          <p:nvPr/>
        </p:nvSpPr>
        <p:spPr bwMode="auto">
          <a:xfrm>
            <a:off x="2279650" y="6046788"/>
            <a:ext cx="311150" cy="366712"/>
          </a:xfrm>
          <a:prstGeom prst="rect">
            <a:avLst/>
          </a:prstGeom>
          <a:noFill/>
          <a:ln w="9525">
            <a:noFill/>
            <a:miter lim="800000"/>
            <a:headEnd/>
            <a:tailEnd/>
          </a:ln>
        </p:spPr>
        <p:txBody>
          <a:bodyPr wrap="none">
            <a:spAutoFit/>
          </a:bodyPr>
          <a:lstStyle/>
          <a:p>
            <a:r>
              <a:rPr lang="en-US" sz="1800"/>
              <a:t>3</a:t>
            </a:r>
          </a:p>
        </p:txBody>
      </p:sp>
      <p:sp>
        <p:nvSpPr>
          <p:cNvPr id="41991" name="Line 7"/>
          <p:cNvSpPr>
            <a:spLocks noChangeShapeType="1"/>
          </p:cNvSpPr>
          <p:nvPr/>
        </p:nvSpPr>
        <p:spPr bwMode="auto">
          <a:xfrm>
            <a:off x="708025" y="3548063"/>
            <a:ext cx="990600" cy="914400"/>
          </a:xfrm>
          <a:prstGeom prst="line">
            <a:avLst/>
          </a:prstGeom>
          <a:noFill/>
          <a:ln w="3810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41992" name="Line 8"/>
          <p:cNvSpPr>
            <a:spLocks noChangeShapeType="1"/>
          </p:cNvSpPr>
          <p:nvPr/>
        </p:nvSpPr>
        <p:spPr bwMode="auto">
          <a:xfrm flipH="1" flipV="1">
            <a:off x="1600200" y="5067300"/>
            <a:ext cx="762000" cy="990600"/>
          </a:xfrm>
          <a:prstGeom prst="line">
            <a:avLst/>
          </a:prstGeom>
          <a:noFill/>
          <a:ln w="3810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55305" name="Text Box 11"/>
          <p:cNvSpPr txBox="1">
            <a:spLocks noChangeArrowheads="1"/>
          </p:cNvSpPr>
          <p:nvPr/>
        </p:nvSpPr>
        <p:spPr bwMode="auto">
          <a:xfrm>
            <a:off x="228600" y="1562100"/>
            <a:ext cx="311150" cy="366713"/>
          </a:xfrm>
          <a:prstGeom prst="rect">
            <a:avLst/>
          </a:prstGeom>
          <a:noFill/>
          <a:ln w="9525">
            <a:noFill/>
            <a:miter lim="800000"/>
            <a:headEnd/>
            <a:tailEnd/>
          </a:ln>
        </p:spPr>
        <p:txBody>
          <a:bodyPr wrap="none">
            <a:spAutoFit/>
          </a:bodyPr>
          <a:lstStyle/>
          <a:p>
            <a:r>
              <a:rPr lang="en-US" sz="1800"/>
              <a:t>1</a:t>
            </a:r>
          </a:p>
        </p:txBody>
      </p:sp>
      <p:pic>
        <p:nvPicPr>
          <p:cNvPr id="55306" name="Picture 13" descr="IMG_0327"/>
          <p:cNvPicPr>
            <a:picLocks noChangeAspect="1" noChangeArrowheads="1"/>
          </p:cNvPicPr>
          <p:nvPr/>
        </p:nvPicPr>
        <p:blipFill>
          <a:blip r:embed="rId4" cstate="print">
            <a:clrChange>
              <a:clrFrom>
                <a:srgbClr val="C3C3C3"/>
              </a:clrFrom>
              <a:clrTo>
                <a:srgbClr val="C3C3C3">
                  <a:alpha val="0"/>
                </a:srgbClr>
              </a:clrTo>
            </a:clrChange>
            <a:lum bright="30000"/>
          </a:blip>
          <a:srcRect/>
          <a:stretch>
            <a:fillRect/>
          </a:stretch>
        </p:blipFill>
        <p:spPr bwMode="auto">
          <a:xfrm>
            <a:off x="742950" y="885825"/>
            <a:ext cx="1828800" cy="2438400"/>
          </a:xfrm>
          <a:prstGeom prst="rect">
            <a:avLst/>
          </a:prstGeom>
          <a:noFill/>
          <a:ln w="9525">
            <a:noFill/>
            <a:miter lim="800000"/>
            <a:headEnd/>
            <a:tailEnd/>
          </a:ln>
        </p:spPr>
      </p:pic>
      <p:sp>
        <p:nvSpPr>
          <p:cNvPr id="41995" name="Line 10"/>
          <p:cNvSpPr>
            <a:spLocks noChangeShapeType="1"/>
          </p:cNvSpPr>
          <p:nvPr/>
        </p:nvSpPr>
        <p:spPr bwMode="auto">
          <a:xfrm>
            <a:off x="476250" y="1828800"/>
            <a:ext cx="1066800" cy="666750"/>
          </a:xfrm>
          <a:prstGeom prst="line">
            <a:avLst/>
          </a:prstGeom>
          <a:noFill/>
          <a:ln w="3810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Tree>
  </p:cSld>
  <p:clrMapOvr>
    <a:masterClrMapping/>
  </p:clrMapOvr>
  <p:transition spd="med">
    <p:spli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a:t>
            </a:r>
            <a:br>
              <a:rPr lang="en-US" b="1">
                <a:effectLst>
                  <a:outerShdw blurRad="38100" dist="38100" dir="2700000" algn="tl">
                    <a:srgbClr val="C0C0C0"/>
                  </a:outerShdw>
                </a:effectLst>
              </a:rPr>
            </a:br>
            <a:r>
              <a:rPr lang="en-US" b="1">
                <a:effectLst>
                  <a:outerShdw blurRad="38100" dist="38100" dir="2700000" algn="tl">
                    <a:srgbClr val="C0C0C0"/>
                  </a:outerShdw>
                </a:effectLst>
              </a:rPr>
              <a:t>M320A1 Mounting</a:t>
            </a:r>
          </a:p>
        </p:txBody>
      </p:sp>
      <p:sp>
        <p:nvSpPr>
          <p:cNvPr id="56323" name="Rectangle 3"/>
          <p:cNvSpPr>
            <a:spLocks noGrp="1" noChangeArrowheads="1"/>
          </p:cNvSpPr>
          <p:nvPr>
            <p:ph type="body" idx="4294967295"/>
          </p:nvPr>
        </p:nvSpPr>
        <p:spPr>
          <a:xfrm>
            <a:off x="0" y="1600200"/>
            <a:ext cx="8229600" cy="4525963"/>
          </a:xfrm>
          <a:prstGeom prst="rect">
            <a:avLst/>
          </a:prstGeom>
        </p:spPr>
        <p:txBody>
          <a:bodyPr/>
          <a:lstStyle/>
          <a:p>
            <a:pPr eaLnBrk="1" hangingPunct="1"/>
            <a:r>
              <a:rPr lang="en-US"/>
              <a:t>Place quick attach bayonet adapter on to front of bayonet lug (1) with M320A1 (2) slightly angled</a:t>
            </a:r>
          </a:p>
        </p:txBody>
      </p:sp>
      <p:sp>
        <p:nvSpPr>
          <p:cNvPr id="56324" name="Text Box 6"/>
          <p:cNvSpPr txBox="1">
            <a:spLocks noChangeArrowheads="1"/>
          </p:cNvSpPr>
          <p:nvPr/>
        </p:nvSpPr>
        <p:spPr bwMode="auto">
          <a:xfrm>
            <a:off x="5846763" y="5892800"/>
            <a:ext cx="325437" cy="355600"/>
          </a:xfrm>
          <a:prstGeom prst="rect">
            <a:avLst/>
          </a:prstGeom>
          <a:noFill/>
          <a:ln w="9525">
            <a:noFill/>
            <a:miter lim="800000"/>
            <a:headEnd/>
            <a:tailEnd/>
          </a:ln>
        </p:spPr>
        <p:txBody>
          <a:bodyPr/>
          <a:lstStyle/>
          <a:p>
            <a:r>
              <a:rPr lang="en-US" sz="1800" b="1">
                <a:solidFill>
                  <a:srgbClr val="000000"/>
                </a:solidFill>
              </a:rPr>
              <a:t>2</a:t>
            </a:r>
            <a:endParaRPr lang="en-US" sz="1800"/>
          </a:p>
        </p:txBody>
      </p:sp>
      <p:sp>
        <p:nvSpPr>
          <p:cNvPr id="56325" name="Text Box 8"/>
          <p:cNvSpPr txBox="1">
            <a:spLocks noChangeArrowheads="1"/>
          </p:cNvSpPr>
          <p:nvPr/>
        </p:nvSpPr>
        <p:spPr bwMode="auto">
          <a:xfrm>
            <a:off x="1581150" y="3578225"/>
            <a:ext cx="247650" cy="307975"/>
          </a:xfrm>
          <a:prstGeom prst="rect">
            <a:avLst/>
          </a:prstGeom>
          <a:noFill/>
          <a:ln w="9525">
            <a:noFill/>
            <a:miter lim="800000"/>
            <a:headEnd/>
            <a:tailEnd/>
          </a:ln>
        </p:spPr>
        <p:txBody>
          <a:bodyPr/>
          <a:lstStyle/>
          <a:p>
            <a:r>
              <a:rPr lang="en-US" sz="1800" b="1">
                <a:solidFill>
                  <a:srgbClr val="000000"/>
                </a:solidFill>
              </a:rPr>
              <a:t>1</a:t>
            </a:r>
            <a:endParaRPr lang="en-US" sz="1800"/>
          </a:p>
        </p:txBody>
      </p:sp>
      <p:pic>
        <p:nvPicPr>
          <p:cNvPr id="56326" name="Picture 10" descr="C:\Users\Owner\Desktop\320 pics\M320pics\M320 (2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81200" y="2762250"/>
            <a:ext cx="5232400" cy="3862388"/>
          </a:xfrm>
          <a:prstGeom prst="rect">
            <a:avLst/>
          </a:prstGeom>
          <a:noFill/>
          <a:ln w="9525">
            <a:noFill/>
            <a:miter lim="800000"/>
            <a:headEnd/>
            <a:tailEnd/>
          </a:ln>
        </p:spPr>
      </p:pic>
      <p:sp>
        <p:nvSpPr>
          <p:cNvPr id="38917" name="Line 5"/>
          <p:cNvSpPr>
            <a:spLocks noChangeShapeType="1"/>
          </p:cNvSpPr>
          <p:nvPr/>
        </p:nvSpPr>
        <p:spPr bwMode="auto">
          <a:xfrm flipH="1" flipV="1">
            <a:off x="5391150" y="5905500"/>
            <a:ext cx="476250" cy="190500"/>
          </a:xfrm>
          <a:prstGeom prst="line">
            <a:avLst/>
          </a:prstGeom>
          <a:noFill/>
          <a:ln w="38100">
            <a:solidFill>
              <a:srgbClr val="FF0000"/>
            </a:solidFill>
            <a:round/>
            <a:headEnd/>
            <a:tailEnd type="arrow" w="sm" len="lg"/>
          </a:ln>
        </p:spPr>
        <p:txBody>
          <a:bodyPr/>
          <a:lstStyle/>
          <a:p>
            <a:pPr>
              <a:defRPr/>
            </a:pPr>
            <a:endParaRPr lang="en-US" sz="1800" b="1">
              <a:effectLst>
                <a:outerShdw blurRad="38100" dist="38100" dir="2700000" algn="tl">
                  <a:srgbClr val="000000">
                    <a:alpha val="43137"/>
                  </a:srgbClr>
                </a:outerShdw>
              </a:effectLst>
            </a:endParaRPr>
          </a:p>
        </p:txBody>
      </p:sp>
      <p:sp>
        <p:nvSpPr>
          <p:cNvPr id="38919" name="Line 7"/>
          <p:cNvSpPr>
            <a:spLocks noChangeShapeType="1"/>
          </p:cNvSpPr>
          <p:nvPr/>
        </p:nvSpPr>
        <p:spPr bwMode="auto">
          <a:xfrm>
            <a:off x="1866900" y="3848100"/>
            <a:ext cx="2571750" cy="876300"/>
          </a:xfrm>
          <a:prstGeom prst="line">
            <a:avLst/>
          </a:prstGeom>
          <a:noFill/>
          <a:ln w="38100">
            <a:solidFill>
              <a:srgbClr val="FF0000"/>
            </a:solidFill>
            <a:round/>
            <a:headEnd/>
            <a:tailEnd type="arrow" w="sm" len="lg"/>
          </a:ln>
        </p:spPr>
        <p:txBody>
          <a:bodyPr/>
          <a:lstStyle/>
          <a:p>
            <a:pPr>
              <a:defRPr/>
            </a:pPr>
            <a:endParaRPr lang="en-US" sz="1800" b="1">
              <a:effectLst>
                <a:outerShdw blurRad="38100" dist="38100" dir="2700000" algn="tl">
                  <a:srgbClr val="000000">
                    <a:alpha val="43137"/>
                  </a:srgbClr>
                </a:outerShdw>
              </a:effectLst>
            </a:endParaRPr>
          </a:p>
        </p:txBody>
      </p:sp>
    </p:spTree>
  </p:cSld>
  <p:clrMapOvr>
    <a:masterClrMapping/>
  </p:clrMapOvr>
  <p:transition spd="med">
    <p:spli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a:t>
            </a:r>
            <a:br>
              <a:rPr lang="en-US" b="1">
                <a:effectLst>
                  <a:outerShdw blurRad="38100" dist="38100" dir="2700000" algn="tl">
                    <a:srgbClr val="C0C0C0"/>
                  </a:outerShdw>
                </a:effectLst>
              </a:rPr>
            </a:br>
            <a:r>
              <a:rPr lang="en-US" b="1">
                <a:effectLst>
                  <a:outerShdw blurRad="38100" dist="38100" dir="2700000" algn="tl">
                    <a:srgbClr val="C0C0C0"/>
                  </a:outerShdw>
                </a:effectLst>
              </a:rPr>
              <a:t>M320A1 Mounting</a:t>
            </a:r>
          </a:p>
        </p:txBody>
      </p:sp>
      <p:sp>
        <p:nvSpPr>
          <p:cNvPr id="57347" name="Rectangle 3"/>
          <p:cNvSpPr>
            <a:spLocks noGrp="1" noChangeArrowheads="1"/>
          </p:cNvSpPr>
          <p:nvPr>
            <p:ph type="body" idx="4294967295"/>
          </p:nvPr>
        </p:nvSpPr>
        <p:spPr>
          <a:xfrm>
            <a:off x="0" y="1428750"/>
            <a:ext cx="8991600" cy="4525963"/>
          </a:xfrm>
          <a:prstGeom prst="rect">
            <a:avLst/>
          </a:prstGeom>
        </p:spPr>
        <p:txBody>
          <a:bodyPr/>
          <a:lstStyle/>
          <a:p>
            <a:pPr eaLnBrk="1" hangingPunct="1"/>
            <a:r>
              <a:rPr lang="en-US" sz="2400"/>
              <a:t>Tilt M320A1 toward (3) host weapon and pull down till an audible click is heard and resistance is felt ensuring positive retention. </a:t>
            </a:r>
          </a:p>
          <a:p>
            <a:pPr eaLnBrk="1" hangingPunct="1"/>
            <a:r>
              <a:rPr lang="en-US" sz="2400"/>
              <a:t>Pull the M320A1 back and forth to test positive retention to the host weapon.</a:t>
            </a:r>
          </a:p>
        </p:txBody>
      </p:sp>
      <p:sp>
        <p:nvSpPr>
          <p:cNvPr id="39942" name="Line 6"/>
          <p:cNvSpPr>
            <a:spLocks noChangeShapeType="1"/>
          </p:cNvSpPr>
          <p:nvPr/>
        </p:nvSpPr>
        <p:spPr bwMode="auto">
          <a:xfrm flipH="1">
            <a:off x="5821363" y="4419600"/>
            <a:ext cx="571500" cy="0"/>
          </a:xfrm>
          <a:prstGeom prst="line">
            <a:avLst/>
          </a:prstGeom>
          <a:noFill/>
          <a:ln w="3810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57349" name="Text Box 8"/>
          <p:cNvSpPr txBox="1">
            <a:spLocks noChangeArrowheads="1"/>
          </p:cNvSpPr>
          <p:nvPr/>
        </p:nvSpPr>
        <p:spPr bwMode="auto">
          <a:xfrm>
            <a:off x="6362700" y="4168775"/>
            <a:ext cx="247650" cy="307975"/>
          </a:xfrm>
          <a:prstGeom prst="rect">
            <a:avLst/>
          </a:prstGeom>
          <a:noFill/>
          <a:ln w="9525">
            <a:noFill/>
            <a:miter lim="800000"/>
            <a:headEnd/>
            <a:tailEnd/>
          </a:ln>
        </p:spPr>
        <p:txBody>
          <a:bodyPr/>
          <a:lstStyle/>
          <a:p>
            <a:r>
              <a:rPr lang="en-US" sz="1800" b="1">
                <a:solidFill>
                  <a:srgbClr val="000000"/>
                </a:solidFill>
              </a:rPr>
              <a:t>3</a:t>
            </a:r>
            <a:endParaRPr lang="en-US" sz="1800"/>
          </a:p>
        </p:txBody>
      </p:sp>
      <p:pic>
        <p:nvPicPr>
          <p:cNvPr id="57350" name="Picture 10" descr="C:\Users\Owner\Desktop\320 pics\M320pics\M320 (28).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00200" y="2933700"/>
            <a:ext cx="5175250" cy="3748088"/>
          </a:xfrm>
          <a:prstGeom prst="rect">
            <a:avLst/>
          </a:prstGeom>
          <a:noFill/>
          <a:ln w="9525">
            <a:noFill/>
            <a:miter lim="800000"/>
            <a:headEnd/>
            <a:tailEnd/>
          </a:ln>
        </p:spPr>
      </p:pic>
    </p:spTree>
  </p:cSld>
  <p:clrMapOvr>
    <a:masterClrMapping/>
  </p:clrMapOvr>
  <p:transition spd="med">
    <p:spli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Disassembly/Assembly</a:t>
            </a:r>
          </a:p>
        </p:txBody>
      </p:sp>
      <p:sp>
        <p:nvSpPr>
          <p:cNvPr id="58371" name="Rectangle 3"/>
          <p:cNvSpPr>
            <a:spLocks noGrp="1" noChangeArrowheads="1"/>
          </p:cNvSpPr>
          <p:nvPr>
            <p:ph type="body" idx="4294967295"/>
          </p:nvPr>
        </p:nvSpPr>
        <p:spPr>
          <a:xfrm>
            <a:off x="0" y="1600200"/>
            <a:ext cx="9144000" cy="4525963"/>
          </a:xfrm>
          <a:prstGeom prst="rect">
            <a:avLst/>
          </a:prstGeom>
        </p:spPr>
        <p:txBody>
          <a:bodyPr/>
          <a:lstStyle/>
          <a:p>
            <a:pPr eaLnBrk="1" hangingPunct="1"/>
            <a:r>
              <a:rPr lang="en-US" b="1">
                <a:solidFill>
                  <a:srgbClr val="FF0000"/>
                </a:solidFill>
              </a:rPr>
              <a:t>Operator disassembly is not authorized or required with the M320!!</a:t>
            </a:r>
          </a:p>
          <a:p>
            <a:pPr eaLnBrk="1" hangingPunct="1"/>
            <a:endParaRPr lang="en-US" b="1">
              <a:solidFill>
                <a:srgbClr val="FF0000"/>
              </a:solidFill>
            </a:endParaRPr>
          </a:p>
          <a:p>
            <a:pPr eaLnBrk="1" hangingPunct="1"/>
            <a:r>
              <a:rPr lang="en-US"/>
              <a:t>Only unit armorers are authorized to perform detailed disassembly and maintenance when repair is required</a:t>
            </a:r>
          </a:p>
        </p:txBody>
      </p:sp>
    </p:spTree>
  </p:cSld>
  <p:clrMapOvr>
    <a:masterClrMapping/>
  </p:clrMapOvr>
  <p:transition spd="med">
    <p:spli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a:t>
            </a:r>
            <a:br>
              <a:rPr lang="en-US" b="1">
                <a:effectLst>
                  <a:outerShdw blurRad="38100" dist="38100" dir="2700000" algn="tl">
                    <a:srgbClr val="C0C0C0"/>
                  </a:outerShdw>
                </a:effectLst>
              </a:rPr>
            </a:br>
            <a:r>
              <a:rPr lang="en-US" b="1">
                <a:effectLst>
                  <a:outerShdw blurRad="38100" dist="38100" dir="2700000" algn="tl">
                    <a:srgbClr val="C0C0C0"/>
                  </a:outerShdw>
                </a:effectLst>
              </a:rPr>
              <a:t>Loading the M320/M320A1</a:t>
            </a:r>
          </a:p>
        </p:txBody>
      </p:sp>
      <p:sp>
        <p:nvSpPr>
          <p:cNvPr id="59395" name="Rectangle 11"/>
          <p:cNvSpPr>
            <a:spLocks noGrp="1" noChangeArrowheads="1"/>
          </p:cNvSpPr>
          <p:nvPr>
            <p:ph type="body" idx="4294967295"/>
          </p:nvPr>
        </p:nvSpPr>
        <p:spPr>
          <a:xfrm>
            <a:off x="0" y="1447800"/>
            <a:ext cx="4743450" cy="4724400"/>
          </a:xfrm>
          <a:prstGeom prst="rect">
            <a:avLst/>
          </a:prstGeom>
        </p:spPr>
        <p:txBody>
          <a:bodyPr/>
          <a:lstStyle/>
          <a:p>
            <a:pPr eaLnBrk="1" hangingPunct="1"/>
            <a:endParaRPr lang="en-US" sz="2800"/>
          </a:p>
          <a:p>
            <a:pPr eaLnBrk="1" hangingPunct="1"/>
            <a:r>
              <a:rPr lang="en-US" sz="2800"/>
              <a:t>Ensure Safety Lever is set on “S” (Safe), (1)</a:t>
            </a:r>
          </a:p>
          <a:p>
            <a:pPr eaLnBrk="1" hangingPunct="1"/>
            <a:endParaRPr lang="en-US" sz="2800"/>
          </a:p>
          <a:p>
            <a:pPr eaLnBrk="1" hangingPunct="1"/>
            <a:r>
              <a:rPr lang="en-US" sz="2800"/>
              <a:t>Press Barrel Release Lever up (2), allow Barrel (3) to swing out </a:t>
            </a:r>
          </a:p>
        </p:txBody>
      </p:sp>
      <p:pic>
        <p:nvPicPr>
          <p:cNvPr id="59396" name="Picture 6" descr="C:\Users\Owner\Desktop\320 pics\M320pics\M320 (49).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7600" y="2443163"/>
            <a:ext cx="4756150" cy="3938587"/>
          </a:xfrm>
          <a:prstGeom prst="rect">
            <a:avLst/>
          </a:prstGeom>
          <a:noFill/>
          <a:ln w="9525">
            <a:noFill/>
            <a:miter lim="800000"/>
            <a:headEnd/>
            <a:tailEnd/>
          </a:ln>
        </p:spPr>
      </p:pic>
      <p:cxnSp>
        <p:nvCxnSpPr>
          <p:cNvPr id="8" name="Straight Arrow Connector 7"/>
          <p:cNvCxnSpPr/>
          <p:nvPr/>
        </p:nvCxnSpPr>
        <p:spPr>
          <a:xfrm rot="10800000">
            <a:off x="6896100" y="4305300"/>
            <a:ext cx="1485900" cy="800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762500" y="4610100"/>
            <a:ext cx="1181100" cy="1009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133850" y="3981450"/>
            <a:ext cx="10668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400" name="TextBox 21"/>
          <p:cNvSpPr txBox="1">
            <a:spLocks noChangeArrowheads="1"/>
          </p:cNvSpPr>
          <p:nvPr/>
        </p:nvSpPr>
        <p:spPr bwMode="auto">
          <a:xfrm>
            <a:off x="3752850" y="4533900"/>
            <a:ext cx="323850" cy="369888"/>
          </a:xfrm>
          <a:prstGeom prst="rect">
            <a:avLst/>
          </a:prstGeom>
          <a:noFill/>
          <a:ln w="9525">
            <a:noFill/>
            <a:miter lim="800000"/>
            <a:headEnd/>
            <a:tailEnd/>
          </a:ln>
        </p:spPr>
        <p:txBody>
          <a:bodyPr>
            <a:spAutoFit/>
          </a:bodyPr>
          <a:lstStyle/>
          <a:p>
            <a:r>
              <a:rPr lang="en-US" sz="1800" b="1"/>
              <a:t>3</a:t>
            </a:r>
          </a:p>
        </p:txBody>
      </p:sp>
      <p:sp>
        <p:nvSpPr>
          <p:cNvPr id="59401" name="TextBox 22"/>
          <p:cNvSpPr txBox="1">
            <a:spLocks noChangeArrowheads="1"/>
          </p:cNvSpPr>
          <p:nvPr/>
        </p:nvSpPr>
        <p:spPr bwMode="auto">
          <a:xfrm>
            <a:off x="4572000" y="5600700"/>
            <a:ext cx="165100" cy="369888"/>
          </a:xfrm>
          <a:prstGeom prst="rect">
            <a:avLst/>
          </a:prstGeom>
          <a:noFill/>
          <a:ln w="9525">
            <a:noFill/>
            <a:miter lim="800000"/>
            <a:headEnd/>
            <a:tailEnd/>
          </a:ln>
        </p:spPr>
        <p:txBody>
          <a:bodyPr>
            <a:spAutoFit/>
          </a:bodyPr>
          <a:lstStyle/>
          <a:p>
            <a:r>
              <a:rPr lang="en-US" sz="1800" b="1"/>
              <a:t>2</a:t>
            </a:r>
          </a:p>
        </p:txBody>
      </p:sp>
      <p:sp>
        <p:nvSpPr>
          <p:cNvPr id="59402" name="TextBox 23"/>
          <p:cNvSpPr txBox="1">
            <a:spLocks noChangeArrowheads="1"/>
          </p:cNvSpPr>
          <p:nvPr/>
        </p:nvSpPr>
        <p:spPr bwMode="auto">
          <a:xfrm>
            <a:off x="8362950" y="4991100"/>
            <a:ext cx="209550" cy="369888"/>
          </a:xfrm>
          <a:prstGeom prst="rect">
            <a:avLst/>
          </a:prstGeom>
          <a:noFill/>
          <a:ln w="9525">
            <a:noFill/>
            <a:miter lim="800000"/>
            <a:headEnd/>
            <a:tailEnd/>
          </a:ln>
        </p:spPr>
        <p:txBody>
          <a:bodyPr>
            <a:spAutoFit/>
          </a:bodyPr>
          <a:lstStyle/>
          <a:p>
            <a:r>
              <a:rPr lang="en-US" sz="1800" b="1"/>
              <a:t>1</a:t>
            </a:r>
          </a:p>
        </p:txBody>
      </p:sp>
    </p:spTree>
  </p:cSld>
  <p:clrMapOvr>
    <a:masterClrMapping/>
  </p:clrMapOvr>
  <p:transition spd="med">
    <p:spli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 TO OPERATION Loading the M320/M320A1</a:t>
            </a:r>
          </a:p>
        </p:txBody>
      </p:sp>
      <p:sp>
        <p:nvSpPr>
          <p:cNvPr id="60419" name="Rectangle 5"/>
          <p:cNvSpPr>
            <a:spLocks noChangeArrowheads="1"/>
          </p:cNvSpPr>
          <p:nvPr/>
        </p:nvSpPr>
        <p:spPr bwMode="auto">
          <a:xfrm>
            <a:off x="0" y="1866900"/>
            <a:ext cx="5029200" cy="4525963"/>
          </a:xfrm>
          <a:prstGeom prst="rect">
            <a:avLst/>
          </a:prstGeom>
          <a:noFill/>
          <a:ln w="9525">
            <a:noFill/>
            <a:miter lim="800000"/>
            <a:headEnd/>
            <a:tailEnd/>
          </a:ln>
        </p:spPr>
        <p:txBody>
          <a:bodyPr/>
          <a:lstStyle/>
          <a:p>
            <a:pPr marL="342900" indent="-342900">
              <a:spcBef>
                <a:spcPct val="20000"/>
              </a:spcBef>
              <a:buFontTx/>
              <a:buChar char="•"/>
            </a:pPr>
            <a:r>
              <a:rPr lang="en-US" sz="2800"/>
              <a:t>Insert Cartridge (4), ensure its fully seated  in chamber</a:t>
            </a:r>
          </a:p>
          <a:p>
            <a:pPr marL="342900" indent="-342900">
              <a:spcBef>
                <a:spcPct val="20000"/>
              </a:spcBef>
              <a:buFontTx/>
              <a:buChar char="•"/>
            </a:pPr>
            <a:endParaRPr lang="en-US" sz="2800"/>
          </a:p>
          <a:p>
            <a:pPr marL="342900" indent="-342900">
              <a:spcBef>
                <a:spcPct val="20000"/>
              </a:spcBef>
              <a:buFontTx/>
              <a:buChar char="•"/>
            </a:pPr>
            <a:r>
              <a:rPr lang="en-US" sz="2800"/>
              <a:t>Return barrel to closed position</a:t>
            </a:r>
          </a:p>
          <a:p>
            <a:pPr marL="742950" lvl="1" indent="-285750">
              <a:spcBef>
                <a:spcPct val="20000"/>
              </a:spcBef>
              <a:buFontTx/>
              <a:buChar char="–"/>
            </a:pPr>
            <a:r>
              <a:rPr lang="en-US"/>
              <a:t>Make sure it’s </a:t>
            </a:r>
            <a:r>
              <a:rPr lang="en-US" b="1">
                <a:solidFill>
                  <a:srgbClr val="FF0000"/>
                </a:solidFill>
              </a:rPr>
              <a:t>LOCKED</a:t>
            </a:r>
            <a:r>
              <a:rPr lang="en-US"/>
              <a:t>!</a:t>
            </a:r>
          </a:p>
          <a:p>
            <a:pPr marL="342900" indent="-342900">
              <a:spcBef>
                <a:spcPct val="20000"/>
              </a:spcBef>
              <a:buFontTx/>
              <a:buChar char="•"/>
            </a:pPr>
            <a:endParaRPr lang="en-US" sz="2800"/>
          </a:p>
        </p:txBody>
      </p:sp>
      <p:pic>
        <p:nvPicPr>
          <p:cNvPr id="60420" name="Picture 7" descr="C:\Users\Owner\Desktop\320 pics\M320pics\M320 (55).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29200" y="1966913"/>
            <a:ext cx="4114800" cy="3481387"/>
          </a:xfrm>
          <a:prstGeom prst="rect">
            <a:avLst/>
          </a:prstGeom>
          <a:noFill/>
          <a:ln w="9525">
            <a:noFill/>
            <a:miter lim="800000"/>
            <a:headEnd/>
            <a:tailEnd/>
          </a:ln>
        </p:spPr>
      </p:pic>
      <p:cxnSp>
        <p:nvCxnSpPr>
          <p:cNvPr id="8" name="Straight Arrow Connector 7"/>
          <p:cNvCxnSpPr/>
          <p:nvPr/>
        </p:nvCxnSpPr>
        <p:spPr>
          <a:xfrm rot="5400000" flipH="1" flipV="1">
            <a:off x="5467350" y="4095750"/>
            <a:ext cx="1657350" cy="13906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422" name="TextBox 10"/>
          <p:cNvSpPr txBox="1">
            <a:spLocks noChangeArrowheads="1"/>
          </p:cNvSpPr>
          <p:nvPr/>
        </p:nvSpPr>
        <p:spPr bwMode="auto">
          <a:xfrm>
            <a:off x="5410200" y="5657850"/>
            <a:ext cx="312738" cy="369888"/>
          </a:xfrm>
          <a:prstGeom prst="rect">
            <a:avLst/>
          </a:prstGeom>
          <a:noFill/>
          <a:ln w="9525">
            <a:noFill/>
            <a:miter lim="800000"/>
            <a:headEnd/>
            <a:tailEnd/>
          </a:ln>
        </p:spPr>
        <p:txBody>
          <a:bodyPr wrap="none">
            <a:spAutoFit/>
          </a:bodyPr>
          <a:lstStyle/>
          <a:p>
            <a:r>
              <a:rPr lang="en-US" sz="1800" b="1"/>
              <a:t>4</a:t>
            </a:r>
          </a:p>
        </p:txBody>
      </p:sp>
    </p:spTree>
  </p:cSld>
  <p:clrMapOvr>
    <a:masterClrMapping/>
  </p:clrMapOvr>
  <p:transition spd="med">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1641475"/>
            <a:ext cx="9144000" cy="4181475"/>
          </a:xfrm>
          <a:prstGeom prst="rect">
            <a:avLst/>
          </a:prstGeom>
          <a:noFill/>
          <a:ln w="9525">
            <a:noFill/>
            <a:miter lim="800000"/>
            <a:headEnd/>
            <a:tailEnd/>
          </a:ln>
        </p:spPr>
        <p:txBody>
          <a:bodyPr>
            <a:spAutoFit/>
          </a:bodyPr>
          <a:lstStyle/>
          <a:p>
            <a:r>
              <a:rPr lang="en-US" b="1" u="sng"/>
              <a:t>Action:</a:t>
            </a:r>
            <a:r>
              <a:rPr lang="en-US" b="1"/>
              <a:t> </a:t>
            </a:r>
            <a:r>
              <a:rPr lang="en-US"/>
              <a:t>Qualify with the M320/M320A1 Grenade Launcher..</a:t>
            </a:r>
          </a:p>
          <a:p>
            <a:endParaRPr lang="en-US"/>
          </a:p>
          <a:p>
            <a:r>
              <a:rPr lang="en-US" b="1" u="sng"/>
              <a:t>Conditions: </a:t>
            </a:r>
            <a:r>
              <a:rPr lang="en-US"/>
              <a:t>On a record fire range, given a weapon, 9 timed target exposures at ranges from 100 to 400 meters and 18 rounds of 40 mm TPT ammunition.. </a:t>
            </a:r>
          </a:p>
          <a:p>
            <a:endParaRPr lang="en-US"/>
          </a:p>
          <a:p>
            <a:r>
              <a:rPr lang="en-US" b="1" u="sng"/>
              <a:t>Standards</a:t>
            </a:r>
            <a:r>
              <a:rPr lang="en-US" b="1"/>
              <a:t>:</a:t>
            </a:r>
            <a:r>
              <a:rPr lang="en-US"/>
              <a:t> Answer 14 of 20 questions on a written test. Obtain 6 out of 9 target hits out of 9 timed targets. </a:t>
            </a:r>
          </a:p>
          <a:p>
            <a:pPr>
              <a:spcBef>
                <a:spcPct val="20000"/>
              </a:spcBef>
            </a:pPr>
            <a:endParaRPr lang="en-US"/>
          </a:p>
          <a:p>
            <a:endParaRPr lang="en-US" b="1"/>
          </a:p>
          <a:p>
            <a:endParaRPr lang="en-US"/>
          </a:p>
        </p:txBody>
      </p:sp>
      <p:sp>
        <p:nvSpPr>
          <p:cNvPr id="8195" name="Rectangle 2"/>
          <p:cNvSpPr>
            <a:spLocks noChangeArrowheads="1"/>
          </p:cNvSpPr>
          <p:nvPr/>
        </p:nvSpPr>
        <p:spPr bwMode="auto">
          <a:xfrm>
            <a:off x="0" y="84138"/>
            <a:ext cx="9144000" cy="1143000"/>
          </a:xfrm>
          <a:prstGeom prst="rect">
            <a:avLst/>
          </a:prstGeom>
          <a:noFill/>
          <a:ln w="9525">
            <a:noFill/>
            <a:miter lim="800000"/>
            <a:headEnd/>
            <a:tailEnd/>
          </a:ln>
        </p:spPr>
        <p:txBody>
          <a:bodyPr anchor="ctr"/>
          <a:lstStyle/>
          <a:p>
            <a:pPr algn="ctr" eaLnBrk="0" hangingPunct="0"/>
            <a:r>
              <a:rPr lang="en-US" sz="4400" b="1"/>
              <a:t>Terminal Learning Objective </a:t>
            </a:r>
          </a:p>
        </p:txBody>
      </p:sp>
    </p:spTree>
  </p:cSld>
  <p:clrMapOvr>
    <a:masterClrMapping/>
  </p:clrMapOvr>
  <p:transition spd="med">
    <p:spli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INTO OPERATION Unloading the M320/M320A1</a:t>
            </a:r>
          </a:p>
        </p:txBody>
      </p:sp>
      <p:sp>
        <p:nvSpPr>
          <p:cNvPr id="61443" name="Rectangle 3"/>
          <p:cNvSpPr>
            <a:spLocks noGrp="1" noChangeArrowheads="1"/>
          </p:cNvSpPr>
          <p:nvPr>
            <p:ph type="body" idx="4294967295"/>
          </p:nvPr>
        </p:nvSpPr>
        <p:spPr>
          <a:xfrm>
            <a:off x="0" y="1828800"/>
            <a:ext cx="9144000" cy="4525963"/>
          </a:xfrm>
          <a:prstGeom prst="rect">
            <a:avLst/>
          </a:prstGeom>
        </p:spPr>
        <p:txBody>
          <a:bodyPr/>
          <a:lstStyle/>
          <a:p>
            <a:pPr eaLnBrk="1" hangingPunct="1"/>
            <a:r>
              <a:rPr lang="en-US"/>
              <a:t>Ensure safety lever is set on “S” (Safe)</a:t>
            </a:r>
          </a:p>
          <a:p>
            <a:pPr eaLnBrk="1" hangingPunct="1"/>
            <a:r>
              <a:rPr lang="en-US"/>
              <a:t>Press barrel release button up, allow barrel to swing out</a:t>
            </a:r>
          </a:p>
          <a:p>
            <a:pPr eaLnBrk="1" hangingPunct="1"/>
            <a:r>
              <a:rPr lang="en-US"/>
              <a:t>Remove cartridge or case by hand</a:t>
            </a:r>
          </a:p>
          <a:p>
            <a:pPr lvl="1" eaLnBrk="1" hangingPunct="1"/>
            <a:r>
              <a:rPr lang="en-US"/>
              <a:t>Grasp rim using (cutouts in barrel) by hand and pull to rear</a:t>
            </a:r>
          </a:p>
          <a:p>
            <a:pPr eaLnBrk="1" hangingPunct="1"/>
            <a:r>
              <a:rPr lang="en-US"/>
              <a:t>Discard live ammo IAW local procedures</a:t>
            </a:r>
          </a:p>
          <a:p>
            <a:pPr eaLnBrk="1" hangingPunct="1"/>
            <a:r>
              <a:rPr lang="en-US"/>
              <a:t>Return barrel to closed position</a:t>
            </a:r>
          </a:p>
        </p:txBody>
      </p:sp>
    </p:spTree>
  </p:cSld>
  <p:clrMapOvr>
    <a:masterClrMapping/>
  </p:clrMapOvr>
  <p:transition spd="med">
    <p:spli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 TO OPERATION Immediate Action Steps</a:t>
            </a:r>
          </a:p>
        </p:txBody>
      </p:sp>
      <p:sp>
        <p:nvSpPr>
          <p:cNvPr id="62467" name="Rectangle 3"/>
          <p:cNvSpPr>
            <a:spLocks noGrp="1" noChangeArrowheads="1"/>
          </p:cNvSpPr>
          <p:nvPr>
            <p:ph type="body" idx="4294967295"/>
          </p:nvPr>
        </p:nvSpPr>
        <p:spPr>
          <a:xfrm>
            <a:off x="0" y="1752600"/>
            <a:ext cx="9144000" cy="4525963"/>
          </a:xfrm>
          <a:prstGeom prst="rect">
            <a:avLst/>
          </a:prstGeom>
        </p:spPr>
        <p:txBody>
          <a:bodyPr/>
          <a:lstStyle/>
          <a:p>
            <a:pPr eaLnBrk="1" hangingPunct="1"/>
            <a:r>
              <a:rPr lang="en-US" sz="2800"/>
              <a:t>Failure to Fire</a:t>
            </a:r>
          </a:p>
          <a:p>
            <a:pPr lvl="1" eaLnBrk="1" hangingPunct="1"/>
            <a:r>
              <a:rPr lang="en-US" sz="2400"/>
              <a:t>Place safety lever to “S” (Safe)</a:t>
            </a:r>
          </a:p>
          <a:p>
            <a:pPr lvl="1" eaLnBrk="1" hangingPunct="1"/>
            <a:r>
              <a:rPr lang="en-US" sz="2400"/>
              <a:t>Wait for 30 seconds, with weapon pointed down range</a:t>
            </a:r>
          </a:p>
          <a:p>
            <a:pPr lvl="1" eaLnBrk="1" hangingPunct="1"/>
            <a:r>
              <a:rPr lang="en-US" sz="2400"/>
              <a:t>Pull trigger again</a:t>
            </a:r>
          </a:p>
          <a:p>
            <a:pPr lvl="1" eaLnBrk="1" hangingPunct="1"/>
            <a:r>
              <a:rPr lang="en-US" sz="2400"/>
              <a:t>If round still fails, wait 30 seconds</a:t>
            </a:r>
          </a:p>
          <a:p>
            <a:pPr lvl="2" eaLnBrk="1" hangingPunct="1"/>
            <a:r>
              <a:rPr lang="en-US" sz="2000"/>
              <a:t>Unlock and open barrel</a:t>
            </a:r>
          </a:p>
          <a:p>
            <a:pPr lvl="2" eaLnBrk="1" hangingPunct="1"/>
            <a:r>
              <a:rPr lang="en-US" sz="2000"/>
              <a:t>Remove faulty cartridge, Inspect Primer, rotate ¼ turn</a:t>
            </a:r>
          </a:p>
          <a:p>
            <a:pPr lvl="2" eaLnBrk="1" hangingPunct="1"/>
            <a:r>
              <a:rPr lang="en-US" sz="2000"/>
              <a:t>Reinsert round, attempt to fire again.</a:t>
            </a:r>
          </a:p>
          <a:p>
            <a:pPr lvl="2" eaLnBrk="1" hangingPunct="1"/>
            <a:r>
              <a:rPr lang="en-US" sz="2000"/>
              <a:t>If round still does not fire Dispose of cartridge IAW applicable procedures</a:t>
            </a:r>
          </a:p>
        </p:txBody>
      </p:sp>
    </p:spTree>
  </p:cSld>
  <p:clrMapOvr>
    <a:masterClrMapping/>
  </p:clrMapOvr>
  <p:transition spd="med">
    <p:spli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PLACE IN TO OPERATION Immediate Action Steps</a:t>
            </a:r>
          </a:p>
        </p:txBody>
      </p:sp>
      <p:sp>
        <p:nvSpPr>
          <p:cNvPr id="63491" name="Rectangle 3"/>
          <p:cNvSpPr>
            <a:spLocks noGrp="1" noChangeArrowheads="1"/>
          </p:cNvSpPr>
          <p:nvPr>
            <p:ph type="body" idx="4294967295"/>
          </p:nvPr>
        </p:nvSpPr>
        <p:spPr>
          <a:xfrm>
            <a:off x="0" y="2103438"/>
            <a:ext cx="8991600" cy="4525962"/>
          </a:xfrm>
          <a:prstGeom prst="rect">
            <a:avLst/>
          </a:prstGeom>
        </p:spPr>
        <p:txBody>
          <a:bodyPr/>
          <a:lstStyle/>
          <a:p>
            <a:pPr eaLnBrk="1" hangingPunct="1"/>
            <a:r>
              <a:rPr lang="en-US"/>
              <a:t>Failure to Extract/Eject</a:t>
            </a:r>
          </a:p>
          <a:p>
            <a:pPr lvl="1" eaLnBrk="1" hangingPunct="1"/>
            <a:r>
              <a:rPr lang="en-US"/>
              <a:t>Place safety lever to “S” (Safe)</a:t>
            </a:r>
          </a:p>
          <a:p>
            <a:pPr lvl="1" eaLnBrk="1" hangingPunct="1"/>
            <a:r>
              <a:rPr lang="en-US"/>
              <a:t>Place  cleaning rod into barrel from muzzle end, until contact with spent case is made</a:t>
            </a:r>
          </a:p>
          <a:p>
            <a:pPr lvl="1" eaLnBrk="1" hangingPunct="1"/>
            <a:r>
              <a:rPr lang="en-US"/>
              <a:t>Carefully tap top of rod with applicable tool until round disengages from chamber</a:t>
            </a:r>
          </a:p>
          <a:p>
            <a:pPr lvl="1" eaLnBrk="1" hangingPunct="1"/>
            <a:r>
              <a:rPr lang="en-US"/>
              <a:t>Inspect bore and chamber for signs of damage</a:t>
            </a:r>
          </a:p>
          <a:p>
            <a:pPr lvl="1" eaLnBrk="1" hangingPunct="1">
              <a:buFontTx/>
              <a:buNone/>
            </a:pPr>
            <a:endParaRPr lang="en-US"/>
          </a:p>
        </p:txBody>
      </p:sp>
    </p:spTree>
  </p:cSld>
  <p:clrMapOvr>
    <a:masterClrMapping/>
  </p:clrMapOvr>
  <p:transition spd="med">
    <p:spli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0" y="274638"/>
            <a:ext cx="9144000" cy="1143000"/>
          </a:xfrm>
          <a:prstGeom prst="rect">
            <a:avLst/>
          </a:prstGeom>
        </p:spPr>
        <p:txBody>
          <a:bodyPr/>
          <a:lstStyle/>
          <a:p>
            <a:r>
              <a:rPr lang="en-US" b="1">
                <a:solidFill>
                  <a:schemeClr val="tx1"/>
                </a:solidFill>
              </a:rPr>
              <a:t>Enabling Learning Objective D</a:t>
            </a:r>
          </a:p>
        </p:txBody>
      </p:sp>
      <p:sp>
        <p:nvSpPr>
          <p:cNvPr id="64515" name="Rectangle 3"/>
          <p:cNvSpPr>
            <a:spLocks noGrp="1" noChangeArrowheads="1"/>
          </p:cNvSpPr>
          <p:nvPr>
            <p:ph type="body" idx="4294967295"/>
          </p:nvPr>
        </p:nvSpPr>
        <p:spPr>
          <a:xfrm>
            <a:off x="0" y="1828800"/>
            <a:ext cx="9144000" cy="4525963"/>
          </a:xfrm>
          <a:prstGeom prst="rect">
            <a:avLst/>
          </a:prstGeom>
        </p:spPr>
        <p:txBody>
          <a:bodyPr/>
          <a:lstStyle/>
          <a:p>
            <a:pPr marL="0" indent="0">
              <a:lnSpc>
                <a:spcPct val="90000"/>
              </a:lnSpc>
              <a:buFontTx/>
              <a:buNone/>
            </a:pPr>
            <a:r>
              <a:rPr lang="en-US" sz="2400" b="1" u="sng"/>
              <a:t>Action</a:t>
            </a:r>
            <a:r>
              <a:rPr lang="en-US" sz="2400"/>
              <a:t>:  Discuss M320 marksmanship procedures   </a:t>
            </a:r>
          </a:p>
          <a:p>
            <a:pPr marL="0" indent="0">
              <a:lnSpc>
                <a:spcPct val="90000"/>
              </a:lnSpc>
              <a:buFontTx/>
              <a:buNone/>
            </a:pPr>
            <a:endParaRPr lang="en-US" sz="2400"/>
          </a:p>
          <a:p>
            <a:pPr marL="0" indent="0">
              <a:lnSpc>
                <a:spcPct val="90000"/>
              </a:lnSpc>
              <a:buFontTx/>
              <a:buNone/>
            </a:pPr>
            <a:r>
              <a:rPr lang="en-US" sz="2400" b="1" u="sng"/>
              <a:t>Conditions</a:t>
            </a:r>
            <a:r>
              <a:rPr lang="en-US" sz="2400"/>
              <a:t>:  Given a M320 with Mechanical Leaf Sight, simulated target, classroom block of instruction.</a:t>
            </a:r>
          </a:p>
          <a:p>
            <a:pPr marL="0" indent="0">
              <a:lnSpc>
                <a:spcPct val="90000"/>
              </a:lnSpc>
              <a:buFontTx/>
              <a:buNone/>
            </a:pPr>
            <a:endParaRPr lang="en-US" sz="2400"/>
          </a:p>
          <a:p>
            <a:pPr marL="0" indent="0">
              <a:lnSpc>
                <a:spcPct val="90000"/>
              </a:lnSpc>
              <a:buFontTx/>
              <a:buNone/>
            </a:pPr>
            <a:r>
              <a:rPr lang="en-US" sz="2400" b="1" u="sng"/>
              <a:t>Standards</a:t>
            </a:r>
            <a:r>
              <a:rPr lang="en-US" sz="2400"/>
              <a:t>: Identify characteristics of M320 Marksmanship</a:t>
            </a:r>
          </a:p>
          <a:p>
            <a:pPr marL="0" indent="0">
              <a:lnSpc>
                <a:spcPct val="90000"/>
              </a:lnSpc>
              <a:buFontTx/>
              <a:buNone/>
            </a:pPr>
            <a:endParaRPr lang="en-US" sz="2400"/>
          </a:p>
        </p:txBody>
      </p:sp>
    </p:spTree>
  </p:cSld>
  <p:clrMapOvr>
    <a:masterClrMapping/>
  </p:clrMapOvr>
  <p:transition spd="med">
    <p:spli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M320/M320A1 Marksmanship</a:t>
            </a:r>
          </a:p>
        </p:txBody>
      </p:sp>
      <p:sp>
        <p:nvSpPr>
          <p:cNvPr id="65539" name="Rectangle 3"/>
          <p:cNvSpPr>
            <a:spLocks noGrp="1" noChangeArrowheads="1"/>
          </p:cNvSpPr>
          <p:nvPr>
            <p:ph type="body" idx="4294967295"/>
          </p:nvPr>
        </p:nvSpPr>
        <p:spPr>
          <a:xfrm>
            <a:off x="0" y="1600200"/>
            <a:ext cx="8229600" cy="4525963"/>
          </a:xfrm>
          <a:prstGeom prst="rect">
            <a:avLst/>
          </a:prstGeom>
        </p:spPr>
        <p:txBody>
          <a:bodyPr/>
          <a:lstStyle/>
          <a:p>
            <a:pPr eaLnBrk="1" hangingPunct="1"/>
            <a:r>
              <a:rPr lang="en-US"/>
              <a:t>Trigger Control </a:t>
            </a:r>
          </a:p>
          <a:p>
            <a:pPr lvl="1" eaLnBrk="1" hangingPunct="1"/>
            <a:r>
              <a:rPr lang="en-US"/>
              <a:t>Finger placement</a:t>
            </a:r>
          </a:p>
          <a:p>
            <a:pPr lvl="1" eaLnBrk="1" hangingPunct="1"/>
            <a:r>
              <a:rPr lang="en-US"/>
              <a:t>Apply direct rearward pressure</a:t>
            </a:r>
          </a:p>
          <a:p>
            <a:pPr lvl="1" eaLnBrk="1" hangingPunct="1"/>
            <a:r>
              <a:rPr lang="en-US"/>
              <a:t>Avoid jerking trigger </a:t>
            </a:r>
          </a:p>
          <a:p>
            <a:pPr lvl="1" eaLnBrk="1" hangingPunct="1"/>
            <a:r>
              <a:rPr lang="en-US"/>
              <a:t>Practice and technique are required to master proper trigger manipulation of the M320/M320A1</a:t>
            </a:r>
          </a:p>
        </p:txBody>
      </p:sp>
    </p:spTree>
  </p:cSld>
  <p:clrMapOvr>
    <a:masterClrMapping/>
  </p:clrMapOvr>
  <p:transition spd="med">
    <p:spli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0" y="0"/>
            <a:ext cx="9144000" cy="1417638"/>
          </a:xfrm>
          <a:prstGeom prst="rect">
            <a:avLst/>
          </a:prstGeom>
        </p:spPr>
        <p:txBody>
          <a:bodyPr/>
          <a:lstStyle/>
          <a:p>
            <a:pPr eaLnBrk="1" hangingPunct="1">
              <a:defRPr/>
            </a:pPr>
            <a:r>
              <a:rPr lang="en-US" b="1">
                <a:effectLst>
                  <a:outerShdw blurRad="38100" dist="38100" dir="2700000" algn="tl">
                    <a:srgbClr val="C0C0C0"/>
                  </a:outerShdw>
                </a:effectLst>
              </a:rPr>
              <a:t>M320 Marksmanship</a:t>
            </a:r>
            <a:br>
              <a:rPr lang="en-US" b="1">
                <a:effectLst>
                  <a:outerShdw blurRad="38100" dist="38100" dir="2700000" algn="tl">
                    <a:srgbClr val="C0C0C0"/>
                  </a:outerShdw>
                </a:effectLst>
              </a:rPr>
            </a:br>
            <a:r>
              <a:rPr lang="en-US" b="1">
                <a:effectLst>
                  <a:outerShdw blurRad="38100" dist="38100" dir="2700000" algn="tl">
                    <a:srgbClr val="C0C0C0"/>
                  </a:outerShdw>
                </a:effectLst>
              </a:rPr>
              <a:t>Stand-Alone</a:t>
            </a:r>
          </a:p>
        </p:txBody>
      </p:sp>
      <p:sp>
        <p:nvSpPr>
          <p:cNvPr id="71683" name="Rectangle 3"/>
          <p:cNvSpPr>
            <a:spLocks noGrp="1" noChangeArrowheads="1"/>
          </p:cNvSpPr>
          <p:nvPr>
            <p:ph type="body" idx="4294967295"/>
          </p:nvPr>
        </p:nvSpPr>
        <p:spPr>
          <a:xfrm>
            <a:off x="0" y="4838700"/>
            <a:ext cx="6781800" cy="1752600"/>
          </a:xfrm>
          <a:prstGeom prst="rect">
            <a:avLst/>
          </a:prstGeom>
        </p:spPr>
        <p:txBody>
          <a:bodyPr/>
          <a:lstStyle/>
          <a:p>
            <a:pPr marL="685800" lvl="2" indent="-457200" eaLnBrk="1" hangingPunct="1">
              <a:buFontTx/>
              <a:buAutoNum type="arabicPeriod"/>
              <a:defRPr/>
            </a:pPr>
            <a:r>
              <a:rPr lang="en-US" b="1">
                <a:effectLst>
                  <a:outerShdw blurRad="38100" dist="38100" dir="2700000" algn="tl">
                    <a:srgbClr val="C0C0C0"/>
                  </a:outerShdw>
                </a:effectLst>
              </a:rPr>
              <a:t>Deploy the vertical grip, place  non firing hand on grip</a:t>
            </a:r>
          </a:p>
          <a:p>
            <a:pPr marL="685800" lvl="2" indent="-457200" eaLnBrk="1" hangingPunct="1">
              <a:buFontTx/>
              <a:buAutoNum type="arabicPeriod"/>
              <a:defRPr/>
            </a:pPr>
            <a:r>
              <a:rPr lang="en-US" b="1">
                <a:effectLst>
                  <a:outerShdw blurRad="38100" dist="38100" dir="2700000" algn="tl">
                    <a:srgbClr val="C0C0C0"/>
                  </a:outerShdw>
                </a:effectLst>
              </a:rPr>
              <a:t>Place firing hand on pistol grip</a:t>
            </a:r>
          </a:p>
          <a:p>
            <a:pPr marL="685800" lvl="2" indent="-457200" eaLnBrk="1" hangingPunct="1">
              <a:buFontTx/>
              <a:buAutoNum type="arabicPeriod"/>
              <a:defRPr/>
            </a:pPr>
            <a:r>
              <a:rPr lang="en-US" b="1">
                <a:effectLst>
                  <a:outerShdw blurRad="38100" dist="38100" dir="2700000" algn="tl">
                    <a:srgbClr val="C0C0C0"/>
                  </a:outerShdw>
                </a:effectLst>
              </a:rPr>
              <a:t>Adjust butt-stock to desired length</a:t>
            </a:r>
          </a:p>
        </p:txBody>
      </p:sp>
      <p:sp>
        <p:nvSpPr>
          <p:cNvPr id="66564" name="Text Box 10"/>
          <p:cNvSpPr txBox="1">
            <a:spLocks noChangeArrowheads="1"/>
          </p:cNvSpPr>
          <p:nvPr/>
        </p:nvSpPr>
        <p:spPr bwMode="auto">
          <a:xfrm>
            <a:off x="2089150" y="3905250"/>
            <a:ext cx="349250" cy="396875"/>
          </a:xfrm>
          <a:prstGeom prst="rect">
            <a:avLst/>
          </a:prstGeom>
          <a:noFill/>
          <a:ln w="9525">
            <a:noFill/>
            <a:miter lim="800000"/>
            <a:headEnd/>
            <a:tailEnd/>
          </a:ln>
        </p:spPr>
        <p:txBody>
          <a:bodyPr>
            <a:spAutoFit/>
          </a:bodyPr>
          <a:lstStyle/>
          <a:p>
            <a:r>
              <a:rPr lang="en-US" sz="2000" b="1">
                <a:solidFill>
                  <a:srgbClr val="0033CC"/>
                </a:solidFill>
              </a:rPr>
              <a:t>1</a:t>
            </a:r>
          </a:p>
        </p:txBody>
      </p:sp>
      <p:sp>
        <p:nvSpPr>
          <p:cNvPr id="71685" name="Text Box 12"/>
          <p:cNvSpPr txBox="1">
            <a:spLocks noChangeArrowheads="1"/>
          </p:cNvSpPr>
          <p:nvPr/>
        </p:nvSpPr>
        <p:spPr bwMode="auto">
          <a:xfrm>
            <a:off x="4324350" y="3867150"/>
            <a:ext cx="325438" cy="396875"/>
          </a:xfrm>
          <a:prstGeom prst="rect">
            <a:avLst/>
          </a:prstGeom>
          <a:noFill/>
          <a:ln w="9525">
            <a:noFill/>
            <a:miter lim="800000"/>
            <a:headEnd/>
            <a:tailEnd/>
          </a:ln>
          <a:effectLst>
            <a:outerShdw dist="35921" dir="2700000" algn="ctr" rotWithShape="0">
              <a:schemeClr val="bg1"/>
            </a:outerShdw>
          </a:effectLst>
        </p:spPr>
        <p:txBody>
          <a:bodyPr wrap="none">
            <a:spAutoFit/>
          </a:bodyPr>
          <a:lstStyle/>
          <a:p>
            <a:pPr>
              <a:defRPr/>
            </a:pPr>
            <a:r>
              <a:rPr lang="en-US" sz="2000" b="1" dirty="0">
                <a:solidFill>
                  <a:srgbClr val="0033CC"/>
                </a:solidFill>
              </a:rPr>
              <a:t>2</a:t>
            </a:r>
          </a:p>
        </p:txBody>
      </p:sp>
      <p:sp>
        <p:nvSpPr>
          <p:cNvPr id="71692" name="Text Box 12"/>
          <p:cNvSpPr txBox="1">
            <a:spLocks noChangeArrowheads="1"/>
          </p:cNvSpPr>
          <p:nvPr/>
        </p:nvSpPr>
        <p:spPr bwMode="auto">
          <a:xfrm>
            <a:off x="6575425" y="3478213"/>
            <a:ext cx="325438" cy="396875"/>
          </a:xfrm>
          <a:prstGeom prst="rect">
            <a:avLst/>
          </a:prstGeom>
          <a:noFill/>
          <a:ln w="9525">
            <a:noFill/>
            <a:miter lim="800000"/>
            <a:headEnd/>
            <a:tailEnd/>
          </a:ln>
          <a:effectLst/>
        </p:spPr>
        <p:txBody>
          <a:bodyPr wrap="none">
            <a:spAutoFit/>
          </a:bodyPr>
          <a:lstStyle/>
          <a:p>
            <a:pPr>
              <a:defRPr/>
            </a:pPr>
            <a:r>
              <a:rPr lang="en-US" sz="2000" b="1" dirty="0">
                <a:solidFill>
                  <a:srgbClr val="0033CC"/>
                </a:solidFill>
                <a:effectLst>
                  <a:outerShdw blurRad="38100" dist="38100" dir="2700000" algn="tl">
                    <a:srgbClr val="C0C0C0"/>
                  </a:outerShdw>
                </a:effectLst>
              </a:rPr>
              <a:t>3</a:t>
            </a:r>
          </a:p>
        </p:txBody>
      </p:sp>
      <p:pic>
        <p:nvPicPr>
          <p:cNvPr id="66567" name="Picture 10" descr="C:\Users\Owner\Desktop\320 pics\M320pics\M320 (5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04900" y="823913"/>
            <a:ext cx="6172200" cy="3957637"/>
          </a:xfrm>
          <a:prstGeom prst="rect">
            <a:avLst/>
          </a:prstGeom>
          <a:noFill/>
          <a:ln w="9525">
            <a:noFill/>
            <a:miter lim="800000"/>
            <a:headEnd/>
            <a:tailEnd/>
          </a:ln>
        </p:spPr>
      </p:pic>
      <p:pic>
        <p:nvPicPr>
          <p:cNvPr id="66568" name="Picture 10" descr="DSC07034"/>
          <p:cNvPicPr>
            <a:picLocks noChangeAspect="1" noChangeArrowheads="1"/>
          </p:cNvPicPr>
          <p:nvPr/>
        </p:nvPicPr>
        <p:blipFill>
          <a:blip r:embed="rId4" cstate="print"/>
          <a:srcRect/>
          <a:stretch>
            <a:fillRect/>
          </a:stretch>
        </p:blipFill>
        <p:spPr bwMode="auto">
          <a:xfrm>
            <a:off x="6743700" y="3844925"/>
            <a:ext cx="2074863" cy="2767013"/>
          </a:xfrm>
          <a:prstGeom prst="rect">
            <a:avLst/>
          </a:prstGeom>
          <a:noFill/>
          <a:ln w="9525">
            <a:noFill/>
            <a:miter lim="800000"/>
            <a:headEnd/>
            <a:tailEnd/>
          </a:ln>
        </p:spPr>
      </p:pic>
    </p:spTree>
  </p:cSld>
  <p:clrMapOvr>
    <a:masterClrMapping/>
  </p:clrMapOvr>
  <p:transition spd="med">
    <p:spli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1" descr="DSC06992"/>
          <p:cNvPicPr>
            <a:picLocks noChangeAspect="1" noChangeArrowheads="1"/>
          </p:cNvPicPr>
          <p:nvPr/>
        </p:nvPicPr>
        <p:blipFill>
          <a:blip r:embed="rId3" cstate="print"/>
          <a:srcRect l="18709" t="19400" r="17151" b="18013"/>
          <a:stretch>
            <a:fillRect/>
          </a:stretch>
        </p:blipFill>
        <p:spPr bwMode="auto">
          <a:xfrm>
            <a:off x="3808413" y="2090738"/>
            <a:ext cx="4673600" cy="3421062"/>
          </a:xfrm>
          <a:prstGeom prst="rect">
            <a:avLst/>
          </a:prstGeom>
          <a:noFill/>
          <a:ln w="9525">
            <a:noFill/>
            <a:miter lim="800000"/>
            <a:headEnd/>
            <a:tailEnd/>
          </a:ln>
        </p:spPr>
      </p:pic>
      <p:sp>
        <p:nvSpPr>
          <p:cNvPr id="207874"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M320/M320A1 Marksmanship</a:t>
            </a:r>
            <a:br>
              <a:rPr lang="en-US" b="1">
                <a:effectLst>
                  <a:outerShdw blurRad="38100" dist="38100" dir="2700000" algn="tl">
                    <a:srgbClr val="C0C0C0"/>
                  </a:outerShdw>
                </a:effectLst>
              </a:rPr>
            </a:br>
            <a:r>
              <a:rPr lang="en-US" b="1">
                <a:effectLst>
                  <a:outerShdw blurRad="38100" dist="38100" dir="2700000" algn="tl">
                    <a:srgbClr val="C0C0C0"/>
                  </a:outerShdw>
                </a:effectLst>
              </a:rPr>
              <a:t>Host-Weapon mounted</a:t>
            </a:r>
          </a:p>
        </p:txBody>
      </p:sp>
      <p:sp>
        <p:nvSpPr>
          <p:cNvPr id="67588" name="Rectangle 4"/>
          <p:cNvSpPr>
            <a:spLocks noGrp="1" noChangeArrowheads="1"/>
          </p:cNvSpPr>
          <p:nvPr>
            <p:ph type="body" idx="4294967295"/>
          </p:nvPr>
        </p:nvSpPr>
        <p:spPr>
          <a:xfrm>
            <a:off x="0" y="1847850"/>
            <a:ext cx="3886200" cy="4525963"/>
          </a:xfrm>
          <a:prstGeom prst="rect">
            <a:avLst/>
          </a:prstGeom>
        </p:spPr>
        <p:txBody>
          <a:bodyPr/>
          <a:lstStyle/>
          <a:p>
            <a:pPr eaLnBrk="1" hangingPunct="1"/>
            <a:r>
              <a:rPr lang="en-US" sz="2800"/>
              <a:t>Grip</a:t>
            </a:r>
          </a:p>
          <a:p>
            <a:pPr lvl="1" eaLnBrk="1" hangingPunct="1"/>
            <a:r>
              <a:rPr lang="en-US" sz="2400"/>
              <a:t>Mounted on weapon</a:t>
            </a:r>
          </a:p>
          <a:p>
            <a:pPr lvl="2" eaLnBrk="1" hangingPunct="1"/>
            <a:r>
              <a:rPr lang="en-US" sz="2000"/>
              <a:t>Retract vertical grip</a:t>
            </a:r>
          </a:p>
          <a:p>
            <a:pPr lvl="2" eaLnBrk="1" hangingPunct="1"/>
            <a:r>
              <a:rPr lang="en-US" sz="2000"/>
              <a:t>Place non-firing hand (1)on host weapon pistol grip</a:t>
            </a:r>
          </a:p>
          <a:p>
            <a:pPr lvl="2" eaLnBrk="1" hangingPunct="1"/>
            <a:r>
              <a:rPr lang="en-US" sz="2000"/>
              <a:t>Place firing hand (2) on M320/M320A1 pistol grip</a:t>
            </a:r>
          </a:p>
        </p:txBody>
      </p:sp>
      <p:sp>
        <p:nvSpPr>
          <p:cNvPr id="67589" name="Text Box 6"/>
          <p:cNvSpPr txBox="1">
            <a:spLocks noChangeArrowheads="1"/>
          </p:cNvSpPr>
          <p:nvPr/>
        </p:nvSpPr>
        <p:spPr bwMode="auto">
          <a:xfrm>
            <a:off x="5394325" y="4913313"/>
            <a:ext cx="311150" cy="366712"/>
          </a:xfrm>
          <a:prstGeom prst="rect">
            <a:avLst/>
          </a:prstGeom>
          <a:noFill/>
          <a:ln w="9525">
            <a:noFill/>
            <a:miter lim="800000"/>
            <a:headEnd/>
            <a:tailEnd/>
          </a:ln>
        </p:spPr>
        <p:txBody>
          <a:bodyPr wrap="none">
            <a:spAutoFit/>
          </a:bodyPr>
          <a:lstStyle/>
          <a:p>
            <a:r>
              <a:rPr lang="en-US" sz="1800" b="1">
                <a:solidFill>
                  <a:srgbClr val="FF0000"/>
                </a:solidFill>
              </a:rPr>
              <a:t>1</a:t>
            </a:r>
          </a:p>
        </p:txBody>
      </p:sp>
      <p:sp>
        <p:nvSpPr>
          <p:cNvPr id="67590" name="Text Box 7"/>
          <p:cNvSpPr txBox="1">
            <a:spLocks noChangeArrowheads="1"/>
          </p:cNvSpPr>
          <p:nvPr/>
        </p:nvSpPr>
        <p:spPr bwMode="auto">
          <a:xfrm>
            <a:off x="7162800" y="4953000"/>
            <a:ext cx="311150" cy="366713"/>
          </a:xfrm>
          <a:prstGeom prst="rect">
            <a:avLst/>
          </a:prstGeom>
          <a:noFill/>
          <a:ln w="9525">
            <a:noFill/>
            <a:miter lim="800000"/>
            <a:headEnd/>
            <a:tailEnd/>
          </a:ln>
        </p:spPr>
        <p:txBody>
          <a:bodyPr wrap="none">
            <a:spAutoFit/>
          </a:bodyPr>
          <a:lstStyle/>
          <a:p>
            <a:r>
              <a:rPr lang="en-US" sz="1800" b="1">
                <a:solidFill>
                  <a:srgbClr val="FF0000"/>
                </a:solidFill>
              </a:rPr>
              <a:t>2</a:t>
            </a:r>
          </a:p>
        </p:txBody>
      </p:sp>
      <p:sp>
        <p:nvSpPr>
          <p:cNvPr id="72711" name="Line 8"/>
          <p:cNvSpPr>
            <a:spLocks noChangeShapeType="1"/>
          </p:cNvSpPr>
          <p:nvPr/>
        </p:nvSpPr>
        <p:spPr bwMode="auto">
          <a:xfrm flipV="1">
            <a:off x="5638800" y="3143250"/>
            <a:ext cx="981075" cy="1733550"/>
          </a:xfrm>
          <a:prstGeom prst="line">
            <a:avLst/>
          </a:prstGeom>
          <a:noFill/>
          <a:ln w="76200">
            <a:solidFill>
              <a:srgbClr val="FF0000"/>
            </a:solidFill>
            <a:round/>
            <a:headEnd/>
            <a:tailEnd type="stealth" w="med" len="lg"/>
          </a:ln>
        </p:spPr>
        <p:txBody>
          <a:bodyPr/>
          <a:lstStyle/>
          <a:p>
            <a:pPr>
              <a:defRPr/>
            </a:pPr>
            <a:endParaRPr lang="en-US" sz="1800" b="1">
              <a:effectLst>
                <a:outerShdw blurRad="38100" dist="38100" dir="2700000" algn="tl">
                  <a:srgbClr val="000000">
                    <a:alpha val="43137"/>
                  </a:srgbClr>
                </a:outerShdw>
              </a:effectLst>
            </a:endParaRPr>
          </a:p>
        </p:txBody>
      </p:sp>
      <p:sp>
        <p:nvSpPr>
          <p:cNvPr id="67592" name="Line 9"/>
          <p:cNvSpPr>
            <a:spLocks noChangeShapeType="1"/>
          </p:cNvSpPr>
          <p:nvPr/>
        </p:nvSpPr>
        <p:spPr bwMode="auto">
          <a:xfrm flipH="1" flipV="1">
            <a:off x="7143750" y="3105150"/>
            <a:ext cx="171450" cy="1771650"/>
          </a:xfrm>
          <a:prstGeom prst="line">
            <a:avLst/>
          </a:prstGeom>
          <a:noFill/>
          <a:ln w="76200">
            <a:solidFill>
              <a:srgbClr val="FF0000"/>
            </a:solidFill>
            <a:round/>
            <a:headEnd/>
            <a:tailEnd type="stealth" w="med" len="lg"/>
          </a:ln>
        </p:spPr>
        <p:txBody>
          <a:bodyPr/>
          <a:lstStyle/>
          <a:p>
            <a:endParaRPr lang="en-US"/>
          </a:p>
        </p:txBody>
      </p:sp>
    </p:spTree>
  </p:cSld>
  <p:clrMapOvr>
    <a:masterClrMapping/>
  </p:clrMapOvr>
  <p:transition spd="med">
    <p:spli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76200"/>
            <a:ext cx="9144000" cy="1143000"/>
          </a:xfrm>
          <a:prstGeom prst="rect">
            <a:avLst/>
          </a:prstGeom>
        </p:spPr>
        <p:txBody>
          <a:bodyPr/>
          <a:lstStyle/>
          <a:p>
            <a:pPr eaLnBrk="1" hangingPunct="1">
              <a:defRPr/>
            </a:pPr>
            <a:r>
              <a:rPr lang="en-US" b="1">
                <a:effectLst>
                  <a:outerShdw blurRad="38100" dist="38100" dir="2700000" algn="tl">
                    <a:srgbClr val="C0C0C0"/>
                  </a:outerShdw>
                </a:effectLst>
              </a:rPr>
              <a:t>M320/M320A1 Marksmanship</a:t>
            </a:r>
            <a:br>
              <a:rPr lang="en-US" b="1">
                <a:effectLst>
                  <a:outerShdw blurRad="38100" dist="38100" dir="2700000" algn="tl">
                    <a:srgbClr val="C0C0C0"/>
                  </a:outerShdw>
                </a:effectLst>
              </a:rPr>
            </a:br>
            <a:r>
              <a:rPr lang="en-US" b="1">
                <a:effectLst>
                  <a:outerShdw blurRad="38100" dist="38100" dir="2700000" algn="tl">
                    <a:srgbClr val="C0C0C0"/>
                  </a:outerShdw>
                </a:effectLst>
              </a:rPr>
              <a:t>Sight Alignment</a:t>
            </a:r>
          </a:p>
        </p:txBody>
      </p:sp>
      <p:pic>
        <p:nvPicPr>
          <p:cNvPr id="68611" name="Picture 4" descr="Sight50"/>
          <p:cNvPicPr>
            <a:picLocks noChangeAspect="1" noChangeArrowheads="1"/>
          </p:cNvPicPr>
          <p:nvPr/>
        </p:nvPicPr>
        <p:blipFill>
          <a:blip r:embed="rId3" cstate="print"/>
          <a:srcRect t="58450" b="23860"/>
          <a:stretch>
            <a:fillRect/>
          </a:stretch>
        </p:blipFill>
        <p:spPr bwMode="auto">
          <a:xfrm>
            <a:off x="457200" y="1752600"/>
            <a:ext cx="4267200" cy="4143375"/>
          </a:xfrm>
          <a:prstGeom prst="rect">
            <a:avLst/>
          </a:prstGeom>
          <a:noFill/>
          <a:ln w="38100">
            <a:solidFill>
              <a:srgbClr val="FF0000"/>
            </a:solidFill>
            <a:miter lim="800000"/>
            <a:headEnd/>
            <a:tailEnd/>
          </a:ln>
          <a:effectLst>
            <a:outerShdw dist="28398" dir="3806097" algn="ctr" rotWithShape="0">
              <a:schemeClr val="bg1"/>
            </a:outerShdw>
          </a:effectLst>
        </p:spPr>
      </p:pic>
      <p:pic>
        <p:nvPicPr>
          <p:cNvPr id="68612" name="Picture 5" descr="Sight50"/>
          <p:cNvPicPr>
            <a:picLocks noChangeAspect="1" noChangeArrowheads="1"/>
          </p:cNvPicPr>
          <p:nvPr/>
        </p:nvPicPr>
        <p:blipFill>
          <a:blip r:embed="rId3" cstate="print"/>
          <a:srcRect b="21333"/>
          <a:stretch>
            <a:fillRect/>
          </a:stretch>
        </p:blipFill>
        <p:spPr bwMode="auto">
          <a:xfrm>
            <a:off x="7620000" y="704850"/>
            <a:ext cx="1106488" cy="4776788"/>
          </a:xfrm>
          <a:prstGeom prst="rect">
            <a:avLst/>
          </a:prstGeom>
          <a:noFill/>
          <a:ln w="9525">
            <a:noFill/>
            <a:miter lim="800000"/>
            <a:headEnd/>
            <a:tailEnd/>
          </a:ln>
        </p:spPr>
      </p:pic>
      <p:sp>
        <p:nvSpPr>
          <p:cNvPr id="97291" name="Text Box 11"/>
          <p:cNvSpPr txBox="1">
            <a:spLocks noChangeArrowheads="1"/>
          </p:cNvSpPr>
          <p:nvPr/>
        </p:nvSpPr>
        <p:spPr bwMode="auto">
          <a:xfrm>
            <a:off x="7010400" y="5657850"/>
            <a:ext cx="2286000" cy="822325"/>
          </a:xfrm>
          <a:prstGeom prst="rect">
            <a:avLst/>
          </a:prstGeom>
          <a:noFill/>
          <a:ln w="9525">
            <a:noFill/>
            <a:miter lim="800000"/>
            <a:headEnd/>
            <a:tailEnd/>
          </a:ln>
          <a:effectLst/>
        </p:spPr>
        <p:txBody>
          <a:bodyPr>
            <a:spAutoFit/>
          </a:bodyPr>
          <a:lstStyle/>
          <a:p>
            <a:pPr algn="ctr">
              <a:defRPr/>
            </a:pPr>
            <a:r>
              <a:rPr lang="en-US" b="1" dirty="0">
                <a:effectLst>
                  <a:outerShdw blurRad="38100" dist="38100" dir="2700000" algn="tl">
                    <a:srgbClr val="000000"/>
                  </a:outerShdw>
                </a:effectLst>
                <a:cs typeface="+mn-cs"/>
              </a:rPr>
              <a:t>M320 Leaf </a:t>
            </a:r>
          </a:p>
          <a:p>
            <a:pPr algn="ctr">
              <a:defRPr/>
            </a:pPr>
            <a:r>
              <a:rPr lang="en-US" b="1" dirty="0">
                <a:effectLst>
                  <a:outerShdw blurRad="38100" dist="38100" dir="2700000" algn="tl">
                    <a:srgbClr val="000000"/>
                  </a:outerShdw>
                </a:effectLst>
                <a:cs typeface="+mn-cs"/>
              </a:rPr>
              <a:t>Sight </a:t>
            </a:r>
          </a:p>
        </p:txBody>
      </p:sp>
      <p:sp>
        <p:nvSpPr>
          <p:cNvPr id="97292" name="Text Box 12"/>
          <p:cNvSpPr txBox="1">
            <a:spLocks noChangeArrowheads="1"/>
          </p:cNvSpPr>
          <p:nvPr/>
        </p:nvSpPr>
        <p:spPr bwMode="auto">
          <a:xfrm>
            <a:off x="609600" y="4394200"/>
            <a:ext cx="2971800" cy="954088"/>
          </a:xfrm>
          <a:prstGeom prst="rect">
            <a:avLst/>
          </a:prstGeom>
          <a:noFill/>
          <a:ln w="12700">
            <a:solidFill>
              <a:schemeClr val="bg1"/>
            </a:solidFill>
            <a:miter lim="800000"/>
            <a:headEnd/>
            <a:tailEnd/>
          </a:ln>
          <a:effectLst/>
        </p:spPr>
        <p:txBody>
          <a:bodyPr>
            <a:spAutoFit/>
          </a:bodyPr>
          <a:lstStyle/>
          <a:p>
            <a:pPr algn="ctr">
              <a:defRPr/>
            </a:pPr>
            <a:r>
              <a:rPr lang="en-US" sz="2800" b="1" dirty="0">
                <a:solidFill>
                  <a:schemeClr val="bg1"/>
                </a:solidFill>
                <a:effectLst>
                  <a:outerShdw blurRad="38100" dist="38100" dir="2700000" algn="tl">
                    <a:srgbClr val="000000"/>
                  </a:outerShdw>
                </a:effectLst>
                <a:cs typeface="+mn-cs"/>
              </a:rPr>
              <a:t>M320 Front Sight </a:t>
            </a:r>
          </a:p>
        </p:txBody>
      </p:sp>
      <p:sp>
        <p:nvSpPr>
          <p:cNvPr id="68616" name="Line 14"/>
          <p:cNvSpPr>
            <a:spLocks noChangeShapeType="1"/>
          </p:cNvSpPr>
          <p:nvPr/>
        </p:nvSpPr>
        <p:spPr bwMode="auto">
          <a:xfrm flipV="1">
            <a:off x="2019300" y="3771900"/>
            <a:ext cx="0" cy="609600"/>
          </a:xfrm>
          <a:prstGeom prst="line">
            <a:avLst/>
          </a:prstGeom>
          <a:noFill/>
          <a:ln w="57150">
            <a:solidFill>
              <a:schemeClr val="bg1"/>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68618" name="Rectangle 10"/>
          <p:cNvSpPr>
            <a:spLocks noChangeArrowheads="1"/>
          </p:cNvSpPr>
          <p:nvPr/>
        </p:nvSpPr>
        <p:spPr bwMode="auto">
          <a:xfrm>
            <a:off x="7620000" y="4267200"/>
            <a:ext cx="1106488" cy="990600"/>
          </a:xfrm>
          <a:prstGeom prst="rect">
            <a:avLst/>
          </a:prstGeom>
          <a:noFill/>
          <a:ln w="38100">
            <a:solidFill>
              <a:srgbClr val="FF0000"/>
            </a:solidFill>
            <a:miter lim="800000"/>
            <a:headEnd/>
            <a:tailEnd/>
          </a:ln>
          <a:effectLst>
            <a:outerShdw dist="17961" dir="2700000" algn="ctr" rotWithShape="0">
              <a:schemeClr val="bg1"/>
            </a:outerShdw>
          </a:effectLst>
        </p:spPr>
        <p:txBody>
          <a:bodyPr wrap="none" anchor="ctr"/>
          <a:lstStyle/>
          <a:p>
            <a:pPr>
              <a:defRPr/>
            </a:pPr>
            <a:endParaRPr lang="en-US" sz="1800" b="1">
              <a:effectLst>
                <a:outerShdw blurRad="38100" dist="38100" dir="2700000" algn="tl">
                  <a:srgbClr val="000000">
                    <a:alpha val="43137"/>
                  </a:srgbClr>
                </a:outerShdw>
              </a:effectLst>
            </a:endParaRPr>
          </a:p>
        </p:txBody>
      </p:sp>
      <p:cxnSp>
        <p:nvCxnSpPr>
          <p:cNvPr id="68619" name="AutoShape 11"/>
          <p:cNvCxnSpPr>
            <a:cxnSpLocks noChangeShapeType="1"/>
            <a:stCxn id="0" idx="3"/>
            <a:endCxn id="68618" idx="1"/>
          </p:cNvCxnSpPr>
          <p:nvPr/>
        </p:nvCxnSpPr>
        <p:spPr bwMode="auto">
          <a:xfrm>
            <a:off x="4743450" y="4243388"/>
            <a:ext cx="2857500" cy="519112"/>
          </a:xfrm>
          <a:prstGeom prst="bentConnector3">
            <a:avLst>
              <a:gd name="adj1" fmla="val 50000"/>
            </a:avLst>
          </a:prstGeom>
          <a:noFill/>
          <a:ln w="38100">
            <a:solidFill>
              <a:srgbClr val="FF0000"/>
            </a:solidFill>
            <a:miter lim="800000"/>
            <a:headEnd/>
            <a:tailEnd/>
          </a:ln>
          <a:effectLst>
            <a:outerShdw dist="17961" dir="2700000" algn="ctr" rotWithShape="0">
              <a:schemeClr val="bg1"/>
            </a:outerShdw>
          </a:effectLst>
        </p:spPr>
      </p:cxnSp>
    </p:spTree>
  </p:cSld>
  <p:clrMapOvr>
    <a:masterClrMapping/>
  </p:clrMapOvr>
  <p:transition spd="med">
    <p:spli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19050"/>
            <a:ext cx="9144000" cy="1143000"/>
          </a:xfrm>
          <a:prstGeom prst="rect">
            <a:avLst/>
          </a:prstGeom>
        </p:spPr>
        <p:txBody>
          <a:bodyPr/>
          <a:lstStyle/>
          <a:p>
            <a:pPr eaLnBrk="1" hangingPunct="1">
              <a:defRPr/>
            </a:pPr>
            <a:r>
              <a:rPr lang="en-US" b="1">
                <a:effectLst>
                  <a:outerShdw blurRad="38100" dist="38100" dir="2700000" algn="tl">
                    <a:srgbClr val="C0C0C0"/>
                  </a:outerShdw>
                </a:effectLst>
              </a:rPr>
              <a:t>M320 Marksmanship</a:t>
            </a:r>
            <a:br>
              <a:rPr lang="en-US" b="1">
                <a:effectLst>
                  <a:outerShdw blurRad="38100" dist="38100" dir="2700000" algn="tl">
                    <a:srgbClr val="C0C0C0"/>
                  </a:outerShdw>
                </a:effectLst>
              </a:rPr>
            </a:br>
            <a:r>
              <a:rPr lang="en-US" b="1">
                <a:effectLst>
                  <a:outerShdw blurRad="38100" dist="38100" dir="2700000" algn="tl">
                    <a:srgbClr val="C0C0C0"/>
                  </a:outerShdw>
                </a:effectLst>
              </a:rPr>
              <a:t>Sight Picture</a:t>
            </a:r>
          </a:p>
        </p:txBody>
      </p:sp>
      <p:pic>
        <p:nvPicPr>
          <p:cNvPr id="69635" name="Picture 10" descr="HK Sterling 2"/>
          <p:cNvPicPr>
            <a:picLocks noChangeAspect="1" noChangeArrowheads="1"/>
          </p:cNvPicPr>
          <p:nvPr/>
        </p:nvPicPr>
        <p:blipFill>
          <a:blip r:embed="rId3" cstate="print"/>
          <a:srcRect l="50143" t="42612" r="16571" b="18352"/>
          <a:stretch>
            <a:fillRect/>
          </a:stretch>
        </p:blipFill>
        <p:spPr bwMode="auto">
          <a:xfrm>
            <a:off x="2433638" y="2590800"/>
            <a:ext cx="5254625" cy="3505200"/>
          </a:xfrm>
          <a:prstGeom prst="rect">
            <a:avLst/>
          </a:prstGeom>
          <a:solidFill>
            <a:schemeClr val="bg1"/>
          </a:solidFill>
          <a:ln w="9525">
            <a:solidFill>
              <a:schemeClr val="bg1"/>
            </a:solidFill>
            <a:miter lim="800000"/>
            <a:headEnd/>
            <a:tailEnd/>
          </a:ln>
        </p:spPr>
      </p:pic>
      <p:sp>
        <p:nvSpPr>
          <p:cNvPr id="2" name="Line 8"/>
          <p:cNvSpPr>
            <a:spLocks noChangeShapeType="1"/>
          </p:cNvSpPr>
          <p:nvPr/>
        </p:nvSpPr>
        <p:spPr bwMode="auto">
          <a:xfrm flipH="1">
            <a:off x="5238750" y="4991100"/>
            <a:ext cx="2286000" cy="0"/>
          </a:xfrm>
          <a:prstGeom prst="line">
            <a:avLst/>
          </a:prstGeom>
          <a:noFill/>
          <a:ln w="76200">
            <a:solidFill>
              <a:srgbClr val="FF0000"/>
            </a:solidFill>
            <a:round/>
            <a:headEnd/>
            <a:tailEnd type="stealth" w="med" len="lg"/>
          </a:ln>
        </p:spPr>
        <p:txBody>
          <a:bodyPr/>
          <a:lstStyle/>
          <a:p>
            <a:pPr>
              <a:defRPr/>
            </a:pPr>
            <a:endParaRPr lang="en-US" sz="1800" b="1">
              <a:effectLst>
                <a:outerShdw blurRad="38100" dist="38100" dir="2700000" algn="tl">
                  <a:srgbClr val="000000">
                    <a:alpha val="43137"/>
                  </a:srgbClr>
                </a:outerShdw>
              </a:effectLst>
            </a:endParaRPr>
          </a:p>
        </p:txBody>
      </p:sp>
      <p:sp>
        <p:nvSpPr>
          <p:cNvPr id="105479" name="Text Box 7"/>
          <p:cNvSpPr txBox="1">
            <a:spLocks noChangeArrowheads="1"/>
          </p:cNvSpPr>
          <p:nvPr/>
        </p:nvSpPr>
        <p:spPr bwMode="auto">
          <a:xfrm>
            <a:off x="381000" y="3781425"/>
            <a:ext cx="2058988" cy="822325"/>
          </a:xfrm>
          <a:prstGeom prst="rect">
            <a:avLst/>
          </a:prstGeom>
          <a:noFill/>
          <a:ln w="9525">
            <a:noFill/>
            <a:miter lim="800000"/>
            <a:headEnd/>
            <a:tailEnd/>
          </a:ln>
          <a:effectLst/>
        </p:spPr>
        <p:txBody>
          <a:bodyPr wrap="none">
            <a:spAutoFit/>
          </a:bodyPr>
          <a:lstStyle/>
          <a:p>
            <a:pPr algn="ctr">
              <a:defRPr/>
            </a:pPr>
            <a:r>
              <a:rPr lang="en-US" b="1">
                <a:effectLst>
                  <a:outerShdw blurRad="38100" dist="38100" dir="2700000" algn="tl">
                    <a:srgbClr val="000000"/>
                  </a:outerShdw>
                </a:effectLst>
                <a:cs typeface="+mn-cs"/>
              </a:rPr>
              <a:t>Top of Front </a:t>
            </a:r>
          </a:p>
          <a:p>
            <a:pPr algn="ctr">
              <a:defRPr/>
            </a:pPr>
            <a:r>
              <a:rPr lang="en-US" b="1">
                <a:effectLst>
                  <a:outerShdw blurRad="38100" dist="38100" dir="2700000" algn="tl">
                    <a:srgbClr val="000000"/>
                  </a:outerShdw>
                </a:effectLst>
                <a:cs typeface="+mn-cs"/>
              </a:rPr>
              <a:t>Sight</a:t>
            </a:r>
          </a:p>
        </p:txBody>
      </p:sp>
      <p:sp>
        <p:nvSpPr>
          <p:cNvPr id="105481" name="Text Box 9"/>
          <p:cNvSpPr txBox="1">
            <a:spLocks noChangeArrowheads="1"/>
          </p:cNvSpPr>
          <p:nvPr/>
        </p:nvSpPr>
        <p:spPr bwMode="auto">
          <a:xfrm>
            <a:off x="7467600" y="4730750"/>
            <a:ext cx="1676400" cy="457200"/>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000000"/>
                  </a:outerShdw>
                </a:effectLst>
                <a:cs typeface="+mn-cs"/>
              </a:rPr>
              <a:t>100 Meter </a:t>
            </a:r>
          </a:p>
        </p:txBody>
      </p:sp>
      <p:sp>
        <p:nvSpPr>
          <p:cNvPr id="69639" name="Line 16"/>
          <p:cNvSpPr>
            <a:spLocks noChangeShapeType="1"/>
          </p:cNvSpPr>
          <p:nvPr/>
        </p:nvSpPr>
        <p:spPr bwMode="auto">
          <a:xfrm>
            <a:off x="3886200" y="4495800"/>
            <a:ext cx="0" cy="0"/>
          </a:xfrm>
          <a:prstGeom prst="line">
            <a:avLst/>
          </a:prstGeom>
          <a:noFill/>
          <a:ln w="9525">
            <a:solidFill>
              <a:schemeClr val="tx1"/>
            </a:solidFill>
            <a:round/>
            <a:headEnd/>
            <a:tailEnd/>
          </a:ln>
        </p:spPr>
        <p:txBody>
          <a:bodyPr/>
          <a:lstStyle/>
          <a:p>
            <a:pPr>
              <a:defRPr/>
            </a:pPr>
            <a:endParaRPr lang="en-US" sz="1800" b="1">
              <a:effectLst>
                <a:outerShdw blurRad="38100" dist="38100" dir="2700000" algn="tl">
                  <a:srgbClr val="000000">
                    <a:alpha val="43137"/>
                  </a:srgbClr>
                </a:outerShdw>
              </a:effectLst>
            </a:endParaRPr>
          </a:p>
        </p:txBody>
      </p:sp>
      <p:grpSp>
        <p:nvGrpSpPr>
          <p:cNvPr id="69640" name="Group 21"/>
          <p:cNvGrpSpPr>
            <a:grpSpLocks/>
          </p:cNvGrpSpPr>
          <p:nvPr/>
        </p:nvGrpSpPr>
        <p:grpSpPr bwMode="auto">
          <a:xfrm>
            <a:off x="4227513" y="1420813"/>
            <a:ext cx="1106487" cy="4560887"/>
            <a:chOff x="2999" y="483"/>
            <a:chExt cx="697" cy="2873"/>
          </a:xfrm>
        </p:grpSpPr>
        <p:pic>
          <p:nvPicPr>
            <p:cNvPr id="69642" name="Picture 5" descr="Sight100"/>
            <p:cNvPicPr>
              <a:picLocks noChangeAspect="1" noChangeArrowheads="1"/>
            </p:cNvPicPr>
            <p:nvPr/>
          </p:nvPicPr>
          <p:blipFill>
            <a:blip r:embed="rId4" cstate="print">
              <a:clrChange>
                <a:clrFrom>
                  <a:srgbClr val="FDFDFD"/>
                </a:clrFrom>
                <a:clrTo>
                  <a:srgbClr val="FDFDFD">
                    <a:alpha val="0"/>
                  </a:srgbClr>
                </a:clrTo>
              </a:clrChange>
            </a:blip>
            <a:srcRect b="24889"/>
            <a:stretch>
              <a:fillRect/>
            </a:stretch>
          </p:blipFill>
          <p:spPr bwMode="auto">
            <a:xfrm>
              <a:off x="2999" y="483"/>
              <a:ext cx="697" cy="2873"/>
            </a:xfrm>
            <a:prstGeom prst="rect">
              <a:avLst/>
            </a:prstGeom>
            <a:noFill/>
            <a:ln w="9525">
              <a:noFill/>
              <a:miter lim="800000"/>
              <a:headEnd/>
              <a:tailEnd/>
            </a:ln>
          </p:spPr>
        </p:pic>
        <p:sp>
          <p:nvSpPr>
            <p:cNvPr id="69643" name="Rectangle 20"/>
            <p:cNvSpPr>
              <a:spLocks noChangeArrowheads="1"/>
            </p:cNvSpPr>
            <p:nvPr/>
          </p:nvSpPr>
          <p:spPr bwMode="auto">
            <a:xfrm>
              <a:off x="3257" y="2714"/>
              <a:ext cx="35" cy="109"/>
            </a:xfrm>
            <a:prstGeom prst="rect">
              <a:avLst/>
            </a:prstGeom>
            <a:solidFill>
              <a:schemeClr val="bg1"/>
            </a:solidFill>
            <a:ln w="9525">
              <a:solidFill>
                <a:schemeClr val="tx1"/>
              </a:solidFill>
              <a:miter lim="800000"/>
              <a:headEnd/>
              <a:tailEnd/>
            </a:ln>
          </p:spPr>
          <p:txBody>
            <a:bodyPr wrap="none" anchor="ctr"/>
            <a:lstStyle/>
            <a:p>
              <a:pPr>
                <a:spcBef>
                  <a:spcPct val="20000"/>
                </a:spcBef>
                <a:buFontTx/>
                <a:buChar char="•"/>
              </a:pPr>
              <a:endParaRPr lang="en-US" sz="3200"/>
            </a:p>
          </p:txBody>
        </p:sp>
      </p:grpSp>
      <p:sp>
        <p:nvSpPr>
          <p:cNvPr id="3" name="Line 6"/>
          <p:cNvSpPr>
            <a:spLocks noChangeShapeType="1"/>
          </p:cNvSpPr>
          <p:nvPr/>
        </p:nvSpPr>
        <p:spPr bwMode="auto">
          <a:xfrm>
            <a:off x="2686050" y="4200525"/>
            <a:ext cx="1905000" cy="685800"/>
          </a:xfrm>
          <a:prstGeom prst="line">
            <a:avLst/>
          </a:prstGeom>
          <a:noFill/>
          <a:ln w="76200">
            <a:solidFill>
              <a:srgbClr val="FF0000"/>
            </a:solidFill>
            <a:round/>
            <a:headEnd/>
            <a:tailEnd type="stealth" w="med" len="lg"/>
          </a:ln>
        </p:spPr>
        <p:txBody>
          <a:bodyPr/>
          <a:lstStyle/>
          <a:p>
            <a:pPr>
              <a:defRPr/>
            </a:pPr>
            <a:endParaRPr lang="en-US" sz="1800" b="1">
              <a:effectLst>
                <a:outerShdw blurRad="38100" dist="38100" dir="2700000" algn="tl">
                  <a:srgbClr val="000000">
                    <a:alpha val="43137"/>
                  </a:srgbClr>
                </a:outerShdw>
              </a:effectLst>
            </a:endParaRPr>
          </a:p>
        </p:txBody>
      </p:sp>
    </p:spTree>
  </p:cSld>
  <p:clrMapOvr>
    <a:masterClrMapping/>
  </p:clrMapOvr>
  <p:transition spd="med">
    <p:spli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0" y="0"/>
            <a:ext cx="9144000" cy="1417638"/>
          </a:xfrm>
          <a:prstGeom prst="rect">
            <a:avLst/>
          </a:prstGeom>
        </p:spPr>
        <p:txBody>
          <a:bodyPr/>
          <a:lstStyle/>
          <a:p>
            <a:pPr eaLnBrk="1" hangingPunct="1">
              <a:defRPr/>
            </a:pPr>
            <a:r>
              <a:rPr lang="en-US" sz="4000" b="1">
                <a:effectLst>
                  <a:outerShdw blurRad="38100" dist="38100" dir="2700000" algn="tl">
                    <a:srgbClr val="C0C0C0"/>
                  </a:outerShdw>
                </a:effectLst>
              </a:rPr>
              <a:t>M320 Marksmanship</a:t>
            </a:r>
            <a:br>
              <a:rPr lang="en-US" sz="4000" b="1">
                <a:effectLst>
                  <a:outerShdw blurRad="38100" dist="38100" dir="2700000" algn="tl">
                    <a:srgbClr val="C0C0C0"/>
                  </a:outerShdw>
                </a:effectLst>
              </a:rPr>
            </a:br>
            <a:r>
              <a:rPr lang="en-US" sz="4000" b="1">
                <a:effectLst>
                  <a:outerShdw blurRad="38100" dist="38100" dir="2700000" algn="tl">
                    <a:srgbClr val="C0C0C0"/>
                  </a:outerShdw>
                </a:effectLst>
              </a:rPr>
              <a:t>Firing the M320 (using the leaf sight)</a:t>
            </a:r>
          </a:p>
        </p:txBody>
      </p:sp>
      <p:sp>
        <p:nvSpPr>
          <p:cNvPr id="70659" name="Rectangle 3"/>
          <p:cNvSpPr>
            <a:spLocks noGrp="1" noChangeArrowheads="1"/>
          </p:cNvSpPr>
          <p:nvPr>
            <p:ph type="body" idx="4294967295"/>
          </p:nvPr>
        </p:nvSpPr>
        <p:spPr>
          <a:xfrm>
            <a:off x="0" y="1695450"/>
            <a:ext cx="9144000" cy="4525963"/>
          </a:xfrm>
          <a:prstGeom prst="rect">
            <a:avLst/>
          </a:prstGeom>
        </p:spPr>
        <p:txBody>
          <a:bodyPr/>
          <a:lstStyle/>
          <a:p>
            <a:pPr eaLnBrk="1" hangingPunct="1"/>
            <a:r>
              <a:rPr lang="en-US"/>
              <a:t>Ensure safety is on “S” (Safe)</a:t>
            </a:r>
          </a:p>
          <a:p>
            <a:pPr eaLnBrk="1" hangingPunct="1"/>
            <a:r>
              <a:rPr lang="en-US"/>
              <a:t>Ensure both front and rear sights are extended in up position</a:t>
            </a:r>
          </a:p>
          <a:p>
            <a:pPr eaLnBrk="1" hangingPunct="1"/>
            <a:r>
              <a:rPr lang="en-US"/>
              <a:t>Estimate range to target</a:t>
            </a:r>
          </a:p>
          <a:p>
            <a:pPr eaLnBrk="1" hangingPunct="1"/>
            <a:r>
              <a:rPr lang="en-US"/>
              <a:t>Select range on scale (1)</a:t>
            </a:r>
          </a:p>
          <a:p>
            <a:pPr lvl="1" eaLnBrk="1" hangingPunct="1"/>
            <a:r>
              <a:rPr lang="en-US"/>
              <a:t>Align front sight post with applicable </a:t>
            </a:r>
          </a:p>
          <a:p>
            <a:pPr lvl="1" eaLnBrk="1" hangingPunct="1">
              <a:buFontTx/>
              <a:buNone/>
            </a:pPr>
            <a:r>
              <a:rPr lang="en-US"/>
              <a:t>range setting on the rear leaf sight</a:t>
            </a:r>
          </a:p>
          <a:p>
            <a:pPr eaLnBrk="1" hangingPunct="1"/>
            <a:r>
              <a:rPr lang="en-US"/>
              <a:t>Sight in on target</a:t>
            </a:r>
          </a:p>
          <a:p>
            <a:pPr eaLnBrk="1" hangingPunct="1"/>
            <a:endParaRPr lang="en-US"/>
          </a:p>
        </p:txBody>
      </p:sp>
      <p:pic>
        <p:nvPicPr>
          <p:cNvPr id="70660" name="Picture 4" descr="Sight50"/>
          <p:cNvPicPr>
            <a:picLocks noChangeAspect="1" noChangeArrowheads="1"/>
          </p:cNvPicPr>
          <p:nvPr/>
        </p:nvPicPr>
        <p:blipFill>
          <a:blip r:embed="rId3" cstate="print"/>
          <a:srcRect b="21333"/>
          <a:stretch>
            <a:fillRect/>
          </a:stretch>
        </p:blipFill>
        <p:spPr bwMode="auto">
          <a:xfrm>
            <a:off x="7391400" y="3181350"/>
            <a:ext cx="723900" cy="3124200"/>
          </a:xfrm>
          <a:prstGeom prst="rect">
            <a:avLst/>
          </a:prstGeom>
          <a:noFill/>
          <a:ln w="9525">
            <a:noFill/>
            <a:miter lim="800000"/>
            <a:headEnd/>
            <a:tailEnd/>
          </a:ln>
        </p:spPr>
      </p:pic>
      <p:grpSp>
        <p:nvGrpSpPr>
          <p:cNvPr id="70661" name="Group 9"/>
          <p:cNvGrpSpPr>
            <a:grpSpLocks/>
          </p:cNvGrpSpPr>
          <p:nvPr/>
        </p:nvGrpSpPr>
        <p:grpSpPr bwMode="auto">
          <a:xfrm>
            <a:off x="8153400" y="3752850"/>
            <a:ext cx="838200" cy="1981200"/>
            <a:chOff x="4649" y="2640"/>
            <a:chExt cx="583" cy="1206"/>
          </a:xfrm>
        </p:grpSpPr>
        <p:sp>
          <p:nvSpPr>
            <p:cNvPr id="73734" name="Line 6"/>
            <p:cNvSpPr>
              <a:spLocks noChangeShapeType="1"/>
            </p:cNvSpPr>
            <p:nvPr/>
          </p:nvSpPr>
          <p:spPr bwMode="auto">
            <a:xfrm flipH="1" flipV="1">
              <a:off x="4656" y="2640"/>
              <a:ext cx="576" cy="638"/>
            </a:xfrm>
            <a:prstGeom prst="line">
              <a:avLst/>
            </a:prstGeom>
            <a:noFill/>
            <a:ln w="5715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73735" name="Line 7"/>
            <p:cNvSpPr>
              <a:spLocks noChangeShapeType="1"/>
            </p:cNvSpPr>
            <p:nvPr/>
          </p:nvSpPr>
          <p:spPr bwMode="auto">
            <a:xfrm flipH="1">
              <a:off x="4649" y="3270"/>
              <a:ext cx="576" cy="576"/>
            </a:xfrm>
            <a:prstGeom prst="line">
              <a:avLst/>
            </a:prstGeom>
            <a:noFill/>
            <a:ln w="5715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grpSp>
    </p:spTree>
  </p:cSld>
  <p:clrMapOvr>
    <a:masterClrMapping/>
  </p:clrMapOvr>
  <p:transition spd="med">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0" y="1447800"/>
            <a:ext cx="8229600" cy="4525963"/>
          </a:xfrm>
          <a:prstGeom prst="rect">
            <a:avLst/>
          </a:prstGeom>
        </p:spPr>
        <p:txBody>
          <a:bodyPr/>
          <a:lstStyle/>
          <a:p>
            <a:pPr eaLnBrk="1" hangingPunct="1"/>
            <a:r>
              <a:rPr lang="en-US"/>
              <a:t>Identify Characteristics of the M320/M320A1</a:t>
            </a:r>
          </a:p>
          <a:p>
            <a:pPr eaLnBrk="1" hangingPunct="1"/>
            <a:r>
              <a:rPr lang="en-US"/>
              <a:t>Perform PMCS on the M320/M320A1</a:t>
            </a:r>
          </a:p>
          <a:p>
            <a:pPr eaLnBrk="1" hangingPunct="1"/>
            <a:r>
              <a:rPr lang="en-US"/>
              <a:t>Put M320/M320A1 into operation in stand-alone/host weapon configuration</a:t>
            </a:r>
          </a:p>
          <a:p>
            <a:pPr eaLnBrk="1" hangingPunct="1"/>
            <a:r>
              <a:rPr lang="en-US"/>
              <a:t>Methods of zeroing M320 (Leaf Sight)</a:t>
            </a:r>
          </a:p>
          <a:p>
            <a:pPr eaLnBrk="1" hangingPunct="1"/>
            <a:r>
              <a:rPr lang="en-US"/>
              <a:t>Practical exercise</a:t>
            </a:r>
          </a:p>
          <a:p>
            <a:pPr eaLnBrk="1" hangingPunct="1"/>
            <a:r>
              <a:rPr lang="en-US"/>
              <a:t>Qualify with M320/M320A1</a:t>
            </a:r>
          </a:p>
          <a:p>
            <a:pPr eaLnBrk="1" hangingPunct="1"/>
            <a:endParaRPr lang="en-US"/>
          </a:p>
          <a:p>
            <a:pPr eaLnBrk="1" hangingPunct="1"/>
            <a:endParaRPr lang="en-US"/>
          </a:p>
          <a:p>
            <a:pPr eaLnBrk="1" hangingPunct="1"/>
            <a:endParaRPr lang="en-US"/>
          </a:p>
        </p:txBody>
      </p:sp>
      <p:sp>
        <p:nvSpPr>
          <p:cNvPr id="199683" name="Text Box 3"/>
          <p:cNvSpPr txBox="1">
            <a:spLocks noChangeArrowheads="1"/>
          </p:cNvSpPr>
          <p:nvPr/>
        </p:nvSpPr>
        <p:spPr bwMode="auto">
          <a:xfrm>
            <a:off x="2514600" y="342900"/>
            <a:ext cx="4159250" cy="762000"/>
          </a:xfrm>
          <a:prstGeom prst="rect">
            <a:avLst/>
          </a:prstGeom>
          <a:noFill/>
          <a:ln w="12700">
            <a:noFill/>
            <a:miter lim="800000"/>
            <a:headEnd/>
            <a:tailEnd type="none" w="lg" len="lg"/>
          </a:ln>
          <a:effectLst>
            <a:outerShdw dist="35921" dir="2700000" algn="ctr" rotWithShape="0">
              <a:schemeClr val="bg2"/>
            </a:outerShdw>
          </a:effectLst>
        </p:spPr>
        <p:txBody>
          <a:bodyPr wrap="none">
            <a:spAutoFit/>
          </a:bodyPr>
          <a:lstStyle/>
          <a:p>
            <a:pPr eaLnBrk="0" hangingPunct="0">
              <a:defRPr/>
            </a:pPr>
            <a:r>
              <a:rPr lang="en-US" sz="4400" b="1">
                <a:effectLst>
                  <a:outerShdw blurRad="38100" dist="38100" dir="2700000" algn="tl">
                    <a:srgbClr val="C0C0C0"/>
                  </a:outerShdw>
                </a:effectLst>
              </a:rPr>
              <a:t>M320 AGENDA</a:t>
            </a:r>
          </a:p>
        </p:txBody>
      </p:sp>
      <p:pic>
        <p:nvPicPr>
          <p:cNvPr id="9220" name="Picture 6" descr="C:\Users\Owner\Desktop\320 pics\M320pics\M320 (17).JPG"/>
          <p:cNvPicPr>
            <a:picLocks noChangeAspect="1" noChangeArrowheads="1"/>
          </p:cNvPicPr>
          <p:nvPr/>
        </p:nvPicPr>
        <p:blipFill>
          <a:blip r:embed="rId3" cstate="print">
            <a:clrChange>
              <a:clrFrom>
                <a:srgbClr val="FFFFFF"/>
              </a:clrFrom>
              <a:clrTo>
                <a:srgbClr val="FFFFFF">
                  <a:alpha val="0"/>
                </a:srgbClr>
              </a:clrTo>
            </a:clrChange>
          </a:blip>
          <a:srcRect t="23328"/>
          <a:stretch>
            <a:fillRect/>
          </a:stretch>
        </p:blipFill>
        <p:spPr bwMode="auto">
          <a:xfrm>
            <a:off x="4972050" y="4457700"/>
            <a:ext cx="3746500" cy="2128838"/>
          </a:xfrm>
          <a:prstGeom prst="rect">
            <a:avLst/>
          </a:prstGeom>
          <a:noFill/>
          <a:ln w="9525">
            <a:noFill/>
            <a:miter lim="800000"/>
            <a:headEnd/>
            <a:tailEnd/>
          </a:ln>
        </p:spPr>
      </p:pic>
    </p:spTree>
  </p:cSld>
  <p:clrMapOvr>
    <a:masterClrMapping/>
  </p:clrMapOvr>
  <p:transition spd="med">
    <p:spli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4294967295"/>
          </p:nvPr>
        </p:nvSpPr>
        <p:spPr>
          <a:xfrm>
            <a:off x="0" y="2133600"/>
            <a:ext cx="4267200" cy="2590800"/>
          </a:xfrm>
          <a:prstGeom prst="rect">
            <a:avLst/>
          </a:prstGeom>
        </p:spPr>
        <p:txBody>
          <a:bodyPr/>
          <a:lstStyle/>
          <a:p>
            <a:pPr eaLnBrk="1" hangingPunct="1"/>
            <a:r>
              <a:rPr lang="en-US"/>
              <a:t>Align and center  front sight post (1)in the aperture window (2) on the leaf sight</a:t>
            </a:r>
          </a:p>
        </p:txBody>
      </p:sp>
      <p:sp>
        <p:nvSpPr>
          <p:cNvPr id="147460" name="Rectangle 4"/>
          <p:cNvSpPr>
            <a:spLocks noGrp="1" noChangeArrowheads="1"/>
          </p:cNvSpPr>
          <p:nvPr>
            <p:ph type="title" idx="4294967295"/>
          </p:nvPr>
        </p:nvSpPr>
        <p:spPr>
          <a:xfrm>
            <a:off x="0" y="0"/>
            <a:ext cx="9144000" cy="1417638"/>
          </a:xfrm>
          <a:prstGeom prst="rect">
            <a:avLst/>
          </a:prstGeom>
        </p:spPr>
        <p:txBody>
          <a:bodyPr/>
          <a:lstStyle/>
          <a:p>
            <a:pPr eaLnBrk="1" hangingPunct="1">
              <a:defRPr/>
            </a:pPr>
            <a:r>
              <a:rPr lang="en-US" b="1">
                <a:effectLst>
                  <a:outerShdw blurRad="38100" dist="38100" dir="2700000" algn="tl">
                    <a:srgbClr val="C0C0C0"/>
                  </a:outerShdw>
                </a:effectLst>
              </a:rPr>
              <a:t>M320 Marksmanship</a:t>
            </a:r>
            <a:br>
              <a:rPr lang="en-US" sz="4000" b="1">
                <a:effectLst>
                  <a:outerShdw blurRad="38100" dist="38100" dir="2700000" algn="tl">
                    <a:srgbClr val="C0C0C0"/>
                  </a:outerShdw>
                </a:effectLst>
              </a:rPr>
            </a:br>
            <a:r>
              <a:rPr lang="en-US" sz="4000" b="1">
                <a:effectLst>
                  <a:outerShdw blurRad="38100" dist="38100" dir="2700000" algn="tl">
                    <a:srgbClr val="C0C0C0"/>
                  </a:outerShdw>
                </a:effectLst>
              </a:rPr>
              <a:t>Firing the M320 (using the leaf sight)</a:t>
            </a:r>
          </a:p>
        </p:txBody>
      </p:sp>
      <p:pic>
        <p:nvPicPr>
          <p:cNvPr id="71684" name="Picture 5" descr="Sight50"/>
          <p:cNvPicPr>
            <a:picLocks noChangeAspect="1" noChangeArrowheads="1"/>
          </p:cNvPicPr>
          <p:nvPr/>
        </p:nvPicPr>
        <p:blipFill>
          <a:blip r:embed="rId3" cstate="print"/>
          <a:srcRect b="21333"/>
          <a:stretch>
            <a:fillRect/>
          </a:stretch>
        </p:blipFill>
        <p:spPr bwMode="auto">
          <a:xfrm>
            <a:off x="5638800" y="1447800"/>
            <a:ext cx="1106488" cy="4776788"/>
          </a:xfrm>
          <a:prstGeom prst="rect">
            <a:avLst/>
          </a:prstGeom>
          <a:noFill/>
          <a:ln w="9525">
            <a:noFill/>
            <a:miter lim="800000"/>
            <a:headEnd/>
            <a:tailEnd/>
          </a:ln>
        </p:spPr>
      </p:pic>
      <p:sp>
        <p:nvSpPr>
          <p:cNvPr id="74757" name="Line 6"/>
          <p:cNvSpPr>
            <a:spLocks noChangeShapeType="1"/>
          </p:cNvSpPr>
          <p:nvPr/>
        </p:nvSpPr>
        <p:spPr bwMode="auto">
          <a:xfrm>
            <a:off x="4397375" y="5346700"/>
            <a:ext cx="1600200" cy="0"/>
          </a:xfrm>
          <a:prstGeom prst="line">
            <a:avLst/>
          </a:prstGeom>
          <a:noFill/>
          <a:ln w="5715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71686" name="Text Box 7"/>
          <p:cNvSpPr txBox="1">
            <a:spLocks noChangeArrowheads="1"/>
          </p:cNvSpPr>
          <p:nvPr/>
        </p:nvSpPr>
        <p:spPr bwMode="auto">
          <a:xfrm>
            <a:off x="4097338" y="5032375"/>
            <a:ext cx="354012" cy="457200"/>
          </a:xfrm>
          <a:prstGeom prst="rect">
            <a:avLst/>
          </a:prstGeom>
          <a:noFill/>
          <a:ln w="9525">
            <a:noFill/>
            <a:miter lim="800000"/>
            <a:headEnd/>
            <a:tailEnd/>
          </a:ln>
        </p:spPr>
        <p:txBody>
          <a:bodyPr wrap="none">
            <a:spAutoFit/>
          </a:bodyPr>
          <a:lstStyle/>
          <a:p>
            <a:r>
              <a:rPr lang="en-US" b="1"/>
              <a:t>1</a:t>
            </a:r>
          </a:p>
        </p:txBody>
      </p:sp>
      <p:sp>
        <p:nvSpPr>
          <p:cNvPr id="74759" name="Line 8"/>
          <p:cNvSpPr>
            <a:spLocks noChangeShapeType="1"/>
          </p:cNvSpPr>
          <p:nvPr/>
        </p:nvSpPr>
        <p:spPr bwMode="auto">
          <a:xfrm flipH="1">
            <a:off x="6215063" y="5149850"/>
            <a:ext cx="1143000" cy="152400"/>
          </a:xfrm>
          <a:prstGeom prst="line">
            <a:avLst/>
          </a:prstGeom>
          <a:noFill/>
          <a:ln w="57150">
            <a:solidFill>
              <a:srgbClr val="FF0000"/>
            </a:solidFill>
            <a:round/>
            <a:headEnd/>
            <a:tailEnd type="triangle" w="med" len="med"/>
          </a:ln>
        </p:spPr>
        <p:txBody>
          <a:bodyPr/>
          <a:lstStyle/>
          <a:p>
            <a:pPr>
              <a:defRPr/>
            </a:pPr>
            <a:endParaRPr lang="en-US" sz="1800" b="1">
              <a:effectLst>
                <a:outerShdw blurRad="38100" dist="38100" dir="2700000" algn="tl">
                  <a:srgbClr val="000000">
                    <a:alpha val="43137"/>
                  </a:srgbClr>
                </a:outerShdw>
              </a:effectLst>
            </a:endParaRPr>
          </a:p>
        </p:txBody>
      </p:sp>
      <p:sp>
        <p:nvSpPr>
          <p:cNvPr id="71688" name="Text Box 9"/>
          <p:cNvSpPr txBox="1">
            <a:spLocks noChangeArrowheads="1"/>
          </p:cNvSpPr>
          <p:nvPr/>
        </p:nvSpPr>
        <p:spPr bwMode="auto">
          <a:xfrm>
            <a:off x="7315200" y="4822825"/>
            <a:ext cx="354013" cy="457200"/>
          </a:xfrm>
          <a:prstGeom prst="rect">
            <a:avLst/>
          </a:prstGeom>
          <a:noFill/>
          <a:ln w="9525">
            <a:noFill/>
            <a:miter lim="800000"/>
            <a:headEnd/>
            <a:tailEnd/>
          </a:ln>
        </p:spPr>
        <p:txBody>
          <a:bodyPr wrap="none">
            <a:spAutoFit/>
          </a:bodyPr>
          <a:lstStyle/>
          <a:p>
            <a:r>
              <a:rPr lang="en-US" b="1"/>
              <a:t>2</a:t>
            </a:r>
          </a:p>
        </p:txBody>
      </p:sp>
    </p:spTree>
  </p:cSld>
  <p:clrMapOvr>
    <a:masterClrMapping/>
  </p:clrMapOvr>
  <p:transition spd="med">
    <p:spli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0" y="103188"/>
            <a:ext cx="9144000" cy="1143000"/>
          </a:xfrm>
          <a:prstGeom prst="rect">
            <a:avLst/>
          </a:prstGeom>
        </p:spPr>
        <p:txBody>
          <a:bodyPr/>
          <a:lstStyle/>
          <a:p>
            <a:r>
              <a:rPr lang="en-US" b="1">
                <a:solidFill>
                  <a:schemeClr val="tx1"/>
                </a:solidFill>
              </a:rPr>
              <a:t>Enabling Learning Objective E</a:t>
            </a:r>
          </a:p>
        </p:txBody>
      </p:sp>
      <p:sp>
        <p:nvSpPr>
          <p:cNvPr id="72707" name="Rectangle 3"/>
          <p:cNvSpPr>
            <a:spLocks noGrp="1" noChangeArrowheads="1"/>
          </p:cNvSpPr>
          <p:nvPr>
            <p:ph type="body" idx="4294967295"/>
          </p:nvPr>
        </p:nvSpPr>
        <p:spPr>
          <a:xfrm>
            <a:off x="0" y="1714500"/>
            <a:ext cx="9144000" cy="4525963"/>
          </a:xfrm>
          <a:prstGeom prst="rect">
            <a:avLst/>
          </a:prstGeom>
        </p:spPr>
        <p:txBody>
          <a:bodyPr/>
          <a:lstStyle/>
          <a:p>
            <a:pPr marL="0" indent="0">
              <a:lnSpc>
                <a:spcPct val="90000"/>
              </a:lnSpc>
              <a:buFontTx/>
              <a:buNone/>
            </a:pPr>
            <a:r>
              <a:rPr lang="en-US" sz="2400" b="1" u="sng"/>
              <a:t>Action</a:t>
            </a:r>
            <a:r>
              <a:rPr lang="en-US" sz="2400"/>
              <a:t>:  Zero the M320/M320A1  </a:t>
            </a:r>
          </a:p>
          <a:p>
            <a:pPr marL="0" indent="0">
              <a:lnSpc>
                <a:spcPct val="90000"/>
              </a:lnSpc>
              <a:buFontTx/>
              <a:buNone/>
            </a:pPr>
            <a:endParaRPr lang="en-US" sz="2400"/>
          </a:p>
          <a:p>
            <a:pPr marL="0" indent="0">
              <a:lnSpc>
                <a:spcPct val="90000"/>
              </a:lnSpc>
              <a:buFontTx/>
              <a:buNone/>
            </a:pPr>
            <a:r>
              <a:rPr lang="en-US" sz="2400" b="1" u="sng"/>
              <a:t>Conditions</a:t>
            </a:r>
            <a:r>
              <a:rPr lang="en-US" sz="2400"/>
              <a:t>:  Given a M320/M320A1 with Mechanical Leaf Sight, </a:t>
            </a:r>
          </a:p>
          <a:p>
            <a:pPr marL="0" indent="0">
              <a:lnSpc>
                <a:spcPct val="90000"/>
              </a:lnSpc>
              <a:buFontTx/>
              <a:buNone/>
            </a:pPr>
            <a:r>
              <a:rPr lang="en-US" sz="2400"/>
              <a:t>200m zero target, 10 rounds, 40 mm M781 TPT, And a 40 mm target range</a:t>
            </a:r>
          </a:p>
          <a:p>
            <a:pPr marL="0" indent="0">
              <a:lnSpc>
                <a:spcPct val="90000"/>
              </a:lnSpc>
              <a:buFontTx/>
              <a:buNone/>
            </a:pPr>
            <a:endParaRPr lang="en-US" sz="2400"/>
          </a:p>
          <a:p>
            <a:pPr marL="0" indent="0">
              <a:lnSpc>
                <a:spcPct val="90000"/>
              </a:lnSpc>
              <a:buFontTx/>
              <a:buNone/>
            </a:pPr>
            <a:r>
              <a:rPr lang="en-US" sz="2400" b="1" u="sng"/>
              <a:t>Standards</a:t>
            </a:r>
            <a:r>
              <a:rPr lang="en-US" sz="2400"/>
              <a:t>: Zero the M320/M320A1 3 rounds or less, Day and Night. </a:t>
            </a:r>
          </a:p>
        </p:txBody>
      </p:sp>
    </p:spTree>
  </p:cSld>
  <p:clrMapOvr>
    <a:masterClrMapping/>
  </p:clrMapOvr>
  <p:transition spd="med">
    <p:spli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Zero the </a:t>
            </a:r>
            <a:r>
              <a:rPr lang="en-US" b="1"/>
              <a:t>M320/M320A1</a:t>
            </a:r>
            <a:r>
              <a:rPr lang="en-US"/>
              <a:t> </a:t>
            </a:r>
          </a:p>
        </p:txBody>
      </p:sp>
      <p:sp>
        <p:nvSpPr>
          <p:cNvPr id="73731" name="Rectangle 3"/>
          <p:cNvSpPr>
            <a:spLocks noGrp="1" noChangeArrowheads="1"/>
          </p:cNvSpPr>
          <p:nvPr>
            <p:ph type="body" idx="4294967295"/>
          </p:nvPr>
        </p:nvSpPr>
        <p:spPr>
          <a:xfrm>
            <a:off x="0" y="1219200"/>
            <a:ext cx="9105900" cy="5334000"/>
          </a:xfrm>
          <a:prstGeom prst="rect">
            <a:avLst/>
          </a:prstGeom>
        </p:spPr>
        <p:txBody>
          <a:bodyPr/>
          <a:lstStyle/>
          <a:p>
            <a:pPr eaLnBrk="1" hangingPunct="1"/>
            <a:r>
              <a:rPr lang="en-US"/>
              <a:t>Setup target at 200 meters</a:t>
            </a:r>
          </a:p>
          <a:p>
            <a:pPr eaLnBrk="1" hangingPunct="1"/>
            <a:r>
              <a:rPr lang="en-US"/>
              <a:t>Extend both front and rear sights</a:t>
            </a:r>
          </a:p>
          <a:p>
            <a:pPr eaLnBrk="1" hangingPunct="1"/>
            <a:r>
              <a:rPr lang="en-US"/>
              <a:t>Attain proper sight alignment and sight picture (4 Fundamentals)</a:t>
            </a:r>
          </a:p>
          <a:p>
            <a:pPr eaLnBrk="1" hangingPunct="1"/>
            <a:r>
              <a:rPr lang="en-US"/>
              <a:t>Fire at least 2-3 rounds at target</a:t>
            </a:r>
          </a:p>
          <a:p>
            <a:pPr lvl="1" eaLnBrk="1" hangingPunct="1"/>
            <a:r>
              <a:rPr lang="en-US"/>
              <a:t>If round does not impact at POA make necessary sight adjustments (windage and elevation) </a:t>
            </a:r>
          </a:p>
          <a:p>
            <a:pPr lvl="1" eaLnBrk="1" hangingPunct="1"/>
            <a:r>
              <a:rPr lang="en-US"/>
              <a:t>Continue to shoot/adjust until the POI = POA</a:t>
            </a:r>
          </a:p>
          <a:p>
            <a:pPr lvl="1" eaLnBrk="1" hangingPunct="1"/>
            <a:endParaRPr lang="en-US"/>
          </a:p>
        </p:txBody>
      </p:sp>
    </p:spTree>
  </p:cSld>
  <p:clrMapOvr>
    <a:masterClrMapping/>
  </p:clrMapOvr>
  <p:transition spd="med">
    <p:spli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 Zero the </a:t>
            </a:r>
            <a:r>
              <a:rPr lang="en-US" sz="4000" b="1"/>
              <a:t>M320/M320A1</a:t>
            </a:r>
            <a:r>
              <a:rPr lang="en-US" sz="4000"/>
              <a:t> </a:t>
            </a:r>
            <a:br>
              <a:rPr lang="en-US" b="1">
                <a:effectLst>
                  <a:outerShdw blurRad="38100" dist="38100" dir="2700000" algn="tl">
                    <a:srgbClr val="C0C0C0"/>
                  </a:outerShdw>
                </a:effectLst>
              </a:rPr>
            </a:br>
            <a:r>
              <a:rPr lang="en-US" sz="3600" b="1">
                <a:effectLst>
                  <a:outerShdw blurRad="38100" dist="38100" dir="2700000" algn="tl">
                    <a:srgbClr val="C0C0C0"/>
                  </a:outerShdw>
                </a:effectLst>
              </a:rPr>
              <a:t>Elevation Adjustments</a:t>
            </a:r>
          </a:p>
        </p:txBody>
      </p:sp>
      <p:sp>
        <p:nvSpPr>
          <p:cNvPr id="76804" name="Rectangle 4"/>
          <p:cNvSpPr>
            <a:spLocks noGrp="1" noChangeArrowheads="1"/>
          </p:cNvSpPr>
          <p:nvPr>
            <p:ph type="body" idx="4294967295"/>
          </p:nvPr>
        </p:nvSpPr>
        <p:spPr>
          <a:xfrm>
            <a:off x="0" y="1171575"/>
            <a:ext cx="4572000" cy="5105400"/>
          </a:xfrm>
          <a:prstGeom prst="rect">
            <a:avLst/>
          </a:prstGeom>
        </p:spPr>
        <p:txBody>
          <a:bodyPr/>
          <a:lstStyle/>
          <a:p>
            <a:pPr eaLnBrk="1" hangingPunct="1">
              <a:defRPr/>
            </a:pPr>
            <a:endParaRPr lang="en-US" sz="2400" b="1" dirty="0">
              <a:effectLst>
                <a:outerShdw blurRad="38100" dist="38100" dir="2700000" algn="tl">
                  <a:srgbClr val="C0C0C0"/>
                </a:outerShdw>
              </a:effectLst>
            </a:endParaRPr>
          </a:p>
          <a:p>
            <a:pPr eaLnBrk="1" hangingPunct="1">
              <a:defRPr/>
            </a:pPr>
            <a:r>
              <a:rPr lang="en-US" sz="2400" b="1" dirty="0">
                <a:effectLst>
                  <a:outerShdw blurRad="38100" dist="38100" dir="2700000" algn="tl">
                    <a:srgbClr val="C0C0C0"/>
                  </a:outerShdw>
                </a:effectLst>
              </a:rPr>
              <a:t>Tool needed: 3mm Allen wrench</a:t>
            </a:r>
          </a:p>
          <a:p>
            <a:pPr eaLnBrk="1" hangingPunct="1">
              <a:defRPr/>
            </a:pPr>
            <a:r>
              <a:rPr lang="en-US" sz="2400" b="1" dirty="0">
                <a:effectLst>
                  <a:outerShdw blurRad="38100" dist="38100" dir="2700000" algn="tl">
                    <a:srgbClr val="C0C0C0"/>
                  </a:outerShdw>
                </a:effectLst>
              </a:rPr>
              <a:t>Point of Impact (POI)</a:t>
            </a:r>
          </a:p>
          <a:p>
            <a:pPr eaLnBrk="1" hangingPunct="1">
              <a:defRPr/>
            </a:pPr>
            <a:endParaRPr lang="en-US" sz="2400" b="1" dirty="0">
              <a:effectLst>
                <a:outerShdw blurRad="38100" dist="38100" dir="2700000" algn="tl">
                  <a:srgbClr val="C0C0C0"/>
                </a:outerShdw>
              </a:effectLst>
            </a:endParaRPr>
          </a:p>
          <a:p>
            <a:pPr eaLnBrk="1" hangingPunct="1">
              <a:defRPr/>
            </a:pPr>
            <a:r>
              <a:rPr lang="en-US" sz="2400" b="1" dirty="0">
                <a:effectLst>
                  <a:outerShdw blurRad="38100" dist="38100" dir="2700000" algn="tl">
                    <a:srgbClr val="C0C0C0"/>
                  </a:outerShdw>
                </a:effectLst>
              </a:rPr>
              <a:t>1 complete rotation moves impact 13.4 in/35 cm @100 meters</a:t>
            </a:r>
          </a:p>
          <a:p>
            <a:pPr eaLnBrk="1" hangingPunct="1">
              <a:defRPr/>
            </a:pPr>
            <a:r>
              <a:rPr lang="en-US" sz="2400" b="1" dirty="0">
                <a:effectLst>
                  <a:outerShdw blurRad="38100" dist="38100" dir="2700000" algn="tl">
                    <a:srgbClr val="C0C0C0"/>
                  </a:outerShdw>
                </a:effectLst>
              </a:rPr>
              <a:t>To lower POI-turn screw clockwise</a:t>
            </a:r>
          </a:p>
          <a:p>
            <a:pPr eaLnBrk="1" hangingPunct="1">
              <a:defRPr/>
            </a:pPr>
            <a:r>
              <a:rPr lang="en-US" sz="2400" b="1" dirty="0">
                <a:effectLst>
                  <a:outerShdw blurRad="38100" dist="38100" dir="2700000" algn="tl">
                    <a:srgbClr val="C0C0C0"/>
                  </a:outerShdw>
                </a:effectLst>
              </a:rPr>
              <a:t>To Raise POI-turn screw counter-clockwise</a:t>
            </a:r>
          </a:p>
        </p:txBody>
      </p:sp>
      <p:pic>
        <p:nvPicPr>
          <p:cNvPr id="74755" name="Picture 3" descr="GLM 151 with #s"/>
          <p:cNvPicPr>
            <a:picLocks noChangeAspect="1" noChangeArrowheads="1"/>
          </p:cNvPicPr>
          <p:nvPr/>
        </p:nvPicPr>
        <p:blipFill>
          <a:blip r:embed="rId3" cstate="print"/>
          <a:srcRect/>
          <a:stretch>
            <a:fillRect/>
          </a:stretch>
        </p:blipFill>
        <p:spPr bwMode="auto">
          <a:xfrm>
            <a:off x="4191000" y="1676400"/>
            <a:ext cx="4953000" cy="5051425"/>
          </a:xfrm>
          <a:prstGeom prst="rect">
            <a:avLst/>
          </a:prstGeom>
          <a:noFill/>
          <a:ln w="9525">
            <a:noFill/>
            <a:miter lim="800000"/>
            <a:headEnd/>
            <a:tailEnd/>
          </a:ln>
        </p:spPr>
      </p:pic>
    </p:spTree>
  </p:cSld>
  <p:clrMapOvr>
    <a:masterClrMapping/>
  </p:clrMapOvr>
  <p:transition spd="med">
    <p:spli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 Zero the </a:t>
            </a:r>
            <a:r>
              <a:rPr lang="en-US" b="1"/>
              <a:t>M320/M320A1</a:t>
            </a:r>
            <a:r>
              <a:rPr lang="en-US"/>
              <a:t> </a:t>
            </a:r>
            <a:br>
              <a:rPr lang="en-US" b="1">
                <a:effectLst>
                  <a:outerShdw blurRad="38100" dist="38100" dir="2700000" algn="tl">
                    <a:srgbClr val="C0C0C0"/>
                  </a:outerShdw>
                </a:effectLst>
              </a:rPr>
            </a:br>
            <a:r>
              <a:rPr lang="en-US" b="1">
                <a:effectLst>
                  <a:outerShdw blurRad="38100" dist="38100" dir="2700000" algn="tl">
                    <a:srgbClr val="C0C0C0"/>
                  </a:outerShdw>
                </a:effectLst>
              </a:rPr>
              <a:t>Windage Adjustments</a:t>
            </a:r>
          </a:p>
        </p:txBody>
      </p:sp>
      <p:sp>
        <p:nvSpPr>
          <p:cNvPr id="75779" name="Rectangle 3"/>
          <p:cNvSpPr>
            <a:spLocks noGrp="1" noChangeArrowheads="1"/>
          </p:cNvSpPr>
          <p:nvPr>
            <p:ph type="body" idx="4294967295"/>
          </p:nvPr>
        </p:nvSpPr>
        <p:spPr>
          <a:xfrm>
            <a:off x="0" y="1143000"/>
            <a:ext cx="5105400" cy="5029200"/>
          </a:xfrm>
          <a:prstGeom prst="rect">
            <a:avLst/>
          </a:prstGeom>
        </p:spPr>
        <p:txBody>
          <a:bodyPr/>
          <a:lstStyle/>
          <a:p>
            <a:pPr eaLnBrk="1" hangingPunct="1">
              <a:lnSpc>
                <a:spcPct val="90000"/>
              </a:lnSpc>
            </a:pPr>
            <a:endParaRPr lang="en-US" sz="2400" b="1"/>
          </a:p>
          <a:p>
            <a:pPr eaLnBrk="1" hangingPunct="1">
              <a:lnSpc>
                <a:spcPct val="90000"/>
              </a:lnSpc>
            </a:pPr>
            <a:endParaRPr lang="en-US" sz="2400" b="1"/>
          </a:p>
          <a:p>
            <a:pPr eaLnBrk="1" hangingPunct="1">
              <a:lnSpc>
                <a:spcPct val="90000"/>
              </a:lnSpc>
            </a:pPr>
            <a:r>
              <a:rPr lang="en-US" sz="2400" b="1"/>
              <a:t>Tool needed: 3mm Allen wrench</a:t>
            </a:r>
          </a:p>
          <a:p>
            <a:pPr eaLnBrk="1" hangingPunct="1">
              <a:lnSpc>
                <a:spcPct val="90000"/>
              </a:lnSpc>
            </a:pPr>
            <a:endParaRPr lang="en-US" sz="2400" b="1"/>
          </a:p>
          <a:p>
            <a:pPr eaLnBrk="1" hangingPunct="1">
              <a:lnSpc>
                <a:spcPct val="90000"/>
              </a:lnSpc>
            </a:pPr>
            <a:r>
              <a:rPr lang="en-US" sz="2400" b="1"/>
              <a:t>1 complete rotation moves impact 13.4 in/35 cm @100 meters</a:t>
            </a:r>
          </a:p>
          <a:p>
            <a:pPr eaLnBrk="1" hangingPunct="1">
              <a:lnSpc>
                <a:spcPct val="90000"/>
              </a:lnSpc>
            </a:pPr>
            <a:r>
              <a:rPr lang="en-US"/>
              <a:t>To adjust POI left- turn screw clockwise</a:t>
            </a:r>
          </a:p>
          <a:p>
            <a:pPr eaLnBrk="1" hangingPunct="1">
              <a:lnSpc>
                <a:spcPct val="90000"/>
              </a:lnSpc>
            </a:pPr>
            <a:r>
              <a:rPr lang="en-US"/>
              <a:t>To adjust POI right-turn screw counter-clockwise</a:t>
            </a:r>
          </a:p>
        </p:txBody>
      </p:sp>
      <p:pic>
        <p:nvPicPr>
          <p:cNvPr id="75780" name="Picture 4" descr="GLM 149 with #s"/>
          <p:cNvPicPr>
            <a:picLocks noChangeAspect="1" noChangeArrowheads="1"/>
          </p:cNvPicPr>
          <p:nvPr/>
        </p:nvPicPr>
        <p:blipFill>
          <a:blip r:embed="rId3" cstate="print"/>
          <a:srcRect/>
          <a:stretch>
            <a:fillRect/>
          </a:stretch>
        </p:blipFill>
        <p:spPr bwMode="auto">
          <a:xfrm>
            <a:off x="5181600" y="1524000"/>
            <a:ext cx="3962400" cy="2971800"/>
          </a:xfrm>
          <a:prstGeom prst="rect">
            <a:avLst/>
          </a:prstGeom>
          <a:noFill/>
          <a:ln w="9525">
            <a:noFill/>
            <a:miter lim="800000"/>
            <a:headEnd/>
            <a:tailEnd/>
          </a:ln>
        </p:spPr>
      </p:pic>
    </p:spTree>
  </p:cSld>
  <p:clrMapOvr>
    <a:masterClrMapping/>
  </p:clrMapOvr>
  <p:transition spd="med">
    <p:spli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915" name="Group 67"/>
          <p:cNvGraphicFramePr>
            <a:graphicFrameLocks noGrp="1"/>
          </p:cNvGraphicFramePr>
          <p:nvPr>
            <p:ph idx="4294967295"/>
          </p:nvPr>
        </p:nvGraphicFramePr>
        <p:xfrm>
          <a:off x="0" y="1828800"/>
          <a:ext cx="8896350" cy="4522788"/>
        </p:xfrm>
        <a:graphic>
          <a:graphicData uri="http://schemas.openxmlformats.org/drawingml/2006/table">
            <a:tbl>
              <a:tblPr/>
              <a:tblGrid>
                <a:gridCol w="2551113">
                  <a:extLst>
                    <a:ext uri="{9D8B030D-6E8A-4147-A177-3AD203B41FA5}">
                      <a16:colId xmlns:a16="http://schemas.microsoft.com/office/drawing/2014/main" val="20000"/>
                    </a:ext>
                  </a:extLst>
                </a:gridCol>
                <a:gridCol w="3141662">
                  <a:extLst>
                    <a:ext uri="{9D8B030D-6E8A-4147-A177-3AD203B41FA5}">
                      <a16:colId xmlns:a16="http://schemas.microsoft.com/office/drawing/2014/main" val="20001"/>
                    </a:ext>
                  </a:extLst>
                </a:gridCol>
                <a:gridCol w="3203575">
                  <a:extLst>
                    <a:ext uri="{9D8B030D-6E8A-4147-A177-3AD203B41FA5}">
                      <a16:colId xmlns:a16="http://schemas.microsoft.com/office/drawing/2014/main" val="20002"/>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cs typeface="Arial" charset="0"/>
                        </a:rPr>
                        <a:t>Distance</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cs typeface="Arial" charset="0"/>
                        </a:rPr>
                        <a:t>Impact </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Arial" charset="0"/>
                          <a:cs typeface="Arial" charset="0"/>
                        </a:rPr>
                        <a:t>Rotation on Sights</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84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100m</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13.4 in/35 cm</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 complete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635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200m</a:t>
                      </a: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26.8 in/70 cm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 complete</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50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300m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400m</a:t>
                      </a: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40.2 in/105 cm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53.6in/136 cm</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 complete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1 complete</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85713" name="Rectangle 17"/>
          <p:cNvSpPr>
            <a:spLocks noChangeArrowheads="1"/>
          </p:cNvSpPr>
          <p:nvPr/>
        </p:nvSpPr>
        <p:spPr bwMode="auto">
          <a:xfrm>
            <a:off x="0" y="133350"/>
            <a:ext cx="9144000" cy="1143000"/>
          </a:xfrm>
          <a:prstGeom prst="rect">
            <a:avLst/>
          </a:prstGeom>
          <a:noFill/>
          <a:ln w="9525">
            <a:noFill/>
            <a:miter lim="800000"/>
            <a:headEnd/>
            <a:tailEnd/>
          </a:ln>
          <a:effectLst/>
        </p:spPr>
        <p:txBody>
          <a:bodyPr anchor="ctr"/>
          <a:lstStyle/>
          <a:p>
            <a:pPr algn="ctr">
              <a:defRPr/>
            </a:pPr>
            <a:r>
              <a:rPr lang="en-US" sz="4400" b="1">
                <a:solidFill>
                  <a:schemeClr val="tx2"/>
                </a:solidFill>
                <a:effectLst>
                  <a:outerShdw blurRad="38100" dist="38100" dir="2700000" algn="tl">
                    <a:srgbClr val="C0C0C0"/>
                  </a:outerShdw>
                </a:effectLst>
              </a:rPr>
              <a:t> </a:t>
            </a:r>
            <a:r>
              <a:rPr lang="en-US" sz="4400" b="1">
                <a:effectLst>
                  <a:outerShdw blurRad="38100" dist="38100" dir="2700000" algn="tl">
                    <a:srgbClr val="C0C0C0"/>
                  </a:outerShdw>
                </a:effectLst>
              </a:rPr>
              <a:t>Zero the </a:t>
            </a:r>
            <a:r>
              <a:rPr lang="en-US" sz="4400" b="1"/>
              <a:t>M320/M320A1</a:t>
            </a:r>
            <a:r>
              <a:rPr lang="en-US"/>
              <a:t> </a:t>
            </a:r>
            <a:endParaRPr lang="en-US" sz="4400" b="1">
              <a:effectLst>
                <a:outerShdw blurRad="38100" dist="38100" dir="2700000" algn="tl">
                  <a:srgbClr val="C0C0C0"/>
                </a:outerShdw>
              </a:effectLst>
            </a:endParaRPr>
          </a:p>
          <a:p>
            <a:pPr algn="ctr">
              <a:defRPr/>
            </a:pPr>
            <a:r>
              <a:rPr lang="en-US" sz="3600" b="1"/>
              <a:t>M320/M320A1</a:t>
            </a:r>
            <a:r>
              <a:rPr lang="en-US" sz="3600" b="1">
                <a:solidFill>
                  <a:schemeClr val="tx2"/>
                </a:solidFill>
                <a:effectLst>
                  <a:outerShdw blurRad="38100" dist="38100" dir="2700000" algn="tl">
                    <a:srgbClr val="C0C0C0"/>
                  </a:outerShdw>
                </a:effectLst>
              </a:rPr>
              <a:t> Sight Adjustment Table</a:t>
            </a:r>
          </a:p>
        </p:txBody>
      </p:sp>
    </p:spTree>
  </p:cSld>
  <p:clrMapOvr>
    <a:masterClrMapping/>
  </p:clrMapOvr>
  <p:transition spd="med">
    <p:spli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Zero the M320/M320A1</a:t>
            </a:r>
            <a:br>
              <a:rPr lang="en-US" b="1">
                <a:effectLst>
                  <a:outerShdw blurRad="38100" dist="38100" dir="2700000" algn="tl">
                    <a:srgbClr val="C0C0C0"/>
                  </a:outerShdw>
                </a:effectLst>
              </a:rPr>
            </a:br>
            <a:r>
              <a:rPr lang="en-US" b="1">
                <a:effectLst>
                  <a:outerShdw blurRad="38100" dist="38100" dir="2700000" algn="tl">
                    <a:srgbClr val="C0C0C0"/>
                  </a:outerShdw>
                </a:effectLst>
              </a:rPr>
              <a:t>To make Adjustments</a:t>
            </a:r>
          </a:p>
        </p:txBody>
      </p:sp>
      <p:sp>
        <p:nvSpPr>
          <p:cNvPr id="77827" name="Rectangle 3"/>
          <p:cNvSpPr>
            <a:spLocks noGrp="1" noChangeArrowheads="1"/>
          </p:cNvSpPr>
          <p:nvPr>
            <p:ph type="body" idx="4294967295"/>
          </p:nvPr>
        </p:nvSpPr>
        <p:spPr>
          <a:xfrm>
            <a:off x="0" y="1600200"/>
            <a:ext cx="8229600" cy="4525963"/>
          </a:xfrm>
          <a:prstGeom prst="rect">
            <a:avLst/>
          </a:prstGeom>
        </p:spPr>
        <p:txBody>
          <a:bodyPr/>
          <a:lstStyle/>
          <a:p>
            <a:pPr eaLnBrk="1" hangingPunct="1"/>
            <a:r>
              <a:rPr lang="en-US" sz="3600"/>
              <a:t>An acronym to help remember how     to adjust is-  </a:t>
            </a:r>
          </a:p>
          <a:p>
            <a:pPr eaLnBrk="1" hangingPunct="1"/>
            <a:r>
              <a:rPr lang="en-US" sz="4400" b="1"/>
              <a:t>L </a:t>
            </a:r>
            <a:r>
              <a:rPr lang="en-US" sz="3600"/>
              <a:t>ow </a:t>
            </a:r>
            <a:r>
              <a:rPr lang="en-US" sz="3600" b="1"/>
              <a:t>   </a:t>
            </a:r>
            <a:r>
              <a:rPr lang="en-US" sz="3600"/>
              <a:t>or</a:t>
            </a:r>
            <a:endParaRPr lang="en-US" sz="4400"/>
          </a:p>
          <a:p>
            <a:pPr eaLnBrk="1" hangingPunct="1"/>
            <a:r>
              <a:rPr lang="en-US" sz="4400" b="1"/>
              <a:t>R </a:t>
            </a:r>
            <a:r>
              <a:rPr lang="en-US" sz="4400"/>
              <a:t>ight</a:t>
            </a:r>
            <a:r>
              <a:rPr lang="en-US" sz="4400" b="1"/>
              <a:t>   </a:t>
            </a:r>
            <a:r>
              <a:rPr lang="en-US" sz="4400"/>
              <a:t>turn</a:t>
            </a:r>
          </a:p>
          <a:p>
            <a:pPr eaLnBrk="1" hangingPunct="1"/>
            <a:r>
              <a:rPr lang="en-US" sz="4400" b="1"/>
              <a:t>C </a:t>
            </a:r>
            <a:r>
              <a:rPr lang="en-US" sz="4400"/>
              <a:t>lockwise</a:t>
            </a:r>
          </a:p>
        </p:txBody>
      </p:sp>
    </p:spTree>
  </p:cSld>
  <p:clrMapOvr>
    <a:masterClrMapping/>
  </p:clrMapOvr>
  <p:transition spd="med">
    <p:spli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0" y="381000"/>
            <a:ext cx="9144000" cy="1143000"/>
          </a:xfrm>
          <a:prstGeom prst="rect">
            <a:avLst/>
          </a:prstGeom>
        </p:spPr>
        <p:txBody>
          <a:bodyPr/>
          <a:lstStyle/>
          <a:p>
            <a:pPr eaLnBrk="1" hangingPunct="1">
              <a:defRPr/>
            </a:pPr>
            <a:r>
              <a:rPr lang="en-US" b="1">
                <a:effectLst>
                  <a:outerShdw blurRad="38100" dist="38100" dir="2700000" algn="tl">
                    <a:srgbClr val="C0C0C0"/>
                  </a:outerShdw>
                </a:effectLst>
              </a:rPr>
              <a:t>Perform Cleaning and Lubrication</a:t>
            </a:r>
          </a:p>
        </p:txBody>
      </p:sp>
      <p:sp>
        <p:nvSpPr>
          <p:cNvPr id="78851" name="Text Box 4"/>
          <p:cNvSpPr txBox="1">
            <a:spLocks noChangeArrowheads="1"/>
          </p:cNvSpPr>
          <p:nvPr/>
        </p:nvSpPr>
        <p:spPr bwMode="auto">
          <a:xfrm>
            <a:off x="0" y="2420938"/>
            <a:ext cx="9144000" cy="1187450"/>
          </a:xfrm>
          <a:prstGeom prst="rect">
            <a:avLst/>
          </a:prstGeom>
          <a:noFill/>
          <a:ln w="9525">
            <a:noFill/>
            <a:miter lim="800000"/>
            <a:headEnd/>
            <a:tailEnd/>
          </a:ln>
        </p:spPr>
        <p:txBody>
          <a:bodyPr>
            <a:spAutoFit/>
          </a:bodyPr>
          <a:lstStyle/>
          <a:p>
            <a:r>
              <a:rPr lang="en-US"/>
              <a:t>Now is your time to properly clean and lubricate your weapon system IAW TM 9-1010-232-10 and ask any questions that you may have.</a:t>
            </a:r>
          </a:p>
        </p:txBody>
      </p:sp>
    </p:spTree>
  </p:cSld>
  <p:clrMapOvr>
    <a:masterClrMapping/>
  </p:clrMapOvr>
  <p:transition spd="med">
    <p:spli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a:xfrm>
            <a:off x="0" y="274638"/>
            <a:ext cx="8229600" cy="1143000"/>
          </a:xfrm>
          <a:prstGeom prst="rect">
            <a:avLst/>
          </a:prstGeom>
        </p:spPr>
        <p:txBody>
          <a:bodyPr/>
          <a:lstStyle/>
          <a:p>
            <a:pPr eaLnBrk="1" hangingPunct="1">
              <a:defRPr/>
            </a:pPr>
            <a:r>
              <a:rPr lang="en-US" b="1">
                <a:effectLst>
                  <a:outerShdw blurRad="38100" dist="38100" dir="2700000" algn="tl">
                    <a:srgbClr val="C0C0C0"/>
                  </a:outerShdw>
                </a:effectLst>
              </a:rPr>
              <a:t>Summary</a:t>
            </a:r>
          </a:p>
        </p:txBody>
      </p:sp>
      <p:sp>
        <p:nvSpPr>
          <p:cNvPr id="79875" name="Rectangle 3"/>
          <p:cNvSpPr>
            <a:spLocks noGrp="1" noChangeArrowheads="1"/>
          </p:cNvSpPr>
          <p:nvPr>
            <p:ph type="body" idx="4294967295"/>
          </p:nvPr>
        </p:nvSpPr>
        <p:spPr>
          <a:xfrm>
            <a:off x="0" y="1600200"/>
            <a:ext cx="8229600" cy="4525963"/>
          </a:xfrm>
          <a:prstGeom prst="rect">
            <a:avLst/>
          </a:prstGeom>
        </p:spPr>
        <p:txBody>
          <a:bodyPr/>
          <a:lstStyle/>
          <a:p>
            <a:pPr eaLnBrk="1" hangingPunct="1">
              <a:lnSpc>
                <a:spcPct val="90000"/>
              </a:lnSpc>
            </a:pPr>
            <a:r>
              <a:rPr lang="en-US"/>
              <a:t>Safety</a:t>
            </a:r>
          </a:p>
          <a:p>
            <a:pPr eaLnBrk="1" hangingPunct="1">
              <a:lnSpc>
                <a:spcPct val="90000"/>
              </a:lnSpc>
            </a:pPr>
            <a:r>
              <a:rPr lang="en-US"/>
              <a:t>Technical Data</a:t>
            </a:r>
          </a:p>
          <a:p>
            <a:pPr eaLnBrk="1" hangingPunct="1">
              <a:lnSpc>
                <a:spcPct val="90000"/>
              </a:lnSpc>
            </a:pPr>
            <a:r>
              <a:rPr lang="en-US"/>
              <a:t>Nomenclature</a:t>
            </a:r>
          </a:p>
          <a:p>
            <a:pPr eaLnBrk="1" hangingPunct="1">
              <a:lnSpc>
                <a:spcPct val="90000"/>
              </a:lnSpc>
            </a:pPr>
            <a:r>
              <a:rPr lang="en-US"/>
              <a:t>Mechanical Operation</a:t>
            </a:r>
          </a:p>
          <a:p>
            <a:pPr eaLnBrk="1" hangingPunct="1">
              <a:lnSpc>
                <a:spcPct val="90000"/>
              </a:lnSpc>
            </a:pPr>
            <a:r>
              <a:rPr lang="en-US"/>
              <a:t>Stand-Alone Mode</a:t>
            </a:r>
          </a:p>
          <a:p>
            <a:pPr eaLnBrk="1" hangingPunct="1">
              <a:lnSpc>
                <a:spcPct val="90000"/>
              </a:lnSpc>
            </a:pPr>
            <a:r>
              <a:rPr lang="en-US"/>
              <a:t>Maintenance/Cleaning/Lubrication</a:t>
            </a:r>
          </a:p>
          <a:p>
            <a:pPr eaLnBrk="1" hangingPunct="1">
              <a:lnSpc>
                <a:spcPct val="90000"/>
              </a:lnSpc>
            </a:pPr>
            <a:r>
              <a:rPr lang="en-US"/>
              <a:t>Troubleshooting</a:t>
            </a:r>
          </a:p>
          <a:p>
            <a:pPr eaLnBrk="1" hangingPunct="1">
              <a:lnSpc>
                <a:spcPct val="90000"/>
              </a:lnSpc>
            </a:pPr>
            <a:r>
              <a:rPr lang="en-US"/>
              <a:t>Zeroing procedures</a:t>
            </a:r>
          </a:p>
          <a:p>
            <a:pPr eaLnBrk="1" hangingPunct="1">
              <a:lnSpc>
                <a:spcPct val="90000"/>
              </a:lnSpc>
            </a:pPr>
            <a:endParaRPr lang="en-US"/>
          </a:p>
        </p:txBody>
      </p:sp>
    </p:spTree>
  </p:cSld>
  <p:clrMapOvr>
    <a:masterClrMapping/>
  </p:clrMapOvr>
  <p:transition spd="med">
    <p:spli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381000" y="0"/>
            <a:ext cx="8763000" cy="1143000"/>
          </a:xfrm>
          <a:prstGeom prst="rect">
            <a:avLst/>
          </a:prstGeom>
        </p:spPr>
        <p:txBody>
          <a:bodyPr/>
          <a:lstStyle/>
          <a:p>
            <a:pPr eaLnBrk="1" hangingPunct="1">
              <a:defRPr/>
            </a:pPr>
            <a:r>
              <a:rPr lang="en-US" b="1">
                <a:effectLst>
                  <a:outerShdw blurRad="38100" dist="38100" dir="2700000" algn="tl">
                    <a:srgbClr val="C0C0C0"/>
                  </a:outerShdw>
                </a:effectLst>
              </a:rPr>
              <a:t>Test/Practical Exercise</a:t>
            </a:r>
          </a:p>
        </p:txBody>
      </p:sp>
      <p:pic>
        <p:nvPicPr>
          <p:cNvPr id="80899" name="Picture 5" descr="grom040189"/>
          <p:cNvPicPr>
            <a:picLocks noChangeAspect="1" noChangeArrowheads="1"/>
          </p:cNvPicPr>
          <p:nvPr/>
        </p:nvPicPr>
        <p:blipFill>
          <a:blip r:embed="rId3" cstate="print"/>
          <a:srcRect/>
          <a:stretch>
            <a:fillRect/>
          </a:stretch>
        </p:blipFill>
        <p:spPr bwMode="auto">
          <a:xfrm>
            <a:off x="2705100" y="1065213"/>
            <a:ext cx="4329113" cy="5480050"/>
          </a:xfrm>
          <a:prstGeom prst="rect">
            <a:avLst/>
          </a:prstGeom>
          <a:noFill/>
          <a:ln w="9525">
            <a:noFill/>
            <a:miter lim="800000"/>
            <a:headEnd/>
            <a:tailEnd/>
          </a:ln>
        </p:spPr>
      </p:pic>
    </p:spTree>
  </p:cSld>
  <p:clrMapOvr>
    <a:masterClrMapping/>
  </p:clrMapOvr>
  <p:transition spd="med">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4294967295"/>
          </p:nvPr>
        </p:nvSpPr>
        <p:spPr>
          <a:xfrm>
            <a:off x="0" y="1600200"/>
            <a:ext cx="9144000" cy="4525963"/>
          </a:xfrm>
          <a:prstGeom prst="rect">
            <a:avLst/>
          </a:prstGeom>
        </p:spPr>
        <p:txBody>
          <a:bodyPr/>
          <a:lstStyle/>
          <a:p>
            <a:pPr marL="0" indent="0">
              <a:lnSpc>
                <a:spcPct val="90000"/>
              </a:lnSpc>
              <a:buFontTx/>
              <a:buNone/>
            </a:pPr>
            <a:r>
              <a:rPr lang="en-US" sz="2400" b="1" u="sng"/>
              <a:t>Action:</a:t>
            </a:r>
            <a:r>
              <a:rPr lang="en-US" sz="2400"/>
              <a:t>  Identify Characteristics of the M320 </a:t>
            </a:r>
          </a:p>
          <a:p>
            <a:pPr marL="0" indent="0">
              <a:lnSpc>
                <a:spcPct val="90000"/>
              </a:lnSpc>
              <a:buFontTx/>
              <a:buNone/>
            </a:pPr>
            <a:endParaRPr lang="en-US" sz="2400"/>
          </a:p>
          <a:p>
            <a:pPr marL="0" indent="0">
              <a:lnSpc>
                <a:spcPct val="90000"/>
              </a:lnSpc>
              <a:buFontTx/>
              <a:buNone/>
            </a:pPr>
            <a:r>
              <a:rPr lang="en-US" sz="2400" b="1" u="sng"/>
              <a:t>Conditions:</a:t>
            </a:r>
            <a:r>
              <a:rPr lang="en-US" sz="2400"/>
              <a:t>  Given an M320</a:t>
            </a:r>
          </a:p>
          <a:p>
            <a:pPr marL="0" indent="0">
              <a:lnSpc>
                <a:spcPct val="90000"/>
              </a:lnSpc>
              <a:buFontTx/>
              <a:buNone/>
            </a:pPr>
            <a:endParaRPr lang="en-US" sz="2400"/>
          </a:p>
          <a:p>
            <a:pPr marL="0" indent="0">
              <a:lnSpc>
                <a:spcPct val="90000"/>
              </a:lnSpc>
              <a:buFontTx/>
              <a:buNone/>
            </a:pPr>
            <a:r>
              <a:rPr lang="en-US" sz="2400" b="1" u="sng"/>
              <a:t>Standards:</a:t>
            </a:r>
            <a:r>
              <a:rPr lang="en-US" sz="2400"/>
              <a:t>  Become familiarized with the characteristics and identify all 20 components of the M320 </a:t>
            </a:r>
          </a:p>
          <a:p>
            <a:pPr marL="0" indent="0">
              <a:lnSpc>
                <a:spcPct val="90000"/>
              </a:lnSpc>
              <a:buFontTx/>
              <a:buNone/>
            </a:pPr>
            <a:endParaRPr lang="en-US" sz="2400"/>
          </a:p>
        </p:txBody>
      </p:sp>
      <p:sp>
        <p:nvSpPr>
          <p:cNvPr id="10243" name="Rectangle 3"/>
          <p:cNvSpPr>
            <a:spLocks noGrp="1" noChangeArrowheads="1"/>
          </p:cNvSpPr>
          <p:nvPr>
            <p:ph type="title" idx="4294967295"/>
          </p:nvPr>
        </p:nvSpPr>
        <p:spPr>
          <a:xfrm>
            <a:off x="0" y="465138"/>
            <a:ext cx="8229600" cy="1143000"/>
          </a:xfrm>
          <a:prstGeom prst="rect">
            <a:avLst/>
          </a:prstGeom>
        </p:spPr>
        <p:txBody>
          <a:bodyPr/>
          <a:lstStyle/>
          <a:p>
            <a:r>
              <a:rPr lang="en-US" sz="4000" b="1">
                <a:solidFill>
                  <a:schemeClr val="tx1"/>
                </a:solidFill>
              </a:rPr>
              <a:t>Enabling Learning Objective A</a:t>
            </a:r>
          </a:p>
        </p:txBody>
      </p:sp>
    </p:spTree>
  </p:cSld>
  <p:clrMapOvr>
    <a:masterClrMapping/>
  </p:clrMapOvr>
  <p:transition spd="med">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1219200"/>
            <a:ext cx="4152900" cy="552450"/>
          </a:xfrm>
          <a:prstGeom prst="rect">
            <a:avLst/>
          </a:prstGeom>
        </p:spPr>
        <p:txBody>
          <a:bodyPr/>
          <a:lstStyle/>
          <a:p>
            <a:pPr eaLnBrk="1" hangingPunct="1">
              <a:defRPr/>
            </a:pPr>
            <a:r>
              <a:rPr lang="de-DE" dirty="0">
                <a:effectLst>
                  <a:outerShdw blurRad="38100" dist="38100" dir="2700000" algn="tl">
                    <a:srgbClr val="C0C0C0"/>
                  </a:outerShdw>
                </a:effectLst>
              </a:rPr>
              <a:t> Technical Data </a:t>
            </a:r>
            <a:endParaRPr lang="en-US" dirty="0">
              <a:effectLst>
                <a:outerShdw blurRad="38100" dist="38100" dir="2700000" algn="tl">
                  <a:srgbClr val="C0C0C0"/>
                </a:outerShdw>
              </a:effectLst>
            </a:endParaRPr>
          </a:p>
        </p:txBody>
      </p:sp>
      <p:sp>
        <p:nvSpPr>
          <p:cNvPr id="1028" name="Rectangle 3"/>
          <p:cNvSpPr>
            <a:spLocks noGrp="1" noChangeArrowheads="1"/>
          </p:cNvSpPr>
          <p:nvPr>
            <p:ph type="body" idx="4294967295"/>
          </p:nvPr>
        </p:nvSpPr>
        <p:spPr>
          <a:xfrm>
            <a:off x="0" y="1866900"/>
            <a:ext cx="8686800" cy="4800600"/>
          </a:xfrm>
          <a:prstGeom prst="rect">
            <a:avLst/>
          </a:prstGeom>
        </p:spPr>
        <p:txBody>
          <a:bodyPr/>
          <a:lstStyle/>
          <a:p>
            <a:pPr eaLnBrk="1" hangingPunct="1">
              <a:lnSpc>
                <a:spcPct val="90000"/>
              </a:lnSpc>
            </a:pPr>
            <a:r>
              <a:rPr lang="en-US" sz="2400"/>
              <a:t>Caliber – 40 x 46mm( same as 203)</a:t>
            </a:r>
          </a:p>
          <a:p>
            <a:pPr eaLnBrk="1" hangingPunct="1">
              <a:lnSpc>
                <a:spcPct val="90000"/>
              </a:lnSpc>
            </a:pPr>
            <a:r>
              <a:rPr lang="en-US" sz="2400"/>
              <a:t>Weight – weapon only – 3.42 lbs (1.55 kg)</a:t>
            </a:r>
          </a:p>
          <a:p>
            <a:pPr eaLnBrk="1" hangingPunct="1">
              <a:lnSpc>
                <a:spcPct val="90000"/>
              </a:lnSpc>
            </a:pPr>
            <a:r>
              <a:rPr lang="en-US" sz="2400"/>
              <a:t>Weight (W/M4 Host weapon) –10.92 lbs</a:t>
            </a:r>
          </a:p>
          <a:p>
            <a:pPr eaLnBrk="1" hangingPunct="1">
              <a:lnSpc>
                <a:spcPct val="90000"/>
              </a:lnSpc>
            </a:pPr>
            <a:r>
              <a:rPr lang="en-US" sz="2400"/>
              <a:t>Barrel length – 8.46 in (21.48 cm)</a:t>
            </a:r>
          </a:p>
          <a:p>
            <a:pPr eaLnBrk="1" hangingPunct="1">
              <a:lnSpc>
                <a:spcPct val="90000"/>
              </a:lnSpc>
            </a:pPr>
            <a:r>
              <a:rPr lang="en-US" sz="2400"/>
              <a:t>Rifling – 6 lands/grooves</a:t>
            </a:r>
          </a:p>
          <a:p>
            <a:pPr eaLnBrk="1" hangingPunct="1">
              <a:lnSpc>
                <a:spcPct val="90000"/>
              </a:lnSpc>
            </a:pPr>
            <a:r>
              <a:rPr lang="en-US" sz="2400"/>
              <a:t>Muzzle velocity (average) – 74 mps (243 fps/HEDP)</a:t>
            </a:r>
          </a:p>
          <a:p>
            <a:pPr eaLnBrk="1" hangingPunct="1">
              <a:lnSpc>
                <a:spcPct val="90000"/>
              </a:lnSpc>
            </a:pPr>
            <a:r>
              <a:rPr lang="en-US" sz="2400"/>
              <a:t>Trigger Pull – 11.25 – 15.75 lb</a:t>
            </a:r>
          </a:p>
          <a:p>
            <a:pPr eaLnBrk="1" hangingPunct="1">
              <a:lnSpc>
                <a:spcPct val="90000"/>
              </a:lnSpc>
            </a:pPr>
            <a:r>
              <a:rPr lang="en-US" sz="2400"/>
              <a:t>Max Range – 400 meters </a:t>
            </a:r>
          </a:p>
          <a:p>
            <a:pPr lvl="1" eaLnBrk="1" hangingPunct="1">
              <a:lnSpc>
                <a:spcPct val="90000"/>
              </a:lnSpc>
            </a:pPr>
            <a:r>
              <a:rPr lang="en-US" sz="2400"/>
              <a:t>Effective Range--Point Target – 150 meters</a:t>
            </a:r>
          </a:p>
          <a:p>
            <a:pPr eaLnBrk="1" hangingPunct="1">
              <a:lnSpc>
                <a:spcPct val="90000"/>
              </a:lnSpc>
              <a:buFontTx/>
              <a:buNone/>
            </a:pPr>
            <a:r>
              <a:rPr lang="en-US" sz="2400"/>
              <a:t>     – Effective Range--Area Target – 350 meters</a:t>
            </a:r>
          </a:p>
        </p:txBody>
      </p:sp>
      <p:sp>
        <p:nvSpPr>
          <p:cNvPr id="43010" name="Rectangle 2"/>
          <p:cNvSpPr>
            <a:spLocks noChangeArrowheads="1"/>
          </p:cNvSpPr>
          <p:nvPr/>
        </p:nvSpPr>
        <p:spPr bwMode="auto">
          <a:xfrm>
            <a:off x="304800" y="95250"/>
            <a:ext cx="8229600" cy="1143000"/>
          </a:xfrm>
          <a:prstGeom prst="rect">
            <a:avLst/>
          </a:prstGeom>
          <a:noFill/>
          <a:ln w="9525">
            <a:noFill/>
            <a:miter lim="800000"/>
            <a:headEnd/>
            <a:tailEnd/>
          </a:ln>
        </p:spPr>
        <p:txBody>
          <a:bodyPr anchor="ctr"/>
          <a:lstStyle/>
          <a:p>
            <a:pPr algn="ctr">
              <a:defRPr/>
            </a:pPr>
            <a:r>
              <a:rPr lang="en-US" sz="4400" b="1" dirty="0">
                <a:solidFill>
                  <a:schemeClr val="tx2"/>
                </a:solidFill>
                <a:effectLst>
                  <a:outerShdw blurRad="38100" dist="38100" dir="2700000" algn="tl">
                    <a:srgbClr val="C0C0C0"/>
                  </a:outerShdw>
                </a:effectLst>
              </a:rPr>
              <a:t>CHARACTERISTICS</a:t>
            </a:r>
          </a:p>
        </p:txBody>
      </p:sp>
      <mc:AlternateContent xmlns:mc="http://schemas.openxmlformats.org/markup-compatibility/2006" xmlns:p14="http://schemas.microsoft.com/office/powerpoint/2010/main">
        <mc:Choice Requires="p14">
          <p:contentPart p14:bwMode="auto" r:id="rId3">
            <p14:nvContentPartPr>
              <p14:cNvPr id="1026" name="Ink 4"/>
              <p14:cNvContentPartPr>
                <a14:cpLocks xmlns:a14="http://schemas.microsoft.com/office/drawing/2010/main" noRot="1" noChangeAspect="1" noEditPoints="1" noChangeArrowheads="1" noChangeShapeType="1"/>
              </p14:cNvContentPartPr>
              <p14:nvPr/>
            </p14:nvContentPartPr>
            <p14:xfrm>
              <a:off x="10340975" y="9136063"/>
              <a:ext cx="0" cy="0"/>
            </p14:xfrm>
          </p:contentPart>
        </mc:Choice>
        <mc:Fallback xmlns="">
          <p:pic>
            <p:nvPicPr>
              <p:cNvPr id="1026" name="Ink 4"/>
              <p:cNvPicPr>
                <a:picLocks noRot="1" noChangeAspect="1" noEditPoints="1" noChangeArrowheads="1" noChangeShapeType="1"/>
              </p:cNvPicPr>
              <p:nvPr/>
            </p:nvPicPr>
            <p:blipFill>
              <a:blip r:embed="rId4"/>
              <a:stretch>
                <a:fillRect/>
              </a:stretch>
            </p:blipFill>
            <p:spPr>
              <a:xfrm>
                <a:off x="10340975" y="9136063"/>
                <a:ext cx="0" cy="0"/>
              </a:xfrm>
              <a:prstGeom prst="rect">
                <a:avLst/>
              </a:prstGeom>
            </p:spPr>
          </p:pic>
        </mc:Fallback>
      </mc:AlternateContent>
    </p:spTree>
  </p:cSld>
  <p:clrMapOvr>
    <a:masterClrMapping/>
  </p:clrMapOvr>
  <p:transition spd="med">
    <p:split/>
  </p:transition>
</p:sld>
</file>

<file path=ppt/theme/theme1.xml><?xml version="1.0" encoding="utf-8"?>
<a:theme xmlns:a="http://schemas.openxmlformats.org/drawingml/2006/main" name="PPTRanger">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Ranger" id="{BD7783BD-6776-492A-AABA-4AF8C0C8B01B}" vid="{287BEE93-C572-4DA3-9628-5B547E027F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M14</Template>
  <TotalTime>13564</TotalTime>
  <Words>9452</Words>
  <Application>Microsoft Office PowerPoint</Application>
  <PresentationFormat>On-screen Show (4:3)</PresentationFormat>
  <Paragraphs>1273</Paragraphs>
  <Slides>79</Slides>
  <Notes>78</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Times New Roman</vt:lpstr>
      <vt:lpstr>Wingdings</vt:lpstr>
      <vt:lpstr>PPTRanger</vt:lpstr>
      <vt:lpstr>PowerPoint Presentation</vt:lpstr>
      <vt:lpstr>PowerPoint Presentation</vt:lpstr>
      <vt:lpstr>M320/M320A1 Grenade Launcher  </vt:lpstr>
      <vt:lpstr>PowerPoint Presentation</vt:lpstr>
      <vt:lpstr>Classroom Safety</vt:lpstr>
      <vt:lpstr>PowerPoint Presentation</vt:lpstr>
      <vt:lpstr>PowerPoint Presentation</vt:lpstr>
      <vt:lpstr>Enabling Learning Objective A</vt:lpstr>
      <vt:lpstr> Technical Data </vt:lpstr>
      <vt:lpstr>PowerPoint Presentation</vt:lpstr>
      <vt:lpstr>Characteristics Clearing Procedures</vt:lpstr>
      <vt:lpstr> CHARACTERISTICS</vt:lpstr>
      <vt:lpstr>PowerPoint Presentation</vt:lpstr>
      <vt:lpstr>PowerPoint Presentation</vt:lpstr>
      <vt:lpstr>Right Side</vt:lpstr>
      <vt:lpstr> Top View</vt:lpstr>
      <vt:lpstr>PowerPoint Presentation</vt:lpstr>
      <vt:lpstr>M320/M320A1 Mounting Adapters</vt:lpstr>
      <vt:lpstr>CHARACTERISTICS Muzzle Cap</vt:lpstr>
      <vt:lpstr>CHARACTERISTICS Vertical grip </vt:lpstr>
      <vt:lpstr>Enabling Learning Objective B</vt:lpstr>
      <vt:lpstr>PMCS: (initial)</vt:lpstr>
      <vt:lpstr>PMCS  Inspect Barrel</vt:lpstr>
      <vt:lpstr>PMCS  Inspect Sights </vt:lpstr>
      <vt:lpstr>PMCS  Inspect Ambidextrous  Safety Lever</vt:lpstr>
      <vt:lpstr>PMCS  Inspect Ambidextrous  Safety Lever</vt:lpstr>
      <vt:lpstr>PMCS  Inspect Trigger Mechanism</vt:lpstr>
      <vt:lpstr>PMCS  Inspect Receiver and Host Weapon Adapters</vt:lpstr>
      <vt:lpstr>PMCS  FUNCTIONS CHECK</vt:lpstr>
      <vt:lpstr>PMCS  FUNCTIONS CHECK (cont)</vt:lpstr>
      <vt:lpstr>PMCS  FUNCTIONS CHECK (cont)</vt:lpstr>
      <vt:lpstr>PMCS  Cleaning Intervals</vt:lpstr>
      <vt:lpstr>PMCS  Cleaning Intervals</vt:lpstr>
      <vt:lpstr>PMCS  Normal Cleaning</vt:lpstr>
      <vt:lpstr>PMCS  CAUTION </vt:lpstr>
      <vt:lpstr>PMCS  Function Check </vt:lpstr>
      <vt:lpstr>PMCS  Lubrication Instructions</vt:lpstr>
      <vt:lpstr>PMCS  Lubrication Instructions</vt:lpstr>
      <vt:lpstr> PMCS  POST OPERATION PMCS</vt:lpstr>
      <vt:lpstr>PMCS  Inspection Checklist</vt:lpstr>
      <vt:lpstr>Enabling Learning Objective C</vt:lpstr>
      <vt:lpstr>PLACE INTO OPERATION CONFIGURATIONS</vt:lpstr>
      <vt:lpstr>PLACE INTO OPERATION CONFIGURATIONS Installing M320 Buttstock for  Stand-Alone Mode (SAM)</vt:lpstr>
      <vt:lpstr>PLACE INTO OPERATION  Installing M320 Buttstock  </vt:lpstr>
      <vt:lpstr>PLACE INTO OPERATION Buttstock</vt:lpstr>
      <vt:lpstr>PLACE INTO OPERATION  Remove the M320 Buttstock</vt:lpstr>
      <vt:lpstr>PLACE INTO OPERATION  Attaching &amp; Detaching the M320/M320A1 to and from M16/M4 Series Weapons</vt:lpstr>
      <vt:lpstr>PLACE INTO OPERATION  M16 Series  Adapter Installation</vt:lpstr>
      <vt:lpstr>PLACE INTO OPERATION  M16 Series  Mounting Adapters</vt:lpstr>
      <vt:lpstr>PLACE INTO OPERATION  Attaching to M16 Series</vt:lpstr>
      <vt:lpstr>PLACE INTO OPERATION M320 Mounting</vt:lpstr>
      <vt:lpstr>PLACE INTO OPERATION  M320 Mounting</vt:lpstr>
      <vt:lpstr>PLACE IN TO OPERATION  M4 Series M320A1 Adapters</vt:lpstr>
      <vt:lpstr>PLACE INTO OPERATION  Attaching to M4 Series</vt:lpstr>
      <vt:lpstr>PLACE INTO OPERATION  M320A1 Mounting</vt:lpstr>
      <vt:lpstr>PLACE INTO OPERATION  M320A1 Mounting</vt:lpstr>
      <vt:lpstr>PLACE INTO OPERATION Disassembly/Assembly</vt:lpstr>
      <vt:lpstr>PLACE INTO OPERATION  Loading the M320/M320A1</vt:lpstr>
      <vt:lpstr>PLACE IN TO OPERATION Loading the M320/M320A1</vt:lpstr>
      <vt:lpstr>PLACE INTO OPERATION Unloading the M320/M320A1</vt:lpstr>
      <vt:lpstr>PLACE IN TO OPERATION Immediate Action Steps</vt:lpstr>
      <vt:lpstr>PLACE IN TO OPERATION Immediate Action Steps</vt:lpstr>
      <vt:lpstr>Enabling Learning Objective D</vt:lpstr>
      <vt:lpstr>M320/M320A1 Marksmanship</vt:lpstr>
      <vt:lpstr>M320 Marksmanship Stand-Alone</vt:lpstr>
      <vt:lpstr>M320/M320A1 Marksmanship Host-Weapon mounted</vt:lpstr>
      <vt:lpstr>M320/M320A1 Marksmanship Sight Alignment</vt:lpstr>
      <vt:lpstr>M320 Marksmanship Sight Picture</vt:lpstr>
      <vt:lpstr>M320 Marksmanship Firing the M320 (using the leaf sight)</vt:lpstr>
      <vt:lpstr>M320 Marksmanship Firing the M320 (using the leaf sight)</vt:lpstr>
      <vt:lpstr>Enabling Learning Objective E</vt:lpstr>
      <vt:lpstr>Zero the M320/M320A1 </vt:lpstr>
      <vt:lpstr> Zero the M320/M320A1  Elevation Adjustments</vt:lpstr>
      <vt:lpstr> Zero the M320/M320A1  Windage Adjustments</vt:lpstr>
      <vt:lpstr>PowerPoint Presentation</vt:lpstr>
      <vt:lpstr>Zero the M320/M320A1 To make Adjustments</vt:lpstr>
      <vt:lpstr>Perform Cleaning and Lubrication</vt:lpstr>
      <vt:lpstr>Summary</vt:lpstr>
      <vt:lpstr>Test/Practical Exercise</vt:lpstr>
    </vt:vector>
  </TitlesOfParts>
  <Company>Heckler and Koch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Trina May</dc:creator>
  <cp:lastModifiedBy>Dan Elder</cp:lastModifiedBy>
  <cp:revision>589</cp:revision>
  <dcterms:created xsi:type="dcterms:W3CDTF">2005-09-02T12:17:58Z</dcterms:created>
  <dcterms:modified xsi:type="dcterms:W3CDTF">2016-11-29T12:25:21Z</dcterms:modified>
</cp:coreProperties>
</file>