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8" r:id="rId3"/>
  </p:sldMasterIdLst>
  <p:notesMasterIdLst>
    <p:notesMasterId r:id="rId17"/>
  </p:notesMasterIdLst>
  <p:sldIdLst>
    <p:sldId id="257" r:id="rId4"/>
    <p:sldId id="270" r:id="rId5"/>
    <p:sldId id="269" r:id="rId6"/>
    <p:sldId id="258" r:id="rId7"/>
    <p:sldId id="259" r:id="rId8"/>
    <p:sldId id="273" r:id="rId9"/>
    <p:sldId id="260" r:id="rId10"/>
    <p:sldId id="261" r:id="rId11"/>
    <p:sldId id="274" r:id="rId12"/>
    <p:sldId id="262" r:id="rId13"/>
    <p:sldId id="276" r:id="rId14"/>
    <p:sldId id="26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8F617E-DEA2-4B7A-A5E5-491DBA3F8392}" v="8" dt="2023-10-20T00:46:38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78479" autoAdjust="0"/>
  </p:normalViewPr>
  <p:slideViewPr>
    <p:cSldViewPr snapToGrid="0">
      <p:cViewPr varScale="1">
        <p:scale>
          <a:sx n="54" d="100"/>
          <a:sy n="54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en peugh" userId="7b9be500a8ef91ad" providerId="LiveId" clId="{638F617E-DEA2-4B7A-A5E5-491DBA3F8392}"/>
    <pc:docChg chg="delSld">
      <pc:chgData name="kalen peugh" userId="7b9be500a8ef91ad" providerId="LiveId" clId="{638F617E-DEA2-4B7A-A5E5-491DBA3F8392}" dt="2023-10-20T00:31:11.832" v="12" actId="47"/>
      <pc:docMkLst>
        <pc:docMk/>
      </pc:docMkLst>
      <pc:sldChg chg="del">
        <pc:chgData name="kalen peugh" userId="7b9be500a8ef91ad" providerId="LiveId" clId="{638F617E-DEA2-4B7A-A5E5-491DBA3F8392}" dt="2023-10-20T00:30:50.164" v="0" actId="47"/>
        <pc:sldMkLst>
          <pc:docMk/>
          <pc:sldMk cId="881395803" sldId="263"/>
        </pc:sldMkLst>
      </pc:sldChg>
      <pc:sldChg chg="del">
        <pc:chgData name="kalen peugh" userId="7b9be500a8ef91ad" providerId="LiveId" clId="{638F617E-DEA2-4B7A-A5E5-491DBA3F8392}" dt="2023-10-20T00:30:50.639" v="2" actId="47"/>
        <pc:sldMkLst>
          <pc:docMk/>
          <pc:sldMk cId="108869589" sldId="264"/>
        </pc:sldMkLst>
      </pc:sldChg>
      <pc:sldChg chg="del">
        <pc:chgData name="kalen peugh" userId="7b9be500a8ef91ad" providerId="LiveId" clId="{638F617E-DEA2-4B7A-A5E5-491DBA3F8392}" dt="2023-10-20T00:30:51.383" v="4" actId="47"/>
        <pc:sldMkLst>
          <pc:docMk/>
          <pc:sldMk cId="43278802" sldId="265"/>
        </pc:sldMkLst>
      </pc:sldChg>
      <pc:sldChg chg="del">
        <pc:chgData name="kalen peugh" userId="7b9be500a8ef91ad" providerId="LiveId" clId="{638F617E-DEA2-4B7A-A5E5-491DBA3F8392}" dt="2023-10-20T00:30:52.611" v="6" actId="47"/>
        <pc:sldMkLst>
          <pc:docMk/>
          <pc:sldMk cId="2492111840" sldId="266"/>
        </pc:sldMkLst>
      </pc:sldChg>
      <pc:sldChg chg="del">
        <pc:chgData name="kalen peugh" userId="7b9be500a8ef91ad" providerId="LiveId" clId="{638F617E-DEA2-4B7A-A5E5-491DBA3F8392}" dt="2023-10-20T00:31:07.194" v="11" actId="47"/>
        <pc:sldMkLst>
          <pc:docMk/>
          <pc:sldMk cId="3990096363" sldId="267"/>
        </pc:sldMkLst>
      </pc:sldChg>
      <pc:sldChg chg="del">
        <pc:chgData name="kalen peugh" userId="7b9be500a8ef91ad" providerId="LiveId" clId="{638F617E-DEA2-4B7A-A5E5-491DBA3F8392}" dt="2023-10-20T00:31:11.832" v="12" actId="47"/>
        <pc:sldMkLst>
          <pc:docMk/>
          <pc:sldMk cId="1639543515" sldId="268"/>
        </pc:sldMkLst>
      </pc:sldChg>
      <pc:sldChg chg="del">
        <pc:chgData name="kalen peugh" userId="7b9be500a8ef91ad" providerId="LiveId" clId="{638F617E-DEA2-4B7A-A5E5-491DBA3F8392}" dt="2023-10-20T00:30:55.278" v="8" actId="47"/>
        <pc:sldMkLst>
          <pc:docMk/>
          <pc:sldMk cId="3449653878" sldId="275"/>
        </pc:sldMkLst>
      </pc:sldChg>
      <pc:sldChg chg="del">
        <pc:chgData name="kalen peugh" userId="7b9be500a8ef91ad" providerId="LiveId" clId="{638F617E-DEA2-4B7A-A5E5-491DBA3F8392}" dt="2023-10-20T00:30:50.835" v="3" actId="47"/>
        <pc:sldMkLst>
          <pc:docMk/>
          <pc:sldMk cId="3187342816" sldId="277"/>
        </pc:sldMkLst>
      </pc:sldChg>
      <pc:sldChg chg="del">
        <pc:chgData name="kalen peugh" userId="7b9be500a8ef91ad" providerId="LiveId" clId="{638F617E-DEA2-4B7A-A5E5-491DBA3F8392}" dt="2023-10-20T00:30:52.118" v="5" actId="47"/>
        <pc:sldMkLst>
          <pc:docMk/>
          <pc:sldMk cId="4064212662" sldId="278"/>
        </pc:sldMkLst>
      </pc:sldChg>
      <pc:sldChg chg="del">
        <pc:chgData name="kalen peugh" userId="7b9be500a8ef91ad" providerId="LiveId" clId="{638F617E-DEA2-4B7A-A5E5-491DBA3F8392}" dt="2023-10-20T00:30:50.438" v="1" actId="47"/>
        <pc:sldMkLst>
          <pc:docMk/>
          <pc:sldMk cId="2304770808" sldId="279"/>
        </pc:sldMkLst>
      </pc:sldChg>
      <pc:sldChg chg="del">
        <pc:chgData name="kalen peugh" userId="7b9be500a8ef91ad" providerId="LiveId" clId="{638F617E-DEA2-4B7A-A5E5-491DBA3F8392}" dt="2023-10-20T00:30:52.962" v="7" actId="47"/>
        <pc:sldMkLst>
          <pc:docMk/>
          <pc:sldMk cId="2886369360" sldId="280"/>
        </pc:sldMkLst>
      </pc:sldChg>
      <pc:sldChg chg="del">
        <pc:chgData name="kalen peugh" userId="7b9be500a8ef91ad" providerId="LiveId" clId="{638F617E-DEA2-4B7A-A5E5-491DBA3F8392}" dt="2023-10-20T00:30:56.335" v="9" actId="47"/>
        <pc:sldMkLst>
          <pc:docMk/>
          <pc:sldMk cId="3371818039" sldId="281"/>
        </pc:sldMkLst>
      </pc:sldChg>
      <pc:sldChg chg="del">
        <pc:chgData name="kalen peugh" userId="7b9be500a8ef91ad" providerId="LiveId" clId="{638F617E-DEA2-4B7A-A5E5-491DBA3F8392}" dt="2023-10-20T00:31:05.710" v="10" actId="47"/>
        <pc:sldMkLst>
          <pc:docMk/>
          <pc:sldMk cId="2497566030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18FE7-A888-485F-A2C5-32E5712E9C4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54DB-38E7-4C0F-B343-B640FFE7A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2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</a:t>
            </a:r>
            <a:r>
              <a:rPr lang="en-US" baseline="0" dirty="0"/>
              <a:t> by asking pointed question to get concrete knowledge of the class:</a:t>
            </a:r>
          </a:p>
          <a:p>
            <a:endParaRPr lang="en-US" baseline="0" dirty="0"/>
          </a:p>
          <a:p>
            <a:r>
              <a:rPr lang="en-US" baseline="0" dirty="0"/>
              <a:t>Example questions</a:t>
            </a:r>
          </a:p>
          <a:p>
            <a:endParaRPr lang="en-US" baseline="0" dirty="0"/>
          </a:p>
          <a:p>
            <a:r>
              <a:rPr lang="en-US" baseline="0" dirty="0"/>
              <a:t>What are the 8 Cycle?</a:t>
            </a:r>
          </a:p>
          <a:p>
            <a:endParaRPr lang="en-US" baseline="0" dirty="0"/>
          </a:p>
          <a:p>
            <a:r>
              <a:rPr lang="en-US" baseline="0" dirty="0"/>
              <a:t>Why is it so important to know the 8 cycles of function?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2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Considerations: Fire</a:t>
            </a:r>
            <a:r>
              <a:rPr lang="en-US" baseline="0" dirty="0"/>
              <a:t> escape plan should be reference </a:t>
            </a:r>
          </a:p>
          <a:p>
            <a:endParaRPr lang="en-US" baseline="0" dirty="0"/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Risk Assessment:  Low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Environmental Considerations:  Keep</a:t>
            </a:r>
            <a:r>
              <a:rPr lang="en-US" altLang="en-US" baseline="0" dirty="0">
                <a:solidFill>
                  <a:srgbClr val="000000"/>
                </a:solidFill>
              </a:rPr>
              <a:t> tops on bottles when not in use and </a:t>
            </a:r>
            <a:r>
              <a:rPr lang="en-US" altLang="en-US" dirty="0">
                <a:solidFill>
                  <a:srgbClr val="000000"/>
                </a:solidFill>
              </a:rPr>
              <a:t>remember to remove all trash from the classroom.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Evaluation:  You will be evaluated formally on written examinations which you must achieve a minimum of 70% to continue the course.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The Army Standard Service Rifle</a:t>
            </a: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A 5.56-mm, magazine-fed, gas-operated, air-cooled, shoulder-fired rifle/carbine Semiautomatic (single-shot) or three-round burst/automatic mode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Components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: Uniquely identifiable group of fitted parts, pieces, assemblies or subassemblies required to perform a distinctive function. Usually removable in one piece.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Assemblies: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Group of subassemblies and parts that are fitted to perform specific set of functions during operation. Cannot be used independently for any other purpose.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Subassemblies: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Group of parts fitted to perform a specific set of functions during operation.  Compartmentalized to complete a single specific task. May be grouped with other assemblies, subassemblies, and parts to create a component.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Parts: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Individual items that perform a function when attached to a subassembly, assembly, or component that serves a specific purpose.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The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cycle of function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is the mechanical process a weapon follows during operation. The phases of the cycle of function in order are—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Feeding.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Chambering.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Locking.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Firing.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Unlocking.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Extracting.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Ejecting.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 Cocking.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The M4- and M16-series weapons use a direct impingement gas operating system. This system uses a portion of the high pressure gas from the cartridge being fired to physically move the assemblies and subassemblies in order to complete the cycle of function.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Feeding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 is the process of mechanically providing a cartridge of ammunition to the entrance of the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9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Chambering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 is the continuing action of the feeding round into the chamber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weapon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Locking is the process of creating a mechanical grip between the bolt assembly and chamber with the appropriate amount of headspace (clearance) for safe firing (see figure 2-5). With the M4- and M16-series weapons, locking takes place simultaneously with the final actions of chambering.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8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Firing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 is the finite process of initiating the primer detonation of the cartridge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a typeface="+mn-ea"/>
                <a:cs typeface="+mn-cs"/>
              </a:rPr>
              <a:t>continues through shot-exit of the projectile from the muzzle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95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Unlocking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the process of releasing the locking lugs on the bolt face from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corresponding recesses on the barrel extension surrounding the chamber area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F6355-E714-4160-8C44-8CB755025E2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7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5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2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00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9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25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9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37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2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59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1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64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65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59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8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5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7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7083" y="244855"/>
            <a:ext cx="7808807" cy="2997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6" y="6553792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3195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400">
                <a:lnSpc>
                  <a:spcPts val="3195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8" y="2301684"/>
            <a:ext cx="10760287" cy="20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21867" y="6553794"/>
            <a:ext cx="595205" cy="422909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239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9050">
                <a:lnSpc>
                  <a:spcPts val="239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7" y="2301682"/>
            <a:ext cx="107602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03" y="4483"/>
            <a:ext cx="1818815" cy="1443318"/>
          </a:xfrm>
          <a:prstGeom prst="rect">
            <a:avLst/>
          </a:prstGeom>
        </p:spPr>
      </p:pic>
      <p:sp>
        <p:nvSpPr>
          <p:cNvPr id="6" name="object 2"/>
          <p:cNvSpPr txBox="1"/>
          <p:nvPr userDrawn="1"/>
        </p:nvSpPr>
        <p:spPr>
          <a:xfrm>
            <a:off x="1887083" y="76200"/>
            <a:ext cx="7808807" cy="2893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10"/>
              </a:spcBef>
            </a:pP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Preliminary Marksmanship Instruction and</a:t>
            </a:r>
            <a:r>
              <a:rPr sz="18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Evaluation</a:t>
            </a:r>
            <a:endParaRPr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99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7" y="2301682"/>
            <a:ext cx="107602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03" y="4483"/>
            <a:ext cx="1818815" cy="1443318"/>
          </a:xfrm>
          <a:prstGeom prst="rect">
            <a:avLst/>
          </a:prstGeom>
        </p:spPr>
      </p:pic>
      <p:sp>
        <p:nvSpPr>
          <p:cNvPr id="6" name="object 2"/>
          <p:cNvSpPr txBox="1"/>
          <p:nvPr userDrawn="1"/>
        </p:nvSpPr>
        <p:spPr>
          <a:xfrm>
            <a:off x="1887083" y="76200"/>
            <a:ext cx="7808807" cy="2893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10"/>
              </a:spcBef>
            </a:pP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Preliminary Marksmanship Instruction and</a:t>
            </a:r>
            <a:r>
              <a:rPr sz="18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Evaluation</a:t>
            </a:r>
            <a:endParaRPr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08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5857" y="2301682"/>
            <a:ext cx="107602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03" y="4483"/>
            <a:ext cx="1818815" cy="1443318"/>
          </a:xfrm>
          <a:prstGeom prst="rect">
            <a:avLst/>
          </a:prstGeom>
        </p:spPr>
      </p:pic>
      <p:sp>
        <p:nvSpPr>
          <p:cNvPr id="6" name="object 2"/>
          <p:cNvSpPr txBox="1"/>
          <p:nvPr userDrawn="1"/>
        </p:nvSpPr>
        <p:spPr>
          <a:xfrm>
            <a:off x="1887083" y="76200"/>
            <a:ext cx="7808807" cy="2893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10"/>
              </a:spcBef>
            </a:pP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Preliminary Marksmanship Instruction and</a:t>
            </a:r>
            <a:r>
              <a:rPr sz="18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cs typeface="Arial"/>
              </a:rPr>
              <a:t>Evaluation</a:t>
            </a:r>
            <a:endParaRPr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57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026" y="1143001"/>
            <a:ext cx="62333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LSA 3: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Rifle and Carbine principles of Operations</a:t>
            </a:r>
          </a:p>
        </p:txBody>
      </p:sp>
    </p:spTree>
    <p:extLst>
      <p:ext uri="{BB962C8B-B14F-4D97-AF65-F5344CB8AC3E}">
        <p14:creationId xmlns:p14="http://schemas.microsoft.com/office/powerpoint/2010/main" val="62494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0" y="253630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BA5A-EFE2-49E0-AE72-637C2871F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91" y="716664"/>
            <a:ext cx="5847418" cy="61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ING">
            <a:hlinkClick r:id="" action="ppaction://media"/>
            <a:extLst>
              <a:ext uri="{FF2B5EF4-FFF2-40B4-BE49-F238E27FC236}">
                <a16:creationId xmlns:a16="http://schemas.microsoft.com/office/drawing/2014/main" id="{50C7B577-DB97-48AD-A89C-25C7CB8C9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507" y="978565"/>
            <a:ext cx="9462934" cy="53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5712" y="426720"/>
            <a:ext cx="218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Firing</a:t>
            </a:r>
          </a:p>
        </p:txBody>
      </p:sp>
    </p:spTree>
    <p:extLst>
      <p:ext uri="{BB962C8B-B14F-4D97-AF65-F5344CB8AC3E}">
        <p14:creationId xmlns:p14="http://schemas.microsoft.com/office/powerpoint/2010/main" val="39178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0" y="253630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BA5A-EFE2-49E0-AE72-637C2871F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92" y="678181"/>
            <a:ext cx="5822817" cy="61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9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locking">
            <a:hlinkClick r:id="" action="ppaction://media"/>
            <a:extLst>
              <a:ext uri="{FF2B5EF4-FFF2-40B4-BE49-F238E27FC236}">
                <a16:creationId xmlns:a16="http://schemas.microsoft.com/office/drawing/2014/main" id="{55FB9CDE-6800-4B0A-AFA6-EDCEF13C3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813" y="892076"/>
            <a:ext cx="9020175" cy="5073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7072" y="451104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Unlocking</a:t>
            </a:r>
          </a:p>
        </p:txBody>
      </p:sp>
    </p:spTree>
    <p:extLst>
      <p:ext uri="{BB962C8B-B14F-4D97-AF65-F5344CB8AC3E}">
        <p14:creationId xmlns:p14="http://schemas.microsoft.com/office/powerpoint/2010/main" val="23047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4694" y="1447801"/>
            <a:ext cx="6705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ACTION: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knowledge of Army service Rifle preliminary marksmanship instruction. 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CONDITION: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classroom environment, given TC 3-22.9,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 and Carbine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STANDARD: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how to apply and train Rifle Marksmanship utilizing the US Army Service Rifle in accordance with applicable command guidance, TC 3-22.9 Rifle and Carbine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2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60960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1" y="1905000"/>
            <a:ext cx="464774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Safety Considerations: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Risk Assessment: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Environmental Considerations: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Evaluation: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7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1" y="1015630"/>
            <a:ext cx="9147121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MAJOR COMPONENTS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A52077-46ED-448B-B9CD-69898CF2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47800"/>
            <a:ext cx="6914882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D1761D-4989-42D7-97EC-0D923982F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059290"/>
            <a:ext cx="6821906" cy="27432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524000" y="261585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59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0" y="253630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FD6F0-6C41-4541-BD03-BD6C1A04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238" y="685801"/>
            <a:ext cx="5821524" cy="61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0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feeding">
            <a:hlinkClick r:id="" action="ppaction://media"/>
            <a:extLst>
              <a:ext uri="{FF2B5EF4-FFF2-40B4-BE49-F238E27FC236}">
                <a16:creationId xmlns:a16="http://schemas.microsoft.com/office/drawing/2014/main" id="{D93F2808-1F6C-4116-BFD3-B87DC42CF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998" y="1003351"/>
            <a:ext cx="8624530" cy="485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7632" y="426720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Feeding</a:t>
            </a:r>
          </a:p>
        </p:txBody>
      </p:sp>
    </p:spTree>
    <p:extLst>
      <p:ext uri="{BB962C8B-B14F-4D97-AF65-F5344CB8AC3E}">
        <p14:creationId xmlns:p14="http://schemas.microsoft.com/office/powerpoint/2010/main" val="41724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0" y="253630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BA5A-EFE2-49E0-AE72-637C2871F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48" y="685800"/>
            <a:ext cx="571970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000" y="253630"/>
            <a:ext cx="9144000" cy="4321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spcBef>
                <a:spcPts val="490"/>
              </a:spcBef>
            </a:pP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PRINCIPLES OF</a:t>
            </a:r>
            <a:r>
              <a:rPr lang="en-US"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BA5A-EFE2-49E0-AE72-637C2871F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76" y="685801"/>
            <a:ext cx="5852849" cy="61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8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mbering locking">
            <a:hlinkClick r:id="" action="ppaction://media"/>
            <a:extLst>
              <a:ext uri="{FF2B5EF4-FFF2-40B4-BE49-F238E27FC236}">
                <a16:creationId xmlns:a16="http://schemas.microsoft.com/office/drawing/2014/main" id="{1C769F58-2E5D-449A-80F0-7FF30623C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317" y="956392"/>
            <a:ext cx="8791495" cy="4945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4320" y="463296"/>
            <a:ext cx="285292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Chambering and Locking</a:t>
            </a:r>
          </a:p>
        </p:txBody>
      </p:sp>
    </p:spTree>
    <p:extLst>
      <p:ext uri="{BB962C8B-B14F-4D97-AF65-F5344CB8AC3E}">
        <p14:creationId xmlns:p14="http://schemas.microsoft.com/office/powerpoint/2010/main" val="28063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576</Words>
  <Application>Microsoft Office PowerPoint</Application>
  <PresentationFormat>Widescreen</PresentationFormat>
  <Paragraphs>85</Paragraphs>
  <Slides>13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Stallings, Daniel E SFC MIL TRADOC USA</dc:creator>
  <cp:lastModifiedBy>kalen peugh</cp:lastModifiedBy>
  <cp:revision>11</cp:revision>
  <dcterms:created xsi:type="dcterms:W3CDTF">2019-10-11T18:48:32Z</dcterms:created>
  <dcterms:modified xsi:type="dcterms:W3CDTF">2023-10-20T00:46:45Z</dcterms:modified>
</cp:coreProperties>
</file>