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660" r:id="rId5"/>
  </p:sldMasterIdLst>
  <p:notesMasterIdLst>
    <p:notesMasterId r:id="rId7"/>
  </p:notesMasterIdLst>
  <p:sldIdLst>
    <p:sldId id="415"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5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A9248F-F775-442E-B178-BA5ECFDA1B2F}" type="datetimeFigureOut">
              <a:rPr lang="en-US" smtClean="0"/>
              <a:t>1/12/2023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8A3B49-4172-4039-B89E-2D199BB6E03F}" type="slidenum">
              <a:rPr lang="en-US" smtClean="0"/>
              <a:t>‹#›</a:t>
            </a:fld>
            <a:endParaRPr lang="en-US"/>
          </a:p>
        </p:txBody>
      </p:sp>
    </p:spTree>
    <p:extLst>
      <p:ext uri="{BB962C8B-B14F-4D97-AF65-F5344CB8AC3E}">
        <p14:creationId xmlns:p14="http://schemas.microsoft.com/office/powerpoint/2010/main" val="175438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997398-2F17-4DF7-8260-D8916CA3ED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71FFB-8BA1-4014-A293-00BC71EA2CB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67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6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594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646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353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816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216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01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78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1087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28475"/>
            <a:ext cx="2844800" cy="140808"/>
          </a:xfrm>
          <a:prstGeom prst="rect">
            <a:avLst/>
          </a:prstGeom>
        </p:spPr>
        <p:txBody>
          <a:bodyPr vert="horz" lIns="18288" tIns="18288" rIns="18288" bIns="18288" rtlCol="0" anchor="ctr">
            <a:spAutoFit/>
          </a:bodyPr>
          <a:lstStyle>
            <a:lvl1pPr algn="r">
              <a:defRPr sz="675"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570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79955-2D05-4176-B725-127D5D2A7393}"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F6CD0-96A4-4525-A7A1-DEC2968F0048}" type="slidenum">
              <a:rPr lang="en-US" smtClean="0"/>
              <a:t>‹#›</a:t>
            </a:fld>
            <a:endParaRPr lang="en-US"/>
          </a:p>
        </p:txBody>
      </p:sp>
    </p:spTree>
    <p:extLst>
      <p:ext uri="{BB962C8B-B14F-4D97-AF65-F5344CB8AC3E}">
        <p14:creationId xmlns:p14="http://schemas.microsoft.com/office/powerpoint/2010/main" val="354332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226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77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105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302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976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AB413-DDED-4A62-BCDA-07C618D10500}"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3D479-4AC1-412D-B7D6-F38D72152825}" type="slidenum">
              <a:rPr lang="en-US" smtClean="0"/>
              <a:t>‹#›</a:t>
            </a:fld>
            <a:endParaRPr lang="en-US"/>
          </a:p>
        </p:txBody>
      </p:sp>
    </p:spTree>
    <p:extLst>
      <p:ext uri="{BB962C8B-B14F-4D97-AF65-F5344CB8AC3E}">
        <p14:creationId xmlns:p14="http://schemas.microsoft.com/office/powerpoint/2010/main" val="73280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AB413-DDED-4A62-BCDA-07C618D10500}"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3D479-4AC1-412D-B7D6-F38D72152825}" type="slidenum">
              <a:rPr lang="en-US" smtClean="0"/>
              <a:t>‹#›</a:t>
            </a:fld>
            <a:endParaRPr lang="en-US"/>
          </a:p>
        </p:txBody>
      </p:sp>
    </p:spTree>
    <p:extLst>
      <p:ext uri="{BB962C8B-B14F-4D97-AF65-F5344CB8AC3E}">
        <p14:creationId xmlns:p14="http://schemas.microsoft.com/office/powerpoint/2010/main" val="246728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11164"/>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2763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476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72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11161"/>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092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778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3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37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4"/>
            <a:ext cx="2743200" cy="365125"/>
          </a:xfrm>
          <a:prstGeom prst="rect">
            <a:avLst/>
          </a:prstGeom>
        </p:spPr>
        <p:txBody>
          <a:bodyPr/>
          <a:lstStyle/>
          <a:p>
            <a:fld id="{9ABAB413-DDED-4A62-BCDA-07C618D10500}" type="datetimeFigureOut">
              <a:rPr lang="en-US" smtClean="0">
                <a:solidFill>
                  <a:prstClr val="black"/>
                </a:solidFill>
              </a:rPr>
              <a:pPr/>
              <a:t>1/12/2023</a:t>
            </a:fld>
            <a:endParaRPr lang="en-US">
              <a:solidFill>
                <a:prstClr val="black"/>
              </a:solidFill>
            </a:endParaRPr>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793D479-4AC1-412D-B7D6-F38D7215282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51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24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5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27340" y="6511164"/>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fld id="{3A2434CF-8138-46AC-AF35-0C39313BA98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48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9C0DD55-13AA-470C-B61E-D9CEB887D560}"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quarter" idx="11"/>
          </p:nvPr>
        </p:nvSpPr>
        <p:spPr>
          <a:xfrm>
            <a:off x="819151" y="661988"/>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25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00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image" Target="../media/image4.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microsoft.com/office/2007/relationships/hdphoto" Target="../media/hdphoto2.wdp"/><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image" Target="../media/image3.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microsoft.com/office/2007/relationships/hdphoto" Target="../media/hdphoto3.wdp"/><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97398-2F17-4DF7-8260-D8916CA3EDD4}"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71FFB-8BA1-4014-A293-00BC71EA2CB1}" type="slidenum">
              <a:rPr lang="en-US" smtClean="0"/>
              <a:t>‹#›</a:t>
            </a:fld>
            <a:endParaRPr lang="en-US"/>
          </a:p>
        </p:txBody>
      </p:sp>
      <p:cxnSp>
        <p:nvCxnSpPr>
          <p:cNvPr id="7" name="Straight Connector 6"/>
          <p:cNvCxnSpPr/>
          <p:nvPr userDrawn="1"/>
        </p:nvCxnSpPr>
        <p:spPr>
          <a:xfrm>
            <a:off x="254466" y="694888"/>
            <a:ext cx="11582400" cy="0"/>
          </a:xfrm>
          <a:prstGeom prst="line">
            <a:avLst/>
          </a:prstGeom>
          <a:ln w="57150">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userDrawn="1"/>
        </p:nvPicPr>
        <p:blipFill>
          <a:blip r:embed="rId4" cstate="print"/>
          <a:srcRect/>
          <a:stretch>
            <a:fillRect/>
          </a:stretch>
        </p:blipFill>
        <p:spPr bwMode="auto">
          <a:xfrm>
            <a:off x="95017" y="55865"/>
            <a:ext cx="450267" cy="618519"/>
          </a:xfrm>
          <a:prstGeom prst="rect">
            <a:avLst/>
          </a:prstGeom>
          <a:noFill/>
          <a:ln w="9525">
            <a:noFill/>
            <a:miter lim="800000"/>
            <a:headEnd/>
            <a:tailEnd/>
          </a:ln>
        </p:spPr>
      </p:pic>
      <p:pic>
        <p:nvPicPr>
          <p:cNvPr id="9" name="Picture 8"/>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6308" b="93506" l="9647" r="89796"/>
                    </a14:imgEffect>
                  </a14:imgLayer>
                </a14:imgProps>
              </a:ext>
              <a:ext uri="{28A0092B-C50C-407E-A947-70E740481C1C}">
                <a14:useLocalDpi xmlns:a14="http://schemas.microsoft.com/office/drawing/2010/main" val="0"/>
              </a:ext>
            </a:extLst>
          </a:blip>
          <a:stretch>
            <a:fillRect/>
          </a:stretch>
        </p:blipFill>
        <p:spPr>
          <a:xfrm>
            <a:off x="11486276" y="0"/>
            <a:ext cx="674384" cy="6743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61458234"/>
      </p:ext>
    </p:extLst>
  </p:cSld>
  <p:clrMap bg1="lt1" tx1="dk1" bg2="lt2" tx2="dk2" accent1="accent1" accent2="accent2" accent3="accent3" accent4="accent4" accent5="accent5" accent6="accent6" hlink="hlink" folHlink="folHlink"/>
  <p:sldLayoutIdLst>
    <p:sldLayoutId id="2147483696"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4" name="Group 23"/>
          <p:cNvGrpSpPr/>
          <p:nvPr userDrawn="1"/>
        </p:nvGrpSpPr>
        <p:grpSpPr>
          <a:xfrm>
            <a:off x="4752764" y="0"/>
            <a:ext cx="2682240" cy="6858000"/>
            <a:chOff x="3564573" y="0"/>
            <a:chExt cx="2011680" cy="6858000"/>
          </a:xfrm>
        </p:grpSpPr>
        <p:sp>
          <p:nvSpPr>
            <p:cNvPr id="26" name="TextBox 25"/>
            <p:cNvSpPr txBox="1"/>
            <p:nvPr/>
          </p:nvSpPr>
          <p:spPr>
            <a:xfrm>
              <a:off x="3564573" y="0"/>
              <a:ext cx="2011680" cy="228600"/>
            </a:xfrm>
            <a:prstGeom prst="rect">
              <a:avLst/>
            </a:prstGeom>
            <a:noFill/>
          </p:spPr>
          <p:txBody>
            <a:bodyPr wrap="none" lIns="18288" tIns="18288" rIns="18288" bIns="18288" rtlCol="0" anchor="ctr" anchorCtr="0">
              <a:noAutofit/>
            </a:bodyPr>
            <a:lstStyle/>
            <a:p>
              <a:pPr algn="ctr"/>
              <a:r>
                <a:rPr lang="en-US" sz="900" b="1">
                  <a:solidFill>
                    <a:prstClr val="black"/>
                  </a:solidFill>
                  <a:latin typeface="Arial" pitchFamily="34" charset="0"/>
                  <a:cs typeface="Arial" pitchFamily="34" charset="0"/>
                </a:rPr>
                <a:t>FOR OFFICIAL USE ONLY</a:t>
              </a:r>
            </a:p>
          </p:txBody>
        </p:sp>
        <p:sp>
          <p:nvSpPr>
            <p:cNvPr id="27" name="TextBox 26"/>
            <p:cNvSpPr txBox="1"/>
            <p:nvPr/>
          </p:nvSpPr>
          <p:spPr>
            <a:xfrm>
              <a:off x="3564573" y="6629400"/>
              <a:ext cx="2011680" cy="228600"/>
            </a:xfrm>
            <a:prstGeom prst="rect">
              <a:avLst/>
            </a:prstGeom>
            <a:noFill/>
          </p:spPr>
          <p:txBody>
            <a:bodyPr wrap="none" lIns="18288" tIns="18288" rIns="18288" bIns="18288" rtlCol="0" anchor="ctr" anchorCtr="0">
              <a:noAutofit/>
            </a:bodyPr>
            <a:lstStyle/>
            <a:p>
              <a:pPr algn="ctr"/>
              <a:r>
                <a:rPr lang="en-US" sz="900" b="1">
                  <a:solidFill>
                    <a:prstClr val="black"/>
                  </a:solidFill>
                  <a:latin typeface="Arial" pitchFamily="34" charset="0"/>
                  <a:cs typeface="Arial" pitchFamily="34" charset="0"/>
                </a:rPr>
                <a:t>FOR OFFICIAL USE ONLY</a:t>
              </a:r>
            </a:p>
          </p:txBody>
        </p:sp>
      </p:grpSp>
      <p:cxnSp>
        <p:nvCxnSpPr>
          <p:cNvPr id="15" name="Straight Connector 14"/>
          <p:cNvCxnSpPr/>
          <p:nvPr userDrawn="1"/>
        </p:nvCxnSpPr>
        <p:spPr>
          <a:xfrm>
            <a:off x="0" y="762000"/>
            <a:ext cx="12192000" cy="0"/>
          </a:xfrm>
          <a:prstGeom prst="line">
            <a:avLst/>
          </a:prstGeom>
          <a:ln w="57150">
            <a:solidFill>
              <a:srgbClr val="3366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2" cstate="print">
            <a:extLst>
              <a:ext uri="{BEBA8EAE-BF5A-486C-A8C5-ECC9F3942E4B}">
                <a14:imgProps xmlns:a14="http://schemas.microsoft.com/office/drawing/2010/main">
                  <a14:imgLayer r:embed="rId33">
                    <a14:imgEffect>
                      <a14:backgroundRemoval t="1439" b="100000" l="0" r="97238"/>
                    </a14:imgEffect>
                  </a14:imgLayer>
                </a14:imgProps>
              </a:ext>
              <a:ext uri="{28A0092B-C50C-407E-A947-70E740481C1C}">
                <a14:useLocalDpi xmlns:a14="http://schemas.microsoft.com/office/drawing/2010/main" val="0"/>
              </a:ext>
            </a:extLst>
          </a:blip>
          <a:stretch>
            <a:fillRect/>
          </a:stretch>
        </p:blipFill>
        <p:spPr>
          <a:xfrm>
            <a:off x="176166" y="66185"/>
            <a:ext cx="466103" cy="626980"/>
          </a:xfrm>
          <a:prstGeom prst="rect">
            <a:avLst/>
          </a:prstGeom>
          <a:effectLst>
            <a:outerShdw blurRad="50800" dist="38100" dir="5400000" algn="t" rotWithShape="0">
              <a:prstClr val="black">
                <a:alpha val="40000"/>
              </a:prstClr>
            </a:outerShdw>
          </a:effectLst>
        </p:spPr>
      </p:pic>
      <p:pic>
        <p:nvPicPr>
          <p:cNvPr id="14" name="Picture 13"/>
          <p:cNvPicPr>
            <a:picLocks noChangeAspect="1"/>
          </p:cNvPicPr>
          <p:nvPr userDrawn="1"/>
        </p:nvPicPr>
        <p:blipFill>
          <a:blip r:embed="rId34" cstate="print">
            <a:extLst>
              <a:ext uri="{BEBA8EAE-BF5A-486C-A8C5-ECC9F3942E4B}">
                <a14:imgProps xmlns:a14="http://schemas.microsoft.com/office/drawing/2010/main">
                  <a14:imgLayer r:embed="rId35">
                    <a14:imgEffect>
                      <a14:backgroundRemoval t="6308" b="93506" l="9647" r="89796"/>
                    </a14:imgEffect>
                  </a14:imgLayer>
                </a14:imgProps>
              </a:ext>
              <a:ext uri="{28A0092B-C50C-407E-A947-70E740481C1C}">
                <a14:useLocalDpi xmlns:a14="http://schemas.microsoft.com/office/drawing/2010/main" val="0"/>
              </a:ext>
            </a:extLst>
          </a:blip>
          <a:stretch>
            <a:fillRect/>
          </a:stretch>
        </p:blipFill>
        <p:spPr>
          <a:xfrm>
            <a:off x="11335352" y="-7938"/>
            <a:ext cx="856649" cy="775225"/>
          </a:xfrm>
          <a:prstGeom prst="rect">
            <a:avLst/>
          </a:prstGeom>
          <a:effectLst>
            <a:outerShdw blurRad="50800" dist="38100" dir="5400000" algn="t" rotWithShape="0">
              <a:prstClr val="black">
                <a:alpha val="40000"/>
              </a:prstClr>
            </a:outerShdw>
          </a:effectLst>
        </p:spPr>
      </p:pic>
      <p:sp>
        <p:nvSpPr>
          <p:cNvPr id="9" name="Slide Number Placeholder 5"/>
          <p:cNvSpPr>
            <a:spLocks noGrp="1"/>
          </p:cNvSpPr>
          <p:nvPr>
            <p:ph type="sldNum" sz="quarter" idx="4"/>
          </p:nvPr>
        </p:nvSpPr>
        <p:spPr>
          <a:xfrm>
            <a:off x="9127340" y="6511161"/>
            <a:ext cx="2844800" cy="175433"/>
          </a:xfrm>
          <a:prstGeom prst="rect">
            <a:avLst/>
          </a:prstGeom>
        </p:spPr>
        <p:txBody>
          <a:bodyPr vert="horz" lIns="18288" tIns="18288" rIns="18288" bIns="18288" rtlCol="0" anchor="ctr">
            <a:spAutoFit/>
          </a:bodyPr>
          <a:lstStyle>
            <a:lvl1pPr algn="r">
              <a:defRPr sz="900" b="1">
                <a:solidFill>
                  <a:schemeClr val="tx1"/>
                </a:solidFill>
                <a:latin typeface="Arial" pitchFamily="34" charset="0"/>
                <a:cs typeface="Arial" pitchFamily="34" charset="0"/>
              </a:defRPr>
            </a:lvl1pPr>
          </a:lstStyle>
          <a:p>
            <a:r>
              <a:rPr lang="en-US">
                <a:solidFill>
                  <a:prstClr val="black"/>
                </a:solidFill>
              </a:rPr>
              <a:t>1</a:t>
            </a:r>
          </a:p>
        </p:txBody>
      </p:sp>
    </p:spTree>
    <p:extLst>
      <p:ext uri="{BB962C8B-B14F-4D97-AF65-F5344CB8AC3E}">
        <p14:creationId xmlns:p14="http://schemas.microsoft.com/office/powerpoint/2010/main" val="308606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ctr" defTabSz="6858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129779" indent="-129779" algn="l" defTabSz="685800" rtl="0" eaLnBrk="1" latinLnBrk="0" hangingPunct="1">
        <a:spcBef>
          <a:spcPts val="0"/>
        </a:spcBef>
        <a:spcAft>
          <a:spcPts val="450"/>
        </a:spcAft>
        <a:buFont typeface="Arial" pitchFamily="34" charset="0"/>
        <a:buChar char="•"/>
        <a:defRPr sz="1950" b="0" kern="1200">
          <a:solidFill>
            <a:schemeClr val="tx1"/>
          </a:solidFill>
          <a:latin typeface="Arial" pitchFamily="34" charset="0"/>
          <a:ea typeface="+mn-ea"/>
          <a:cs typeface="Arial" pitchFamily="34" charset="0"/>
        </a:defRPr>
      </a:lvl1pPr>
      <a:lvl2pPr marL="258366" indent="-128588" algn="l" defTabSz="685800" rtl="0" eaLnBrk="1" latinLnBrk="0" hangingPunct="1">
        <a:spcBef>
          <a:spcPts val="0"/>
        </a:spcBef>
        <a:spcAft>
          <a:spcPts val="450"/>
        </a:spcAft>
        <a:buFont typeface="Arial" pitchFamily="34" charset="0"/>
        <a:buChar char="–"/>
        <a:defRPr sz="1800" b="0" kern="1200">
          <a:solidFill>
            <a:schemeClr val="tx1"/>
          </a:solidFill>
          <a:latin typeface="Arial" pitchFamily="34" charset="0"/>
          <a:ea typeface="+mn-ea"/>
          <a:cs typeface="Arial" pitchFamily="34" charset="0"/>
        </a:defRPr>
      </a:lvl2pPr>
      <a:lvl3pPr marL="388144" indent="-134541" algn="l" defTabSz="685800" rtl="0" eaLnBrk="1" latinLnBrk="0" hangingPunct="1">
        <a:spcBef>
          <a:spcPts val="0"/>
        </a:spcBef>
        <a:spcAft>
          <a:spcPts val="450"/>
        </a:spcAft>
        <a:buFont typeface="Arial" pitchFamily="34" charset="0"/>
        <a:buChar char="•"/>
        <a:defRPr sz="1650" b="0" kern="1200">
          <a:solidFill>
            <a:schemeClr val="tx1"/>
          </a:solidFill>
          <a:latin typeface="Arial" pitchFamily="34" charset="0"/>
          <a:ea typeface="+mn-ea"/>
          <a:cs typeface="Arial" pitchFamily="34" charset="0"/>
        </a:defRPr>
      </a:lvl3pPr>
      <a:lvl4pPr marL="516731" indent="-129779" algn="l" defTabSz="685800" rtl="0" eaLnBrk="1" latinLnBrk="0" hangingPunct="1">
        <a:spcBef>
          <a:spcPts val="0"/>
        </a:spcBef>
        <a:spcAft>
          <a:spcPts val="450"/>
        </a:spcAft>
        <a:buFont typeface="Arial" pitchFamily="34" charset="0"/>
        <a:buChar char="–"/>
        <a:defRPr sz="1500" b="0" kern="1200">
          <a:solidFill>
            <a:schemeClr val="tx1"/>
          </a:solidFill>
          <a:latin typeface="Arial" pitchFamily="34" charset="0"/>
          <a:ea typeface="+mn-ea"/>
          <a:cs typeface="Arial" pitchFamily="34" charset="0"/>
        </a:defRPr>
      </a:lvl4pPr>
      <a:lvl5pPr marL="688181" indent="-171450" algn="l" defTabSz="685800" rtl="0" eaLnBrk="1" latinLnBrk="0" hangingPunct="1">
        <a:spcBef>
          <a:spcPts val="0"/>
        </a:spcBef>
        <a:spcAft>
          <a:spcPts val="450"/>
        </a:spcAft>
        <a:buFont typeface="Arial" pitchFamily="34" charset="0"/>
        <a:buChar char="»"/>
        <a:defRPr sz="1350" b="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icture containing old, outdoor object, stone, concrete">
            <a:extLst>
              <a:ext uri="{FF2B5EF4-FFF2-40B4-BE49-F238E27FC236}">
                <a16:creationId xmlns:a16="http://schemas.microsoft.com/office/drawing/2014/main" id="{D634238E-4094-F347-A558-A2FDACC7F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525" y="827184"/>
            <a:ext cx="5647819" cy="4260841"/>
          </a:xfrm>
          <a:prstGeom prst="rect">
            <a:avLst/>
          </a:prstGeom>
        </p:spPr>
      </p:pic>
      <p:sp>
        <p:nvSpPr>
          <p:cNvPr id="2" name="Title 1"/>
          <p:cNvSpPr>
            <a:spLocks noGrp="1"/>
          </p:cNvSpPr>
          <p:nvPr>
            <p:ph type="title"/>
          </p:nvPr>
        </p:nvSpPr>
        <p:spPr>
          <a:xfrm>
            <a:off x="1924184" y="10701"/>
            <a:ext cx="8120710" cy="703626"/>
          </a:xfrm>
        </p:spPr>
        <p:txBody>
          <a:bodyPr>
            <a:normAutofit/>
          </a:bodyPr>
          <a:lstStyle/>
          <a:p>
            <a:pPr algn="ctr"/>
            <a:r>
              <a:rPr lang="en-US" sz="4000" dirty="0">
                <a:latin typeface="Arial" panose="020B0604020202020204" pitchFamily="34" charset="0"/>
                <a:cs typeface="Arial" panose="020B0604020202020204" pitchFamily="34" charset="0"/>
              </a:rPr>
              <a:t>C CO – FORGE Company Training</a:t>
            </a:r>
            <a:endParaRPr lang="en-US" sz="3200" dirty="0">
              <a:latin typeface="Arial" panose="020B0604020202020204" pitchFamily="34" charset="0"/>
              <a:cs typeface="Arial" panose="020B0604020202020204" pitchFamily="34" charset="0"/>
            </a:endParaRPr>
          </a:p>
        </p:txBody>
      </p:sp>
      <p:grpSp>
        <p:nvGrpSpPr>
          <p:cNvPr id="3" name="Group 2"/>
          <p:cNvGrpSpPr/>
          <p:nvPr/>
        </p:nvGrpSpPr>
        <p:grpSpPr>
          <a:xfrm>
            <a:off x="64215" y="859636"/>
            <a:ext cx="10450976" cy="5535511"/>
            <a:chOff x="1911966" y="199894"/>
            <a:chExt cx="8285196" cy="5140372"/>
          </a:xfrm>
        </p:grpSpPr>
        <p:sp>
          <p:nvSpPr>
            <p:cNvPr id="6" name="TextBox 5"/>
            <p:cNvSpPr txBox="1"/>
            <p:nvPr/>
          </p:nvSpPr>
          <p:spPr>
            <a:xfrm>
              <a:off x="1911966" y="881834"/>
              <a:ext cx="4668801" cy="2337881"/>
            </a:xfrm>
            <a:prstGeom prst="rect">
              <a:avLst/>
            </a:prstGeom>
            <a:solidFill>
              <a:schemeClr val="bg1"/>
            </a:solidFill>
            <a:ln w="19050">
              <a:solidFill>
                <a:schemeClr val="tx1"/>
              </a:solidFill>
            </a:ln>
          </p:spPr>
          <p:txBody>
            <a:bodyPr wrap="square" lIns="91440" tIns="45720" rIns="91440" bIns="45720" rtlCol="0" anchor="t">
              <a:noAutofit/>
            </a:bodyPr>
            <a:lstStyle/>
            <a:p>
              <a:pPr fontAlgn="base"/>
              <a:r>
                <a:rPr lang="en-US" sz="1050" b="1" u="sng" dirty="0">
                  <a:solidFill>
                    <a:srgbClr val="000000"/>
                  </a:solidFill>
                  <a:latin typeface="Arial" panose="020B0604020202020204" pitchFamily="34" charset="0"/>
                  <a:cs typeface="Arial" panose="020B0604020202020204" pitchFamily="34" charset="0"/>
                </a:rPr>
                <a:t>Concept of Operations:</a:t>
              </a:r>
              <a:r>
                <a:rPr lang="en-US" sz="1050" dirty="0">
                  <a:solidFill>
                    <a:srgbClr val="000000"/>
                  </a:solidFill>
                  <a:latin typeface="Arial" panose="020B0604020202020204" pitchFamily="34" charset="0"/>
                  <a:cs typeface="Arial" panose="020B0604020202020204" pitchFamily="34" charset="0"/>
                </a:rPr>
                <a:t>​</a:t>
              </a:r>
            </a:p>
            <a:p>
              <a:pPr fontAlgn="base"/>
              <a:r>
                <a:rPr lang="en-US" sz="1050" b="1" dirty="0">
                  <a:solidFill>
                    <a:srgbClr val="000000"/>
                  </a:solidFill>
                  <a:latin typeface="Arial" panose="020B0604020202020204" pitchFamily="34" charset="0"/>
                  <a:cs typeface="Arial" panose="020B0604020202020204" pitchFamily="34" charset="0"/>
                </a:rPr>
                <a:t>Phase I (Preparation):</a:t>
              </a:r>
              <a:r>
                <a:rPr lang="en-US" sz="1050" dirty="0">
                  <a:latin typeface="Arial" panose="020B0604020202020204" pitchFamily="34" charset="0"/>
                  <a:cs typeface="Arial" panose="020B0604020202020204" pitchFamily="34" charset="0"/>
                </a:rPr>
                <a:t> will be executed from 08JAN-24JAN23, beginning with prerequisite training on Urban Operations tasks and ending with final PCC/PCI prior to movement. </a:t>
              </a:r>
              <a:endParaRPr lang="en-US" sz="1050" b="1" dirty="0">
                <a:solidFill>
                  <a:srgbClr val="000000"/>
                </a:solidFill>
                <a:latin typeface="Arial" panose="020B0604020202020204" pitchFamily="34" charset="0"/>
                <a:cs typeface="Arial" panose="020B0604020202020204" pitchFamily="34" charset="0"/>
              </a:endParaRPr>
            </a:p>
            <a:p>
              <a:pPr fontAlgn="base"/>
              <a:r>
                <a:rPr lang="en-US" sz="1050" b="1" dirty="0">
                  <a:solidFill>
                    <a:srgbClr val="000000"/>
                  </a:solidFill>
                  <a:latin typeface="Arial" panose="020B0604020202020204" pitchFamily="34" charset="0"/>
                  <a:cs typeface="Arial" panose="020B0604020202020204" pitchFamily="34" charset="0"/>
                </a:rPr>
                <a:t>Phase </a:t>
              </a:r>
              <a:r>
                <a:rPr lang="en-US" sz="1050" b="1" dirty="0" err="1">
                  <a:solidFill>
                    <a:srgbClr val="000000"/>
                  </a:solidFill>
                  <a:latin typeface="Arial" panose="020B0604020202020204" pitchFamily="34" charset="0"/>
                  <a:cs typeface="Arial" panose="020B0604020202020204" pitchFamily="34" charset="0"/>
                </a:rPr>
                <a:t>IIa</a:t>
              </a:r>
              <a:r>
                <a:rPr lang="en-US" sz="1050" b="1" dirty="0">
                  <a:solidFill>
                    <a:srgbClr val="000000"/>
                  </a:solidFill>
                  <a:latin typeface="Arial" panose="020B0604020202020204" pitchFamily="34" charset="0"/>
                  <a:cs typeface="Arial" panose="020B0604020202020204" pitchFamily="34" charset="0"/>
                </a:rPr>
                <a:t> (Movement): </a:t>
              </a:r>
              <a:r>
                <a:rPr lang="en-US" sz="1050" dirty="0">
                  <a:solidFill>
                    <a:srgbClr val="000000"/>
                  </a:solidFill>
                  <a:latin typeface="Arial" panose="020B0604020202020204" pitchFamily="34" charset="0"/>
                  <a:cs typeface="Arial" panose="020B0604020202020204" pitchFamily="34" charset="0"/>
                </a:rPr>
                <a:t>Will begin at completion of all PCC/PCI NLT 251300JAN23 and end upon arrival of UAC. At 1300 FM will begin from CHIP at a 20 min/mile pace for 1.4 miles to UAC.</a:t>
              </a:r>
              <a:endParaRPr lang="en-US" sz="1050" b="1" dirty="0">
                <a:solidFill>
                  <a:srgbClr val="000000"/>
                </a:solidFill>
                <a:latin typeface="Arial" panose="020B0604020202020204" pitchFamily="34" charset="0"/>
                <a:cs typeface="Arial" panose="020B0604020202020204" pitchFamily="34" charset="0"/>
              </a:endParaRPr>
            </a:p>
            <a:p>
              <a:pPr fontAlgn="base"/>
              <a:r>
                <a:rPr lang="en-US" sz="1050" b="1" dirty="0">
                  <a:solidFill>
                    <a:srgbClr val="000000"/>
                  </a:solidFill>
                  <a:latin typeface="Arial" panose="020B0604020202020204" pitchFamily="34" charset="0"/>
                  <a:cs typeface="Arial" panose="020B0604020202020204" pitchFamily="34" charset="0"/>
                </a:rPr>
                <a:t>Phase IIb (Occupation):</a:t>
              </a:r>
              <a:r>
                <a:rPr lang="en-US" sz="1050" dirty="0">
                  <a:solidFill>
                    <a:srgbClr val="000000"/>
                  </a:solidFill>
                  <a:latin typeface="Arial" panose="020B0604020202020204" pitchFamily="34" charset="0"/>
                  <a:cs typeface="Arial" panose="020B0604020202020204" pitchFamily="34" charset="0"/>
                </a:rPr>
                <a:t> Begins upon arrival at UAC and ends once UAC is occupied. PLTs get 100% accountability of personnel and equipment and stage equipment to prepare for training. </a:t>
              </a:r>
            </a:p>
            <a:p>
              <a:pPr fontAlgn="base"/>
              <a:r>
                <a:rPr lang="en-US" sz="1050" b="1" dirty="0">
                  <a:solidFill>
                    <a:srgbClr val="000000"/>
                  </a:solidFill>
                  <a:latin typeface="Arial" panose="020B0604020202020204" pitchFamily="34" charset="0"/>
                  <a:cs typeface="Arial" panose="020B0604020202020204" pitchFamily="34" charset="0"/>
                </a:rPr>
                <a:t>Phase IIIa (Execution): </a:t>
              </a:r>
              <a:r>
                <a:rPr lang="en-US" sz="1050" dirty="0">
                  <a:solidFill>
                    <a:srgbClr val="000000"/>
                  </a:solidFill>
                  <a:latin typeface="Arial" panose="020B0604020202020204" pitchFamily="34" charset="0"/>
                  <a:cs typeface="Arial" panose="020B0604020202020204" pitchFamily="34" charset="0"/>
                </a:rPr>
                <a:t>Begins once Equipment is staged and teams are set NLT 251400JAN23 and ends NLT 251730JAN23. Platoons conduct Battle Drill 6 in Fire team elements. </a:t>
              </a:r>
            </a:p>
            <a:p>
              <a:pPr fontAlgn="base"/>
              <a:r>
                <a:rPr lang="en-US" sz="1050" b="1" dirty="0">
                  <a:solidFill>
                    <a:srgbClr val="000000"/>
                  </a:solidFill>
                  <a:latin typeface="Arial" panose="020B0604020202020204" pitchFamily="34" charset="0"/>
                  <a:cs typeface="Arial" panose="020B0604020202020204" pitchFamily="34" charset="0"/>
                </a:rPr>
                <a:t>Phase IV (Preparation for follow on mission): </a:t>
              </a:r>
              <a:r>
                <a:rPr lang="en-US" sz="1050" dirty="0">
                  <a:solidFill>
                    <a:srgbClr val="000000"/>
                  </a:solidFill>
                  <a:latin typeface="Arial" panose="020B0604020202020204" pitchFamily="34" charset="0"/>
                  <a:cs typeface="Arial" panose="020B0604020202020204" pitchFamily="34" charset="0"/>
                </a:rPr>
                <a:t>Begins NLT 251730JAN23 with platoons conducting AAR of the training, establish patrol bases and conducting priorities of work in preparation for FM4 and ends with the company staged and ready to conduct FM4 NLT 252330JAN23. </a:t>
              </a:r>
              <a:endParaRPr lang="en-US" sz="1050" b="1" dirty="0">
                <a:solidFill>
                  <a:srgbClr val="000000"/>
                </a:solidFill>
                <a:latin typeface="Arial" panose="020B0604020202020204" pitchFamily="34" charset="0"/>
                <a:cs typeface="Arial" panose="020B0604020202020204" pitchFamily="34" charset="0"/>
              </a:endParaRPr>
            </a:p>
            <a:p>
              <a:br>
                <a:rPr lang="en-US" sz="900" dirty="0">
                  <a:latin typeface="Arial" panose="020B0604020202020204" pitchFamily="34" charset="0"/>
                  <a:cs typeface="Arial" panose="020B0604020202020204" pitchFamily="34" charset="0"/>
                </a:rPr>
              </a:br>
              <a:r>
                <a:rPr lang="en-US" sz="900" b="1" dirty="0">
                  <a:solidFill>
                    <a:srgbClr val="000000"/>
                  </a:solidFill>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p:txBody>
        </p:sp>
        <p:sp>
          <p:nvSpPr>
            <p:cNvPr id="7" name="TextBox 6"/>
            <p:cNvSpPr txBox="1">
              <a:spLocks noChangeAspect="1"/>
            </p:cNvSpPr>
            <p:nvPr/>
          </p:nvSpPr>
          <p:spPr>
            <a:xfrm>
              <a:off x="1911966" y="199894"/>
              <a:ext cx="4669107" cy="618759"/>
            </a:xfrm>
            <a:prstGeom prst="rect">
              <a:avLst/>
            </a:prstGeom>
            <a:noFill/>
            <a:ln w="19050">
              <a:solidFill>
                <a:schemeClr val="tx1"/>
              </a:solidFill>
            </a:ln>
          </p:spPr>
          <p:txBody>
            <a:bodyPr wrap="square" lIns="91440" tIns="45720" rIns="91440" bIns="45720" rtlCol="0" anchor="t">
              <a:noAutofit/>
            </a:bodyPr>
            <a:lstStyle/>
            <a:p>
              <a:pPr defTabSz="685800">
                <a:defRPr/>
              </a:pPr>
              <a:r>
                <a:rPr lang="en-US" sz="1200" b="1" u="sng" dirty="0">
                  <a:latin typeface="Arial" panose="020B0604020202020204" pitchFamily="34" charset="0"/>
                  <a:cs typeface="Arial" panose="020B0604020202020204" pitchFamily="34" charset="0"/>
                </a:rPr>
                <a:t>Mission</a:t>
              </a:r>
              <a:r>
                <a:rPr lang="en-US" sz="14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C/1-13 IN conducts Company Training 251300JAN2023 IVO Urban Assault Course IOT train and evaluate Battle Drill 6 in a field environment, laying the foundation of Urban Operations and preparing Trainees for future training. </a:t>
              </a:r>
            </a:p>
          </p:txBody>
        </p:sp>
        <p:sp>
          <p:nvSpPr>
            <p:cNvPr id="23" name="TextBox 22"/>
            <p:cNvSpPr txBox="1"/>
            <p:nvPr/>
          </p:nvSpPr>
          <p:spPr>
            <a:xfrm>
              <a:off x="1911966" y="3282893"/>
              <a:ext cx="4669110" cy="2057373"/>
            </a:xfrm>
            <a:prstGeom prst="rect">
              <a:avLst/>
            </a:prstGeom>
            <a:solidFill>
              <a:schemeClr val="bg1"/>
            </a:solidFill>
            <a:ln w="19050">
              <a:solidFill>
                <a:schemeClr val="tx1"/>
              </a:solidFill>
            </a:ln>
          </p:spPr>
          <p:txBody>
            <a:bodyPr wrap="square" lIns="91440" tIns="45720" rIns="91440" bIns="45720" rtlCol="0" anchor="t">
              <a:noAutofit/>
            </a:bodyPr>
            <a:lstStyle/>
            <a:p>
              <a:pPr defTabSz="685800">
                <a:defRPr/>
              </a:pPr>
              <a:r>
                <a:rPr lang="en-US" sz="1050" b="1" u="sng" dirty="0">
                  <a:latin typeface="Arial" panose="020B0604020202020204" pitchFamily="34" charset="0"/>
                  <a:cs typeface="Arial" panose="020B0604020202020204" pitchFamily="34" charset="0"/>
                </a:rPr>
                <a:t>Sustainment:</a:t>
              </a:r>
            </a:p>
            <a:p>
              <a:pPr defTabSz="685800">
                <a:defRPr/>
              </a:pPr>
              <a:endParaRPr lang="en-US" sz="900" b="1" u="sng" dirty="0">
                <a:latin typeface="Arial" panose="020B0604020202020204" pitchFamily="34" charset="0"/>
                <a:cs typeface="Arial" panose="020B0604020202020204" pitchFamily="34" charset="0"/>
              </a:endParaRPr>
            </a:p>
            <a:p>
              <a:pPr defTabSz="685800">
                <a:defRPr/>
              </a:pPr>
              <a:r>
                <a:rPr lang="en-US" sz="1000" u="sng" dirty="0">
                  <a:latin typeface="Arial" panose="020B0604020202020204" pitchFamily="34" charset="0"/>
                  <a:cs typeface="Arial" panose="020B0604020202020204" pitchFamily="34" charset="0"/>
                </a:rPr>
                <a:t>CL I:</a:t>
              </a:r>
              <a:r>
                <a:rPr lang="en-US" sz="1000" dirty="0">
                  <a:latin typeface="Arial" panose="020B0604020202020204" pitchFamily="34" charset="0"/>
                  <a:cs typeface="Arial" panose="020B0604020202020204" pitchFamily="34" charset="0"/>
                </a:rPr>
                <a:t> 	M-A (10 Boxes), MORE meal prior to SP</a:t>
              </a:r>
            </a:p>
            <a:p>
              <a:pPr defTabSz="685800">
                <a:defRPr/>
              </a:pPr>
              <a:r>
                <a:rPr lang="en-US" sz="1000" u="sng" dirty="0">
                  <a:latin typeface="Arial" panose="020B0604020202020204" pitchFamily="34" charset="0"/>
                  <a:cs typeface="Arial" panose="020B0604020202020204" pitchFamily="34" charset="0"/>
                </a:rPr>
                <a:t>CL III</a:t>
              </a:r>
              <a:r>
                <a:rPr lang="en-US" sz="1000" dirty="0">
                  <a:latin typeface="Arial" panose="020B0604020202020204" pitchFamily="34" charset="0"/>
                  <a:cs typeface="Arial" panose="020B0604020202020204" pitchFamily="34" charset="0"/>
                </a:rPr>
                <a:t>: 	Resupply POL at designated fuel points when vehicles are at 50% threshold</a:t>
              </a:r>
            </a:p>
            <a:p>
              <a:pPr defTabSz="685800">
                <a:defRPr/>
              </a:pPr>
              <a:r>
                <a:rPr lang="en-US" sz="1000" u="sng" dirty="0">
                  <a:latin typeface="Arial" panose="020B0604020202020204" pitchFamily="34" charset="0"/>
                  <a:cs typeface="Arial" panose="020B0604020202020204" pitchFamily="34" charset="0"/>
                </a:rPr>
                <a:t>Class V</a:t>
              </a:r>
              <a:r>
                <a:rPr lang="en-US" sz="1000" dirty="0">
                  <a:latin typeface="Arial" panose="020B0604020202020204" pitchFamily="34" charset="0"/>
                  <a:cs typeface="Arial" panose="020B0604020202020204" pitchFamily="34" charset="0"/>
                </a:rPr>
                <a:t>: 	2000 x 5.56 blank</a:t>
              </a:r>
            </a:p>
            <a:p>
              <a:pPr defTabSz="685800">
                <a:defRPr/>
              </a:pPr>
              <a:r>
                <a:rPr lang="en-US" sz="1000" u="sng" dirty="0">
                  <a:latin typeface="Arial" panose="020B0604020202020204" pitchFamily="34" charset="0"/>
                  <a:cs typeface="Arial" panose="020B0604020202020204" pitchFamily="34" charset="0"/>
                </a:rPr>
                <a:t>Class VII: </a:t>
              </a:r>
              <a:r>
                <a:rPr lang="en-US" sz="1000" dirty="0">
                  <a:latin typeface="Arial" panose="020B0604020202020204" pitchFamily="34" charset="0"/>
                  <a:cs typeface="Arial" panose="020B0604020202020204" pitchFamily="34" charset="0"/>
                </a:rPr>
                <a:t>	4x BRICs, 4 Rescue Randy's</a:t>
              </a:r>
            </a:p>
            <a:p>
              <a:pPr defTabSz="685800">
                <a:defRPr/>
              </a:pPr>
              <a:r>
                <a:rPr lang="en-US" sz="1000" dirty="0">
                  <a:latin typeface="Arial" panose="020B0604020202020204" pitchFamily="34" charset="0"/>
                  <a:cs typeface="Arial" panose="020B0604020202020204" pitchFamily="34" charset="0"/>
                </a:rPr>
                <a:t>	1x LMTV, 1x 1-Ton Water Buffalo, GSA Van, 1x HMMWV</a:t>
              </a:r>
            </a:p>
            <a:p>
              <a:pPr defTabSz="685800">
                <a:defRPr/>
              </a:pPr>
              <a:endParaRPr lang="en-US" sz="1000" dirty="0">
                <a:latin typeface="Arial" panose="020B0604020202020204" pitchFamily="34" charset="0"/>
                <a:cs typeface="Arial" panose="020B0604020202020204" pitchFamily="34" charset="0"/>
              </a:endParaRPr>
            </a:p>
            <a:p>
              <a:pPr defTabSz="685800">
                <a:defRPr/>
              </a:pPr>
              <a:r>
                <a:rPr lang="en-US" sz="1000" u="sng" dirty="0">
                  <a:latin typeface="Arial" panose="020B0604020202020204" pitchFamily="34" charset="0"/>
                  <a:cs typeface="Arial" panose="020B0604020202020204" pitchFamily="34" charset="0"/>
                </a:rPr>
                <a:t>Class VIII</a:t>
              </a:r>
              <a:r>
                <a:rPr lang="en-US" sz="1000" dirty="0">
                  <a:latin typeface="Arial" panose="020B0604020202020204" pitchFamily="34" charset="0"/>
                  <a:cs typeface="Arial" panose="020B0604020202020204" pitchFamily="34" charset="0"/>
                </a:rPr>
                <a:t>: 	4x Litters, 4x CLS bags, 4x Foot Care Kit</a:t>
              </a:r>
            </a:p>
            <a:p>
              <a:pPr defTabSz="685800">
                <a:defRPr/>
              </a:pPr>
              <a:endParaRPr lang="en-US" sz="900" u="sng" dirty="0">
                <a:latin typeface="Arial" panose="020B0604020202020204" pitchFamily="34" charset="0"/>
                <a:cs typeface="Arial" panose="020B0604020202020204" pitchFamily="34" charset="0"/>
              </a:endParaRPr>
            </a:p>
            <a:p>
              <a:pPr defTabSz="685800">
                <a:defRPr/>
              </a:pPr>
              <a:endParaRPr lang="en-US" sz="900" u="sng" dirty="0">
                <a:latin typeface="Arial" panose="020B0604020202020204" pitchFamily="34" charset="0"/>
                <a:cs typeface="Arial" panose="020B0604020202020204" pitchFamily="34" charset="0"/>
              </a:endParaRPr>
            </a:p>
          </p:txBody>
        </p:sp>
        <p:cxnSp>
          <p:nvCxnSpPr>
            <p:cNvPr id="42" name="Straight Connector 41"/>
            <p:cNvCxnSpPr/>
            <p:nvPr/>
          </p:nvCxnSpPr>
          <p:spPr>
            <a:xfrm rot="16200000">
              <a:off x="10145541" y="2977444"/>
              <a:ext cx="32716" cy="705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45" name="Table 44"/>
          <p:cNvGraphicFramePr>
            <a:graphicFrameLocks noGrp="1"/>
          </p:cNvGraphicFramePr>
          <p:nvPr>
            <p:extLst>
              <p:ext uri="{D42A27DB-BD31-4B8C-83A1-F6EECF244321}">
                <p14:modId xmlns:p14="http://schemas.microsoft.com/office/powerpoint/2010/main" val="4120796154"/>
              </p:ext>
            </p:extLst>
          </p:nvPr>
        </p:nvGraphicFramePr>
        <p:xfrm>
          <a:off x="406661" y="6100825"/>
          <a:ext cx="5204350" cy="245256"/>
        </p:xfrm>
        <a:graphic>
          <a:graphicData uri="http://schemas.openxmlformats.org/drawingml/2006/table">
            <a:tbl>
              <a:tblPr>
                <a:tableStyleId>{5C22544A-7EE6-4342-B048-85BDC9FD1C3A}</a:tableStyleId>
              </a:tblPr>
              <a:tblGrid>
                <a:gridCol w="1040870">
                  <a:extLst>
                    <a:ext uri="{9D8B030D-6E8A-4147-A177-3AD203B41FA5}">
                      <a16:colId xmlns:a16="http://schemas.microsoft.com/office/drawing/2014/main" val="20000"/>
                    </a:ext>
                  </a:extLst>
                </a:gridCol>
                <a:gridCol w="1040870">
                  <a:extLst>
                    <a:ext uri="{9D8B030D-6E8A-4147-A177-3AD203B41FA5}">
                      <a16:colId xmlns:a16="http://schemas.microsoft.com/office/drawing/2014/main" val="2797793345"/>
                    </a:ext>
                  </a:extLst>
                </a:gridCol>
                <a:gridCol w="1040870">
                  <a:extLst>
                    <a:ext uri="{9D8B030D-6E8A-4147-A177-3AD203B41FA5}">
                      <a16:colId xmlns:a16="http://schemas.microsoft.com/office/drawing/2014/main" val="553958476"/>
                    </a:ext>
                  </a:extLst>
                </a:gridCol>
                <a:gridCol w="1040870">
                  <a:extLst>
                    <a:ext uri="{9D8B030D-6E8A-4147-A177-3AD203B41FA5}">
                      <a16:colId xmlns:a16="http://schemas.microsoft.com/office/drawing/2014/main" val="3392395174"/>
                    </a:ext>
                  </a:extLst>
                </a:gridCol>
                <a:gridCol w="1040870">
                  <a:extLst>
                    <a:ext uri="{9D8B030D-6E8A-4147-A177-3AD203B41FA5}">
                      <a16:colId xmlns:a16="http://schemas.microsoft.com/office/drawing/2014/main" val="929427425"/>
                    </a:ext>
                  </a:extLst>
                </a:gridCol>
              </a:tblGrid>
              <a:tr h="245256">
                <a:tc>
                  <a:txBody>
                    <a:bodyPr/>
                    <a:lstStyle/>
                    <a:p>
                      <a:pPr algn="ctr" fontAlgn="ctr"/>
                      <a:r>
                        <a:rPr lang="en-US" sz="800" b="1" i="0" u="none" strike="noStrike" dirty="0">
                          <a:solidFill>
                            <a:schemeClr val="tx1"/>
                          </a:solidFill>
                          <a:effectLst/>
                          <a:latin typeface="+mn-lt"/>
                        </a:rPr>
                        <a:t>P:</a:t>
                      </a:r>
                      <a:r>
                        <a:rPr lang="en-US" sz="800" b="1" i="0" u="none" strike="noStrike" baseline="0" dirty="0">
                          <a:solidFill>
                            <a:schemeClr val="tx1"/>
                          </a:solidFill>
                          <a:effectLst/>
                          <a:latin typeface="+mn-lt"/>
                        </a:rPr>
                        <a:t> </a:t>
                      </a:r>
                      <a:r>
                        <a:rPr lang="en-US" sz="800" b="0" i="0" u="none" strike="noStrike" baseline="0" dirty="0">
                          <a:solidFill>
                            <a:schemeClr val="tx1"/>
                          </a:solidFill>
                          <a:effectLst/>
                          <a:latin typeface="+mn-lt"/>
                        </a:rPr>
                        <a:t>Radio</a:t>
                      </a:r>
                      <a:endParaRPr lang="en-US" sz="800" b="0" i="0" u="none" strike="noStrike" dirty="0">
                        <a:solidFill>
                          <a:schemeClr val="tx1"/>
                        </a:solidFill>
                        <a:effectLst/>
                        <a:latin typeface="+mn-lt"/>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mn-lt"/>
                        </a:rPr>
                        <a:t>A: </a:t>
                      </a:r>
                      <a:r>
                        <a:rPr lang="en-US" sz="800" b="0" i="0" u="none" strike="noStrike" dirty="0">
                          <a:solidFill>
                            <a:schemeClr val="tx1"/>
                          </a:solidFill>
                          <a:effectLst/>
                          <a:latin typeface="+mn-lt"/>
                        </a:rPr>
                        <a:t>Cell Phones</a:t>
                      </a: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800" b="1" i="0" u="none" strike="noStrike" dirty="0">
                          <a:solidFill>
                            <a:schemeClr val="tx1"/>
                          </a:solidFill>
                          <a:effectLst/>
                          <a:latin typeface="+mn-lt"/>
                        </a:rPr>
                        <a:t>C: </a:t>
                      </a:r>
                      <a:r>
                        <a:rPr lang="en-US" sz="800" b="0" i="0" u="none" strike="noStrike" dirty="0">
                          <a:solidFill>
                            <a:schemeClr val="tx1"/>
                          </a:solidFill>
                          <a:effectLst/>
                          <a:latin typeface="+mn-lt"/>
                        </a:rPr>
                        <a:t>BRIC</a:t>
                      </a:r>
                      <a:r>
                        <a:rPr lang="en-US" sz="800" b="0" i="0" u="none" strike="noStrike" baseline="0" dirty="0">
                          <a:solidFill>
                            <a:schemeClr val="tx1"/>
                          </a:solidFill>
                          <a:effectLst/>
                          <a:latin typeface="+mn-lt"/>
                        </a:rPr>
                        <a:t> </a:t>
                      </a:r>
                      <a:endParaRPr lang="en-US" sz="800" b="0" i="0" u="none" strike="noStrike" dirty="0">
                        <a:solidFill>
                          <a:schemeClr val="tx1"/>
                        </a:solidFill>
                        <a:effectLst/>
                        <a:latin typeface="+mn-lt"/>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mn-lt"/>
                        </a:rPr>
                        <a:t>E: </a:t>
                      </a:r>
                      <a:r>
                        <a:rPr lang="en-US" sz="800" b="0" i="0" u="none" strike="noStrike" dirty="0">
                          <a:solidFill>
                            <a:schemeClr val="tx1"/>
                          </a:solidFill>
                          <a:effectLst/>
                          <a:latin typeface="+mn-lt"/>
                        </a:rPr>
                        <a:t>Runner</a:t>
                      </a:r>
                      <a:endParaRPr lang="en-US" sz="800" b="1" i="0" u="none" strike="noStrike" dirty="0">
                        <a:solidFill>
                          <a:schemeClr val="tx1"/>
                        </a:solidFill>
                        <a:effectLst/>
                        <a:latin typeface="+mn-lt"/>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mn-lt"/>
                        </a:rPr>
                        <a:t>EMS: </a:t>
                      </a:r>
                      <a:r>
                        <a:rPr lang="en-US" sz="800" b="0" i="0" u="none" strike="noStrike" dirty="0">
                          <a:solidFill>
                            <a:schemeClr val="tx1"/>
                          </a:solidFill>
                          <a:effectLst/>
                          <a:latin typeface="+mn-lt"/>
                        </a:rPr>
                        <a:t>751-91111</a:t>
                      </a:r>
                      <a:endParaRPr lang="en-US" sz="800" b="1" i="0" u="none" strike="noStrike" dirty="0">
                        <a:solidFill>
                          <a:schemeClr val="tx1"/>
                        </a:solidFill>
                        <a:effectLst/>
                        <a:latin typeface="+mn-lt"/>
                      </a:endParaRPr>
                    </a:p>
                  </a:txBody>
                  <a:tcPr marL="5765" marR="5765" marT="57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7" name="TextBox 66"/>
          <p:cNvSpPr txBox="1"/>
          <p:nvPr/>
        </p:nvSpPr>
        <p:spPr>
          <a:xfrm>
            <a:off x="5996839" y="5158681"/>
            <a:ext cx="6076410" cy="1233790"/>
          </a:xfrm>
          <a:prstGeom prst="rect">
            <a:avLst/>
          </a:prstGeom>
          <a:solidFill>
            <a:schemeClr val="bg1"/>
          </a:solidFill>
          <a:ln w="19050">
            <a:solidFill>
              <a:schemeClr val="tx1"/>
            </a:solidFill>
          </a:ln>
        </p:spPr>
        <p:txBody>
          <a:bodyPr wrap="square" lIns="91440" tIns="45720" rIns="91440" bIns="45720" rtlCol="0" anchor="t">
            <a:noAutofit/>
          </a:bodyPr>
          <a:lstStyle/>
          <a:p>
            <a:pPr defTabSz="685800">
              <a:defRPr/>
            </a:pPr>
            <a:r>
              <a:rPr lang="en-US" sz="1050" b="1" u="sng" dirty="0">
                <a:latin typeface="Arial" panose="020B0604020202020204" pitchFamily="34" charset="0"/>
                <a:cs typeface="Arial" panose="020B0604020202020204" pitchFamily="34" charset="0"/>
              </a:rPr>
              <a:t>Timeline:</a:t>
            </a:r>
          </a:p>
          <a:p>
            <a:pPr algn="ctr" defTabSz="685800">
              <a:defRPr/>
            </a:pPr>
            <a:r>
              <a:rPr lang="en-US" sz="1050" b="1" u="sng" dirty="0">
                <a:latin typeface="Arial" panose="020B0604020202020204" pitchFamily="34" charset="0"/>
                <a:cs typeface="Arial" panose="020B0604020202020204" pitchFamily="34" charset="0"/>
              </a:rPr>
              <a:t>25 JAN</a:t>
            </a:r>
          </a:p>
          <a:p>
            <a:r>
              <a:rPr lang="en-US" sz="1050" dirty="0">
                <a:latin typeface="Arial" pitchFamily="34" charset="0"/>
                <a:cs typeface="Arial" pitchFamily="34" charset="0"/>
              </a:rPr>
              <a:t>1230-1300: Lunch MRE, PCC/PCIs for FM                    1745-1830: Dinner Chow</a:t>
            </a:r>
          </a:p>
          <a:p>
            <a:r>
              <a:rPr lang="en-US" sz="1050" dirty="0">
                <a:latin typeface="Arial" pitchFamily="34" charset="0"/>
                <a:cs typeface="Arial" pitchFamily="34" charset="0"/>
              </a:rPr>
              <a:t>1300-1330: FM from CHIP to UAC                                 1830-1900: Establish Patrol bases</a:t>
            </a:r>
          </a:p>
          <a:p>
            <a:r>
              <a:rPr lang="en-US" sz="1050" dirty="0">
                <a:latin typeface="Arial" pitchFamily="34" charset="0"/>
                <a:cs typeface="Arial" pitchFamily="34" charset="0"/>
              </a:rPr>
              <a:t>1330-1400: Stage equipment, prepare for training         1900-2230: Priorities of work</a:t>
            </a:r>
          </a:p>
          <a:p>
            <a:r>
              <a:rPr lang="en-US" sz="1050" dirty="0">
                <a:latin typeface="Arial" pitchFamily="34" charset="0"/>
                <a:cs typeface="Arial" pitchFamily="34" charset="0"/>
              </a:rPr>
              <a:t>1400-1730: Platoons conduct Battle Drill 6                     2230-2300: Stage at UAC for FM4</a:t>
            </a:r>
          </a:p>
          <a:p>
            <a:r>
              <a:rPr lang="en-US" sz="1050" dirty="0">
                <a:latin typeface="Arial" pitchFamily="34" charset="0"/>
                <a:cs typeface="Arial" pitchFamily="34" charset="0"/>
              </a:rPr>
              <a:t>1730-1745: Training AAR                                                2300-2330: Final FM4 PCC/PCIs</a:t>
            </a:r>
          </a:p>
        </p:txBody>
      </p:sp>
      <p:sp>
        <p:nvSpPr>
          <p:cNvPr id="20" name="Down Arrow 66">
            <a:extLst>
              <a:ext uri="{FF2B5EF4-FFF2-40B4-BE49-F238E27FC236}">
                <a16:creationId xmlns:a16="http://schemas.microsoft.com/office/drawing/2014/main" id="{64E28E6D-55A3-772D-F54D-24773FCEEC1B}"/>
              </a:ext>
            </a:extLst>
          </p:cNvPr>
          <p:cNvSpPr/>
          <p:nvPr/>
        </p:nvSpPr>
        <p:spPr>
          <a:xfrm rot="10800000">
            <a:off x="10313673" y="924375"/>
            <a:ext cx="314074" cy="433073"/>
          </a:xfrm>
          <a:prstGeom prst="downArrow">
            <a:avLst/>
          </a:prstGeom>
          <a:solidFill>
            <a:sysClr val="windowText" lastClr="000000"/>
          </a:solidFill>
          <a:ln w="158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itchFamily="34" charset="0"/>
              </a:rPr>
              <a:t>N</a:t>
            </a:r>
          </a:p>
        </p:txBody>
      </p:sp>
      <p:graphicFrame>
        <p:nvGraphicFramePr>
          <p:cNvPr id="8" name="Table 7">
            <a:extLst>
              <a:ext uri="{FF2B5EF4-FFF2-40B4-BE49-F238E27FC236}">
                <a16:creationId xmlns:a16="http://schemas.microsoft.com/office/drawing/2014/main" id="{83DE161F-6A4B-72F9-E287-01CE0B363783}"/>
              </a:ext>
            </a:extLst>
          </p:cNvPr>
          <p:cNvGraphicFramePr>
            <a:graphicFrameLocks noGrp="1"/>
          </p:cNvGraphicFramePr>
          <p:nvPr>
            <p:extLst>
              <p:ext uri="{D42A27DB-BD31-4B8C-83A1-F6EECF244321}">
                <p14:modId xmlns:p14="http://schemas.microsoft.com/office/powerpoint/2010/main" val="2225928060"/>
              </p:ext>
            </p:extLst>
          </p:nvPr>
        </p:nvGraphicFramePr>
        <p:xfrm>
          <a:off x="695657" y="6444208"/>
          <a:ext cx="10515599" cy="387736"/>
        </p:xfrm>
        <a:graphic>
          <a:graphicData uri="http://schemas.openxmlformats.org/drawingml/2006/table">
            <a:tbl>
              <a:tblPr/>
              <a:tblGrid>
                <a:gridCol w="1384770">
                  <a:extLst>
                    <a:ext uri="{9D8B030D-6E8A-4147-A177-3AD203B41FA5}">
                      <a16:colId xmlns:a16="http://schemas.microsoft.com/office/drawing/2014/main" val="3816694210"/>
                    </a:ext>
                  </a:extLst>
                </a:gridCol>
                <a:gridCol w="1436699">
                  <a:extLst>
                    <a:ext uri="{9D8B030D-6E8A-4147-A177-3AD203B41FA5}">
                      <a16:colId xmlns:a16="http://schemas.microsoft.com/office/drawing/2014/main" val="110470207"/>
                    </a:ext>
                  </a:extLst>
                </a:gridCol>
                <a:gridCol w="1194364">
                  <a:extLst>
                    <a:ext uri="{9D8B030D-6E8A-4147-A177-3AD203B41FA5}">
                      <a16:colId xmlns:a16="http://schemas.microsoft.com/office/drawing/2014/main" val="1724712609"/>
                    </a:ext>
                  </a:extLst>
                </a:gridCol>
                <a:gridCol w="1445354">
                  <a:extLst>
                    <a:ext uri="{9D8B030D-6E8A-4147-A177-3AD203B41FA5}">
                      <a16:colId xmlns:a16="http://schemas.microsoft.com/office/drawing/2014/main" val="496507500"/>
                    </a:ext>
                  </a:extLst>
                </a:gridCol>
                <a:gridCol w="1211674">
                  <a:extLst>
                    <a:ext uri="{9D8B030D-6E8A-4147-A177-3AD203B41FA5}">
                      <a16:colId xmlns:a16="http://schemas.microsoft.com/office/drawing/2014/main" val="2321632816"/>
                    </a:ext>
                  </a:extLst>
                </a:gridCol>
                <a:gridCol w="1228984">
                  <a:extLst>
                    <a:ext uri="{9D8B030D-6E8A-4147-A177-3AD203B41FA5}">
                      <a16:colId xmlns:a16="http://schemas.microsoft.com/office/drawing/2014/main" val="2259070201"/>
                    </a:ext>
                  </a:extLst>
                </a:gridCol>
                <a:gridCol w="1168400">
                  <a:extLst>
                    <a:ext uri="{9D8B030D-6E8A-4147-A177-3AD203B41FA5}">
                      <a16:colId xmlns:a16="http://schemas.microsoft.com/office/drawing/2014/main" val="2938005337"/>
                    </a:ext>
                  </a:extLst>
                </a:gridCol>
                <a:gridCol w="1445354">
                  <a:extLst>
                    <a:ext uri="{9D8B030D-6E8A-4147-A177-3AD203B41FA5}">
                      <a16:colId xmlns:a16="http://schemas.microsoft.com/office/drawing/2014/main" val="3834904397"/>
                    </a:ext>
                  </a:extLst>
                </a:gridCol>
              </a:tblGrid>
              <a:tr h="193868">
                <a:tc>
                  <a:txBody>
                    <a:bodyPr/>
                    <a:lstStyle/>
                    <a:p>
                      <a:pPr algn="ctr" fontAlgn="base"/>
                      <a:r>
                        <a:rPr lang="en-US" sz="700" b="1" i="0" u="none" strike="noStrike">
                          <a:solidFill>
                            <a:srgbClr val="FFFFFF"/>
                          </a:solidFill>
                          <a:effectLst/>
                          <a:latin typeface="Calibri" panose="020F0502020204030204" pitchFamily="34" charset="0"/>
                        </a:rPr>
                        <a:t>PLAN</a:t>
                      </a:r>
                      <a:r>
                        <a:rPr lang="en-US" sz="700" b="0" i="0">
                          <a:solidFill>
                            <a:srgbClr val="000000"/>
                          </a:solidFill>
                          <a:effectLst/>
                          <a:latin typeface="Calibri" panose="020F0502020204030204" pitchFamily="34" charset="0"/>
                        </a:rPr>
                        <a:t>​</a:t>
                      </a:r>
                      <a:endParaRPr lang="en-US" sz="1600" b="0" i="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tc>
                  <a:txBody>
                    <a:bodyPr/>
                    <a:lstStyle/>
                    <a:p>
                      <a:pPr algn="ctr" fontAlgn="base"/>
                      <a:r>
                        <a:rPr lang="en-US" sz="700" b="1" i="0" u="none" strike="noStrike">
                          <a:solidFill>
                            <a:srgbClr val="FFFFFF"/>
                          </a:solidFill>
                          <a:effectLst/>
                          <a:latin typeface="Calibri" panose="020F0502020204030204" pitchFamily="34" charset="0"/>
                        </a:rPr>
                        <a:t>OPORD</a:t>
                      </a:r>
                      <a:r>
                        <a:rPr lang="en-US" sz="700" b="0" i="0">
                          <a:solidFill>
                            <a:srgbClr val="000000"/>
                          </a:solidFill>
                          <a:effectLst/>
                          <a:latin typeface="Calibri" panose="020F0502020204030204" pitchFamily="34" charset="0"/>
                        </a:rPr>
                        <a:t>​</a:t>
                      </a:r>
                      <a:endParaRPr lang="en-US" sz="1600" b="0" i="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tc>
                  <a:txBody>
                    <a:bodyPr/>
                    <a:lstStyle/>
                    <a:p>
                      <a:pPr algn="ctr" fontAlgn="base"/>
                      <a:r>
                        <a:rPr lang="en-US" sz="700" b="1" i="0" u="none" strike="noStrike">
                          <a:solidFill>
                            <a:srgbClr val="FFFFFF"/>
                          </a:solidFill>
                          <a:effectLst/>
                          <a:latin typeface="Calibri" panose="020F0502020204030204" pitchFamily="34" charset="0"/>
                        </a:rPr>
                        <a:t>RECON</a:t>
                      </a:r>
                      <a:r>
                        <a:rPr lang="en-US" sz="700" b="0" i="0">
                          <a:solidFill>
                            <a:srgbClr val="000000"/>
                          </a:solidFill>
                          <a:effectLst/>
                          <a:latin typeface="Calibri" panose="020F0502020204030204" pitchFamily="34" charset="0"/>
                        </a:rPr>
                        <a:t>​</a:t>
                      </a:r>
                      <a:endParaRPr lang="en-US" sz="1600" b="0" i="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tc>
                  <a:txBody>
                    <a:bodyPr/>
                    <a:lstStyle/>
                    <a:p>
                      <a:pPr algn="ctr" fontAlgn="base"/>
                      <a:r>
                        <a:rPr lang="en-US" sz="700" b="1" i="0" u="none" strike="noStrike">
                          <a:solidFill>
                            <a:srgbClr val="FFFFFF"/>
                          </a:solidFill>
                          <a:effectLst/>
                          <a:latin typeface="Calibri" panose="020F0502020204030204" pitchFamily="34" charset="0"/>
                        </a:rPr>
                        <a:t>CERT LEADERS</a:t>
                      </a:r>
                      <a:r>
                        <a:rPr lang="en-US" sz="700" b="0" i="0">
                          <a:solidFill>
                            <a:srgbClr val="000000"/>
                          </a:solidFill>
                          <a:effectLst/>
                          <a:latin typeface="Calibri" panose="020F0502020204030204" pitchFamily="34" charset="0"/>
                        </a:rPr>
                        <a:t>​</a:t>
                      </a:r>
                      <a:endParaRPr lang="en-US" sz="1600" b="0" i="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tc>
                  <a:txBody>
                    <a:bodyPr/>
                    <a:lstStyle/>
                    <a:p>
                      <a:pPr algn="ctr" fontAlgn="base"/>
                      <a:r>
                        <a:rPr lang="en-US" sz="700" b="1" i="0" u="none" strike="noStrike" dirty="0">
                          <a:solidFill>
                            <a:srgbClr val="FFFFFF"/>
                          </a:solidFill>
                          <a:effectLst/>
                          <a:latin typeface="Calibri" panose="020F0502020204030204" pitchFamily="34" charset="0"/>
                        </a:rPr>
                        <a:t>REHEARSE</a:t>
                      </a:r>
                      <a:r>
                        <a:rPr lang="en-US" sz="700" b="0" i="0" dirty="0">
                          <a:solidFill>
                            <a:srgbClr val="000000"/>
                          </a:solidFill>
                          <a:effectLst/>
                          <a:latin typeface="Calibri" panose="020F0502020204030204" pitchFamily="34" charset="0"/>
                        </a:rPr>
                        <a:t>​</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tc>
                  <a:txBody>
                    <a:bodyPr/>
                    <a:lstStyle/>
                    <a:p>
                      <a:pPr algn="ctr" fontAlgn="base"/>
                      <a:r>
                        <a:rPr lang="en-US" sz="700" b="1" i="0" u="none" strike="noStrike">
                          <a:solidFill>
                            <a:srgbClr val="FFFFFF"/>
                          </a:solidFill>
                          <a:effectLst/>
                          <a:latin typeface="Calibri" panose="020F0502020204030204" pitchFamily="34" charset="0"/>
                        </a:rPr>
                        <a:t>EXECUTE</a:t>
                      </a:r>
                      <a:r>
                        <a:rPr lang="en-US" sz="700" b="0" i="0">
                          <a:solidFill>
                            <a:srgbClr val="000000"/>
                          </a:solidFill>
                          <a:effectLst/>
                          <a:latin typeface="Calibri" panose="020F0502020204030204" pitchFamily="34" charset="0"/>
                        </a:rPr>
                        <a:t>​</a:t>
                      </a:r>
                      <a:endParaRPr lang="en-US" sz="1600" b="0" i="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tc>
                  <a:txBody>
                    <a:bodyPr/>
                    <a:lstStyle/>
                    <a:p>
                      <a:pPr algn="ctr" fontAlgn="base"/>
                      <a:r>
                        <a:rPr lang="en-US" sz="700" b="1" i="0" u="none" strike="noStrike">
                          <a:solidFill>
                            <a:srgbClr val="FFFFFF"/>
                          </a:solidFill>
                          <a:effectLst/>
                          <a:latin typeface="Calibri" panose="020F0502020204030204" pitchFamily="34" charset="0"/>
                        </a:rPr>
                        <a:t>AAR</a:t>
                      </a:r>
                      <a:r>
                        <a:rPr lang="en-US" sz="700" b="0" i="0">
                          <a:solidFill>
                            <a:srgbClr val="000000"/>
                          </a:solidFill>
                          <a:effectLst/>
                          <a:latin typeface="Calibri" panose="020F0502020204030204" pitchFamily="34" charset="0"/>
                        </a:rPr>
                        <a:t>​</a:t>
                      </a:r>
                      <a:endParaRPr lang="en-US" sz="1600" b="0" i="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tc>
                  <a:txBody>
                    <a:bodyPr/>
                    <a:lstStyle/>
                    <a:p>
                      <a:pPr algn="ctr" fontAlgn="base"/>
                      <a:r>
                        <a:rPr lang="en-US" sz="700" b="1" i="0" u="none" strike="noStrike">
                          <a:solidFill>
                            <a:srgbClr val="FFFFFF"/>
                          </a:solidFill>
                          <a:effectLst/>
                          <a:latin typeface="Calibri" panose="020F0502020204030204" pitchFamily="34" charset="0"/>
                        </a:rPr>
                        <a:t>RETRAIN</a:t>
                      </a:r>
                      <a:r>
                        <a:rPr lang="en-US" sz="700" b="0" i="0">
                          <a:solidFill>
                            <a:srgbClr val="000000"/>
                          </a:solidFill>
                          <a:effectLst/>
                          <a:latin typeface="Calibri" panose="020F0502020204030204" pitchFamily="34" charset="0"/>
                        </a:rPr>
                        <a:t>​</a:t>
                      </a:r>
                      <a:endParaRPr lang="en-US" sz="1600" b="0" i="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52266120"/>
                  </a:ext>
                </a:extLst>
              </a:tr>
              <a:tr h="193868">
                <a:tc>
                  <a:txBody>
                    <a:bodyPr/>
                    <a:lstStyle/>
                    <a:p>
                      <a:pPr algn="ctr" fontAlgn="base"/>
                      <a:r>
                        <a:rPr lang="en-US" sz="700" b="1" i="0" u="none" strike="noStrike" dirty="0">
                          <a:solidFill>
                            <a:srgbClr val="000000"/>
                          </a:solidFill>
                          <a:effectLst/>
                          <a:latin typeface="Calibri" panose="020F0502020204030204" pitchFamily="34" charset="0"/>
                        </a:rPr>
                        <a:t>10JAN23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B050"/>
                    </a:solidFill>
                  </a:tcPr>
                </a:tc>
                <a:tc>
                  <a:txBody>
                    <a:bodyPr/>
                    <a:lstStyle/>
                    <a:p>
                      <a:pPr algn="ctr" fontAlgn="base"/>
                      <a:r>
                        <a:rPr lang="en-US" sz="700" b="1" i="0" u="none" strike="noStrike" dirty="0">
                          <a:solidFill>
                            <a:srgbClr val="000000"/>
                          </a:solidFill>
                          <a:effectLst/>
                          <a:latin typeface="Calibri" panose="020F0502020204030204" pitchFamily="34" charset="0"/>
                        </a:rPr>
                        <a:t>12JAN23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00B050"/>
                    </a:solidFill>
                  </a:tcPr>
                </a:tc>
                <a:tc>
                  <a:txBody>
                    <a:bodyPr/>
                    <a:lstStyle/>
                    <a:p>
                      <a:pPr algn="ctr" fontAlgn="base"/>
                      <a:r>
                        <a:rPr lang="en-US" sz="700" b="1" i="0" u="none" strike="noStrike" dirty="0">
                          <a:solidFill>
                            <a:srgbClr val="000000"/>
                          </a:solidFill>
                          <a:effectLst/>
                          <a:latin typeface="Calibri" panose="020F0502020204030204" pitchFamily="34" charset="0"/>
                        </a:rPr>
                        <a:t>14JAN23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FFC000"/>
                    </a:solidFill>
                  </a:tcPr>
                </a:tc>
                <a:tc>
                  <a:txBody>
                    <a:bodyPr/>
                    <a:lstStyle/>
                    <a:p>
                      <a:pPr algn="ctr" fontAlgn="base"/>
                      <a:r>
                        <a:rPr lang="en-US" sz="700" b="1" i="0" u="none" strike="noStrike" dirty="0">
                          <a:solidFill>
                            <a:srgbClr val="000000"/>
                          </a:solidFill>
                          <a:effectLst/>
                          <a:latin typeface="Calibri" panose="020F0502020204030204" pitchFamily="34" charset="0"/>
                        </a:rPr>
                        <a:t>14JAN23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FFC000"/>
                    </a:solidFill>
                  </a:tcPr>
                </a:tc>
                <a:tc>
                  <a:txBody>
                    <a:bodyPr/>
                    <a:lstStyle/>
                    <a:p>
                      <a:pPr algn="ctr" fontAlgn="base"/>
                      <a:r>
                        <a:rPr lang="en-US" sz="700" b="1" i="0" u="none" strike="noStrike" dirty="0">
                          <a:solidFill>
                            <a:srgbClr val="000000"/>
                          </a:solidFill>
                          <a:effectLst/>
                          <a:latin typeface="Calibri" panose="020F0502020204030204" pitchFamily="34" charset="0"/>
                        </a:rPr>
                        <a:t>14-16JAN23, 21JAN23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FFC000"/>
                    </a:solidFill>
                  </a:tcPr>
                </a:tc>
                <a:tc>
                  <a:txBody>
                    <a:bodyPr/>
                    <a:lstStyle/>
                    <a:p>
                      <a:pPr algn="ctr" fontAlgn="base"/>
                      <a:r>
                        <a:rPr lang="en-US" sz="700" b="1" i="0" u="none" strike="noStrike" dirty="0">
                          <a:solidFill>
                            <a:srgbClr val="000000"/>
                          </a:solidFill>
                          <a:effectLst/>
                          <a:latin typeface="Calibri" panose="020F0502020204030204" pitchFamily="34" charset="0"/>
                        </a:rPr>
                        <a:t>25JAN23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FFC000"/>
                    </a:solidFill>
                  </a:tcPr>
                </a:tc>
                <a:tc>
                  <a:txBody>
                    <a:bodyPr/>
                    <a:lstStyle/>
                    <a:p>
                      <a:pPr algn="ctr" fontAlgn="base"/>
                      <a:r>
                        <a:rPr lang="en-US" sz="700" b="1" i="0" u="none" strike="noStrike" dirty="0">
                          <a:solidFill>
                            <a:srgbClr val="000000"/>
                          </a:solidFill>
                          <a:effectLst/>
                          <a:latin typeface="Calibri" panose="020F0502020204030204" pitchFamily="34" charset="0"/>
                        </a:rPr>
                        <a:t>25JAN23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FFC000"/>
                    </a:solidFill>
                  </a:tcPr>
                </a:tc>
                <a:tc>
                  <a:txBody>
                    <a:bodyPr/>
                    <a:lstStyle/>
                    <a:p>
                      <a:pPr algn="ctr" fontAlgn="base"/>
                      <a:r>
                        <a:rPr lang="en-US" sz="700" b="1" i="0" u="none" strike="noStrike" dirty="0">
                          <a:solidFill>
                            <a:srgbClr val="000000"/>
                          </a:solidFill>
                          <a:effectLst/>
                          <a:latin typeface="Calibri" panose="020F0502020204030204" pitchFamily="34" charset="0"/>
                        </a:rPr>
                        <a:t>25JAN23</a:t>
                      </a:r>
                      <a:endParaRPr lang="en-US" sz="1600" b="0" i="0" dirty="0">
                        <a:solidFill>
                          <a:srgbClr val="000000"/>
                        </a:solidFill>
                        <a:effectLst/>
                      </a:endParaRPr>
                    </a:p>
                  </a:txBody>
                  <a:tcPr marL="83086" marR="83086" marT="41543" marB="41543"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96106976"/>
                  </a:ext>
                </a:extLst>
              </a:tr>
            </a:tbl>
          </a:graphicData>
        </a:graphic>
      </p:graphicFrame>
      <p:sp>
        <p:nvSpPr>
          <p:cNvPr id="9" name="Rectangle 1">
            <a:extLst>
              <a:ext uri="{FF2B5EF4-FFF2-40B4-BE49-F238E27FC236}">
                <a16:creationId xmlns:a16="http://schemas.microsoft.com/office/drawing/2014/main" id="{40EE6230-9A5C-2CEC-CEE8-1C56CC9AE4C6}"/>
              </a:ext>
            </a:extLst>
          </p:cNvPr>
          <p:cNvSpPr>
            <a:spLocks noChangeArrowheads="1"/>
          </p:cNvSpPr>
          <p:nvPr/>
        </p:nvSpPr>
        <p:spPr bwMode="auto">
          <a:xfrm>
            <a:off x="1001163" y="6145844"/>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cs typeface="Arial" panose="020B0604020202020204" pitchFamily="34" charset="0"/>
              </a:rPr>
              <a:t> </a:t>
            </a:r>
            <a:endParaRPr kumimoji="0" lang="en-US" altLang="en-US" sz="18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cs typeface="Arial" panose="020B0604020202020204" pitchFamily="34" charset="0"/>
            </a:endParaRPr>
          </a:p>
        </p:txBody>
      </p:sp>
      <p:grpSp>
        <p:nvGrpSpPr>
          <p:cNvPr id="21" name="Group 20">
            <a:extLst>
              <a:ext uri="{FF2B5EF4-FFF2-40B4-BE49-F238E27FC236}">
                <a16:creationId xmlns:a16="http://schemas.microsoft.com/office/drawing/2014/main" id="{2C4B3A98-AE7E-CC65-915C-CDCFB78A6521}"/>
              </a:ext>
            </a:extLst>
          </p:cNvPr>
          <p:cNvGrpSpPr/>
          <p:nvPr/>
        </p:nvGrpSpPr>
        <p:grpSpPr>
          <a:xfrm>
            <a:off x="7922373" y="2233398"/>
            <a:ext cx="593295" cy="628997"/>
            <a:chOff x="3572745" y="5035680"/>
            <a:chExt cx="759828" cy="914400"/>
          </a:xfrm>
          <a:solidFill>
            <a:sysClr val="window" lastClr="FFFFFF"/>
          </a:solidFill>
        </p:grpSpPr>
        <p:sp>
          <p:nvSpPr>
            <p:cNvPr id="22" name="Isosceles Triangle 21">
              <a:extLst>
                <a:ext uri="{FF2B5EF4-FFF2-40B4-BE49-F238E27FC236}">
                  <a16:creationId xmlns:a16="http://schemas.microsoft.com/office/drawing/2014/main" id="{62953E56-D758-6872-9C98-20CB311E623B}"/>
                </a:ext>
              </a:extLst>
            </p:cNvPr>
            <p:cNvSpPr/>
            <p:nvPr/>
          </p:nvSpPr>
          <p:spPr>
            <a:xfrm rot="7204634">
              <a:off x="3495459" y="5112966"/>
              <a:ext cx="914400" cy="759828"/>
            </a:xfrm>
            <a:prstGeom prst="triangle">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endParaRPr>
            </a:p>
          </p:txBody>
        </p:sp>
        <p:sp>
          <p:nvSpPr>
            <p:cNvPr id="24" name="TextBox 23">
              <a:extLst>
                <a:ext uri="{FF2B5EF4-FFF2-40B4-BE49-F238E27FC236}">
                  <a16:creationId xmlns:a16="http://schemas.microsoft.com/office/drawing/2014/main" id="{2CADDB2F-F2F0-FB0A-A198-B4F4A499F29C}"/>
                </a:ext>
              </a:extLst>
            </p:cNvPr>
            <p:cNvSpPr txBox="1"/>
            <p:nvPr/>
          </p:nvSpPr>
          <p:spPr>
            <a:xfrm>
              <a:off x="3577499" y="5305521"/>
              <a:ext cx="514203" cy="357942"/>
            </a:xfrm>
            <a:prstGeom prst="rect">
              <a:avLst/>
            </a:prstGeom>
            <a:noFill/>
            <a:ln w="15875">
              <a:noFill/>
              <a:miter lim="800000"/>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rPr>
                <a:t>2nd</a:t>
              </a:r>
            </a:p>
          </p:txBody>
        </p:sp>
      </p:grpSp>
      <p:grpSp>
        <p:nvGrpSpPr>
          <p:cNvPr id="31" name="Group 30">
            <a:extLst>
              <a:ext uri="{FF2B5EF4-FFF2-40B4-BE49-F238E27FC236}">
                <a16:creationId xmlns:a16="http://schemas.microsoft.com/office/drawing/2014/main" id="{2D4F3752-74E8-1588-9685-623B081FF3D0}"/>
              </a:ext>
            </a:extLst>
          </p:cNvPr>
          <p:cNvGrpSpPr/>
          <p:nvPr/>
        </p:nvGrpSpPr>
        <p:grpSpPr>
          <a:xfrm>
            <a:off x="7922373" y="3615415"/>
            <a:ext cx="653547" cy="666409"/>
            <a:chOff x="13465693" y="6061943"/>
            <a:chExt cx="653547" cy="666409"/>
          </a:xfrm>
        </p:grpSpPr>
        <p:sp>
          <p:nvSpPr>
            <p:cNvPr id="28" name="Isosceles Triangle 27">
              <a:extLst>
                <a:ext uri="{FF2B5EF4-FFF2-40B4-BE49-F238E27FC236}">
                  <a16:creationId xmlns:a16="http://schemas.microsoft.com/office/drawing/2014/main" id="{E7FBA452-3F2E-67FE-A12D-C3CD5E04754E}"/>
                </a:ext>
              </a:extLst>
            </p:cNvPr>
            <p:cNvSpPr/>
            <p:nvPr/>
          </p:nvSpPr>
          <p:spPr>
            <a:xfrm rot="7204634">
              <a:off x="13510967" y="6120079"/>
              <a:ext cx="666409" cy="550137"/>
            </a:xfrm>
            <a:prstGeom prst="triangle">
              <a:avLst/>
            </a:prstGeom>
            <a:solidFill>
              <a:srgbClr val="00B0F0">
                <a:alpha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endParaRPr>
            </a:p>
          </p:txBody>
        </p:sp>
        <p:sp>
          <p:nvSpPr>
            <p:cNvPr id="29" name="TextBox 28">
              <a:extLst>
                <a:ext uri="{FF2B5EF4-FFF2-40B4-BE49-F238E27FC236}">
                  <a16:creationId xmlns:a16="http://schemas.microsoft.com/office/drawing/2014/main" id="{ED383A2B-2E2C-051C-DC2A-7E0A4131A874}"/>
                </a:ext>
              </a:extLst>
            </p:cNvPr>
            <p:cNvSpPr txBox="1"/>
            <p:nvPr/>
          </p:nvSpPr>
          <p:spPr>
            <a:xfrm>
              <a:off x="13465693" y="6236200"/>
              <a:ext cx="643943" cy="246221"/>
            </a:xfrm>
            <a:prstGeom prst="rect">
              <a:avLst/>
            </a:prstGeom>
            <a:noFill/>
            <a:ln w="15875">
              <a:noFill/>
              <a:miter lim="800000"/>
            </a:ln>
          </p:spPr>
          <p:txBody>
            <a:bodyPr wrap="square" rtlCol="0" anchor="ctr" anchorCtr="0">
              <a:spAutoFit/>
            </a:bodyPr>
            <a:lstStyle/>
            <a:p>
              <a:pPr algn="ctr"/>
              <a:r>
                <a:rPr lang="en-US" sz="1000" dirty="0">
                  <a:solidFill>
                    <a:prstClr val="black"/>
                  </a:solidFill>
                  <a:latin typeface="Arial" panose="020B0604020202020204" pitchFamily="34" charset="0"/>
                  <a:cs typeface="Arial" pitchFamily="34" charset="0"/>
                </a:rPr>
                <a:t>3</a:t>
              </a:r>
              <a:r>
                <a:rPr lang="en-US" sz="1000" baseline="30000" dirty="0">
                  <a:solidFill>
                    <a:prstClr val="black"/>
                  </a:solidFill>
                  <a:latin typeface="Arial" pitchFamily="34" charset="0"/>
                  <a:cs typeface="Arial" pitchFamily="34" charset="0"/>
                </a:rPr>
                <a:t>rd</a:t>
              </a:r>
              <a:endParaRPr lang="en-US" sz="1000" dirty="0">
                <a:solidFill>
                  <a:prstClr val="black"/>
                </a:solidFill>
                <a:latin typeface="Arial" pitchFamily="34" charset="0"/>
                <a:cs typeface="Arial" pitchFamily="34" charset="0"/>
              </a:endParaRPr>
            </a:p>
          </p:txBody>
        </p:sp>
      </p:grpSp>
      <p:grpSp>
        <p:nvGrpSpPr>
          <p:cNvPr id="25" name="Group 24">
            <a:extLst>
              <a:ext uri="{FF2B5EF4-FFF2-40B4-BE49-F238E27FC236}">
                <a16:creationId xmlns:a16="http://schemas.microsoft.com/office/drawing/2014/main" id="{536DBCDB-A4EB-0412-9332-105A9B319892}"/>
              </a:ext>
            </a:extLst>
          </p:cNvPr>
          <p:cNvGrpSpPr/>
          <p:nvPr/>
        </p:nvGrpSpPr>
        <p:grpSpPr>
          <a:xfrm>
            <a:off x="9328522" y="3667282"/>
            <a:ext cx="619712" cy="643125"/>
            <a:chOff x="3504908" y="5035680"/>
            <a:chExt cx="827665" cy="914400"/>
          </a:xfrm>
          <a:solidFill>
            <a:srgbClr val="FFFF00"/>
          </a:solidFill>
        </p:grpSpPr>
        <p:sp>
          <p:nvSpPr>
            <p:cNvPr id="26" name="Isosceles Triangle 25">
              <a:extLst>
                <a:ext uri="{FF2B5EF4-FFF2-40B4-BE49-F238E27FC236}">
                  <a16:creationId xmlns:a16="http://schemas.microsoft.com/office/drawing/2014/main" id="{6DE23A4A-F920-C5CA-6357-695B7E34DB1F}"/>
                </a:ext>
              </a:extLst>
            </p:cNvPr>
            <p:cNvSpPr/>
            <p:nvPr/>
          </p:nvSpPr>
          <p:spPr>
            <a:xfrm rot="7204634">
              <a:off x="3495459" y="5112966"/>
              <a:ext cx="914400" cy="759828"/>
            </a:xfrm>
            <a:prstGeom prst="triangle">
              <a:avLst/>
            </a:prstGeom>
            <a:grpFill/>
            <a:ln w="381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endParaRPr>
            </a:p>
          </p:txBody>
        </p:sp>
        <p:sp>
          <p:nvSpPr>
            <p:cNvPr id="27" name="TextBox 26">
              <a:extLst>
                <a:ext uri="{FF2B5EF4-FFF2-40B4-BE49-F238E27FC236}">
                  <a16:creationId xmlns:a16="http://schemas.microsoft.com/office/drawing/2014/main" id="{225F9473-8A91-C94E-2865-9A9811239E3F}"/>
                </a:ext>
              </a:extLst>
            </p:cNvPr>
            <p:cNvSpPr txBox="1"/>
            <p:nvPr/>
          </p:nvSpPr>
          <p:spPr>
            <a:xfrm>
              <a:off x="3504908" y="5260650"/>
              <a:ext cx="643943" cy="350079"/>
            </a:xfrm>
            <a:prstGeom prst="rect">
              <a:avLst/>
            </a:prstGeom>
            <a:noFill/>
            <a:ln w="15875">
              <a:noFill/>
              <a:miter lim="800000"/>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rPr>
                <a:t>4</a:t>
              </a:r>
              <a:r>
                <a:rPr kumimoji="0" lang="en-US" sz="1000" b="0" i="0" u="none" strike="noStrike" kern="0" cap="none" spc="0" normalizeH="0" baseline="30000" noProof="0" dirty="0">
                  <a:ln>
                    <a:noFill/>
                  </a:ln>
                  <a:solidFill>
                    <a:prstClr val="black"/>
                  </a:solidFill>
                  <a:effectLst/>
                  <a:uLnTx/>
                  <a:uFillTx/>
                  <a:latin typeface="Arial" pitchFamily="34" charset="0"/>
                  <a:cs typeface="Arial" pitchFamily="34" charset="0"/>
                </a:rPr>
                <a:t>th</a:t>
              </a:r>
              <a:r>
                <a:rPr kumimoji="0" lang="en-US" sz="1000" b="0" i="0" u="none" strike="noStrike" kern="0" cap="none" spc="0" normalizeH="0" baseline="0" noProof="0" dirty="0">
                  <a:ln>
                    <a:noFill/>
                  </a:ln>
                  <a:solidFill>
                    <a:prstClr val="black"/>
                  </a:solidFill>
                  <a:effectLst/>
                  <a:uLnTx/>
                  <a:uFillTx/>
                  <a:latin typeface="Arial" pitchFamily="34" charset="0"/>
                  <a:cs typeface="Arial" pitchFamily="34" charset="0"/>
                </a:rPr>
                <a:t> </a:t>
              </a:r>
            </a:p>
          </p:txBody>
        </p:sp>
      </p:grpSp>
      <p:grpSp>
        <p:nvGrpSpPr>
          <p:cNvPr id="13" name="Group 12">
            <a:extLst>
              <a:ext uri="{FF2B5EF4-FFF2-40B4-BE49-F238E27FC236}">
                <a16:creationId xmlns:a16="http://schemas.microsoft.com/office/drawing/2014/main" id="{F41E3078-C70B-846C-1D71-DE86244D0332}"/>
              </a:ext>
            </a:extLst>
          </p:cNvPr>
          <p:cNvGrpSpPr/>
          <p:nvPr/>
        </p:nvGrpSpPr>
        <p:grpSpPr>
          <a:xfrm>
            <a:off x="9330677" y="1851215"/>
            <a:ext cx="501492" cy="591707"/>
            <a:chOff x="2018116" y="3296491"/>
            <a:chExt cx="546044" cy="967122"/>
          </a:xfrm>
        </p:grpSpPr>
        <p:cxnSp>
          <p:nvCxnSpPr>
            <p:cNvPr id="14" name="Straight Connector 13">
              <a:extLst>
                <a:ext uri="{FF2B5EF4-FFF2-40B4-BE49-F238E27FC236}">
                  <a16:creationId xmlns:a16="http://schemas.microsoft.com/office/drawing/2014/main" id="{7A5DFBD1-0925-C0A5-4656-051421C2047A}"/>
                </a:ext>
              </a:extLst>
            </p:cNvPr>
            <p:cNvCxnSpPr/>
            <p:nvPr/>
          </p:nvCxnSpPr>
          <p:spPr>
            <a:xfrm>
              <a:off x="2291138" y="3296491"/>
              <a:ext cx="7774" cy="166708"/>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15" name="Rectangle 14">
              <a:extLst>
                <a:ext uri="{FF2B5EF4-FFF2-40B4-BE49-F238E27FC236}">
                  <a16:creationId xmlns:a16="http://schemas.microsoft.com/office/drawing/2014/main" id="{A66C47B2-0BD5-4D47-BF48-107883340375}"/>
                </a:ext>
              </a:extLst>
            </p:cNvPr>
            <p:cNvSpPr/>
            <p:nvPr/>
          </p:nvSpPr>
          <p:spPr>
            <a:xfrm>
              <a:off x="2027121" y="3516379"/>
              <a:ext cx="528034" cy="375591"/>
            </a:xfrm>
            <a:prstGeom prst="rect">
              <a:avLst/>
            </a:prstGeom>
            <a:solidFill>
              <a:srgbClr val="4BACC6">
                <a:lumMod val="60000"/>
                <a:lumOff val="40000"/>
              </a:srgbClr>
            </a:solidFill>
            <a:ln w="571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itchFamily="34" charset="0"/>
              </a:endParaRPr>
            </a:p>
          </p:txBody>
        </p:sp>
        <p:cxnSp>
          <p:nvCxnSpPr>
            <p:cNvPr id="16" name="Straight Connector 15">
              <a:extLst>
                <a:ext uri="{FF2B5EF4-FFF2-40B4-BE49-F238E27FC236}">
                  <a16:creationId xmlns:a16="http://schemas.microsoft.com/office/drawing/2014/main" id="{257D5E0C-3B36-434B-77AF-8795D7CC5E45}"/>
                </a:ext>
              </a:extLst>
            </p:cNvPr>
            <p:cNvCxnSpPr/>
            <p:nvPr/>
          </p:nvCxnSpPr>
          <p:spPr>
            <a:xfrm>
              <a:off x="2027121" y="3516379"/>
              <a:ext cx="528034" cy="375591"/>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8" name="Straight Connector 17">
              <a:extLst>
                <a:ext uri="{FF2B5EF4-FFF2-40B4-BE49-F238E27FC236}">
                  <a16:creationId xmlns:a16="http://schemas.microsoft.com/office/drawing/2014/main" id="{C04A0E56-A2DB-7E26-468A-3B9CBD68FBFB}"/>
                </a:ext>
              </a:extLst>
            </p:cNvPr>
            <p:cNvCxnSpPr/>
            <p:nvPr/>
          </p:nvCxnSpPr>
          <p:spPr>
            <a:xfrm flipH="1">
              <a:off x="2051672" y="3527673"/>
              <a:ext cx="512488" cy="325848"/>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9" name="Straight Connector 18">
              <a:extLst>
                <a:ext uri="{FF2B5EF4-FFF2-40B4-BE49-F238E27FC236}">
                  <a16:creationId xmlns:a16="http://schemas.microsoft.com/office/drawing/2014/main" id="{0D931521-ABE4-772E-0F75-E3D29580DDB7}"/>
                </a:ext>
              </a:extLst>
            </p:cNvPr>
            <p:cNvCxnSpPr/>
            <p:nvPr/>
          </p:nvCxnSpPr>
          <p:spPr>
            <a:xfrm>
              <a:off x="2018116" y="3881581"/>
              <a:ext cx="321904" cy="382032"/>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1" name="TextBox 10">
            <a:extLst>
              <a:ext uri="{FF2B5EF4-FFF2-40B4-BE49-F238E27FC236}">
                <a16:creationId xmlns:a16="http://schemas.microsoft.com/office/drawing/2014/main" id="{46470D4C-DA5D-15BA-FDF3-2AABD381E8AA}"/>
              </a:ext>
            </a:extLst>
          </p:cNvPr>
          <p:cNvSpPr txBox="1"/>
          <p:nvPr/>
        </p:nvSpPr>
        <p:spPr>
          <a:xfrm>
            <a:off x="8968109" y="2428821"/>
            <a:ext cx="1202975" cy="253916"/>
          </a:xfrm>
          <a:prstGeom prst="rect">
            <a:avLst/>
          </a:prstGeom>
          <a:noFill/>
          <a:ln w="15875">
            <a:noFill/>
            <a:miter lim="800000"/>
          </a:ln>
        </p:spPr>
        <p:txBody>
          <a:bodyPr wrap="square" rtlCol="0" anchor="ctr" anchorCtr="0">
            <a:spAutoFit/>
          </a:bodyPr>
          <a:lstStyle/>
          <a:p>
            <a:pPr algn="ctr"/>
            <a:r>
              <a:rPr lang="en-US" sz="1050" b="1" dirty="0">
                <a:latin typeface="Arial" panose="020B0604020202020204" pitchFamily="34" charset="0"/>
                <a:cs typeface="Arial" pitchFamily="34" charset="0"/>
              </a:rPr>
              <a:t>AO CRUSADER</a:t>
            </a:r>
          </a:p>
        </p:txBody>
      </p:sp>
    </p:spTree>
    <p:extLst>
      <p:ext uri="{BB962C8B-B14F-4D97-AF65-F5344CB8AC3E}">
        <p14:creationId xmlns:p14="http://schemas.microsoft.com/office/powerpoint/2010/main" val="10299922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5875">
          <a:solidFill>
            <a:schemeClr val="tx1"/>
          </a:solidFill>
          <a:miter lim="800000"/>
        </a:ln>
      </a:spPr>
      <a:bodyPr rtlCol="0" anchor="ctr"/>
      <a:lstStyle>
        <a:defPPr algn="ctr">
          <a:defRPr sz="1400"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5875">
          <a:noFill/>
          <a:miter lim="800000"/>
        </a:ln>
      </a:spPr>
      <a:bodyPr wrap="none" rtlCol="0" anchor="ctr" anchorCtr="0">
        <a:spAutoFit/>
      </a:bodyPr>
      <a:lstStyle>
        <a:defPPr algn="ctr">
          <a:defRPr sz="1200" b="0" u="none"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1399F95C66545A1F320CA18C51791" ma:contentTypeVersion="4" ma:contentTypeDescription="Create a new document." ma:contentTypeScope="" ma:versionID="e12810274eae232458f4e9ae0e48a846">
  <xsd:schema xmlns:xsd="http://www.w3.org/2001/XMLSchema" xmlns:xs="http://www.w3.org/2001/XMLSchema" xmlns:p="http://schemas.microsoft.com/office/2006/metadata/properties" xmlns:ns2="17b25e76-1908-4cbc-b36a-821a70f16efe" xmlns:ns3="992925dd-a254-4045-8a59-f699ba750ff1" targetNamespace="http://schemas.microsoft.com/office/2006/metadata/properties" ma:root="true" ma:fieldsID="929551d95e146cc9f9a4962804e59ea6" ns2:_="" ns3:_="">
    <xsd:import namespace="17b25e76-1908-4cbc-b36a-821a70f16efe"/>
    <xsd:import namespace="992925dd-a254-4045-8a59-f699ba750f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b25e76-1908-4cbc-b36a-821a70f16e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925dd-a254-4045-8a59-f699ba750f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5A6DFF-EC86-43C7-8619-205B93A35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b25e76-1908-4cbc-b36a-821a70f16efe"/>
    <ds:schemaRef ds:uri="992925dd-a254-4045-8a59-f699ba750f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1FF3F9-5B3A-41F1-901D-9A0C6D677A92}">
  <ds:schemaRefs>
    <ds:schemaRef ds:uri="http://schemas.microsoft.com/sharepoint/v3/contenttype/forms"/>
  </ds:schemaRefs>
</ds:datastoreItem>
</file>

<file path=customXml/itemProps3.xml><?xml version="1.0" encoding="utf-8"?>
<ds:datastoreItem xmlns:ds="http://schemas.openxmlformats.org/officeDocument/2006/customXml" ds:itemID="{837D01B6-2340-46C0-B9D4-46D8A609405F}">
  <ds:schemaRefs>
    <ds:schemaRef ds:uri="http://purl.org/dc/dcmitype/"/>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17b25e76-1908-4cbc-b36a-821a70f16efe"/>
    <ds:schemaRef ds:uri="992925dd-a254-4045-8a59-f699ba750ff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437</TotalTime>
  <Words>434</Words>
  <Application>Microsoft Office PowerPoint</Application>
  <PresentationFormat>Widescreen</PresentationFormat>
  <Paragraphs>52</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Calibri Light</vt:lpstr>
      <vt:lpstr>1_Office Theme</vt:lpstr>
      <vt:lpstr>7_Office Theme</vt:lpstr>
      <vt:lpstr>C CO – FORGE Company Training</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Canaday III, Gearld L CPT</dc:creator>
  <cp:lastModifiedBy>Parisher, T Brooks CPT</cp:lastModifiedBy>
  <cp:revision>23</cp:revision>
  <cp:lastPrinted>2023-01-12T13:47:36Z</cp:lastPrinted>
  <dcterms:created xsi:type="dcterms:W3CDTF">2022-07-07T20:35:15Z</dcterms:created>
  <dcterms:modified xsi:type="dcterms:W3CDTF">2023-01-12T13:54:24Z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0x010100AF81399F95C66545A1F320CA18C51791</vt:lpwstr>
  </property>
  <property fmtid="{D5CDD505-2E9C-101B-9397-08002B2CF9AE}" pid="3" name="MediaServiceImageTags">
    <vt:lpwstr/>
  </property>
</Properties>
</file>