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8"/>
  </p:notesMasterIdLst>
  <p:sldIdLst>
    <p:sldId id="1518" r:id="rId2"/>
    <p:sldId id="1459" r:id="rId3"/>
    <p:sldId id="1505" r:id="rId4"/>
    <p:sldId id="1506" r:id="rId5"/>
    <p:sldId id="1039" r:id="rId6"/>
    <p:sldId id="1275" r:id="rId7"/>
    <p:sldId id="1362" r:id="rId8"/>
    <p:sldId id="1363" r:id="rId9"/>
    <p:sldId id="1364" r:id="rId10"/>
    <p:sldId id="1443" r:id="rId11"/>
    <p:sldId id="1367" r:id="rId12"/>
    <p:sldId id="1520" r:id="rId13"/>
    <p:sldId id="1072" r:id="rId14"/>
    <p:sldId id="348" r:id="rId15"/>
    <p:sldId id="1083" r:id="rId16"/>
    <p:sldId id="1077" r:id="rId17"/>
    <p:sldId id="1082" r:id="rId18"/>
    <p:sldId id="1080" r:id="rId19"/>
    <p:sldId id="1269" r:id="rId20"/>
    <p:sldId id="1507" r:id="rId21"/>
    <p:sldId id="1508" r:id="rId22"/>
    <p:sldId id="281" r:id="rId23"/>
    <p:sldId id="1515" r:id="rId24"/>
    <p:sldId id="1055" r:id="rId25"/>
    <p:sldId id="1384" r:id="rId26"/>
    <p:sldId id="971" r:id="rId27"/>
    <p:sldId id="1513" r:id="rId28"/>
    <p:sldId id="1440" r:id="rId29"/>
    <p:sldId id="1120" r:id="rId30"/>
    <p:sldId id="1421" r:id="rId31"/>
    <p:sldId id="1016" r:id="rId32"/>
    <p:sldId id="1018" r:id="rId33"/>
    <p:sldId id="1110" r:id="rId34"/>
    <p:sldId id="1416" r:id="rId35"/>
    <p:sldId id="1417" r:id="rId36"/>
    <p:sldId id="1401" r:id="rId37"/>
    <p:sldId id="1112" r:id="rId38"/>
    <p:sldId id="1113" r:id="rId39"/>
    <p:sldId id="257" r:id="rId40"/>
    <p:sldId id="1133" r:id="rId41"/>
    <p:sldId id="1423" r:id="rId42"/>
    <p:sldId id="1427" r:id="rId43"/>
    <p:sldId id="1143" r:id="rId44"/>
    <p:sldId id="401" r:id="rId45"/>
    <p:sldId id="1516" r:id="rId46"/>
    <p:sldId id="1436" r:id="rId47"/>
    <p:sldId id="1437" r:id="rId48"/>
    <p:sldId id="1503" r:id="rId49"/>
    <p:sldId id="1504" r:id="rId50"/>
    <p:sldId id="1512" r:id="rId51"/>
    <p:sldId id="1206" r:id="rId52"/>
    <p:sldId id="1058" r:id="rId53"/>
    <p:sldId id="1209" r:id="rId54"/>
    <p:sldId id="1280" r:id="rId55"/>
    <p:sldId id="1282" r:id="rId56"/>
    <p:sldId id="1220" r:id="rId57"/>
    <p:sldId id="1214" r:id="rId58"/>
    <p:sldId id="1175" r:id="rId59"/>
    <p:sldId id="1213" r:id="rId60"/>
    <p:sldId id="1387" r:id="rId61"/>
    <p:sldId id="1435" r:id="rId62"/>
    <p:sldId id="1501" r:id="rId63"/>
    <p:sldId id="1502" r:id="rId64"/>
    <p:sldId id="330" r:id="rId65"/>
    <p:sldId id="1460" r:id="rId66"/>
    <p:sldId id="1514"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CC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5116" autoAdjust="0"/>
  </p:normalViewPr>
  <p:slideViewPr>
    <p:cSldViewPr snapToGrid="0">
      <p:cViewPr varScale="1">
        <p:scale>
          <a:sx n="84" d="100"/>
          <a:sy n="84" d="100"/>
        </p:scale>
        <p:origin x="1118" y="67"/>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40EC0-E1F1-4D17-AF77-AEFC1538FEB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9BD3A85-950B-4A70-91E3-1644888E1A38}">
      <dgm:prSet phldrT="[Text]" custT="1"/>
      <dgm:spPr>
        <a:solidFill>
          <a:schemeClr val="accent6">
            <a:lumMod val="60000"/>
            <a:lumOff val="40000"/>
          </a:schemeClr>
        </a:solidFill>
        <a:scene3d>
          <a:camera prst="orthographicFront"/>
          <a:lightRig rig="threePt" dir="t"/>
        </a:scene3d>
        <a:sp3d>
          <a:bevelT w="139700" h="139700" prst="divot"/>
        </a:sp3d>
      </dgm:spPr>
      <dgm:t>
        <a:bodyPr/>
        <a:lstStyle/>
        <a:p>
          <a:pPr>
            <a:lnSpc>
              <a:spcPct val="100000"/>
            </a:lnSpc>
            <a:spcAft>
              <a:spcPts val="0"/>
            </a:spcAft>
          </a:pPr>
          <a:r>
            <a:rPr lang="en-US" sz="1400" b="1" dirty="0">
              <a:solidFill>
                <a:schemeClr val="tx1"/>
              </a:solidFill>
              <a:latin typeface=" Arial"/>
            </a:rPr>
            <a:t>TO&amp;E</a:t>
          </a:r>
        </a:p>
        <a:p>
          <a:pPr>
            <a:lnSpc>
              <a:spcPct val="100000"/>
            </a:lnSpc>
            <a:spcAft>
              <a:spcPts val="0"/>
            </a:spcAft>
          </a:pPr>
          <a:r>
            <a:rPr lang="en-US" sz="1400" b="1" dirty="0">
              <a:solidFill>
                <a:schemeClr val="tx1"/>
              </a:solidFill>
              <a:latin typeface=" Arial"/>
            </a:rPr>
            <a:t>(Table of Organization and Equipment)</a:t>
          </a:r>
        </a:p>
      </dgm:t>
    </dgm:pt>
    <dgm:pt modelId="{F5C3F4B9-F149-4BD2-A4C9-15960BBCB1B1}" type="parTrans" cxnId="{DE23194C-1B79-4F1E-A3C5-E656D0EBFCDF}">
      <dgm:prSet/>
      <dgm:spPr/>
      <dgm:t>
        <a:bodyPr/>
        <a:lstStyle/>
        <a:p>
          <a:endParaRPr lang="en-US"/>
        </a:p>
      </dgm:t>
    </dgm:pt>
    <dgm:pt modelId="{E53365B9-1535-40B8-B0BD-B076B74C72F3}" type="sibTrans" cxnId="{DE23194C-1B79-4F1E-A3C5-E656D0EBFCDF}">
      <dgm:prSet/>
      <dgm:spPr/>
      <dgm:t>
        <a:bodyPr/>
        <a:lstStyle/>
        <a:p>
          <a:endParaRPr lang="en-US"/>
        </a:p>
      </dgm:t>
    </dgm:pt>
    <dgm:pt modelId="{03AAD8BA-B2F5-4081-A5EE-5646A4980C1A}">
      <dgm:prSet phldrT="[Text]" custT="1"/>
      <dgm:spPr>
        <a:scene3d>
          <a:camera prst="orthographicFront"/>
          <a:lightRig rig="threePt" dir="t"/>
        </a:scene3d>
        <a:sp3d>
          <a:bevelT w="139700" h="139700" prst="divot"/>
        </a:sp3d>
      </dgm:spPr>
      <dgm:t>
        <a:bodyPr/>
        <a:lstStyle/>
        <a:p>
          <a:r>
            <a:rPr lang="en-US" sz="1400" dirty="0">
              <a:latin typeface=" Arial"/>
            </a:rPr>
            <a:t>Written strategy designed around </a:t>
          </a:r>
          <a:r>
            <a:rPr lang="en-US" sz="1400" b="1" i="1" dirty="0">
              <a:latin typeface=" Arial"/>
            </a:rPr>
            <a:t>capabilities</a:t>
          </a:r>
          <a:r>
            <a:rPr lang="en-US" sz="1400" dirty="0">
              <a:latin typeface=" Arial"/>
            </a:rPr>
            <a:t> contained in TO&amp;E</a:t>
          </a:r>
        </a:p>
      </dgm:t>
    </dgm:pt>
    <dgm:pt modelId="{5AB65B10-3C2F-4234-99D3-61367DB2346D}" type="parTrans" cxnId="{AEEBF6D7-0ECE-46B9-8910-FA9221E0FE03}">
      <dgm:prSet/>
      <dgm:spPr/>
      <dgm:t>
        <a:bodyPr/>
        <a:lstStyle/>
        <a:p>
          <a:endParaRPr lang="en-US"/>
        </a:p>
      </dgm:t>
    </dgm:pt>
    <dgm:pt modelId="{CEE11C37-FFC3-4E05-8BD6-887B4467696C}" type="sibTrans" cxnId="{AEEBF6D7-0ECE-46B9-8910-FA9221E0FE03}">
      <dgm:prSet/>
      <dgm:spPr/>
      <dgm:t>
        <a:bodyPr/>
        <a:lstStyle/>
        <a:p>
          <a:endParaRPr lang="en-US"/>
        </a:p>
      </dgm:t>
    </dgm:pt>
    <dgm:pt modelId="{007C5EF5-4B3D-4DF3-AB0B-99CCA5BB06DC}">
      <dgm:prSet phldrT="[Text]" custT="1"/>
      <dgm:spPr>
        <a:solidFill>
          <a:schemeClr val="accent2">
            <a:lumMod val="60000"/>
            <a:lumOff val="40000"/>
          </a:schemeClr>
        </a:solidFill>
        <a:scene3d>
          <a:camera prst="orthographicFront"/>
          <a:lightRig rig="threePt" dir="t"/>
        </a:scene3d>
        <a:sp3d>
          <a:bevelT w="139700" h="139700" prst="divot"/>
        </a:sp3d>
      </dgm:spPr>
      <dgm:t>
        <a:bodyPr/>
        <a:lstStyle/>
        <a:p>
          <a:r>
            <a:rPr lang="en-US" sz="1400" b="1" dirty="0">
              <a:solidFill>
                <a:schemeClr val="tx1"/>
              </a:solidFill>
              <a:latin typeface=" Arial"/>
            </a:rPr>
            <a:t>Task Sets</a:t>
          </a:r>
        </a:p>
      </dgm:t>
    </dgm:pt>
    <dgm:pt modelId="{051F049D-EBFD-41E0-96FD-35D78A53E6F9}" type="parTrans" cxnId="{38B159F2-0377-4C85-8928-805F46FE3027}">
      <dgm:prSet/>
      <dgm:spPr/>
      <dgm:t>
        <a:bodyPr/>
        <a:lstStyle/>
        <a:p>
          <a:endParaRPr lang="en-US"/>
        </a:p>
      </dgm:t>
    </dgm:pt>
    <dgm:pt modelId="{038831DB-1E41-4FC9-978F-59605D2BEA71}" type="sibTrans" cxnId="{38B159F2-0377-4C85-8928-805F46FE3027}">
      <dgm:prSet/>
      <dgm:spPr/>
      <dgm:t>
        <a:bodyPr/>
        <a:lstStyle/>
        <a:p>
          <a:endParaRPr lang="en-US"/>
        </a:p>
      </dgm:t>
    </dgm:pt>
    <dgm:pt modelId="{2F732C17-E7C3-4FA6-8194-6A30BC15149D}">
      <dgm:prSet phldrT="[Text]" custT="1"/>
      <dgm:spPr>
        <a:scene3d>
          <a:camera prst="orthographicFront"/>
          <a:lightRig rig="threePt" dir="t"/>
        </a:scene3d>
        <a:sp3d>
          <a:bevelT w="139700" h="139700" prst="divot"/>
        </a:sp3d>
      </dgm:spPr>
      <dgm:t>
        <a:bodyPr/>
        <a:lstStyle/>
        <a:p>
          <a:r>
            <a:rPr lang="en-US" sz="1400" b="1" dirty="0">
              <a:latin typeface=" Arial"/>
            </a:rPr>
            <a:t>Group of Collective Tasks  </a:t>
          </a:r>
          <a:r>
            <a:rPr lang="en-US" sz="1400" dirty="0">
              <a:latin typeface=" Arial"/>
            </a:rPr>
            <a:t>that logically train together during a training event </a:t>
          </a:r>
        </a:p>
      </dgm:t>
    </dgm:pt>
    <dgm:pt modelId="{4A91A632-1133-4FD0-8768-9147A41D7976}" type="parTrans" cxnId="{834F69C5-30F5-4626-872B-3E89172B4EEC}">
      <dgm:prSet/>
      <dgm:spPr/>
      <dgm:t>
        <a:bodyPr/>
        <a:lstStyle/>
        <a:p>
          <a:endParaRPr lang="en-US"/>
        </a:p>
      </dgm:t>
    </dgm:pt>
    <dgm:pt modelId="{CCB6C161-5F78-4A6C-A60A-921F1A69DB18}" type="sibTrans" cxnId="{834F69C5-30F5-4626-872B-3E89172B4EEC}">
      <dgm:prSet/>
      <dgm:spPr/>
      <dgm:t>
        <a:bodyPr/>
        <a:lstStyle/>
        <a:p>
          <a:endParaRPr lang="en-US"/>
        </a:p>
      </dgm:t>
    </dgm:pt>
    <dgm:pt modelId="{F468BE18-52EA-4C65-BC45-F16143B5569F}">
      <dgm:prSet phldrT="[Text]" custT="1"/>
      <dgm:spPr>
        <a:scene3d>
          <a:camera prst="orthographicFront"/>
          <a:lightRig rig="threePt" dir="t"/>
        </a:scene3d>
        <a:sp3d>
          <a:bevelT w="139700" h="139700" prst="divot"/>
        </a:sp3d>
      </dgm:spPr>
      <dgm:t>
        <a:bodyPr/>
        <a:lstStyle/>
        <a:p>
          <a:r>
            <a:rPr lang="en-US" sz="1400" dirty="0">
              <a:latin typeface=" Arial"/>
            </a:rPr>
            <a:t>Designed to train the TS, presented in </a:t>
          </a:r>
          <a:r>
            <a:rPr lang="en-US" sz="1400" b="1" dirty="0">
              <a:latin typeface=" Arial"/>
            </a:rPr>
            <a:t>C-W-R</a:t>
          </a:r>
        </a:p>
      </dgm:t>
    </dgm:pt>
    <dgm:pt modelId="{69F84C8E-4625-42DE-83F2-075CFD474CAB}" type="parTrans" cxnId="{4A792B66-1BD7-4DF5-ABAF-8AE17BFF0FE7}">
      <dgm:prSet/>
      <dgm:spPr/>
      <dgm:t>
        <a:bodyPr/>
        <a:lstStyle/>
        <a:p>
          <a:endParaRPr lang="en-US"/>
        </a:p>
      </dgm:t>
    </dgm:pt>
    <dgm:pt modelId="{5A54BDCF-7329-4331-A1BC-B650C4ABABF7}" type="sibTrans" cxnId="{4A792B66-1BD7-4DF5-ABAF-8AE17BFF0FE7}">
      <dgm:prSet/>
      <dgm:spPr/>
      <dgm:t>
        <a:bodyPr/>
        <a:lstStyle/>
        <a:p>
          <a:endParaRPr lang="en-US"/>
        </a:p>
      </dgm:t>
    </dgm:pt>
    <dgm:pt modelId="{C046A21B-C548-469A-BBD4-6456E286DE49}">
      <dgm:prSet phldrT="[Text]" custT="1"/>
      <dgm:spPr>
        <a:solidFill>
          <a:schemeClr val="bg2">
            <a:lumMod val="50000"/>
          </a:schemeClr>
        </a:solidFill>
        <a:scene3d>
          <a:camera prst="orthographicFront"/>
          <a:lightRig rig="threePt" dir="t"/>
        </a:scene3d>
        <a:sp3d>
          <a:bevelT w="139700" h="139700" prst="divot"/>
        </a:sp3d>
      </dgm:spPr>
      <dgm:t>
        <a:bodyPr/>
        <a:lstStyle/>
        <a:p>
          <a:r>
            <a:rPr lang="en-US" sz="1400" b="1" dirty="0">
              <a:solidFill>
                <a:schemeClr val="tx1"/>
              </a:solidFill>
              <a:latin typeface=" Arial"/>
            </a:rPr>
            <a:t>Events</a:t>
          </a:r>
        </a:p>
      </dgm:t>
    </dgm:pt>
    <dgm:pt modelId="{C7BA5EEC-9F08-46D2-AFE9-C654E89F1145}" type="parTrans" cxnId="{6AA6A294-8C9C-4BDA-84F5-190F0669602D}">
      <dgm:prSet/>
      <dgm:spPr/>
      <dgm:t>
        <a:bodyPr/>
        <a:lstStyle/>
        <a:p>
          <a:endParaRPr lang="en-US"/>
        </a:p>
      </dgm:t>
    </dgm:pt>
    <dgm:pt modelId="{D58ADABD-0E53-4A7B-BE14-4D29E6E21550}" type="sibTrans" cxnId="{6AA6A294-8C9C-4BDA-84F5-190F0669602D}">
      <dgm:prSet/>
      <dgm:spPr/>
      <dgm:t>
        <a:bodyPr/>
        <a:lstStyle/>
        <a:p>
          <a:endParaRPr lang="en-US"/>
        </a:p>
      </dgm:t>
    </dgm:pt>
    <dgm:pt modelId="{DA133E24-1250-4E50-B49C-24E0E7B97D96}">
      <dgm:prSet phldrT="[Text]" custT="1"/>
      <dgm:spPr>
        <a:scene3d>
          <a:camera prst="orthographicFront"/>
          <a:lightRig rig="threePt" dir="t"/>
        </a:scene3d>
        <a:sp3d>
          <a:bevelT w="139700" h="139700" prst="divot"/>
        </a:sp3d>
      </dgm:spPr>
      <dgm:t>
        <a:bodyPr/>
        <a:lstStyle/>
        <a:p>
          <a:r>
            <a:rPr lang="en-US" sz="1400" b="1">
              <a:latin typeface=" Arial"/>
            </a:rPr>
            <a:t>HQDA Standard METL </a:t>
          </a:r>
          <a:r>
            <a:rPr lang="en-US" sz="1400">
              <a:latin typeface=" Arial"/>
            </a:rPr>
            <a:t>is focus of training  strategy</a:t>
          </a:r>
        </a:p>
      </dgm:t>
    </dgm:pt>
    <dgm:pt modelId="{BB2CC14D-F787-4BD7-826E-97FBA43B9B77}" type="parTrans" cxnId="{BA9D5E23-6135-4DC6-AB32-7899330E6E9C}">
      <dgm:prSet/>
      <dgm:spPr/>
      <dgm:t>
        <a:bodyPr/>
        <a:lstStyle/>
        <a:p>
          <a:endParaRPr lang="en-US"/>
        </a:p>
      </dgm:t>
    </dgm:pt>
    <dgm:pt modelId="{FD9D40AF-7DA9-4A9E-BD95-AB73E65FF510}" type="sibTrans" cxnId="{BA9D5E23-6135-4DC6-AB32-7899330E6E9C}">
      <dgm:prSet/>
      <dgm:spPr/>
      <dgm:t>
        <a:bodyPr/>
        <a:lstStyle/>
        <a:p>
          <a:endParaRPr lang="en-US"/>
        </a:p>
      </dgm:t>
    </dgm:pt>
    <dgm:pt modelId="{6653E494-45B9-4B13-B54F-C52DDCFAB447}">
      <dgm:prSet phldrT="[Text]" custT="1"/>
      <dgm:spPr>
        <a:scene3d>
          <a:camera prst="orthographicFront"/>
          <a:lightRig rig="threePt" dir="t"/>
        </a:scene3d>
        <a:sp3d>
          <a:bevelT w="139700" h="139700" prst="divot"/>
        </a:sp3d>
      </dgm:spPr>
      <dgm:t>
        <a:bodyPr/>
        <a:lstStyle/>
        <a:p>
          <a:r>
            <a:rPr lang="en-US" sz="1400" dirty="0">
              <a:latin typeface=" Arial"/>
            </a:rPr>
            <a:t>Build and sustain proficiency</a:t>
          </a:r>
        </a:p>
      </dgm:t>
    </dgm:pt>
    <dgm:pt modelId="{72D0EEDF-D463-4DED-9FC2-CD8EAA838712}" type="parTrans" cxnId="{FAF9AEA9-2A7C-4905-8C53-C09ED573D555}">
      <dgm:prSet/>
      <dgm:spPr/>
      <dgm:t>
        <a:bodyPr/>
        <a:lstStyle/>
        <a:p>
          <a:endParaRPr lang="en-US"/>
        </a:p>
      </dgm:t>
    </dgm:pt>
    <dgm:pt modelId="{CC4D17E7-025F-4B1C-AE35-342A44DEDBE9}" type="sibTrans" cxnId="{FAF9AEA9-2A7C-4905-8C53-C09ED573D555}">
      <dgm:prSet/>
      <dgm:spPr/>
      <dgm:t>
        <a:bodyPr/>
        <a:lstStyle/>
        <a:p>
          <a:endParaRPr lang="en-US"/>
        </a:p>
      </dgm:t>
    </dgm:pt>
    <dgm:pt modelId="{F3D7298B-9FEB-4BAF-A32D-732A3EF8608F}">
      <dgm:prSet custT="1"/>
      <dgm:spPr>
        <a:solidFill>
          <a:schemeClr val="accent1">
            <a:lumMod val="60000"/>
            <a:lumOff val="40000"/>
          </a:schemeClr>
        </a:solidFill>
        <a:scene3d>
          <a:camera prst="orthographicFront"/>
          <a:lightRig rig="threePt" dir="t"/>
        </a:scene3d>
        <a:sp3d>
          <a:bevelT w="139700" h="139700" prst="divot"/>
        </a:sp3d>
      </dgm:spPr>
      <dgm:t>
        <a:bodyPr/>
        <a:lstStyle/>
        <a:p>
          <a:r>
            <a:rPr lang="en-US" sz="1400" b="1" dirty="0">
              <a:solidFill>
                <a:schemeClr val="tx1"/>
              </a:solidFill>
              <a:latin typeface=" Arial"/>
            </a:rPr>
            <a:t>Unit Task List</a:t>
          </a:r>
        </a:p>
        <a:p>
          <a:r>
            <a:rPr lang="en-US" sz="1400" b="1" dirty="0">
              <a:solidFill>
                <a:schemeClr val="tx1"/>
              </a:solidFill>
              <a:latin typeface=" Arial"/>
            </a:rPr>
            <a:t>(UTL)</a:t>
          </a:r>
        </a:p>
      </dgm:t>
    </dgm:pt>
    <dgm:pt modelId="{33CDE985-698E-487A-971F-B5E0684BDE63}" type="parTrans" cxnId="{9A876529-206B-4441-A281-B1FD9161F44F}">
      <dgm:prSet/>
      <dgm:spPr/>
      <dgm:t>
        <a:bodyPr/>
        <a:lstStyle/>
        <a:p>
          <a:endParaRPr lang="en-US"/>
        </a:p>
      </dgm:t>
    </dgm:pt>
    <dgm:pt modelId="{5F6EBB71-FD59-4A12-8CF7-B87D1E0CC12E}" type="sibTrans" cxnId="{9A876529-206B-4441-A281-B1FD9161F44F}">
      <dgm:prSet/>
      <dgm:spPr/>
      <dgm:t>
        <a:bodyPr/>
        <a:lstStyle/>
        <a:p>
          <a:endParaRPr lang="en-US"/>
        </a:p>
      </dgm:t>
    </dgm:pt>
    <dgm:pt modelId="{D473DD00-C8F1-40E8-8E54-F9F8714A02EF}">
      <dgm:prSet/>
      <dgm:spPr>
        <a:scene3d>
          <a:camera prst="orthographicFront"/>
          <a:lightRig rig="threePt" dir="t"/>
        </a:scene3d>
        <a:sp3d>
          <a:bevelT w="139700" h="139700" prst="divot"/>
        </a:sp3d>
      </dgm:spPr>
      <dgm:t>
        <a:bodyPr/>
        <a:lstStyle/>
        <a:p>
          <a:endParaRPr lang="en-US" sz="1000"/>
        </a:p>
      </dgm:t>
    </dgm:pt>
    <dgm:pt modelId="{755EEA3C-F0BC-45C8-930B-5CD098516DDD}" type="parTrans" cxnId="{3CD9B2EA-4C69-474C-9347-9E89ED8591ED}">
      <dgm:prSet/>
      <dgm:spPr/>
      <dgm:t>
        <a:bodyPr/>
        <a:lstStyle/>
        <a:p>
          <a:endParaRPr lang="en-US"/>
        </a:p>
      </dgm:t>
    </dgm:pt>
    <dgm:pt modelId="{C347D061-6FAB-4D1D-BAF7-D2E6B9E6C61A}" type="sibTrans" cxnId="{3CD9B2EA-4C69-474C-9347-9E89ED8591ED}">
      <dgm:prSet/>
      <dgm:spPr/>
      <dgm:t>
        <a:bodyPr/>
        <a:lstStyle/>
        <a:p>
          <a:endParaRPr lang="en-US"/>
        </a:p>
      </dgm:t>
    </dgm:pt>
    <dgm:pt modelId="{49BFA7C2-3F5F-4C1B-B70A-FE3868ADA7B1}">
      <dgm:prSet/>
      <dgm:spPr>
        <a:scene3d>
          <a:camera prst="orthographicFront"/>
          <a:lightRig rig="threePt" dir="t"/>
        </a:scene3d>
        <a:sp3d>
          <a:bevelT w="139700" h="139700" prst="divot"/>
        </a:sp3d>
      </dgm:spPr>
      <dgm:t>
        <a:bodyPr/>
        <a:lstStyle/>
        <a:p>
          <a:endParaRPr lang="en-US" sz="1000"/>
        </a:p>
      </dgm:t>
    </dgm:pt>
    <dgm:pt modelId="{FB6CCFF4-258F-4AED-A19C-2C2E695BC9CE}" type="parTrans" cxnId="{C126C229-C204-4F91-B9A7-FB015CC227DA}">
      <dgm:prSet/>
      <dgm:spPr/>
      <dgm:t>
        <a:bodyPr/>
        <a:lstStyle/>
        <a:p>
          <a:endParaRPr lang="en-US"/>
        </a:p>
      </dgm:t>
    </dgm:pt>
    <dgm:pt modelId="{8788EDCC-C3C7-4680-8382-77CBB7126D2D}" type="sibTrans" cxnId="{C126C229-C204-4F91-B9A7-FB015CC227DA}">
      <dgm:prSet/>
      <dgm:spPr/>
      <dgm:t>
        <a:bodyPr/>
        <a:lstStyle/>
        <a:p>
          <a:endParaRPr lang="en-US"/>
        </a:p>
      </dgm:t>
    </dgm:pt>
    <dgm:pt modelId="{DA6E6933-ADC6-4699-856A-3B560FA98ECD}">
      <dgm:prSet custT="1"/>
      <dgm:spPr>
        <a:scene3d>
          <a:camera prst="orthographicFront"/>
          <a:lightRig rig="threePt" dir="t"/>
        </a:scene3d>
        <a:sp3d>
          <a:bevelT w="139700" h="139700" prst="divot"/>
        </a:sp3d>
      </dgm:spPr>
      <dgm:t>
        <a:bodyPr/>
        <a:lstStyle/>
        <a:p>
          <a:r>
            <a:rPr lang="en-US" sz="1400" b="0" i="0" u="none" strike="noStrike" baseline="0" dirty="0">
              <a:solidFill>
                <a:schemeClr val="tx1"/>
              </a:solidFill>
              <a:latin typeface=" Arial"/>
              <a:ea typeface="+mn-ea"/>
              <a:cs typeface="+mn-cs"/>
            </a:rPr>
            <a:t>A proponent-approved list of collective tasks the unit should be able to perform</a:t>
          </a:r>
          <a:endParaRPr lang="en-US" sz="1400" dirty="0">
            <a:latin typeface=" Arial"/>
          </a:endParaRPr>
        </a:p>
      </dgm:t>
    </dgm:pt>
    <dgm:pt modelId="{D6ECEAF1-6ACC-4667-BEB2-83BDAA892B6F}" type="parTrans" cxnId="{5718B049-A1C3-4024-BC6E-B3BDCFC540B6}">
      <dgm:prSet/>
      <dgm:spPr/>
      <dgm:t>
        <a:bodyPr/>
        <a:lstStyle/>
        <a:p>
          <a:endParaRPr lang="en-US"/>
        </a:p>
      </dgm:t>
    </dgm:pt>
    <dgm:pt modelId="{8F1EB3B0-DA80-4EDF-9ED7-07B1EF1B6453}" type="sibTrans" cxnId="{5718B049-A1C3-4024-BC6E-B3BDCFC540B6}">
      <dgm:prSet/>
      <dgm:spPr/>
      <dgm:t>
        <a:bodyPr/>
        <a:lstStyle/>
        <a:p>
          <a:endParaRPr lang="en-US"/>
        </a:p>
      </dgm:t>
    </dgm:pt>
    <dgm:pt modelId="{9F99F5FB-A81E-466F-B378-C0AD2F9D5496}" type="pres">
      <dgm:prSet presAssocID="{75A40EC0-E1F1-4D17-AF77-AEFC1538FEB1}" presName="rootnode" presStyleCnt="0">
        <dgm:presLayoutVars>
          <dgm:chMax/>
          <dgm:chPref/>
          <dgm:dir/>
          <dgm:animLvl val="lvl"/>
        </dgm:presLayoutVars>
      </dgm:prSet>
      <dgm:spPr/>
    </dgm:pt>
    <dgm:pt modelId="{A73F4ECB-E5EF-4081-B391-1DA62DAF524D}" type="pres">
      <dgm:prSet presAssocID="{E9BD3A85-950B-4A70-91E3-1644888E1A38}" presName="composite" presStyleCnt="0"/>
      <dgm:spPr>
        <a:scene3d>
          <a:camera prst="orthographicFront"/>
          <a:lightRig rig="threePt" dir="t"/>
        </a:scene3d>
        <a:sp3d>
          <a:bevelT w="139700" h="139700" prst="divot"/>
        </a:sp3d>
      </dgm:spPr>
    </dgm:pt>
    <dgm:pt modelId="{3386C7CB-1EB7-4C4D-BEAC-DC8C91A73441}" type="pres">
      <dgm:prSet presAssocID="{E9BD3A85-950B-4A70-91E3-1644888E1A38}" presName="bentUpArrow1" presStyleLbl="alignImgPlace1" presStyleIdx="0" presStyleCnt="3" custScaleX="158204" custScaleY="151534" custLinFactNeighborX="13574" custLinFactNeighborY="30840"/>
      <dgm:spPr>
        <a:scene3d>
          <a:camera prst="orthographicFront"/>
          <a:lightRig rig="threePt" dir="t"/>
        </a:scene3d>
        <a:sp3d>
          <a:bevelT w="139700" h="139700" prst="divot"/>
        </a:sp3d>
      </dgm:spPr>
    </dgm:pt>
    <dgm:pt modelId="{10B7007F-66D4-4EF3-9BA0-D2B8E79E7FFB}" type="pres">
      <dgm:prSet presAssocID="{E9BD3A85-950B-4A70-91E3-1644888E1A38}" presName="ParentText" presStyleLbl="node1" presStyleIdx="0" presStyleCnt="4" custScaleX="141912" custScaleY="169544" custLinFactNeighborX="-30195" custLinFactNeighborY="-893">
        <dgm:presLayoutVars>
          <dgm:chMax val="1"/>
          <dgm:chPref val="1"/>
          <dgm:bulletEnabled val="1"/>
        </dgm:presLayoutVars>
      </dgm:prSet>
      <dgm:spPr/>
    </dgm:pt>
    <dgm:pt modelId="{6890E6AA-720C-4844-9B69-2B3E7C8245DE}" type="pres">
      <dgm:prSet presAssocID="{E9BD3A85-950B-4A70-91E3-1644888E1A38}" presName="ChildText" presStyleLbl="revTx" presStyleIdx="0" presStyleCnt="4" custScaleX="596668" custScaleY="156119" custLinFactX="100000" custLinFactNeighborX="140211" custLinFactNeighborY="-27057">
        <dgm:presLayoutVars>
          <dgm:chMax val="0"/>
          <dgm:chPref val="0"/>
          <dgm:bulletEnabled val="1"/>
        </dgm:presLayoutVars>
      </dgm:prSet>
      <dgm:spPr/>
    </dgm:pt>
    <dgm:pt modelId="{9EC88B24-C4B1-4088-906B-FAEDC82D44B7}" type="pres">
      <dgm:prSet presAssocID="{E53365B9-1535-40B8-B0BD-B076B74C72F3}" presName="sibTrans" presStyleCnt="0"/>
      <dgm:spPr>
        <a:scene3d>
          <a:camera prst="orthographicFront"/>
          <a:lightRig rig="threePt" dir="t"/>
        </a:scene3d>
        <a:sp3d>
          <a:bevelT w="139700" h="139700" prst="divot"/>
        </a:sp3d>
      </dgm:spPr>
    </dgm:pt>
    <dgm:pt modelId="{CE981F80-7D1F-4EF3-BDEA-8A2C357B272F}" type="pres">
      <dgm:prSet presAssocID="{F3D7298B-9FEB-4BAF-A32D-732A3EF8608F}" presName="composite" presStyleCnt="0"/>
      <dgm:spPr>
        <a:scene3d>
          <a:camera prst="orthographicFront"/>
          <a:lightRig rig="threePt" dir="t"/>
        </a:scene3d>
        <a:sp3d>
          <a:bevelT w="139700" h="139700" prst="divot"/>
        </a:sp3d>
      </dgm:spPr>
    </dgm:pt>
    <dgm:pt modelId="{4490E0D0-9078-4886-BE20-8775598C6DA3}" type="pres">
      <dgm:prSet presAssocID="{F3D7298B-9FEB-4BAF-A32D-732A3EF8608F}" presName="bentUpArrow1" presStyleLbl="alignImgPlace1" presStyleIdx="1" presStyleCnt="3" custScaleX="158231" custScaleY="147750" custLinFactNeighborX="42115" custLinFactNeighborY="47337"/>
      <dgm:spPr>
        <a:scene3d>
          <a:camera prst="orthographicFront"/>
          <a:lightRig rig="threePt" dir="t"/>
        </a:scene3d>
        <a:sp3d>
          <a:bevelT w="139700" h="139700" prst="divot"/>
        </a:sp3d>
      </dgm:spPr>
    </dgm:pt>
    <dgm:pt modelId="{EE37980F-DA20-4D72-BD4C-D1EF7498B893}" type="pres">
      <dgm:prSet presAssocID="{F3D7298B-9FEB-4BAF-A32D-732A3EF8608F}" presName="ParentText" presStyleLbl="node1" presStyleIdx="1" presStyleCnt="4" custScaleX="133950" custScaleY="132160" custLinFactNeighborX="-14387" custLinFactNeighborY="13079">
        <dgm:presLayoutVars>
          <dgm:chMax val="1"/>
          <dgm:chPref val="1"/>
          <dgm:bulletEnabled val="1"/>
        </dgm:presLayoutVars>
      </dgm:prSet>
      <dgm:spPr/>
    </dgm:pt>
    <dgm:pt modelId="{5F39E505-5DB8-49AE-A567-F0DD4B77D241}" type="pres">
      <dgm:prSet presAssocID="{F3D7298B-9FEB-4BAF-A32D-732A3EF8608F}" presName="ChildText" presStyleLbl="revTx" presStyleIdx="1" presStyleCnt="4" custScaleX="368016" custLinFactX="55059" custLinFactNeighborX="100000" custLinFactNeighborY="-22514">
        <dgm:presLayoutVars>
          <dgm:chMax val="0"/>
          <dgm:chPref val="0"/>
          <dgm:bulletEnabled val="1"/>
        </dgm:presLayoutVars>
      </dgm:prSet>
      <dgm:spPr/>
    </dgm:pt>
    <dgm:pt modelId="{90EE83F7-9DBA-44F9-B5B3-4447A3F767D2}" type="pres">
      <dgm:prSet presAssocID="{5F6EBB71-FD59-4A12-8CF7-B87D1E0CC12E}" presName="sibTrans" presStyleCnt="0"/>
      <dgm:spPr>
        <a:scene3d>
          <a:camera prst="orthographicFront"/>
          <a:lightRig rig="threePt" dir="t"/>
        </a:scene3d>
        <a:sp3d>
          <a:bevelT w="139700" h="139700" prst="divot"/>
        </a:sp3d>
      </dgm:spPr>
    </dgm:pt>
    <dgm:pt modelId="{180592C5-C38F-427E-93C2-BEA23C3DC079}" type="pres">
      <dgm:prSet presAssocID="{007C5EF5-4B3D-4DF3-AB0B-99CCA5BB06DC}" presName="composite" presStyleCnt="0"/>
      <dgm:spPr>
        <a:scene3d>
          <a:camera prst="orthographicFront"/>
          <a:lightRig rig="threePt" dir="t"/>
        </a:scene3d>
        <a:sp3d>
          <a:bevelT w="139700" h="139700" prst="divot"/>
        </a:sp3d>
      </dgm:spPr>
    </dgm:pt>
    <dgm:pt modelId="{8880F558-F62D-43A3-9C4E-9F4C174BD9AD}" type="pres">
      <dgm:prSet presAssocID="{007C5EF5-4B3D-4DF3-AB0B-99CCA5BB06DC}" presName="bentUpArrow1" presStyleLbl="alignImgPlace1" presStyleIdx="2" presStyleCnt="3" custScaleX="189764" custScaleY="165405" custLinFactNeighborX="-18747" custLinFactNeighborY="29895"/>
      <dgm:spPr>
        <a:scene3d>
          <a:camera prst="orthographicFront"/>
          <a:lightRig rig="threePt" dir="t"/>
        </a:scene3d>
        <a:sp3d>
          <a:bevelT w="139700" h="139700" prst="divot"/>
        </a:sp3d>
      </dgm:spPr>
    </dgm:pt>
    <dgm:pt modelId="{1A1172CF-AD1F-44D2-863A-1B00E1F8828D}" type="pres">
      <dgm:prSet presAssocID="{007C5EF5-4B3D-4DF3-AB0B-99CCA5BB06DC}" presName="ParentText" presStyleLbl="node1" presStyleIdx="2" presStyleCnt="4" custScaleX="136514" custScaleY="134091" custLinFactNeighborX="-58149" custLinFactNeighborY="18440">
        <dgm:presLayoutVars>
          <dgm:chMax val="1"/>
          <dgm:chPref val="1"/>
          <dgm:bulletEnabled val="1"/>
        </dgm:presLayoutVars>
      </dgm:prSet>
      <dgm:spPr/>
    </dgm:pt>
    <dgm:pt modelId="{6DE8CF8A-F104-4334-B080-EF83067DE3A5}" type="pres">
      <dgm:prSet presAssocID="{007C5EF5-4B3D-4DF3-AB0B-99CCA5BB06DC}" presName="ChildText" presStyleLbl="revTx" presStyleIdx="2" presStyleCnt="4" custScaleX="374526" custLinFactNeighborX="85452" custLinFactNeighborY="5239">
        <dgm:presLayoutVars>
          <dgm:chMax val="0"/>
          <dgm:chPref val="0"/>
          <dgm:bulletEnabled val="1"/>
        </dgm:presLayoutVars>
      </dgm:prSet>
      <dgm:spPr/>
    </dgm:pt>
    <dgm:pt modelId="{2C40B8FE-2FA5-45CF-BB3A-F3A5B8ADCA21}" type="pres">
      <dgm:prSet presAssocID="{038831DB-1E41-4FC9-978F-59605D2BEA71}" presName="sibTrans" presStyleCnt="0"/>
      <dgm:spPr>
        <a:scene3d>
          <a:camera prst="orthographicFront"/>
          <a:lightRig rig="threePt" dir="t"/>
        </a:scene3d>
        <a:sp3d>
          <a:bevelT w="139700" h="139700" prst="divot"/>
        </a:sp3d>
      </dgm:spPr>
    </dgm:pt>
    <dgm:pt modelId="{67FD60F6-9E78-4D3D-B9D4-7B55595AB650}" type="pres">
      <dgm:prSet presAssocID="{C046A21B-C548-469A-BBD4-6456E286DE49}" presName="composite" presStyleCnt="0"/>
      <dgm:spPr>
        <a:scene3d>
          <a:camera prst="orthographicFront"/>
          <a:lightRig rig="threePt" dir="t"/>
        </a:scene3d>
        <a:sp3d>
          <a:bevelT w="139700" h="139700" prst="divot"/>
        </a:sp3d>
      </dgm:spPr>
    </dgm:pt>
    <dgm:pt modelId="{F2B92949-9DBF-472A-9BB0-965FB6E9124E}" type="pres">
      <dgm:prSet presAssocID="{C046A21B-C548-469A-BBD4-6456E286DE49}" presName="ParentText" presStyleLbl="node1" presStyleIdx="3" presStyleCnt="4" custScaleX="102305" custScaleY="113708" custLinFactNeighborX="-90454" custLinFactNeighborY="7756">
        <dgm:presLayoutVars>
          <dgm:chMax val="1"/>
          <dgm:chPref val="1"/>
          <dgm:bulletEnabled val="1"/>
        </dgm:presLayoutVars>
      </dgm:prSet>
      <dgm:spPr/>
    </dgm:pt>
    <dgm:pt modelId="{1A07DF4F-FBAD-4B1C-931D-B1D5DAF59BE1}" type="pres">
      <dgm:prSet presAssocID="{C046A21B-C548-469A-BBD4-6456E286DE49}" presName="FinalChildText" presStyleLbl="revTx" presStyleIdx="3" presStyleCnt="4" custScaleX="316464" custLinFactNeighborX="763" custLinFactNeighborY="-3113">
        <dgm:presLayoutVars>
          <dgm:chMax val="0"/>
          <dgm:chPref val="0"/>
          <dgm:bulletEnabled val="1"/>
        </dgm:presLayoutVars>
      </dgm:prSet>
      <dgm:spPr/>
    </dgm:pt>
  </dgm:ptLst>
  <dgm:cxnLst>
    <dgm:cxn modelId="{F7E3800E-88AC-4DAB-B616-8B94697F8EBB}" type="presOf" srcId="{6653E494-45B9-4B13-B54F-C52DDCFAB447}" destId="{1A07DF4F-FBAD-4B1C-931D-B1D5DAF59BE1}" srcOrd="0" destOrd="1" presId="urn:microsoft.com/office/officeart/2005/8/layout/StepDownProcess"/>
    <dgm:cxn modelId="{91232321-CFCE-4C9B-8098-D8DFBDDAF244}" type="presOf" srcId="{49BFA7C2-3F5F-4C1B-B70A-FE3868ADA7B1}" destId="{5F39E505-5DB8-49AE-A567-F0DD4B77D241}" srcOrd="0" destOrd="2" presId="urn:microsoft.com/office/officeart/2005/8/layout/StepDownProcess"/>
    <dgm:cxn modelId="{BA9D5E23-6135-4DC6-AB32-7899330E6E9C}" srcId="{E9BD3A85-950B-4A70-91E3-1644888E1A38}" destId="{DA133E24-1250-4E50-B49C-24E0E7B97D96}" srcOrd="1" destOrd="0" parTransId="{BB2CC14D-F787-4BD7-826E-97FBA43B9B77}" sibTransId="{FD9D40AF-7DA9-4A9E-BD95-AB73E65FF510}"/>
    <dgm:cxn modelId="{9A876529-206B-4441-A281-B1FD9161F44F}" srcId="{75A40EC0-E1F1-4D17-AF77-AEFC1538FEB1}" destId="{F3D7298B-9FEB-4BAF-A32D-732A3EF8608F}" srcOrd="1" destOrd="0" parTransId="{33CDE985-698E-487A-971F-B5E0684BDE63}" sibTransId="{5F6EBB71-FD59-4A12-8CF7-B87D1E0CC12E}"/>
    <dgm:cxn modelId="{C126C229-C204-4F91-B9A7-FB015CC227DA}" srcId="{F3D7298B-9FEB-4BAF-A32D-732A3EF8608F}" destId="{49BFA7C2-3F5F-4C1B-B70A-FE3868ADA7B1}" srcOrd="2" destOrd="0" parTransId="{FB6CCFF4-258F-4AED-A19C-2C2E695BC9CE}" sibTransId="{8788EDCC-C3C7-4680-8382-77CBB7126D2D}"/>
    <dgm:cxn modelId="{E8108D36-0A1D-4138-B8A2-11718FF9D9AF}" type="presOf" srcId="{DA133E24-1250-4E50-B49C-24E0E7B97D96}" destId="{6890E6AA-720C-4844-9B69-2B3E7C8245DE}" srcOrd="0" destOrd="1" presId="urn:microsoft.com/office/officeart/2005/8/layout/StepDownProcess"/>
    <dgm:cxn modelId="{0B689940-2625-46A3-B6C3-1EF57AC94622}" type="presOf" srcId="{DA6E6933-ADC6-4699-856A-3B560FA98ECD}" destId="{5F39E505-5DB8-49AE-A567-F0DD4B77D241}" srcOrd="0" destOrd="1" presId="urn:microsoft.com/office/officeart/2005/8/layout/StepDownProcess"/>
    <dgm:cxn modelId="{CC687261-E7B4-4487-B066-4194816B8368}" type="presOf" srcId="{75A40EC0-E1F1-4D17-AF77-AEFC1538FEB1}" destId="{9F99F5FB-A81E-466F-B378-C0AD2F9D5496}" srcOrd="0" destOrd="0" presId="urn:microsoft.com/office/officeart/2005/8/layout/StepDownProcess"/>
    <dgm:cxn modelId="{E1B80E45-26F7-4A17-82DB-810FDA922C6B}" type="presOf" srcId="{F468BE18-52EA-4C65-BC45-F16143B5569F}" destId="{1A07DF4F-FBAD-4B1C-931D-B1D5DAF59BE1}" srcOrd="0" destOrd="0" presId="urn:microsoft.com/office/officeart/2005/8/layout/StepDownProcess"/>
    <dgm:cxn modelId="{DDC83A65-3A25-4328-AA1B-38CF41045B16}" type="presOf" srcId="{E9BD3A85-950B-4A70-91E3-1644888E1A38}" destId="{10B7007F-66D4-4EF3-9BA0-D2B8E79E7FFB}" srcOrd="0" destOrd="0" presId="urn:microsoft.com/office/officeart/2005/8/layout/StepDownProcess"/>
    <dgm:cxn modelId="{4A792B66-1BD7-4DF5-ABAF-8AE17BFF0FE7}" srcId="{C046A21B-C548-469A-BBD4-6456E286DE49}" destId="{F468BE18-52EA-4C65-BC45-F16143B5569F}" srcOrd="0" destOrd="0" parTransId="{69F84C8E-4625-42DE-83F2-075CFD474CAB}" sibTransId="{5A54BDCF-7329-4331-A1BC-B650C4ABABF7}"/>
    <dgm:cxn modelId="{4A8CB947-5D92-42D2-A87F-403AC266186F}" type="presOf" srcId="{2F732C17-E7C3-4FA6-8194-6A30BC15149D}" destId="{6DE8CF8A-F104-4334-B080-EF83067DE3A5}" srcOrd="0" destOrd="0" presId="urn:microsoft.com/office/officeart/2005/8/layout/StepDownProcess"/>
    <dgm:cxn modelId="{5718B049-A1C3-4024-BC6E-B3BDCFC540B6}" srcId="{F3D7298B-9FEB-4BAF-A32D-732A3EF8608F}" destId="{DA6E6933-ADC6-4699-856A-3B560FA98ECD}" srcOrd="1" destOrd="0" parTransId="{D6ECEAF1-6ACC-4667-BEB2-83BDAA892B6F}" sibTransId="{8F1EB3B0-DA80-4EDF-9ED7-07B1EF1B6453}"/>
    <dgm:cxn modelId="{DE23194C-1B79-4F1E-A3C5-E656D0EBFCDF}" srcId="{75A40EC0-E1F1-4D17-AF77-AEFC1538FEB1}" destId="{E9BD3A85-950B-4A70-91E3-1644888E1A38}" srcOrd="0" destOrd="0" parTransId="{F5C3F4B9-F149-4BD2-A4C9-15960BBCB1B1}" sibTransId="{E53365B9-1535-40B8-B0BD-B076B74C72F3}"/>
    <dgm:cxn modelId="{D86CF174-F6BC-4361-912D-ED12184F9E29}" type="presOf" srcId="{03AAD8BA-B2F5-4081-A5EE-5646A4980C1A}" destId="{6890E6AA-720C-4844-9B69-2B3E7C8245DE}" srcOrd="0" destOrd="0" presId="urn:microsoft.com/office/officeart/2005/8/layout/StepDownProcess"/>
    <dgm:cxn modelId="{64A5E77E-F8D9-438C-B8F7-554C985636FF}" type="presOf" srcId="{D473DD00-C8F1-40E8-8E54-F9F8714A02EF}" destId="{5F39E505-5DB8-49AE-A567-F0DD4B77D241}" srcOrd="0" destOrd="0" presId="urn:microsoft.com/office/officeart/2005/8/layout/StepDownProcess"/>
    <dgm:cxn modelId="{6AA6A294-8C9C-4BDA-84F5-190F0669602D}" srcId="{75A40EC0-E1F1-4D17-AF77-AEFC1538FEB1}" destId="{C046A21B-C548-469A-BBD4-6456E286DE49}" srcOrd="3" destOrd="0" parTransId="{C7BA5EEC-9F08-46D2-AFE9-C654E89F1145}" sibTransId="{D58ADABD-0E53-4A7B-BE14-4D29E6E21550}"/>
    <dgm:cxn modelId="{8C48A1A8-F4FA-4D21-B78A-5CD3604DC074}" type="presOf" srcId="{F3D7298B-9FEB-4BAF-A32D-732A3EF8608F}" destId="{EE37980F-DA20-4D72-BD4C-D1EF7498B893}" srcOrd="0" destOrd="0" presId="urn:microsoft.com/office/officeart/2005/8/layout/StepDownProcess"/>
    <dgm:cxn modelId="{FAF9AEA9-2A7C-4905-8C53-C09ED573D555}" srcId="{C046A21B-C548-469A-BBD4-6456E286DE49}" destId="{6653E494-45B9-4B13-B54F-C52DDCFAB447}" srcOrd="1" destOrd="0" parTransId="{72D0EEDF-D463-4DED-9FC2-CD8EAA838712}" sibTransId="{CC4D17E7-025F-4B1C-AE35-342A44DEDBE9}"/>
    <dgm:cxn modelId="{FA04FCC2-22D0-463C-8F0F-F58EDA14E0CE}" type="presOf" srcId="{007C5EF5-4B3D-4DF3-AB0B-99CCA5BB06DC}" destId="{1A1172CF-AD1F-44D2-863A-1B00E1F8828D}" srcOrd="0" destOrd="0" presId="urn:microsoft.com/office/officeart/2005/8/layout/StepDownProcess"/>
    <dgm:cxn modelId="{6D4C9EC4-51EC-4D36-B27B-A1E88AE43676}" type="presOf" srcId="{C046A21B-C548-469A-BBD4-6456E286DE49}" destId="{F2B92949-9DBF-472A-9BB0-965FB6E9124E}" srcOrd="0" destOrd="0" presId="urn:microsoft.com/office/officeart/2005/8/layout/StepDownProcess"/>
    <dgm:cxn modelId="{834F69C5-30F5-4626-872B-3E89172B4EEC}" srcId="{007C5EF5-4B3D-4DF3-AB0B-99CCA5BB06DC}" destId="{2F732C17-E7C3-4FA6-8194-6A30BC15149D}" srcOrd="0" destOrd="0" parTransId="{4A91A632-1133-4FD0-8768-9147A41D7976}" sibTransId="{CCB6C161-5F78-4A6C-A60A-921F1A69DB18}"/>
    <dgm:cxn modelId="{AEEBF6D7-0ECE-46B9-8910-FA9221E0FE03}" srcId="{E9BD3A85-950B-4A70-91E3-1644888E1A38}" destId="{03AAD8BA-B2F5-4081-A5EE-5646A4980C1A}" srcOrd="0" destOrd="0" parTransId="{5AB65B10-3C2F-4234-99D3-61367DB2346D}" sibTransId="{CEE11C37-FFC3-4E05-8BD6-887B4467696C}"/>
    <dgm:cxn modelId="{3CD9B2EA-4C69-474C-9347-9E89ED8591ED}" srcId="{F3D7298B-9FEB-4BAF-A32D-732A3EF8608F}" destId="{D473DD00-C8F1-40E8-8E54-F9F8714A02EF}" srcOrd="0" destOrd="0" parTransId="{755EEA3C-F0BC-45C8-930B-5CD098516DDD}" sibTransId="{C347D061-6FAB-4D1D-BAF7-D2E6B9E6C61A}"/>
    <dgm:cxn modelId="{38B159F2-0377-4C85-8928-805F46FE3027}" srcId="{75A40EC0-E1F1-4D17-AF77-AEFC1538FEB1}" destId="{007C5EF5-4B3D-4DF3-AB0B-99CCA5BB06DC}" srcOrd="2" destOrd="0" parTransId="{051F049D-EBFD-41E0-96FD-35D78A53E6F9}" sibTransId="{038831DB-1E41-4FC9-978F-59605D2BEA71}"/>
    <dgm:cxn modelId="{084886B4-0333-4CF8-A5F5-6C3A851152BD}" type="presParOf" srcId="{9F99F5FB-A81E-466F-B378-C0AD2F9D5496}" destId="{A73F4ECB-E5EF-4081-B391-1DA62DAF524D}" srcOrd="0" destOrd="0" presId="urn:microsoft.com/office/officeart/2005/8/layout/StepDownProcess"/>
    <dgm:cxn modelId="{264C2E23-47F8-4263-8A2A-DC319D6B35C7}" type="presParOf" srcId="{A73F4ECB-E5EF-4081-B391-1DA62DAF524D}" destId="{3386C7CB-1EB7-4C4D-BEAC-DC8C91A73441}" srcOrd="0" destOrd="0" presId="urn:microsoft.com/office/officeart/2005/8/layout/StepDownProcess"/>
    <dgm:cxn modelId="{627C9D3B-C139-4850-8EE4-A24B42FF7B01}" type="presParOf" srcId="{A73F4ECB-E5EF-4081-B391-1DA62DAF524D}" destId="{10B7007F-66D4-4EF3-9BA0-D2B8E79E7FFB}" srcOrd="1" destOrd="0" presId="urn:microsoft.com/office/officeart/2005/8/layout/StepDownProcess"/>
    <dgm:cxn modelId="{61A9CAF5-A50E-4A40-AB7A-4CF79C1F44A7}" type="presParOf" srcId="{A73F4ECB-E5EF-4081-B391-1DA62DAF524D}" destId="{6890E6AA-720C-4844-9B69-2B3E7C8245DE}" srcOrd="2" destOrd="0" presId="urn:microsoft.com/office/officeart/2005/8/layout/StepDownProcess"/>
    <dgm:cxn modelId="{8D5051D8-83E7-4F34-8360-96D72292C7F4}" type="presParOf" srcId="{9F99F5FB-A81E-466F-B378-C0AD2F9D5496}" destId="{9EC88B24-C4B1-4088-906B-FAEDC82D44B7}" srcOrd="1" destOrd="0" presId="urn:microsoft.com/office/officeart/2005/8/layout/StepDownProcess"/>
    <dgm:cxn modelId="{F75C762A-17EF-4ED7-BD78-2B8E38FB8B1F}" type="presParOf" srcId="{9F99F5FB-A81E-466F-B378-C0AD2F9D5496}" destId="{CE981F80-7D1F-4EF3-BDEA-8A2C357B272F}" srcOrd="2" destOrd="0" presId="urn:microsoft.com/office/officeart/2005/8/layout/StepDownProcess"/>
    <dgm:cxn modelId="{CD3AA436-A9E1-47CD-8521-A63FA02999B1}" type="presParOf" srcId="{CE981F80-7D1F-4EF3-BDEA-8A2C357B272F}" destId="{4490E0D0-9078-4886-BE20-8775598C6DA3}" srcOrd="0" destOrd="0" presId="urn:microsoft.com/office/officeart/2005/8/layout/StepDownProcess"/>
    <dgm:cxn modelId="{11917A0E-F6BC-411C-BDA8-41FB9232C07E}" type="presParOf" srcId="{CE981F80-7D1F-4EF3-BDEA-8A2C357B272F}" destId="{EE37980F-DA20-4D72-BD4C-D1EF7498B893}" srcOrd="1" destOrd="0" presId="urn:microsoft.com/office/officeart/2005/8/layout/StepDownProcess"/>
    <dgm:cxn modelId="{DB21BD5A-EB2D-499D-B8E3-E5B188035F82}" type="presParOf" srcId="{CE981F80-7D1F-4EF3-BDEA-8A2C357B272F}" destId="{5F39E505-5DB8-49AE-A567-F0DD4B77D241}" srcOrd="2" destOrd="0" presId="urn:microsoft.com/office/officeart/2005/8/layout/StepDownProcess"/>
    <dgm:cxn modelId="{E9556D45-F9B5-4311-A10C-4713F5C105C6}" type="presParOf" srcId="{9F99F5FB-A81E-466F-B378-C0AD2F9D5496}" destId="{90EE83F7-9DBA-44F9-B5B3-4447A3F767D2}" srcOrd="3" destOrd="0" presId="urn:microsoft.com/office/officeart/2005/8/layout/StepDownProcess"/>
    <dgm:cxn modelId="{54F80559-CD90-431E-9FA7-D667E1CE759A}" type="presParOf" srcId="{9F99F5FB-A81E-466F-B378-C0AD2F9D5496}" destId="{180592C5-C38F-427E-93C2-BEA23C3DC079}" srcOrd="4" destOrd="0" presId="urn:microsoft.com/office/officeart/2005/8/layout/StepDownProcess"/>
    <dgm:cxn modelId="{518D8B28-A307-4AE7-86A2-D0D09567D55B}" type="presParOf" srcId="{180592C5-C38F-427E-93C2-BEA23C3DC079}" destId="{8880F558-F62D-43A3-9C4E-9F4C174BD9AD}" srcOrd="0" destOrd="0" presId="urn:microsoft.com/office/officeart/2005/8/layout/StepDownProcess"/>
    <dgm:cxn modelId="{6C86656F-D174-4986-9214-C94E741A49F7}" type="presParOf" srcId="{180592C5-C38F-427E-93C2-BEA23C3DC079}" destId="{1A1172CF-AD1F-44D2-863A-1B00E1F8828D}" srcOrd="1" destOrd="0" presId="urn:microsoft.com/office/officeart/2005/8/layout/StepDownProcess"/>
    <dgm:cxn modelId="{F7470695-6C5A-43B5-A00C-3ECAAF83225E}" type="presParOf" srcId="{180592C5-C38F-427E-93C2-BEA23C3DC079}" destId="{6DE8CF8A-F104-4334-B080-EF83067DE3A5}" srcOrd="2" destOrd="0" presId="urn:microsoft.com/office/officeart/2005/8/layout/StepDownProcess"/>
    <dgm:cxn modelId="{BE139AB9-4342-49A1-B7A8-9466AA71E6F0}" type="presParOf" srcId="{9F99F5FB-A81E-466F-B378-C0AD2F9D5496}" destId="{2C40B8FE-2FA5-45CF-BB3A-F3A5B8ADCA21}" srcOrd="5" destOrd="0" presId="urn:microsoft.com/office/officeart/2005/8/layout/StepDownProcess"/>
    <dgm:cxn modelId="{3F0ABF99-91E1-47DD-B4D5-6B44760E37D4}" type="presParOf" srcId="{9F99F5FB-A81E-466F-B378-C0AD2F9D5496}" destId="{67FD60F6-9E78-4D3D-B9D4-7B55595AB650}" srcOrd="6" destOrd="0" presId="urn:microsoft.com/office/officeart/2005/8/layout/StepDownProcess"/>
    <dgm:cxn modelId="{8827F3E5-698E-4096-8D85-83F7F6FF87A2}" type="presParOf" srcId="{67FD60F6-9E78-4D3D-B9D4-7B55595AB650}" destId="{F2B92949-9DBF-472A-9BB0-965FB6E9124E}" srcOrd="0" destOrd="0" presId="urn:microsoft.com/office/officeart/2005/8/layout/StepDownProcess"/>
    <dgm:cxn modelId="{50107972-3D25-406E-BD15-0F5704FAD977}" type="presParOf" srcId="{67FD60F6-9E78-4D3D-B9D4-7B55595AB650}" destId="{1A07DF4F-FBAD-4B1C-931D-B1D5DAF59BE1}"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1DCCF5-5F2C-4E3E-B59A-F86DE4D3BA1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166FA06-AFA7-4369-A5C6-436CA80D3AB2}">
      <dgm:prSet phldrT="[Text]" custT="1">
        <dgm:style>
          <a:lnRef idx="2">
            <a:schemeClr val="dk1"/>
          </a:lnRef>
          <a:fillRef idx="1">
            <a:schemeClr val="lt1"/>
          </a:fillRef>
          <a:effectRef idx="0">
            <a:schemeClr val="dk1"/>
          </a:effectRef>
          <a:fontRef idx="minor">
            <a:schemeClr val="dk1"/>
          </a:fontRef>
        </dgm:style>
      </dgm:prSet>
      <dgm:spPr>
        <a:ln>
          <a:solidFill>
            <a:schemeClr val="tx1"/>
          </a:solidFill>
        </a:ln>
      </dgm:spPr>
      <dgm:t>
        <a:bodyPr/>
        <a:lstStyle/>
        <a:p>
          <a:r>
            <a:rPr lang="en-US" sz="1600" b="1" dirty="0">
              <a:latin typeface=" Arial"/>
            </a:rPr>
            <a:t>Mission Essential Tasks</a:t>
          </a:r>
        </a:p>
      </dgm:t>
    </dgm:pt>
    <dgm:pt modelId="{731B1341-06A5-4B69-ADEF-85B8934D06A4}" type="parTrans" cxnId="{436F9793-05C1-4F0A-9982-B85662E57E3C}">
      <dgm:prSet/>
      <dgm:spPr/>
      <dgm:t>
        <a:bodyPr/>
        <a:lstStyle/>
        <a:p>
          <a:endParaRPr lang="en-US" sz="1600" b="1">
            <a:latin typeface=" Arial"/>
          </a:endParaRPr>
        </a:p>
      </dgm:t>
    </dgm:pt>
    <dgm:pt modelId="{687863D3-2D6A-4B7B-B5B6-8BE22FB9B0DB}" type="sibTrans" cxnId="{436F9793-05C1-4F0A-9982-B85662E57E3C}">
      <dgm:prSet/>
      <dgm:spPr/>
      <dgm:t>
        <a:bodyPr/>
        <a:lstStyle/>
        <a:p>
          <a:endParaRPr lang="en-US" sz="1600" b="1">
            <a:latin typeface=" Arial"/>
          </a:endParaRPr>
        </a:p>
      </dgm:t>
    </dgm:pt>
    <dgm:pt modelId="{05604EF9-FCC7-4DCB-B22F-F7DBBA1E00B3}">
      <dgm:prSet phldrT="[Text]" custT="1"/>
      <dgm:spPr>
        <a:solidFill>
          <a:schemeClr val="accent3">
            <a:lumMod val="40000"/>
            <a:lumOff val="60000"/>
            <a:alpha val="90000"/>
          </a:schemeClr>
        </a:solidFill>
        <a:ln>
          <a:solidFill>
            <a:schemeClr val="tx1">
              <a:alpha val="90000"/>
            </a:schemeClr>
          </a:solidFill>
        </a:ln>
      </dgm:spPr>
      <dgm:t>
        <a:bodyPr/>
        <a:lstStyle/>
        <a:p>
          <a:pPr algn="l">
            <a:buFont typeface="Wingdings" panose="05000000000000000000" pitchFamily="2" charset="2"/>
            <a:buChar char="q"/>
          </a:pPr>
          <a:r>
            <a:rPr lang="en-US" sz="1600" b="1" dirty="0">
              <a:latin typeface=" Arial"/>
            </a:rPr>
            <a:t>  Trained</a:t>
          </a:r>
        </a:p>
      </dgm:t>
    </dgm:pt>
    <dgm:pt modelId="{4C15FD52-D5F5-43C3-869B-1964B1E50773}" type="parTrans" cxnId="{3D01D390-8867-43F8-831C-C1F62DA24471}">
      <dgm:prSet/>
      <dgm:spPr/>
      <dgm:t>
        <a:bodyPr/>
        <a:lstStyle/>
        <a:p>
          <a:endParaRPr lang="en-US" sz="1600" b="1">
            <a:latin typeface=" Arial"/>
          </a:endParaRPr>
        </a:p>
      </dgm:t>
    </dgm:pt>
    <dgm:pt modelId="{2249830B-E45C-4EEB-BDDE-30DD7D443B6E}" type="sibTrans" cxnId="{3D01D390-8867-43F8-831C-C1F62DA24471}">
      <dgm:prSet/>
      <dgm:spPr/>
      <dgm:t>
        <a:bodyPr/>
        <a:lstStyle/>
        <a:p>
          <a:endParaRPr lang="en-US" sz="1600" b="1">
            <a:latin typeface=" Arial"/>
          </a:endParaRPr>
        </a:p>
      </dgm:t>
    </dgm:pt>
    <dgm:pt modelId="{9C8BA4E7-5EFE-40EB-99D0-973966F00E91}">
      <dgm:prSet phldrT="[Text]" custT="1"/>
      <dgm:spPr>
        <a:solidFill>
          <a:schemeClr val="accent3">
            <a:lumMod val="40000"/>
            <a:lumOff val="60000"/>
            <a:alpha val="90000"/>
          </a:schemeClr>
        </a:solidFill>
        <a:ln>
          <a:solidFill>
            <a:schemeClr val="tx1">
              <a:alpha val="90000"/>
            </a:schemeClr>
          </a:solidFill>
        </a:ln>
      </dgm:spPr>
      <dgm:t>
        <a:bodyPr/>
        <a:lstStyle/>
        <a:p>
          <a:pPr algn="l">
            <a:buFont typeface="Wingdings" panose="05000000000000000000" pitchFamily="2" charset="2"/>
            <a:buChar char="q"/>
          </a:pPr>
          <a:r>
            <a:rPr lang="en-US" sz="1600" b="1" dirty="0">
              <a:latin typeface=" Arial"/>
            </a:rPr>
            <a:t>  Untrained</a:t>
          </a:r>
        </a:p>
      </dgm:t>
    </dgm:pt>
    <dgm:pt modelId="{EA6740EF-1A48-4191-9C05-D13A33B3CB7D}" type="parTrans" cxnId="{EE28B2BC-95CE-4B59-8EC7-241820EFCFB0}">
      <dgm:prSet/>
      <dgm:spPr/>
      <dgm:t>
        <a:bodyPr/>
        <a:lstStyle/>
        <a:p>
          <a:endParaRPr lang="en-US" sz="1600" b="1">
            <a:latin typeface=" Arial"/>
          </a:endParaRPr>
        </a:p>
      </dgm:t>
    </dgm:pt>
    <dgm:pt modelId="{CF826C1E-6083-4036-80A3-2E86C86EA25C}" type="sibTrans" cxnId="{EE28B2BC-95CE-4B59-8EC7-241820EFCFB0}">
      <dgm:prSet/>
      <dgm:spPr/>
      <dgm:t>
        <a:bodyPr/>
        <a:lstStyle/>
        <a:p>
          <a:endParaRPr lang="en-US" sz="1600" b="1">
            <a:latin typeface=" Arial"/>
          </a:endParaRPr>
        </a:p>
      </dgm:t>
    </dgm:pt>
    <dgm:pt modelId="{BF30D0B2-AE87-4B3C-8534-E274A02B83BE}">
      <dgm:prSet phldrT="[Text]" custT="1">
        <dgm:style>
          <a:lnRef idx="2">
            <a:schemeClr val="dk1"/>
          </a:lnRef>
          <a:fillRef idx="1">
            <a:schemeClr val="lt1"/>
          </a:fillRef>
          <a:effectRef idx="0">
            <a:schemeClr val="dk1"/>
          </a:effectRef>
          <a:fontRef idx="minor">
            <a:schemeClr val="dk1"/>
          </a:fontRef>
        </dgm:style>
      </dgm:prSet>
      <dgm:spPr>
        <a:ln>
          <a:solidFill>
            <a:schemeClr val="tx1"/>
          </a:solidFill>
        </a:ln>
      </dgm:spPr>
      <dgm:t>
        <a:bodyPr spcFirstLastPara="0" vert="horz" wrap="square" lIns="114300" tIns="57150" rIns="114300" bIns="57150" numCol="1" spcCol="1270" anchor="ctr" anchorCtr="0"/>
        <a:lstStyle/>
        <a:p>
          <a:r>
            <a:rPr lang="en-US" sz="1600" b="1" kern="1200" dirty="0">
              <a:solidFill>
                <a:prstClr val="black"/>
              </a:solidFill>
              <a:latin typeface=" Arial"/>
              <a:ea typeface="+mn-ea"/>
              <a:cs typeface="+mn-cs"/>
            </a:rPr>
            <a:t>Collective Live Fire</a:t>
          </a:r>
        </a:p>
      </dgm:t>
    </dgm:pt>
    <dgm:pt modelId="{71103E3E-C851-4AB5-94AC-2C3A463B9D4B}" type="parTrans" cxnId="{A77C4ACD-D5E8-44B0-BA28-18A0F8D0B28E}">
      <dgm:prSet/>
      <dgm:spPr/>
      <dgm:t>
        <a:bodyPr/>
        <a:lstStyle/>
        <a:p>
          <a:endParaRPr lang="en-US" sz="1600" b="1">
            <a:latin typeface=" Arial"/>
          </a:endParaRPr>
        </a:p>
      </dgm:t>
    </dgm:pt>
    <dgm:pt modelId="{552BF0FF-0B1C-40E6-9F81-60F6903C5562}" type="sibTrans" cxnId="{A77C4ACD-D5E8-44B0-BA28-18A0F8D0B28E}">
      <dgm:prSet/>
      <dgm:spPr/>
      <dgm:t>
        <a:bodyPr/>
        <a:lstStyle/>
        <a:p>
          <a:endParaRPr lang="en-US" sz="1600" b="1">
            <a:latin typeface=" Arial"/>
          </a:endParaRPr>
        </a:p>
      </dgm:t>
    </dgm:pt>
    <dgm:pt modelId="{75210B4E-6EAB-41AD-A7F0-D671CFE3D0A4}">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marL="228600" lvl="1" indent="-228600" algn="l" defTabSz="1066800">
            <a:lnSpc>
              <a:spcPct val="90000"/>
            </a:lnSpc>
            <a:spcBef>
              <a:spcPct val="0"/>
            </a:spcBef>
            <a:spcAft>
              <a:spcPct val="15000"/>
            </a:spcAft>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Trained</a:t>
          </a:r>
        </a:p>
      </dgm:t>
    </dgm:pt>
    <dgm:pt modelId="{D164242C-0550-489D-9E3C-480FDBD5AF0C}" type="parTrans" cxnId="{9D4B9C73-0D4E-43D3-A771-953FDDA46F07}">
      <dgm:prSet/>
      <dgm:spPr/>
      <dgm:t>
        <a:bodyPr/>
        <a:lstStyle/>
        <a:p>
          <a:endParaRPr lang="en-US" sz="1600" b="1">
            <a:latin typeface=" Arial"/>
          </a:endParaRPr>
        </a:p>
      </dgm:t>
    </dgm:pt>
    <dgm:pt modelId="{2CB8F26E-1FE4-4EC6-B45B-5923088F3F01}" type="sibTrans" cxnId="{9D4B9C73-0D4E-43D3-A771-953FDDA46F07}">
      <dgm:prSet/>
      <dgm:spPr/>
      <dgm:t>
        <a:bodyPr/>
        <a:lstStyle/>
        <a:p>
          <a:endParaRPr lang="en-US" sz="1600" b="1">
            <a:latin typeface=" Arial"/>
          </a:endParaRPr>
        </a:p>
      </dgm:t>
    </dgm:pt>
    <dgm:pt modelId="{20751FE2-4541-4990-884B-D0064ADD9DC5}">
      <dgm:prSet phldrT="[Text]" custT="1"/>
      <dgm:spPr>
        <a:solidFill>
          <a:schemeClr val="accent3">
            <a:lumMod val="40000"/>
            <a:lumOff val="60000"/>
            <a:alpha val="90000"/>
          </a:schemeClr>
        </a:solidFill>
        <a:ln>
          <a:solidFill>
            <a:schemeClr val="tx1">
              <a:alpha val="90000"/>
            </a:schemeClr>
          </a:solidFill>
        </a:ln>
      </dgm:spPr>
      <dgm:t>
        <a:bodyPr/>
        <a:lstStyle/>
        <a:p>
          <a:pPr algn="l">
            <a:buFont typeface="Wingdings" panose="05000000000000000000" pitchFamily="2" charset="2"/>
            <a:buChar char="q"/>
          </a:pPr>
          <a:r>
            <a:rPr lang="en-US" sz="1600" b="1" dirty="0">
              <a:latin typeface=" Arial"/>
            </a:rPr>
            <a:t>  Practiced</a:t>
          </a:r>
        </a:p>
      </dgm:t>
    </dgm:pt>
    <dgm:pt modelId="{7C8EC39C-4743-4461-9A19-710BE1E45313}" type="parTrans" cxnId="{72FE67B3-D342-4588-8F51-2EA07E2366A0}">
      <dgm:prSet/>
      <dgm:spPr/>
      <dgm:t>
        <a:bodyPr/>
        <a:lstStyle/>
        <a:p>
          <a:endParaRPr lang="en-US" sz="1600" b="1">
            <a:latin typeface=" Arial"/>
          </a:endParaRPr>
        </a:p>
      </dgm:t>
    </dgm:pt>
    <dgm:pt modelId="{37BB0B87-F17E-4FDF-A6EF-65B8963DAADC}" type="sibTrans" cxnId="{72FE67B3-D342-4588-8F51-2EA07E2366A0}">
      <dgm:prSet/>
      <dgm:spPr/>
      <dgm:t>
        <a:bodyPr/>
        <a:lstStyle/>
        <a:p>
          <a:endParaRPr lang="en-US" sz="1600" b="1">
            <a:latin typeface=" Arial"/>
          </a:endParaRPr>
        </a:p>
      </dgm:t>
    </dgm:pt>
    <dgm:pt modelId="{2434537E-2BCD-431B-BB60-A1366FBFD849}">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marL="228600" lvl="1" indent="-228600" algn="l" defTabSz="1066800">
            <a:lnSpc>
              <a:spcPct val="90000"/>
            </a:lnSpc>
            <a:spcBef>
              <a:spcPct val="0"/>
            </a:spcBef>
            <a:spcAft>
              <a:spcPct val="15000"/>
            </a:spcAft>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Practiced</a:t>
          </a:r>
        </a:p>
      </dgm:t>
    </dgm:pt>
    <dgm:pt modelId="{1A86530A-EDAE-4FDA-831A-B6411CE5DEA5}" type="parTrans" cxnId="{F62C6075-84E7-4FC4-930C-522FD4F9113C}">
      <dgm:prSet/>
      <dgm:spPr/>
      <dgm:t>
        <a:bodyPr/>
        <a:lstStyle/>
        <a:p>
          <a:endParaRPr lang="en-US" sz="1600" b="1">
            <a:latin typeface=" Arial"/>
          </a:endParaRPr>
        </a:p>
      </dgm:t>
    </dgm:pt>
    <dgm:pt modelId="{32ACFEE3-9A84-4B07-8962-C9245B2A435B}" type="sibTrans" cxnId="{F62C6075-84E7-4FC4-930C-522FD4F9113C}">
      <dgm:prSet/>
      <dgm:spPr/>
      <dgm:t>
        <a:bodyPr/>
        <a:lstStyle/>
        <a:p>
          <a:endParaRPr lang="en-US" sz="1600" b="1">
            <a:latin typeface=" Arial"/>
          </a:endParaRPr>
        </a:p>
      </dgm:t>
    </dgm:pt>
    <dgm:pt modelId="{BD592FF6-1CFC-46B4-A703-6D2EF6B60221}">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marL="228600" lvl="1" indent="-228600" algn="l" defTabSz="1066800">
            <a:lnSpc>
              <a:spcPct val="90000"/>
            </a:lnSpc>
            <a:spcBef>
              <a:spcPct val="0"/>
            </a:spcBef>
            <a:spcAft>
              <a:spcPct val="15000"/>
            </a:spcAft>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Untrained</a:t>
          </a:r>
        </a:p>
      </dgm:t>
    </dgm:pt>
    <dgm:pt modelId="{944EE270-538D-41D5-839D-8C36DB2857FE}" type="parTrans" cxnId="{FC60A162-836D-4E26-B7E1-55AEBFB040FF}">
      <dgm:prSet/>
      <dgm:spPr/>
      <dgm:t>
        <a:bodyPr/>
        <a:lstStyle/>
        <a:p>
          <a:endParaRPr lang="en-US" sz="1600" b="1">
            <a:latin typeface=" Arial"/>
          </a:endParaRPr>
        </a:p>
      </dgm:t>
    </dgm:pt>
    <dgm:pt modelId="{0E141117-FC6E-41B9-85AD-12CFB2237CCC}" type="sibTrans" cxnId="{FC60A162-836D-4E26-B7E1-55AEBFB040FF}">
      <dgm:prSet/>
      <dgm:spPr/>
      <dgm:t>
        <a:bodyPr/>
        <a:lstStyle/>
        <a:p>
          <a:endParaRPr lang="en-US" sz="1600" b="1">
            <a:latin typeface=" Arial"/>
          </a:endParaRPr>
        </a:p>
      </dgm:t>
    </dgm:pt>
    <dgm:pt modelId="{00249C8F-A381-40F8-B5C9-ACCFAE5F6FC1}">
      <dgm:prSet phldrT="[Text]" custT="1">
        <dgm:style>
          <a:lnRef idx="2">
            <a:schemeClr val="dk1"/>
          </a:lnRef>
          <a:fillRef idx="1">
            <a:schemeClr val="lt1"/>
          </a:fillRef>
          <a:effectRef idx="0">
            <a:schemeClr val="dk1"/>
          </a:effectRef>
          <a:fontRef idx="minor">
            <a:schemeClr val="dk1"/>
          </a:fontRef>
        </dgm:style>
      </dgm:prSet>
      <dgm:spPr>
        <a:ln>
          <a:solidFill>
            <a:schemeClr val="tx1"/>
          </a:solidFill>
        </a:ln>
      </dgm:spPr>
      <dgm:t>
        <a:bodyPr spcFirstLastPara="0" vert="horz" wrap="square" lIns="114300" tIns="57150" rIns="114300" bIns="57150" numCol="1" spcCol="1270" anchor="ctr" anchorCtr="0"/>
        <a:lstStyle/>
        <a:p>
          <a:r>
            <a:rPr lang="en-US" sz="1600" b="1" kern="1200" dirty="0">
              <a:solidFill>
                <a:prstClr val="black"/>
              </a:solidFill>
              <a:latin typeface=" Arial"/>
              <a:ea typeface="+mn-ea"/>
              <a:cs typeface="+mn-cs"/>
            </a:rPr>
            <a:t>Weapons </a:t>
          </a:r>
          <a:r>
            <a:rPr lang="en-US" sz="1600" b="1" kern="1200" dirty="0">
              <a:latin typeface=" Arial"/>
            </a:rPr>
            <a:t>Qualifications</a:t>
          </a:r>
        </a:p>
      </dgm:t>
    </dgm:pt>
    <dgm:pt modelId="{5CFE17D7-1534-4775-9CB3-510355DCD319}" type="parTrans" cxnId="{CF7BED2D-D45E-42DD-9120-714C6062C654}">
      <dgm:prSet/>
      <dgm:spPr/>
      <dgm:t>
        <a:bodyPr/>
        <a:lstStyle/>
        <a:p>
          <a:endParaRPr lang="en-US" sz="1600" b="1">
            <a:latin typeface=" Arial"/>
          </a:endParaRPr>
        </a:p>
      </dgm:t>
    </dgm:pt>
    <dgm:pt modelId="{A493B324-C7F3-447F-8C7F-3207C576FB71}" type="sibTrans" cxnId="{CF7BED2D-D45E-42DD-9120-714C6062C654}">
      <dgm:prSet/>
      <dgm:spPr/>
      <dgm:t>
        <a:bodyPr/>
        <a:lstStyle/>
        <a:p>
          <a:endParaRPr lang="en-US" sz="1600" b="1">
            <a:latin typeface=" Arial"/>
          </a:endParaRPr>
        </a:p>
      </dgm:t>
    </dgm:pt>
    <dgm:pt modelId="{89FE9021-E52F-458C-957A-8C52CC4556BC}">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algn="l">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Qualified</a:t>
          </a:r>
        </a:p>
      </dgm:t>
    </dgm:pt>
    <dgm:pt modelId="{8DF56814-2E56-461E-A625-660B73303B3F}" type="parTrans" cxnId="{9B4B9B25-1ED7-433F-8C00-93B2E1B58558}">
      <dgm:prSet/>
      <dgm:spPr/>
      <dgm:t>
        <a:bodyPr/>
        <a:lstStyle/>
        <a:p>
          <a:endParaRPr lang="en-US" sz="1600" b="1">
            <a:latin typeface=" Arial"/>
          </a:endParaRPr>
        </a:p>
      </dgm:t>
    </dgm:pt>
    <dgm:pt modelId="{2F90138E-C529-4C1E-8AE2-4DCACB663C94}" type="sibTrans" cxnId="{9B4B9B25-1ED7-433F-8C00-93B2E1B58558}">
      <dgm:prSet/>
      <dgm:spPr/>
      <dgm:t>
        <a:bodyPr/>
        <a:lstStyle/>
        <a:p>
          <a:endParaRPr lang="en-US" sz="1600" b="1">
            <a:latin typeface=" Arial"/>
          </a:endParaRPr>
        </a:p>
      </dgm:t>
    </dgm:pt>
    <dgm:pt modelId="{4EF60453-8AFD-4811-B8E0-7A87FE336E96}">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algn="l">
            <a:buFont typeface="Wingdings" panose="05000000000000000000" pitchFamily="2" charset="2"/>
            <a:buChar char="q"/>
          </a:pPr>
          <a:r>
            <a:rPr lang="en-US" sz="1600" b="1" kern="1200" dirty="0">
              <a:latin typeface=" Arial"/>
            </a:rPr>
            <a:t>  Qualified</a:t>
          </a:r>
        </a:p>
      </dgm:t>
    </dgm:pt>
    <dgm:pt modelId="{6AE69722-57F1-44DD-B813-C9ED464DA5C7}" type="parTrans" cxnId="{302D253D-072D-4AEC-BFF7-FD3ADCF89B9F}">
      <dgm:prSet/>
      <dgm:spPr/>
      <dgm:t>
        <a:bodyPr/>
        <a:lstStyle/>
        <a:p>
          <a:endParaRPr lang="en-US" sz="1600" b="1">
            <a:latin typeface=" Arial"/>
          </a:endParaRPr>
        </a:p>
      </dgm:t>
    </dgm:pt>
    <dgm:pt modelId="{0678C298-9531-42D4-9C33-B2CAF410E179}" type="sibTrans" cxnId="{302D253D-072D-4AEC-BFF7-FD3ADCF89B9F}">
      <dgm:prSet/>
      <dgm:spPr/>
      <dgm:t>
        <a:bodyPr/>
        <a:lstStyle/>
        <a:p>
          <a:endParaRPr lang="en-US" sz="1600" b="1">
            <a:latin typeface=" Arial"/>
          </a:endParaRPr>
        </a:p>
      </dgm:t>
    </dgm:pt>
    <dgm:pt modelId="{11D4863A-AD0F-4EAB-8831-F670856F77FE}">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algn="l">
            <a:buFont typeface="Wingdings" panose="05000000000000000000" pitchFamily="2" charset="2"/>
            <a:buChar char="q"/>
          </a:pPr>
          <a:r>
            <a:rPr lang="en-US" sz="1600" b="1" kern="1200" dirty="0">
              <a:latin typeface=" Arial"/>
            </a:rPr>
            <a:t>  Qualified</a:t>
          </a:r>
        </a:p>
      </dgm:t>
    </dgm:pt>
    <dgm:pt modelId="{DBF680D2-D7D4-4389-97B1-DBFF67053AE6}" type="parTrans" cxnId="{21A0F88E-41A1-424D-A6E7-5D3BB23303D8}">
      <dgm:prSet/>
      <dgm:spPr/>
      <dgm:t>
        <a:bodyPr/>
        <a:lstStyle/>
        <a:p>
          <a:endParaRPr lang="en-US" sz="1600" b="1">
            <a:latin typeface=" Arial"/>
          </a:endParaRPr>
        </a:p>
      </dgm:t>
    </dgm:pt>
    <dgm:pt modelId="{C01E030D-903B-4B2D-98A2-C9B688C17420}" type="sibTrans" cxnId="{21A0F88E-41A1-424D-A6E7-5D3BB23303D8}">
      <dgm:prSet/>
      <dgm:spPr/>
      <dgm:t>
        <a:bodyPr/>
        <a:lstStyle/>
        <a:p>
          <a:endParaRPr lang="en-US" sz="1600" b="1">
            <a:latin typeface=" Arial"/>
          </a:endParaRPr>
        </a:p>
      </dgm:t>
    </dgm:pt>
    <dgm:pt modelId="{3C9AE92F-F58C-45D7-AAE9-8B881EBEEE20}">
      <dgm:prSet phldrT="[Text]" custT="1"/>
      <dgm:spPr>
        <a:solidFill>
          <a:schemeClr val="accent3">
            <a:lumMod val="40000"/>
            <a:lumOff val="60000"/>
            <a:alpha val="90000"/>
          </a:schemeClr>
        </a:solidFill>
        <a:ln>
          <a:solidFill>
            <a:schemeClr val="tx1">
              <a:alpha val="90000"/>
            </a:schemeClr>
          </a:solidFill>
        </a:ln>
      </dgm:spPr>
      <dgm:t>
        <a:bodyPr/>
        <a:lstStyle/>
        <a:p>
          <a:pPr algn="l">
            <a:buFont typeface="Wingdings" panose="05000000000000000000" pitchFamily="2" charset="2"/>
            <a:buNone/>
          </a:pPr>
          <a:r>
            <a:rPr lang="en-US" sz="800" b="1" dirty="0">
              <a:latin typeface=" Arial"/>
            </a:rPr>
            <a:t>	</a:t>
          </a:r>
        </a:p>
      </dgm:t>
    </dgm:pt>
    <dgm:pt modelId="{BC52170E-4EFA-41A9-949D-9C1C9AFE37AF}" type="parTrans" cxnId="{728032FB-D261-43DD-8572-018825DBE268}">
      <dgm:prSet/>
      <dgm:spPr/>
      <dgm:t>
        <a:bodyPr/>
        <a:lstStyle/>
        <a:p>
          <a:endParaRPr lang="en-US"/>
        </a:p>
      </dgm:t>
    </dgm:pt>
    <dgm:pt modelId="{B411D88C-CFDB-4938-8B3F-2C31EE5380FB}" type="sibTrans" cxnId="{728032FB-D261-43DD-8572-018825DBE268}">
      <dgm:prSet/>
      <dgm:spPr/>
      <dgm:t>
        <a:bodyPr/>
        <a:lstStyle/>
        <a:p>
          <a:endParaRPr lang="en-US"/>
        </a:p>
      </dgm:t>
    </dgm:pt>
    <dgm:pt modelId="{3691D797-A409-41D4-AAE3-D9C408DA4A08}">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algn="l">
            <a:buFont typeface="Wingdings" panose="05000000000000000000" pitchFamily="2" charset="2"/>
            <a:buChar char="q"/>
          </a:pPr>
          <a:endParaRPr lang="en-US" sz="800" b="1" kern="1200" dirty="0">
            <a:solidFill>
              <a:prstClr val="black">
                <a:hueOff val="0"/>
                <a:satOff val="0"/>
                <a:lumOff val="0"/>
                <a:alphaOff val="0"/>
              </a:prstClr>
            </a:solidFill>
            <a:latin typeface=" Arial"/>
            <a:ea typeface="+mn-ea"/>
            <a:cs typeface="+mn-cs"/>
          </a:endParaRPr>
        </a:p>
      </dgm:t>
    </dgm:pt>
    <dgm:pt modelId="{15BC2244-8D1D-4F2B-919C-8B75C9F27869}" type="parTrans" cxnId="{A170F356-FBB0-4486-AC8D-2167FE7D790B}">
      <dgm:prSet/>
      <dgm:spPr/>
      <dgm:t>
        <a:bodyPr/>
        <a:lstStyle/>
        <a:p>
          <a:endParaRPr lang="en-US"/>
        </a:p>
      </dgm:t>
    </dgm:pt>
    <dgm:pt modelId="{52AF007E-CC44-4941-80AB-D7F360AA8E4B}" type="sibTrans" cxnId="{A170F356-FBB0-4486-AC8D-2167FE7D790B}">
      <dgm:prSet/>
      <dgm:spPr/>
      <dgm:t>
        <a:bodyPr/>
        <a:lstStyle/>
        <a:p>
          <a:endParaRPr lang="en-US"/>
        </a:p>
      </dgm:t>
    </dgm:pt>
    <dgm:pt modelId="{CDD4E1BD-EA95-44BA-8BF6-651482C2F2B6}">
      <dgm:prSet phldrT="[Text]" custT="1"/>
      <dgm:spPr>
        <a:solidFill>
          <a:srgbClr val="9BBB59">
            <a:lumMod val="40000"/>
            <a:lumOff val="60000"/>
            <a:alpha val="90000"/>
          </a:srgbClr>
        </a:solidFill>
        <a:ln w="25400" cap="flat" cmpd="sng" algn="ctr">
          <a:solidFill>
            <a:schemeClr val="tx1">
              <a:alpha val="90000"/>
            </a:schemeClr>
          </a:solidFill>
          <a:prstDash val="solid"/>
        </a:ln>
        <a:effectLst/>
      </dgm:spPr>
      <dgm:t>
        <a:bodyPr spcFirstLastPara="0" vert="horz" wrap="square" lIns="15240" tIns="15240" rIns="15240" bIns="15240" numCol="1" spcCol="1270" anchor="t" anchorCtr="0"/>
        <a:lstStyle/>
        <a:p>
          <a:pPr marL="228600" lvl="1" indent="-228600" algn="l" defTabSz="1066800">
            <a:lnSpc>
              <a:spcPct val="90000"/>
            </a:lnSpc>
            <a:spcBef>
              <a:spcPct val="0"/>
            </a:spcBef>
            <a:spcAft>
              <a:spcPct val="15000"/>
            </a:spcAft>
            <a:buFont typeface="Wingdings" panose="05000000000000000000" pitchFamily="2" charset="2"/>
            <a:buChar char="q"/>
          </a:pPr>
          <a:endParaRPr lang="en-US" sz="800" b="1" kern="1200" dirty="0">
            <a:solidFill>
              <a:prstClr val="black">
                <a:hueOff val="0"/>
                <a:satOff val="0"/>
                <a:lumOff val="0"/>
                <a:alphaOff val="0"/>
              </a:prstClr>
            </a:solidFill>
            <a:latin typeface=" Arial"/>
            <a:ea typeface="+mn-ea"/>
            <a:cs typeface="+mn-cs"/>
          </a:endParaRPr>
        </a:p>
      </dgm:t>
    </dgm:pt>
    <dgm:pt modelId="{926E9A87-6DB6-4B9A-BED0-FB7BF9646B5D}" type="parTrans" cxnId="{419D9E3B-7673-485F-9046-4707399FC164}">
      <dgm:prSet/>
      <dgm:spPr/>
      <dgm:t>
        <a:bodyPr/>
        <a:lstStyle/>
        <a:p>
          <a:endParaRPr lang="en-US"/>
        </a:p>
      </dgm:t>
    </dgm:pt>
    <dgm:pt modelId="{FFA6C7DC-3E8A-4AEF-9F7E-8A4AFF7CBACF}" type="sibTrans" cxnId="{419D9E3B-7673-485F-9046-4707399FC164}">
      <dgm:prSet/>
      <dgm:spPr/>
      <dgm:t>
        <a:bodyPr/>
        <a:lstStyle/>
        <a:p>
          <a:endParaRPr lang="en-US"/>
        </a:p>
      </dgm:t>
    </dgm:pt>
    <dgm:pt modelId="{E3D9E5D5-2E68-4F17-848A-1522B1C2BD58}">
      <dgm:prSet phldrT="[Text]" custT="1"/>
      <dgm:spPr>
        <a:solidFill>
          <a:schemeClr val="accent3">
            <a:lumMod val="40000"/>
            <a:lumOff val="60000"/>
            <a:alpha val="90000"/>
          </a:schemeClr>
        </a:solidFill>
        <a:ln>
          <a:solidFill>
            <a:schemeClr val="tx1">
              <a:alpha val="90000"/>
            </a:schemeClr>
          </a:solidFill>
        </a:ln>
      </dgm:spPr>
      <dgm:t>
        <a:bodyPr/>
        <a:lstStyle/>
        <a:p>
          <a:pPr algn="l">
            <a:buFont typeface="Wingdings" panose="05000000000000000000" pitchFamily="2" charset="2"/>
            <a:buChar char="q"/>
          </a:pPr>
          <a:endParaRPr lang="en-US" sz="1600" b="1" dirty="0">
            <a:latin typeface=" Arial"/>
          </a:endParaRPr>
        </a:p>
      </dgm:t>
    </dgm:pt>
    <dgm:pt modelId="{A1217789-7AA7-4802-8D2F-306F7741CB7E}" type="parTrans" cxnId="{94F2C89B-5CB1-4E73-BB1E-6FC1016FF313}">
      <dgm:prSet/>
      <dgm:spPr/>
      <dgm:t>
        <a:bodyPr/>
        <a:lstStyle/>
        <a:p>
          <a:endParaRPr lang="en-US"/>
        </a:p>
      </dgm:t>
    </dgm:pt>
    <dgm:pt modelId="{8F92C40E-ABA4-4542-8C12-215E9B66E1C5}" type="sibTrans" cxnId="{94F2C89B-5CB1-4E73-BB1E-6FC1016FF313}">
      <dgm:prSet/>
      <dgm:spPr/>
      <dgm:t>
        <a:bodyPr/>
        <a:lstStyle/>
        <a:p>
          <a:endParaRPr lang="en-US"/>
        </a:p>
      </dgm:t>
    </dgm:pt>
    <dgm:pt modelId="{153AA7BA-FCB8-44D1-9C19-5710157B8AE3}" type="pres">
      <dgm:prSet presAssocID="{CC1DCCF5-5F2C-4E3E-B59A-F86DE4D3BA1D}" presName="Name0" presStyleCnt="0">
        <dgm:presLayoutVars>
          <dgm:dir/>
          <dgm:animLvl val="lvl"/>
          <dgm:resizeHandles/>
        </dgm:presLayoutVars>
      </dgm:prSet>
      <dgm:spPr/>
    </dgm:pt>
    <dgm:pt modelId="{823BA0B6-D33B-4C8E-9637-639CB68B7546}" type="pres">
      <dgm:prSet presAssocID="{A166FA06-AFA7-4369-A5C6-436CA80D3AB2}" presName="linNode" presStyleCnt="0"/>
      <dgm:spPr/>
    </dgm:pt>
    <dgm:pt modelId="{46ECCD9B-B127-4582-B6C3-06C138068725}" type="pres">
      <dgm:prSet presAssocID="{A166FA06-AFA7-4369-A5C6-436CA80D3AB2}" presName="parentShp" presStyleLbl="node1" presStyleIdx="0" presStyleCnt="3" custScaleX="93334" custScaleY="66389" custLinFactNeighborX="-888">
        <dgm:presLayoutVars>
          <dgm:bulletEnabled val="1"/>
        </dgm:presLayoutVars>
      </dgm:prSet>
      <dgm:spPr/>
    </dgm:pt>
    <dgm:pt modelId="{9F0A5F06-5A98-4EFD-902E-5BD57E0C63B0}" type="pres">
      <dgm:prSet presAssocID="{A166FA06-AFA7-4369-A5C6-436CA80D3AB2}" presName="childShp" presStyleLbl="bgAccFollowNode1" presStyleIdx="0" presStyleCnt="3" custScaleX="47135" custScaleY="99872" custLinFactNeighborX="534" custLinFactNeighborY="-1580">
        <dgm:presLayoutVars>
          <dgm:bulletEnabled val="1"/>
        </dgm:presLayoutVars>
      </dgm:prSet>
      <dgm:spPr/>
    </dgm:pt>
    <dgm:pt modelId="{95171B85-1702-4E4F-AF0E-F72F513ED540}" type="pres">
      <dgm:prSet presAssocID="{687863D3-2D6A-4B7B-B5B6-8BE22FB9B0DB}" presName="spacing" presStyleCnt="0"/>
      <dgm:spPr/>
    </dgm:pt>
    <dgm:pt modelId="{FD7C2417-7712-44B8-8576-2E6DE64374EA}" type="pres">
      <dgm:prSet presAssocID="{00249C8F-A381-40F8-B5C9-ACCFAE5F6FC1}" presName="linNode" presStyleCnt="0"/>
      <dgm:spPr/>
    </dgm:pt>
    <dgm:pt modelId="{6329CA16-BFA4-49D7-9D3D-AB86BA038D28}" type="pres">
      <dgm:prSet presAssocID="{00249C8F-A381-40F8-B5C9-ACCFAE5F6FC1}" presName="parentShp" presStyleLbl="node1" presStyleIdx="1" presStyleCnt="3" custScaleX="93334" custScaleY="66389" custLinFactNeighborX="-888">
        <dgm:presLayoutVars>
          <dgm:bulletEnabled val="1"/>
        </dgm:presLayoutVars>
      </dgm:prSet>
      <dgm:spPr>
        <a:xfrm>
          <a:off x="0" y="1671810"/>
          <a:ext cx="3001889" cy="1519827"/>
        </a:xfrm>
        <a:prstGeom prst="roundRect">
          <a:avLst/>
        </a:prstGeom>
      </dgm:spPr>
    </dgm:pt>
    <dgm:pt modelId="{7301B00D-6FE3-43A1-B596-8236C83F5260}" type="pres">
      <dgm:prSet presAssocID="{00249C8F-A381-40F8-B5C9-ACCFAE5F6FC1}" presName="childShp" presStyleLbl="bgAccFollowNode1" presStyleIdx="1" presStyleCnt="3" custScaleX="46667" custScaleY="105954" custLinFactNeighborX="534" custLinFactNeighborY="1735">
        <dgm:presLayoutVars>
          <dgm:bulletEnabled val="1"/>
        </dgm:presLayoutVars>
      </dgm:prSet>
      <dgm:spPr>
        <a:xfrm>
          <a:off x="5446743" y="1764170"/>
          <a:ext cx="3171901" cy="1519827"/>
        </a:xfrm>
        <a:prstGeom prst="rightArrow">
          <a:avLst>
            <a:gd name="adj1" fmla="val 75000"/>
            <a:gd name="adj2" fmla="val 50000"/>
          </a:avLst>
        </a:prstGeom>
      </dgm:spPr>
    </dgm:pt>
    <dgm:pt modelId="{4903A7B3-2685-410F-8351-CF2CC60C896E}" type="pres">
      <dgm:prSet presAssocID="{A493B324-C7F3-447F-8C7F-3207C576FB71}" presName="spacing" presStyleCnt="0"/>
      <dgm:spPr/>
    </dgm:pt>
    <dgm:pt modelId="{E74B7042-AE88-4142-B1E1-40E3A9373D17}" type="pres">
      <dgm:prSet presAssocID="{BF30D0B2-AE87-4B3C-8534-E274A02B83BE}" presName="linNode" presStyleCnt="0"/>
      <dgm:spPr/>
    </dgm:pt>
    <dgm:pt modelId="{E19FF60C-699C-44DA-9B47-7B2051A19020}" type="pres">
      <dgm:prSet presAssocID="{BF30D0B2-AE87-4B3C-8534-E274A02B83BE}" presName="parentShp" presStyleLbl="node1" presStyleIdx="2" presStyleCnt="3" custScaleX="93334" custScaleY="66389" custLinFactNeighborX="-888" custLinFactNeighborY="1095">
        <dgm:presLayoutVars>
          <dgm:bulletEnabled val="1"/>
        </dgm:presLayoutVars>
      </dgm:prSet>
      <dgm:spPr>
        <a:xfrm>
          <a:off x="2209544" y="3479220"/>
          <a:ext cx="3200391" cy="1300402"/>
        </a:xfrm>
        <a:prstGeom prst="roundRect">
          <a:avLst/>
        </a:prstGeom>
      </dgm:spPr>
    </dgm:pt>
    <dgm:pt modelId="{E95AB3F4-0458-4649-8895-826FDC8C2DB3}" type="pres">
      <dgm:prSet presAssocID="{BF30D0B2-AE87-4B3C-8534-E274A02B83BE}" presName="childShp" presStyleLbl="bgAccFollowNode1" presStyleIdx="2" presStyleCnt="3" custScaleX="46667" custScaleY="103588" custLinFactNeighborX="469" custLinFactNeighborY="33">
        <dgm:presLayoutVars>
          <dgm:bulletEnabled val="1"/>
        </dgm:presLayoutVars>
      </dgm:prSet>
      <dgm:spPr>
        <a:xfrm>
          <a:off x="3918830" y="3229164"/>
          <a:ext cx="5878245" cy="1631440"/>
        </a:xfrm>
        <a:prstGeom prst="rightArrow">
          <a:avLst>
            <a:gd name="adj1" fmla="val 75000"/>
            <a:gd name="adj2" fmla="val 50000"/>
          </a:avLst>
        </a:prstGeom>
      </dgm:spPr>
    </dgm:pt>
  </dgm:ptLst>
  <dgm:cxnLst>
    <dgm:cxn modelId="{9B4B9B25-1ED7-433F-8C00-93B2E1B58558}" srcId="{00249C8F-A381-40F8-B5C9-ACCFAE5F6FC1}" destId="{89FE9021-E52F-458C-957A-8C52CC4556BC}" srcOrd="1" destOrd="0" parTransId="{8DF56814-2E56-461E-A625-660B73303B3F}" sibTransId="{2F90138E-C529-4C1E-8AE2-4DCACB663C94}"/>
    <dgm:cxn modelId="{D6808F2D-0D24-48E6-9BE9-88667FF1B0BC}" type="presOf" srcId="{2434537E-2BCD-431B-BB60-A1366FBFD849}" destId="{E95AB3F4-0458-4649-8895-826FDC8C2DB3}" srcOrd="0" destOrd="2" presId="urn:microsoft.com/office/officeart/2005/8/layout/vList6"/>
    <dgm:cxn modelId="{CF7BED2D-D45E-42DD-9120-714C6062C654}" srcId="{CC1DCCF5-5F2C-4E3E-B59A-F86DE4D3BA1D}" destId="{00249C8F-A381-40F8-B5C9-ACCFAE5F6FC1}" srcOrd="1" destOrd="0" parTransId="{5CFE17D7-1534-4775-9CB3-510355DCD319}" sibTransId="{A493B324-C7F3-447F-8C7F-3207C576FB71}"/>
    <dgm:cxn modelId="{600E0336-A8AB-4E75-BD44-7E164539346F}" type="presOf" srcId="{4EF60453-8AFD-4811-B8E0-7A87FE336E96}" destId="{7301B00D-6FE3-43A1-B596-8236C83F5260}" srcOrd="0" destOrd="2" presId="urn:microsoft.com/office/officeart/2005/8/layout/vList6"/>
    <dgm:cxn modelId="{57963D37-FE57-4013-A6E1-CD255424956A}" type="presOf" srcId="{05604EF9-FCC7-4DCB-B22F-F7DBBA1E00B3}" destId="{9F0A5F06-5A98-4EFD-902E-5BD57E0C63B0}" srcOrd="0" destOrd="1" presId="urn:microsoft.com/office/officeart/2005/8/layout/vList6"/>
    <dgm:cxn modelId="{419D9E3B-7673-485F-9046-4707399FC164}" srcId="{BF30D0B2-AE87-4B3C-8534-E274A02B83BE}" destId="{CDD4E1BD-EA95-44BA-8BF6-651482C2F2B6}" srcOrd="0" destOrd="0" parTransId="{926E9A87-6DB6-4B9A-BED0-FB7BF9646B5D}" sibTransId="{FFA6C7DC-3E8A-4AEF-9F7E-8A4AFF7CBACF}"/>
    <dgm:cxn modelId="{302D253D-072D-4AEC-BFF7-FD3ADCF89B9F}" srcId="{00249C8F-A381-40F8-B5C9-ACCFAE5F6FC1}" destId="{4EF60453-8AFD-4811-B8E0-7A87FE336E96}" srcOrd="2" destOrd="0" parTransId="{6AE69722-57F1-44DD-B813-C9ED464DA5C7}" sibTransId="{0678C298-9531-42D4-9C33-B2CAF410E179}"/>
    <dgm:cxn modelId="{77D05F3D-4D43-4E0E-BFA6-FE2AA9AF6D5B}" type="presOf" srcId="{CC1DCCF5-5F2C-4E3E-B59A-F86DE4D3BA1D}" destId="{153AA7BA-FCB8-44D1-9C19-5710157B8AE3}" srcOrd="0" destOrd="0" presId="urn:microsoft.com/office/officeart/2005/8/layout/vList6"/>
    <dgm:cxn modelId="{FC60A162-836D-4E26-B7E1-55AEBFB040FF}" srcId="{BF30D0B2-AE87-4B3C-8534-E274A02B83BE}" destId="{BD592FF6-1CFC-46B4-A703-6D2EF6B60221}" srcOrd="3" destOrd="0" parTransId="{944EE270-538D-41D5-839D-8C36DB2857FE}" sibTransId="{0E141117-FC6E-41B9-85AD-12CFB2237CCC}"/>
    <dgm:cxn modelId="{E3894C63-B224-4DB0-A81B-0B4334AD540E}" type="presOf" srcId="{75210B4E-6EAB-41AD-A7F0-D671CFE3D0A4}" destId="{E95AB3F4-0458-4649-8895-826FDC8C2DB3}" srcOrd="0" destOrd="1" presId="urn:microsoft.com/office/officeart/2005/8/layout/vList6"/>
    <dgm:cxn modelId="{ACBD214A-7DB6-4F0C-8499-7CF7AD0C7A5F}" type="presOf" srcId="{A166FA06-AFA7-4369-A5C6-436CA80D3AB2}" destId="{46ECCD9B-B127-4582-B6C3-06C138068725}" srcOrd="0" destOrd="0" presId="urn:microsoft.com/office/officeart/2005/8/layout/vList6"/>
    <dgm:cxn modelId="{DD23B46A-D724-4914-8E18-F2EE8BD7B93A}" type="presOf" srcId="{BF30D0B2-AE87-4B3C-8534-E274A02B83BE}" destId="{E19FF60C-699C-44DA-9B47-7B2051A19020}" srcOrd="0" destOrd="0" presId="urn:microsoft.com/office/officeart/2005/8/layout/vList6"/>
    <dgm:cxn modelId="{90DD4152-A376-4D32-B7ED-E006CD843568}" type="presOf" srcId="{E3D9E5D5-2E68-4F17-848A-1522B1C2BD58}" destId="{9F0A5F06-5A98-4EFD-902E-5BD57E0C63B0}" srcOrd="0" destOrd="4" presId="urn:microsoft.com/office/officeart/2005/8/layout/vList6"/>
    <dgm:cxn modelId="{9D4B9C73-0D4E-43D3-A771-953FDDA46F07}" srcId="{BF30D0B2-AE87-4B3C-8534-E274A02B83BE}" destId="{75210B4E-6EAB-41AD-A7F0-D671CFE3D0A4}" srcOrd="1" destOrd="0" parTransId="{D164242C-0550-489D-9E3C-480FDBD5AF0C}" sibTransId="{2CB8F26E-1FE4-4EC6-B45B-5923088F3F01}"/>
    <dgm:cxn modelId="{A823A154-E03C-40B4-B62A-A878F1A90BFD}" type="presOf" srcId="{89FE9021-E52F-458C-957A-8C52CC4556BC}" destId="{7301B00D-6FE3-43A1-B596-8236C83F5260}" srcOrd="0" destOrd="1" presId="urn:microsoft.com/office/officeart/2005/8/layout/vList6"/>
    <dgm:cxn modelId="{F62C6075-84E7-4FC4-930C-522FD4F9113C}" srcId="{BF30D0B2-AE87-4B3C-8534-E274A02B83BE}" destId="{2434537E-2BCD-431B-BB60-A1366FBFD849}" srcOrd="2" destOrd="0" parTransId="{1A86530A-EDAE-4FDA-831A-B6411CE5DEA5}" sibTransId="{32ACFEE3-9A84-4B07-8962-C9245B2A435B}"/>
    <dgm:cxn modelId="{A170F356-FBB0-4486-AC8D-2167FE7D790B}" srcId="{00249C8F-A381-40F8-B5C9-ACCFAE5F6FC1}" destId="{3691D797-A409-41D4-AAE3-D9C408DA4A08}" srcOrd="0" destOrd="0" parTransId="{15BC2244-8D1D-4F2B-919C-8B75C9F27869}" sibTransId="{52AF007E-CC44-4941-80AB-D7F360AA8E4B}"/>
    <dgm:cxn modelId="{72CFE286-EDB7-4BD2-BB24-A0B11C03E9E5}" type="presOf" srcId="{CDD4E1BD-EA95-44BA-8BF6-651482C2F2B6}" destId="{E95AB3F4-0458-4649-8895-826FDC8C2DB3}" srcOrd="0" destOrd="0" presId="urn:microsoft.com/office/officeart/2005/8/layout/vList6"/>
    <dgm:cxn modelId="{21A0F88E-41A1-424D-A6E7-5D3BB23303D8}" srcId="{00249C8F-A381-40F8-B5C9-ACCFAE5F6FC1}" destId="{11D4863A-AD0F-4EAB-8831-F670856F77FE}" srcOrd="3" destOrd="0" parTransId="{DBF680D2-D7D4-4389-97B1-DBFF67053AE6}" sibTransId="{C01E030D-903B-4B2D-98A2-C9B688C17420}"/>
    <dgm:cxn modelId="{5D1A638F-BBEA-4350-A155-8782C68F911D}" type="presOf" srcId="{9C8BA4E7-5EFE-40EB-99D0-973966F00E91}" destId="{9F0A5F06-5A98-4EFD-902E-5BD57E0C63B0}" srcOrd="0" destOrd="3" presId="urn:microsoft.com/office/officeart/2005/8/layout/vList6"/>
    <dgm:cxn modelId="{3D01D390-8867-43F8-831C-C1F62DA24471}" srcId="{A166FA06-AFA7-4369-A5C6-436CA80D3AB2}" destId="{05604EF9-FCC7-4DCB-B22F-F7DBBA1E00B3}" srcOrd="1" destOrd="0" parTransId="{4C15FD52-D5F5-43C3-869B-1964B1E50773}" sibTransId="{2249830B-E45C-4EEB-BDDE-30DD7D443B6E}"/>
    <dgm:cxn modelId="{436F9793-05C1-4F0A-9982-B85662E57E3C}" srcId="{CC1DCCF5-5F2C-4E3E-B59A-F86DE4D3BA1D}" destId="{A166FA06-AFA7-4369-A5C6-436CA80D3AB2}" srcOrd="0" destOrd="0" parTransId="{731B1341-06A5-4B69-ADEF-85B8934D06A4}" sibTransId="{687863D3-2D6A-4B7B-B5B6-8BE22FB9B0DB}"/>
    <dgm:cxn modelId="{4D026C95-5688-4BC1-9D48-2930419FBE49}" type="presOf" srcId="{00249C8F-A381-40F8-B5C9-ACCFAE5F6FC1}" destId="{6329CA16-BFA4-49D7-9D3D-AB86BA038D28}" srcOrd="0" destOrd="0" presId="urn:microsoft.com/office/officeart/2005/8/layout/vList6"/>
    <dgm:cxn modelId="{94F2C89B-5CB1-4E73-BB1E-6FC1016FF313}" srcId="{A166FA06-AFA7-4369-A5C6-436CA80D3AB2}" destId="{E3D9E5D5-2E68-4F17-848A-1522B1C2BD58}" srcOrd="4" destOrd="0" parTransId="{A1217789-7AA7-4802-8D2F-306F7741CB7E}" sibTransId="{8F92C40E-ABA4-4542-8C12-215E9B66E1C5}"/>
    <dgm:cxn modelId="{72FE67B3-D342-4588-8F51-2EA07E2366A0}" srcId="{A166FA06-AFA7-4369-A5C6-436CA80D3AB2}" destId="{20751FE2-4541-4990-884B-D0064ADD9DC5}" srcOrd="2" destOrd="0" parTransId="{7C8EC39C-4743-4461-9A19-710BE1E45313}" sibTransId="{37BB0B87-F17E-4FDF-A6EF-65B8963DAADC}"/>
    <dgm:cxn modelId="{489A6DB7-AD36-440C-95E5-94C296BC1F5C}" type="presOf" srcId="{BD592FF6-1CFC-46B4-A703-6D2EF6B60221}" destId="{E95AB3F4-0458-4649-8895-826FDC8C2DB3}" srcOrd="0" destOrd="3" presId="urn:microsoft.com/office/officeart/2005/8/layout/vList6"/>
    <dgm:cxn modelId="{EE28B2BC-95CE-4B59-8EC7-241820EFCFB0}" srcId="{A166FA06-AFA7-4369-A5C6-436CA80D3AB2}" destId="{9C8BA4E7-5EFE-40EB-99D0-973966F00E91}" srcOrd="3" destOrd="0" parTransId="{EA6740EF-1A48-4191-9C05-D13A33B3CB7D}" sibTransId="{CF826C1E-6083-4036-80A3-2E86C86EA25C}"/>
    <dgm:cxn modelId="{07A0EEC1-0F87-4FE3-98FA-98AD5702C903}" type="presOf" srcId="{20751FE2-4541-4990-884B-D0064ADD9DC5}" destId="{9F0A5F06-5A98-4EFD-902E-5BD57E0C63B0}" srcOrd="0" destOrd="2" presId="urn:microsoft.com/office/officeart/2005/8/layout/vList6"/>
    <dgm:cxn modelId="{737AD4C8-6803-43F1-A813-8E6262EF73DA}" type="presOf" srcId="{3C9AE92F-F58C-45D7-AAE9-8B881EBEEE20}" destId="{9F0A5F06-5A98-4EFD-902E-5BD57E0C63B0}" srcOrd="0" destOrd="0" presId="urn:microsoft.com/office/officeart/2005/8/layout/vList6"/>
    <dgm:cxn modelId="{A77C4ACD-D5E8-44B0-BA28-18A0F8D0B28E}" srcId="{CC1DCCF5-5F2C-4E3E-B59A-F86DE4D3BA1D}" destId="{BF30D0B2-AE87-4B3C-8534-E274A02B83BE}" srcOrd="2" destOrd="0" parTransId="{71103E3E-C851-4AB5-94AC-2C3A463B9D4B}" sibTransId="{552BF0FF-0B1C-40E6-9F81-60F6903C5562}"/>
    <dgm:cxn modelId="{B0E2F9CE-B860-4CF2-A66B-1227CF767B38}" type="presOf" srcId="{3691D797-A409-41D4-AAE3-D9C408DA4A08}" destId="{7301B00D-6FE3-43A1-B596-8236C83F5260}" srcOrd="0" destOrd="0" presId="urn:microsoft.com/office/officeart/2005/8/layout/vList6"/>
    <dgm:cxn modelId="{990776D6-4AE8-4842-9F0B-D2198A10AEC9}" type="presOf" srcId="{11D4863A-AD0F-4EAB-8831-F670856F77FE}" destId="{7301B00D-6FE3-43A1-B596-8236C83F5260}" srcOrd="0" destOrd="3" presId="urn:microsoft.com/office/officeart/2005/8/layout/vList6"/>
    <dgm:cxn modelId="{728032FB-D261-43DD-8572-018825DBE268}" srcId="{A166FA06-AFA7-4369-A5C6-436CA80D3AB2}" destId="{3C9AE92F-F58C-45D7-AAE9-8B881EBEEE20}" srcOrd="0" destOrd="0" parTransId="{BC52170E-4EFA-41A9-949D-9C1C9AFE37AF}" sibTransId="{B411D88C-CFDB-4938-8B3F-2C31EE5380FB}"/>
    <dgm:cxn modelId="{33A5240E-4E40-4A28-988E-39EA770E82C4}" type="presParOf" srcId="{153AA7BA-FCB8-44D1-9C19-5710157B8AE3}" destId="{823BA0B6-D33B-4C8E-9637-639CB68B7546}" srcOrd="0" destOrd="0" presId="urn:microsoft.com/office/officeart/2005/8/layout/vList6"/>
    <dgm:cxn modelId="{55E79268-729A-4C96-A135-04EA0361B672}" type="presParOf" srcId="{823BA0B6-D33B-4C8E-9637-639CB68B7546}" destId="{46ECCD9B-B127-4582-B6C3-06C138068725}" srcOrd="0" destOrd="0" presId="urn:microsoft.com/office/officeart/2005/8/layout/vList6"/>
    <dgm:cxn modelId="{EA2D9A20-C6DA-4A9D-B38A-D277B2FB93D3}" type="presParOf" srcId="{823BA0B6-D33B-4C8E-9637-639CB68B7546}" destId="{9F0A5F06-5A98-4EFD-902E-5BD57E0C63B0}" srcOrd="1" destOrd="0" presId="urn:microsoft.com/office/officeart/2005/8/layout/vList6"/>
    <dgm:cxn modelId="{E789020C-DA28-4005-86E0-A3CDD71B02B8}" type="presParOf" srcId="{153AA7BA-FCB8-44D1-9C19-5710157B8AE3}" destId="{95171B85-1702-4E4F-AF0E-F72F513ED540}" srcOrd="1" destOrd="0" presId="urn:microsoft.com/office/officeart/2005/8/layout/vList6"/>
    <dgm:cxn modelId="{AFC02178-37AC-4D3C-86EA-B1A50912CEED}" type="presParOf" srcId="{153AA7BA-FCB8-44D1-9C19-5710157B8AE3}" destId="{FD7C2417-7712-44B8-8576-2E6DE64374EA}" srcOrd="2" destOrd="0" presId="urn:microsoft.com/office/officeart/2005/8/layout/vList6"/>
    <dgm:cxn modelId="{4FE75C02-8BE7-4142-8181-96CBE4CFDEE7}" type="presParOf" srcId="{FD7C2417-7712-44B8-8576-2E6DE64374EA}" destId="{6329CA16-BFA4-49D7-9D3D-AB86BA038D28}" srcOrd="0" destOrd="0" presId="urn:microsoft.com/office/officeart/2005/8/layout/vList6"/>
    <dgm:cxn modelId="{5572733A-A473-4606-836C-571EFF404C84}" type="presParOf" srcId="{FD7C2417-7712-44B8-8576-2E6DE64374EA}" destId="{7301B00D-6FE3-43A1-B596-8236C83F5260}" srcOrd="1" destOrd="0" presId="urn:microsoft.com/office/officeart/2005/8/layout/vList6"/>
    <dgm:cxn modelId="{EB53587A-A30C-4044-B89E-C6F7CA1DBE22}" type="presParOf" srcId="{153AA7BA-FCB8-44D1-9C19-5710157B8AE3}" destId="{4903A7B3-2685-410F-8351-CF2CC60C896E}" srcOrd="3" destOrd="0" presId="urn:microsoft.com/office/officeart/2005/8/layout/vList6"/>
    <dgm:cxn modelId="{4E6F29F5-F2D1-417F-BF9C-E688086F8C1A}" type="presParOf" srcId="{153AA7BA-FCB8-44D1-9C19-5710157B8AE3}" destId="{E74B7042-AE88-4142-B1E1-40E3A9373D17}" srcOrd="4" destOrd="0" presId="urn:microsoft.com/office/officeart/2005/8/layout/vList6"/>
    <dgm:cxn modelId="{25570C5C-0675-477C-9F15-8E84CCE7626D}" type="presParOf" srcId="{E74B7042-AE88-4142-B1E1-40E3A9373D17}" destId="{E19FF60C-699C-44DA-9B47-7B2051A19020}" srcOrd="0" destOrd="0" presId="urn:microsoft.com/office/officeart/2005/8/layout/vList6"/>
    <dgm:cxn modelId="{6E78667A-939A-4F60-951B-6263ADCB7B84}" type="presParOf" srcId="{E74B7042-AE88-4142-B1E1-40E3A9373D17}" destId="{E95AB3F4-0458-4649-8895-826FDC8C2DB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6C7CB-1EB7-4C4D-BEAC-DC8C91A73441}">
      <dsp:nvSpPr>
        <dsp:cNvPr id="0" name=""/>
        <dsp:cNvSpPr/>
      </dsp:nvSpPr>
      <dsp:spPr>
        <a:xfrm rot="5400000">
          <a:off x="902455" y="907179"/>
          <a:ext cx="894851" cy="106359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B7007F-66D4-4EF3-9BA0-D2B8E79E7FFB}">
      <dsp:nvSpPr>
        <dsp:cNvPr id="0" name=""/>
        <dsp:cNvSpPr/>
      </dsp:nvSpPr>
      <dsp:spPr>
        <a:xfrm>
          <a:off x="298412" y="17928"/>
          <a:ext cx="1410749" cy="1179753"/>
        </a:xfrm>
        <a:prstGeom prst="roundRect">
          <a:avLst>
            <a:gd name="adj" fmla="val 1667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dirty="0">
              <a:solidFill>
                <a:schemeClr val="tx1"/>
              </a:solidFill>
              <a:latin typeface=" Arial"/>
            </a:rPr>
            <a:t>TO&amp;E</a:t>
          </a:r>
        </a:p>
        <a:p>
          <a:pPr marL="0" lvl="0" indent="0" algn="ctr" defTabSz="622300">
            <a:lnSpc>
              <a:spcPct val="100000"/>
            </a:lnSpc>
            <a:spcBef>
              <a:spcPct val="0"/>
            </a:spcBef>
            <a:spcAft>
              <a:spcPts val="0"/>
            </a:spcAft>
            <a:buNone/>
          </a:pPr>
          <a:r>
            <a:rPr lang="en-US" sz="1400" b="1" kern="1200" dirty="0">
              <a:solidFill>
                <a:schemeClr val="tx1"/>
              </a:solidFill>
              <a:latin typeface=" Arial"/>
            </a:rPr>
            <a:t>(Table of Organization and Equipment)</a:t>
          </a:r>
        </a:p>
      </dsp:txBody>
      <dsp:txXfrm>
        <a:off x="356013" y="75529"/>
        <a:ext cx="1295547" cy="1064551"/>
      </dsp:txXfrm>
    </dsp:sp>
    <dsp:sp modelId="{6890E6AA-720C-4844-9B69-2B3E7C8245DE}">
      <dsp:nvSpPr>
        <dsp:cNvPr id="0" name=""/>
        <dsp:cNvSpPr/>
      </dsp:nvSpPr>
      <dsp:spPr>
        <a:xfrm>
          <a:off x="1742276" y="22484"/>
          <a:ext cx="4313999" cy="878025"/>
        </a:xfrm>
        <a:prstGeom prst="rect">
          <a:avLst/>
        </a:prstGeom>
        <a:noFill/>
        <a:ln>
          <a:noFill/>
        </a:ln>
        <a:effectLst/>
        <a:scene3d>
          <a:camera prst="orthographicFront"/>
          <a:lightRig rig="threePt" dir="t"/>
        </a:scene3d>
        <a:sp3d>
          <a:bevelT w="139700" h="139700" prst="divo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 Arial"/>
            </a:rPr>
            <a:t>Written strategy designed around </a:t>
          </a:r>
          <a:r>
            <a:rPr lang="en-US" sz="1400" b="1" i="1" kern="1200" dirty="0">
              <a:latin typeface=" Arial"/>
            </a:rPr>
            <a:t>capabilities</a:t>
          </a:r>
          <a:r>
            <a:rPr lang="en-US" sz="1400" kern="1200" dirty="0">
              <a:latin typeface=" Arial"/>
            </a:rPr>
            <a:t> contained in TO&amp;E</a:t>
          </a:r>
        </a:p>
        <a:p>
          <a:pPr marL="114300" lvl="1" indent="-114300" algn="l" defTabSz="622300">
            <a:lnSpc>
              <a:spcPct val="90000"/>
            </a:lnSpc>
            <a:spcBef>
              <a:spcPct val="0"/>
            </a:spcBef>
            <a:spcAft>
              <a:spcPct val="15000"/>
            </a:spcAft>
            <a:buChar char="•"/>
          </a:pPr>
          <a:r>
            <a:rPr lang="en-US" sz="1400" b="1" kern="1200">
              <a:latin typeface=" Arial"/>
            </a:rPr>
            <a:t>HQDA Standard METL </a:t>
          </a:r>
          <a:r>
            <a:rPr lang="en-US" sz="1400" kern="1200">
              <a:latin typeface=" Arial"/>
            </a:rPr>
            <a:t>is focus of training  strategy</a:t>
          </a:r>
        </a:p>
      </dsp:txBody>
      <dsp:txXfrm>
        <a:off x="1742276" y="22484"/>
        <a:ext cx="4313999" cy="878025"/>
      </dsp:txXfrm>
    </dsp:sp>
    <dsp:sp modelId="{4490E0D0-9078-4886-BE20-8775598C6DA3}">
      <dsp:nvSpPr>
        <dsp:cNvPr id="0" name=""/>
        <dsp:cNvSpPr/>
      </dsp:nvSpPr>
      <dsp:spPr>
        <a:xfrm rot="5400000">
          <a:off x="2543586" y="2050217"/>
          <a:ext cx="872505" cy="10637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E37980F-DA20-4D72-BD4C-D1EF7498B893}">
      <dsp:nvSpPr>
        <dsp:cNvPr id="0" name=""/>
        <dsp:cNvSpPr/>
      </dsp:nvSpPr>
      <dsp:spPr>
        <a:xfrm>
          <a:off x="1933213" y="1290927"/>
          <a:ext cx="1331599" cy="919620"/>
        </a:xfrm>
        <a:prstGeom prst="roundRect">
          <a:avLst>
            <a:gd name="adj" fmla="val 166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 Arial"/>
            </a:rPr>
            <a:t>Unit Task List</a:t>
          </a:r>
        </a:p>
        <a:p>
          <a:pPr marL="0" lvl="0" indent="0" algn="ctr" defTabSz="622300">
            <a:lnSpc>
              <a:spcPct val="90000"/>
            </a:lnSpc>
            <a:spcBef>
              <a:spcPct val="0"/>
            </a:spcBef>
            <a:spcAft>
              <a:spcPct val="35000"/>
            </a:spcAft>
            <a:buNone/>
          </a:pPr>
          <a:r>
            <a:rPr lang="en-US" sz="1400" b="1" kern="1200" dirty="0">
              <a:solidFill>
                <a:schemeClr val="tx1"/>
              </a:solidFill>
              <a:latin typeface=" Arial"/>
            </a:rPr>
            <a:t>(UTL)</a:t>
          </a:r>
        </a:p>
      </dsp:txBody>
      <dsp:txXfrm>
        <a:off x="1978113" y="1335827"/>
        <a:ext cx="1241799" cy="829820"/>
      </dsp:txXfrm>
    </dsp:sp>
    <dsp:sp modelId="{5F39E505-5DB8-49AE-A567-F0DD4B77D241}">
      <dsp:nvSpPr>
        <dsp:cNvPr id="0" name=""/>
        <dsp:cNvSpPr/>
      </dsp:nvSpPr>
      <dsp:spPr>
        <a:xfrm>
          <a:off x="3391287" y="1251552"/>
          <a:ext cx="2660810" cy="562407"/>
        </a:xfrm>
        <a:prstGeom prst="rect">
          <a:avLst/>
        </a:prstGeom>
        <a:noFill/>
        <a:ln>
          <a:noFill/>
        </a:ln>
        <a:effectLst/>
        <a:scene3d>
          <a:camera prst="orthographicFront"/>
          <a:lightRig rig="threePt" dir="t"/>
        </a:scene3d>
        <a:sp3d>
          <a:bevelT w="139700" h="139700" prst="divo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44500">
            <a:lnSpc>
              <a:spcPct val="90000"/>
            </a:lnSpc>
            <a:spcBef>
              <a:spcPct val="0"/>
            </a:spcBef>
            <a:spcAft>
              <a:spcPct val="15000"/>
            </a:spcAft>
            <a:buChar char="•"/>
          </a:pPr>
          <a:endParaRPr lang="en-US" sz="1000" kern="1200"/>
        </a:p>
        <a:p>
          <a:pPr marL="114300" lvl="1" indent="-114300" algn="l" defTabSz="622300">
            <a:lnSpc>
              <a:spcPct val="90000"/>
            </a:lnSpc>
            <a:spcBef>
              <a:spcPct val="0"/>
            </a:spcBef>
            <a:spcAft>
              <a:spcPct val="15000"/>
            </a:spcAft>
            <a:buChar char="•"/>
          </a:pPr>
          <a:r>
            <a:rPr lang="en-US" sz="1400" b="0" i="0" u="none" strike="noStrike" kern="1200" baseline="0" dirty="0">
              <a:solidFill>
                <a:schemeClr val="tx1"/>
              </a:solidFill>
              <a:latin typeface=" Arial"/>
              <a:ea typeface="+mn-ea"/>
              <a:cs typeface="+mn-cs"/>
            </a:rPr>
            <a:t>A proponent-approved list of collective tasks the unit should be able to perform</a:t>
          </a:r>
          <a:endParaRPr lang="en-US" sz="1400" kern="1200" dirty="0">
            <a:latin typeface=" Arial"/>
          </a:endParaRPr>
        </a:p>
        <a:p>
          <a:pPr marL="57150" lvl="1" indent="-57150" algn="l" defTabSz="444500">
            <a:lnSpc>
              <a:spcPct val="90000"/>
            </a:lnSpc>
            <a:spcBef>
              <a:spcPct val="0"/>
            </a:spcBef>
            <a:spcAft>
              <a:spcPct val="15000"/>
            </a:spcAft>
            <a:buChar char="•"/>
          </a:pPr>
          <a:endParaRPr lang="en-US" sz="1000" kern="1200"/>
        </a:p>
      </dsp:txBody>
      <dsp:txXfrm>
        <a:off x="3391287" y="1251552"/>
        <a:ext cx="2660810" cy="562407"/>
      </dsp:txXfrm>
    </dsp:sp>
    <dsp:sp modelId="{8880F558-F62D-43A3-9C4E-9F4C174BD9AD}">
      <dsp:nvSpPr>
        <dsp:cNvPr id="0" name=""/>
        <dsp:cNvSpPr/>
      </dsp:nvSpPr>
      <dsp:spPr>
        <a:xfrm rot="5400000">
          <a:off x="4170425" y="2882475"/>
          <a:ext cx="976763" cy="127577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A1172CF-AD1F-44D2-863A-1B00E1F8828D}">
      <dsp:nvSpPr>
        <dsp:cNvPr id="0" name=""/>
        <dsp:cNvSpPr/>
      </dsp:nvSpPr>
      <dsp:spPr>
        <a:xfrm>
          <a:off x="3573570" y="2362767"/>
          <a:ext cx="1357088" cy="933057"/>
        </a:xfrm>
        <a:prstGeom prst="roundRect">
          <a:avLst>
            <a:gd name="adj" fmla="val 166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 Arial"/>
            </a:rPr>
            <a:t>Task Sets</a:t>
          </a:r>
        </a:p>
      </dsp:txBody>
      <dsp:txXfrm>
        <a:off x="3619126" y="2408323"/>
        <a:ext cx="1265976" cy="841945"/>
      </dsp:txXfrm>
    </dsp:sp>
    <dsp:sp modelId="{6DE8CF8A-F104-4334-B080-EF83067DE3A5}">
      <dsp:nvSpPr>
        <dsp:cNvPr id="0" name=""/>
        <dsp:cNvSpPr/>
      </dsp:nvSpPr>
      <dsp:spPr>
        <a:xfrm>
          <a:off x="4952624" y="2448892"/>
          <a:ext cx="2707879" cy="562407"/>
        </a:xfrm>
        <a:prstGeom prst="rect">
          <a:avLst/>
        </a:prstGeom>
        <a:noFill/>
        <a:ln>
          <a:noFill/>
        </a:ln>
        <a:effectLst/>
        <a:scene3d>
          <a:camera prst="orthographicFront"/>
          <a:lightRig rig="threePt" dir="t"/>
        </a:scene3d>
        <a:sp3d>
          <a:bevelT w="139700" h="139700" prst="divo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 Arial"/>
            </a:rPr>
            <a:t>Group of Collective Tasks  </a:t>
          </a:r>
          <a:r>
            <a:rPr lang="en-US" sz="1400" kern="1200" dirty="0">
              <a:latin typeface=" Arial"/>
            </a:rPr>
            <a:t>that logically train together during a training event </a:t>
          </a:r>
        </a:p>
      </dsp:txBody>
      <dsp:txXfrm>
        <a:off x="4952624" y="2448892"/>
        <a:ext cx="2707879" cy="562407"/>
      </dsp:txXfrm>
    </dsp:sp>
    <dsp:sp modelId="{F2B92949-9DBF-472A-9BB0-965FB6E9124E}">
      <dsp:nvSpPr>
        <dsp:cNvPr id="0" name=""/>
        <dsp:cNvSpPr/>
      </dsp:nvSpPr>
      <dsp:spPr>
        <a:xfrm>
          <a:off x="5318469" y="3351981"/>
          <a:ext cx="1017015" cy="791224"/>
        </a:xfrm>
        <a:prstGeom prst="roundRect">
          <a:avLst>
            <a:gd name="adj" fmla="val 16670"/>
          </a:avLst>
        </a:prstGeom>
        <a:solidFill>
          <a:schemeClr val="bg2">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 Arial"/>
            </a:rPr>
            <a:t>Events</a:t>
          </a:r>
        </a:p>
      </dsp:txBody>
      <dsp:txXfrm>
        <a:off x="5357100" y="3390612"/>
        <a:ext cx="939753" cy="713962"/>
      </dsp:txXfrm>
    </dsp:sp>
    <dsp:sp modelId="{1A07DF4F-FBAD-4B1C-931D-B1D5DAF59BE1}">
      <dsp:nvSpPr>
        <dsp:cNvPr id="0" name=""/>
        <dsp:cNvSpPr/>
      </dsp:nvSpPr>
      <dsp:spPr>
        <a:xfrm>
          <a:off x="6446214" y="3424387"/>
          <a:ext cx="2288082" cy="562407"/>
        </a:xfrm>
        <a:prstGeom prst="rect">
          <a:avLst/>
        </a:prstGeom>
        <a:noFill/>
        <a:ln>
          <a:noFill/>
        </a:ln>
        <a:effectLst/>
        <a:scene3d>
          <a:camera prst="orthographicFront"/>
          <a:lightRig rig="threePt" dir="t"/>
        </a:scene3d>
        <a:sp3d>
          <a:bevelT w="139700" h="139700" prst="divo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 Arial"/>
            </a:rPr>
            <a:t>Designed to train the TS, presented in </a:t>
          </a:r>
          <a:r>
            <a:rPr lang="en-US" sz="1400" b="1" kern="1200" dirty="0">
              <a:latin typeface=" Arial"/>
            </a:rPr>
            <a:t>C-W-R</a:t>
          </a:r>
        </a:p>
        <a:p>
          <a:pPr marL="114300" lvl="1" indent="-114300" algn="l" defTabSz="622300">
            <a:lnSpc>
              <a:spcPct val="90000"/>
            </a:lnSpc>
            <a:spcBef>
              <a:spcPct val="0"/>
            </a:spcBef>
            <a:spcAft>
              <a:spcPct val="15000"/>
            </a:spcAft>
            <a:buChar char="•"/>
          </a:pPr>
          <a:r>
            <a:rPr lang="en-US" sz="1400" kern="1200" dirty="0">
              <a:latin typeface=" Arial"/>
            </a:rPr>
            <a:t>Build and sustain proficiency</a:t>
          </a:r>
        </a:p>
      </dsp:txBody>
      <dsp:txXfrm>
        <a:off x="6446214" y="3424387"/>
        <a:ext cx="2288082" cy="562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A5F06-5A98-4EFD-902E-5BD57E0C63B0}">
      <dsp:nvSpPr>
        <dsp:cNvPr id="0" name=""/>
        <dsp:cNvSpPr/>
      </dsp:nvSpPr>
      <dsp:spPr>
        <a:xfrm>
          <a:off x="4022182" y="0"/>
          <a:ext cx="2078033" cy="1171956"/>
        </a:xfrm>
        <a:prstGeom prst="rightArrow">
          <a:avLst>
            <a:gd name="adj1" fmla="val 75000"/>
            <a:gd name="adj2" fmla="val 50000"/>
          </a:avLst>
        </a:prstGeom>
        <a:solidFill>
          <a:schemeClr val="accent3">
            <a:lumMod val="40000"/>
            <a:lumOff val="6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Font typeface="Wingdings" panose="05000000000000000000" pitchFamily="2" charset="2"/>
            <a:buNone/>
          </a:pPr>
          <a:r>
            <a:rPr lang="en-US" sz="800" b="1" kern="1200" dirty="0">
              <a:latin typeface=" Arial"/>
            </a:rPr>
            <a:t>	</a:t>
          </a:r>
        </a:p>
        <a:p>
          <a:pPr marL="171450" lvl="1" indent="-171450" algn="l" defTabSz="711200">
            <a:lnSpc>
              <a:spcPct val="90000"/>
            </a:lnSpc>
            <a:spcBef>
              <a:spcPct val="0"/>
            </a:spcBef>
            <a:spcAft>
              <a:spcPct val="15000"/>
            </a:spcAft>
            <a:buFont typeface="Wingdings" panose="05000000000000000000" pitchFamily="2" charset="2"/>
            <a:buChar char="q"/>
          </a:pPr>
          <a:r>
            <a:rPr lang="en-US" sz="1600" b="1" kern="1200" dirty="0">
              <a:latin typeface=" Arial"/>
            </a:rPr>
            <a:t>  Trained</a:t>
          </a:r>
        </a:p>
        <a:p>
          <a:pPr marL="171450" lvl="1" indent="-171450" algn="l" defTabSz="711200">
            <a:lnSpc>
              <a:spcPct val="90000"/>
            </a:lnSpc>
            <a:spcBef>
              <a:spcPct val="0"/>
            </a:spcBef>
            <a:spcAft>
              <a:spcPct val="15000"/>
            </a:spcAft>
            <a:buFont typeface="Wingdings" panose="05000000000000000000" pitchFamily="2" charset="2"/>
            <a:buChar char="q"/>
          </a:pPr>
          <a:r>
            <a:rPr lang="en-US" sz="1600" b="1" kern="1200" dirty="0">
              <a:latin typeface=" Arial"/>
            </a:rPr>
            <a:t>  Practiced</a:t>
          </a:r>
        </a:p>
        <a:p>
          <a:pPr marL="171450" lvl="1" indent="-171450" algn="l" defTabSz="711200">
            <a:lnSpc>
              <a:spcPct val="90000"/>
            </a:lnSpc>
            <a:spcBef>
              <a:spcPct val="0"/>
            </a:spcBef>
            <a:spcAft>
              <a:spcPct val="15000"/>
            </a:spcAft>
            <a:buFont typeface="Wingdings" panose="05000000000000000000" pitchFamily="2" charset="2"/>
            <a:buChar char="q"/>
          </a:pPr>
          <a:r>
            <a:rPr lang="en-US" sz="1600" b="1" kern="1200" dirty="0">
              <a:latin typeface=" Arial"/>
            </a:rPr>
            <a:t>  Untrained</a:t>
          </a:r>
        </a:p>
        <a:p>
          <a:pPr marL="171450" lvl="1" indent="-171450" algn="l" defTabSz="711200">
            <a:lnSpc>
              <a:spcPct val="90000"/>
            </a:lnSpc>
            <a:spcBef>
              <a:spcPct val="0"/>
            </a:spcBef>
            <a:spcAft>
              <a:spcPct val="15000"/>
            </a:spcAft>
            <a:buFont typeface="Wingdings" panose="05000000000000000000" pitchFamily="2" charset="2"/>
            <a:buChar char="q"/>
          </a:pPr>
          <a:endParaRPr lang="en-US" sz="1600" b="1" kern="1200" dirty="0">
            <a:latin typeface=" Arial"/>
          </a:endParaRPr>
        </a:p>
      </dsp:txBody>
      <dsp:txXfrm>
        <a:off x="4022182" y="146495"/>
        <a:ext cx="1638550" cy="878967"/>
      </dsp:txXfrm>
    </dsp:sp>
    <dsp:sp modelId="{46ECCD9B-B127-4582-B6C3-06C138068725}">
      <dsp:nvSpPr>
        <dsp:cNvPr id="0" name=""/>
        <dsp:cNvSpPr/>
      </dsp:nvSpPr>
      <dsp:spPr>
        <a:xfrm>
          <a:off x="1224137" y="198664"/>
          <a:ext cx="2743200" cy="779047"/>
        </a:xfrm>
        <a:prstGeom prst="roundRect">
          <a:avLst/>
        </a:prstGeom>
        <a:solidFill>
          <a:schemeClr val="lt1"/>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a:rPr>
            <a:t>Mission Essential Tasks</a:t>
          </a:r>
        </a:p>
      </dsp:txBody>
      <dsp:txXfrm>
        <a:off x="1262167" y="236694"/>
        <a:ext cx="2667140" cy="702987"/>
      </dsp:txXfrm>
    </dsp:sp>
    <dsp:sp modelId="{7301B00D-6FE3-43A1-B596-8236C83F5260}">
      <dsp:nvSpPr>
        <dsp:cNvPr id="0" name=""/>
        <dsp:cNvSpPr/>
      </dsp:nvSpPr>
      <dsp:spPr>
        <a:xfrm>
          <a:off x="4032148" y="1311872"/>
          <a:ext cx="2055391" cy="1243326"/>
        </a:xfrm>
        <a:prstGeom prst="rightArrow">
          <a:avLst>
            <a:gd name="adj1" fmla="val 75000"/>
            <a:gd name="adj2" fmla="val 50000"/>
          </a:avLst>
        </a:prstGeom>
        <a:solidFill>
          <a:srgbClr val="9BBB59">
            <a:lumMod val="40000"/>
            <a:lumOff val="60000"/>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Font typeface="Wingdings" panose="05000000000000000000" pitchFamily="2" charset="2"/>
            <a:buChar char="q"/>
          </a:pPr>
          <a:endParaRPr lang="en-US" sz="800" b="1" kern="1200" dirty="0">
            <a:solidFill>
              <a:prstClr val="black">
                <a:hueOff val="0"/>
                <a:satOff val="0"/>
                <a:lumOff val="0"/>
                <a:alphaOff val="0"/>
              </a:prstClr>
            </a:solidFill>
            <a:latin typeface=" Arial"/>
            <a:ea typeface="+mn-ea"/>
            <a:cs typeface="+mn-cs"/>
          </a:endParaRPr>
        </a:p>
        <a:p>
          <a:pPr marL="171450" lvl="1" indent="-171450" algn="l" defTabSz="711200">
            <a:lnSpc>
              <a:spcPct val="90000"/>
            </a:lnSpc>
            <a:spcBef>
              <a:spcPct val="0"/>
            </a:spcBef>
            <a:spcAft>
              <a:spcPct val="15000"/>
            </a:spcAft>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Qualified</a:t>
          </a:r>
        </a:p>
        <a:p>
          <a:pPr marL="171450" lvl="1" indent="-171450" algn="l" defTabSz="711200">
            <a:lnSpc>
              <a:spcPct val="90000"/>
            </a:lnSpc>
            <a:spcBef>
              <a:spcPct val="0"/>
            </a:spcBef>
            <a:spcAft>
              <a:spcPct val="15000"/>
            </a:spcAft>
            <a:buFont typeface="Wingdings" panose="05000000000000000000" pitchFamily="2" charset="2"/>
            <a:buChar char="q"/>
          </a:pPr>
          <a:r>
            <a:rPr lang="en-US" sz="1600" b="1" kern="1200" dirty="0">
              <a:latin typeface=" Arial"/>
            </a:rPr>
            <a:t>  Qualified</a:t>
          </a:r>
        </a:p>
        <a:p>
          <a:pPr marL="171450" lvl="1" indent="-171450" algn="l" defTabSz="711200">
            <a:lnSpc>
              <a:spcPct val="90000"/>
            </a:lnSpc>
            <a:spcBef>
              <a:spcPct val="0"/>
            </a:spcBef>
            <a:spcAft>
              <a:spcPct val="15000"/>
            </a:spcAft>
            <a:buFont typeface="Wingdings" panose="05000000000000000000" pitchFamily="2" charset="2"/>
            <a:buChar char="q"/>
          </a:pPr>
          <a:r>
            <a:rPr lang="en-US" sz="1600" b="1" kern="1200" dirty="0">
              <a:latin typeface=" Arial"/>
            </a:rPr>
            <a:t>  Qualified</a:t>
          </a:r>
        </a:p>
      </dsp:txBody>
      <dsp:txXfrm>
        <a:off x="4032148" y="1467288"/>
        <a:ext cx="1589144" cy="932494"/>
      </dsp:txXfrm>
    </dsp:sp>
    <dsp:sp modelId="{6329CA16-BFA4-49D7-9D3D-AB86BA038D28}">
      <dsp:nvSpPr>
        <dsp:cNvPr id="0" name=""/>
        <dsp:cNvSpPr/>
      </dsp:nvSpPr>
      <dsp:spPr>
        <a:xfrm>
          <a:off x="1236835" y="1523652"/>
          <a:ext cx="2740521" cy="779047"/>
        </a:xfrm>
        <a:prstGeom prst="roundRect">
          <a:avLst/>
        </a:prstGeom>
        <a:solidFill>
          <a:schemeClr val="lt1"/>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0" tIns="57150" rIns="114300" bIns="5715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solidFill>
              <a:latin typeface=" Arial"/>
              <a:ea typeface="+mn-ea"/>
              <a:cs typeface="+mn-cs"/>
            </a:rPr>
            <a:t>Weapons </a:t>
          </a:r>
          <a:r>
            <a:rPr lang="en-US" sz="1600" b="1" kern="1200" dirty="0">
              <a:latin typeface=" Arial"/>
            </a:rPr>
            <a:t>Qualifications</a:t>
          </a:r>
        </a:p>
      </dsp:txBody>
      <dsp:txXfrm>
        <a:off x="1274865" y="1561682"/>
        <a:ext cx="2664461" cy="702987"/>
      </dsp:txXfrm>
    </dsp:sp>
    <dsp:sp modelId="{E95AB3F4-0458-4649-8895-826FDC8C2DB3}">
      <dsp:nvSpPr>
        <dsp:cNvPr id="0" name=""/>
        <dsp:cNvSpPr/>
      </dsp:nvSpPr>
      <dsp:spPr>
        <a:xfrm>
          <a:off x="4030239" y="2652572"/>
          <a:ext cx="2055391" cy="1215562"/>
        </a:xfrm>
        <a:prstGeom prst="rightArrow">
          <a:avLst>
            <a:gd name="adj1" fmla="val 75000"/>
            <a:gd name="adj2" fmla="val 50000"/>
          </a:avLst>
        </a:prstGeom>
        <a:solidFill>
          <a:srgbClr val="9BBB59">
            <a:lumMod val="40000"/>
            <a:lumOff val="60000"/>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q"/>
          </a:pPr>
          <a:endParaRPr lang="en-US" sz="800" b="1" kern="1200" dirty="0">
            <a:solidFill>
              <a:prstClr val="black">
                <a:hueOff val="0"/>
                <a:satOff val="0"/>
                <a:lumOff val="0"/>
                <a:alphaOff val="0"/>
              </a:prstClr>
            </a:solidFill>
            <a:latin typeface=" Arial"/>
            <a:ea typeface="+mn-ea"/>
            <a:cs typeface="+mn-cs"/>
          </a:endParaRPr>
        </a:p>
        <a:p>
          <a:pPr marL="228600" lvl="1" indent="-228600" algn="l" defTabSz="1066800">
            <a:lnSpc>
              <a:spcPct val="90000"/>
            </a:lnSpc>
            <a:spcBef>
              <a:spcPct val="0"/>
            </a:spcBef>
            <a:spcAft>
              <a:spcPct val="15000"/>
            </a:spcAft>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Trained</a:t>
          </a:r>
        </a:p>
        <a:p>
          <a:pPr marL="228600" lvl="1" indent="-228600" algn="l" defTabSz="1066800">
            <a:lnSpc>
              <a:spcPct val="90000"/>
            </a:lnSpc>
            <a:spcBef>
              <a:spcPct val="0"/>
            </a:spcBef>
            <a:spcAft>
              <a:spcPct val="15000"/>
            </a:spcAft>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Practiced</a:t>
          </a:r>
        </a:p>
        <a:p>
          <a:pPr marL="228600" lvl="1" indent="-228600" algn="l" defTabSz="1066800">
            <a:lnSpc>
              <a:spcPct val="90000"/>
            </a:lnSpc>
            <a:spcBef>
              <a:spcPct val="0"/>
            </a:spcBef>
            <a:spcAft>
              <a:spcPct val="15000"/>
            </a:spcAft>
            <a:buFont typeface="Wingdings" panose="05000000000000000000" pitchFamily="2" charset="2"/>
            <a:buChar char="q"/>
          </a:pPr>
          <a:r>
            <a:rPr lang="en-US" sz="1600" b="1" kern="1200" dirty="0">
              <a:solidFill>
                <a:prstClr val="black">
                  <a:hueOff val="0"/>
                  <a:satOff val="0"/>
                  <a:lumOff val="0"/>
                  <a:alphaOff val="0"/>
                </a:prstClr>
              </a:solidFill>
              <a:latin typeface=" Arial"/>
              <a:ea typeface="+mn-ea"/>
              <a:cs typeface="+mn-cs"/>
            </a:rPr>
            <a:t> Untrained</a:t>
          </a:r>
        </a:p>
      </dsp:txBody>
      <dsp:txXfrm>
        <a:off x="4030239" y="2804517"/>
        <a:ext cx="1599555" cy="911672"/>
      </dsp:txXfrm>
    </dsp:sp>
    <dsp:sp modelId="{E19FF60C-699C-44DA-9B47-7B2051A19020}">
      <dsp:nvSpPr>
        <dsp:cNvPr id="0" name=""/>
        <dsp:cNvSpPr/>
      </dsp:nvSpPr>
      <dsp:spPr>
        <a:xfrm>
          <a:off x="1236835" y="2883292"/>
          <a:ext cx="2740521" cy="779047"/>
        </a:xfrm>
        <a:prstGeom prst="roundRect">
          <a:avLst/>
        </a:prstGeom>
        <a:solidFill>
          <a:schemeClr val="lt1"/>
        </a:solidFill>
        <a:ln w="254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0" tIns="57150" rIns="114300" bIns="5715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solidFill>
              <a:latin typeface=" Arial"/>
              <a:ea typeface="+mn-ea"/>
              <a:cs typeface="+mn-cs"/>
            </a:rPr>
            <a:t>Collective Live Fire</a:t>
          </a:r>
        </a:p>
      </dsp:txBody>
      <dsp:txXfrm>
        <a:off x="1274865" y="2921322"/>
        <a:ext cx="2664461" cy="70298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5069B-7696-4D09-A750-013A69CE8018}" type="datetimeFigureOut">
              <a:rPr lang="en-US" smtClean="0"/>
              <a:t>4/5/2023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C17AC-565D-4013-B379-4511E1E169D6}" type="slidenum">
              <a:rPr lang="en-US" smtClean="0"/>
              <a:t>‹#›</a:t>
            </a:fld>
            <a:endParaRPr lang="en-US"/>
          </a:p>
        </p:txBody>
      </p:sp>
    </p:spTree>
    <p:extLst>
      <p:ext uri="{BB962C8B-B14F-4D97-AF65-F5344CB8AC3E}">
        <p14:creationId xmlns:p14="http://schemas.microsoft.com/office/powerpoint/2010/main" val="108391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instructor must be familiar with FM 7-0, Training and be able to describe leader roles and responsibilities for Army Training at all echelons, particularly those</a:t>
            </a:r>
            <a:r>
              <a:rPr lang="en-US" sz="1200" kern="1200" baseline="0" dirty="0">
                <a:solidFill>
                  <a:schemeClr val="tx1"/>
                </a:solidFill>
                <a:effectLst/>
                <a:latin typeface="+mn-lt"/>
                <a:ea typeface="+mn-ea"/>
                <a:cs typeface="+mn-cs"/>
              </a:rPr>
              <a:t> at </a:t>
            </a:r>
            <a:r>
              <a:rPr lang="en-US" sz="1200" kern="1200" dirty="0">
                <a:solidFill>
                  <a:schemeClr val="tx1"/>
                </a:solidFill>
                <a:effectLst/>
                <a:latin typeface="+mn-lt"/>
                <a:ea typeface="+mn-ea"/>
                <a:cs typeface="+mn-cs"/>
              </a:rPr>
              <a:t>echelons below the Company Level.</a:t>
            </a: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Instructor must conduct a familiarization walk-through using all hyperlinks to ensure that they function properly with the computer system used to conduct the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Use real-world examples </a:t>
            </a:r>
            <a:r>
              <a:rPr lang="en-US" sz="1200" b="0" kern="1200" dirty="0">
                <a:solidFill>
                  <a:schemeClr val="tx1"/>
                </a:solidFill>
                <a:effectLst/>
                <a:latin typeface="+mn-lt"/>
                <a:ea typeface="+mn-ea"/>
                <a:cs typeface="+mn-cs"/>
              </a:rPr>
              <a:t>to</a:t>
            </a:r>
            <a:r>
              <a:rPr lang="en-US" sz="1200" b="0" kern="1200" baseline="0" dirty="0">
                <a:solidFill>
                  <a:schemeClr val="tx1"/>
                </a:solidFill>
                <a:effectLst/>
                <a:latin typeface="+mn-lt"/>
                <a:ea typeface="+mn-ea"/>
                <a:cs typeface="+mn-cs"/>
              </a:rPr>
              <a:t> demonstrate leader roles in Army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 informing the class of the administrative notes the instructor will clarify the details based on local SOP, policy, and building design.</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Training management is a capability</a:t>
            </a:r>
            <a:r>
              <a:rPr lang="en-US" sz="1200" b="0" i="0" kern="1200" baseline="0" dirty="0">
                <a:solidFill>
                  <a:schemeClr val="tx1"/>
                </a:solidFill>
                <a:effectLst/>
                <a:latin typeface="+mn-lt"/>
                <a:ea typeface="+mn-ea"/>
                <a:cs typeface="+mn-cs"/>
              </a:rPr>
              <a:t> required of</a:t>
            </a:r>
            <a:r>
              <a:rPr lang="en-US" sz="1200" b="0" i="0" kern="1200" dirty="0">
                <a:solidFill>
                  <a:schemeClr val="tx1"/>
                </a:solidFill>
                <a:effectLst/>
                <a:latin typeface="+mn-lt"/>
                <a:ea typeface="+mn-ea"/>
                <a:cs typeface="+mn-cs"/>
              </a:rPr>
              <a:t> all Army leaders as part of their leader roles and as</a:t>
            </a:r>
            <a:r>
              <a:rPr lang="en-US" sz="1200" b="0" i="0" kern="1200" baseline="0" dirty="0">
                <a:solidFill>
                  <a:schemeClr val="tx1"/>
                </a:solidFill>
                <a:effectLst/>
                <a:latin typeface="+mn-lt"/>
                <a:ea typeface="+mn-ea"/>
                <a:cs typeface="+mn-cs"/>
              </a:rPr>
              <a:t> mission-essential</a:t>
            </a:r>
            <a:r>
              <a:rPr lang="en-US" sz="1200" b="0" i="0" kern="1200" dirty="0">
                <a:solidFill>
                  <a:schemeClr val="tx1"/>
                </a:solidFill>
                <a:effectLst/>
                <a:latin typeface="+mn-lt"/>
                <a:ea typeface="+mn-ea"/>
                <a:cs typeface="+mn-cs"/>
              </a:rPr>
              <a:t> training is planned and developed and executed to published</a:t>
            </a:r>
            <a:r>
              <a:rPr lang="en-US" sz="1200" b="0" i="0" kern="1200" baseline="0" dirty="0">
                <a:solidFill>
                  <a:schemeClr val="tx1"/>
                </a:solidFill>
                <a:effectLst/>
                <a:latin typeface="+mn-lt"/>
                <a:ea typeface="+mn-ea"/>
                <a:cs typeface="+mn-cs"/>
              </a:rPr>
              <a:t> Army standards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Training management skills are applied at every echelon within the Army, from teams and small units to brigades and beyond.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Professional Military Education lesson is </a:t>
            </a:r>
            <a:r>
              <a:rPr lang="en-US" sz="1200" i="1" u="sng" kern="1200" dirty="0">
                <a:solidFill>
                  <a:schemeClr val="tx1"/>
                </a:solidFill>
                <a:effectLst/>
                <a:latin typeface="+mn-lt"/>
                <a:ea typeface="+mn-ea"/>
                <a:cs typeface="+mn-cs"/>
              </a:rPr>
              <a:t>a company grade</a:t>
            </a:r>
            <a:r>
              <a:rPr lang="en-US" sz="1200" i="1" u="sng" kern="1200" baseline="0" dirty="0">
                <a:solidFill>
                  <a:schemeClr val="tx1"/>
                </a:solidFill>
                <a:effectLst/>
                <a:latin typeface="+mn-lt"/>
                <a:ea typeface="+mn-ea"/>
                <a:cs typeface="+mn-cs"/>
              </a:rPr>
              <a:t> lesson to the previous US Army Training Management lesson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aid you as you seek to increase your skills</a:t>
            </a:r>
            <a:r>
              <a:rPr lang="en-US" sz="1200" kern="1200" baseline="0" dirty="0">
                <a:solidFill>
                  <a:schemeClr val="tx1"/>
                </a:solidFill>
                <a:effectLst/>
                <a:latin typeface="+mn-lt"/>
                <a:ea typeface="+mn-ea"/>
                <a:cs typeface="+mn-cs"/>
              </a:rPr>
              <a:t> for fulfilling your duties in developing </a:t>
            </a:r>
            <a:r>
              <a:rPr lang="en-US" sz="1200" kern="1200" dirty="0">
                <a:solidFill>
                  <a:schemeClr val="tx1"/>
                </a:solidFill>
                <a:effectLst/>
                <a:latin typeface="+mn-lt"/>
                <a:ea typeface="+mn-ea"/>
                <a:cs typeface="+mn-cs"/>
              </a:rPr>
              <a:t>realistic and challenging training in your assignment as a Troop-Company-Battery Command leader.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imperative that you understand that this</a:t>
            </a:r>
            <a:r>
              <a:rPr lang="en-US" sz="1200" kern="1200" baseline="0" dirty="0">
                <a:solidFill>
                  <a:schemeClr val="tx1"/>
                </a:solidFill>
                <a:effectLst/>
                <a:latin typeface="+mn-lt"/>
                <a:ea typeface="+mn-ea"/>
                <a:cs typeface="+mn-cs"/>
              </a:rPr>
              <a:t> lesson builds on previous training concerning how you can develop training programs to prepare you and your subordinates for their mission requirements.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It is also an objective of this course that you will </a:t>
            </a:r>
            <a:r>
              <a:rPr lang="en-US" sz="1200" kern="1200" dirty="0">
                <a:solidFill>
                  <a:schemeClr val="tx1"/>
                </a:solidFill>
                <a:effectLst/>
                <a:latin typeface="+mn-lt"/>
                <a:ea typeface="+mn-ea"/>
                <a:cs typeface="+mn-cs"/>
              </a:rPr>
              <a:t>develop confidence in the application of FM 7-0, Training, and the US Army training management governing concepts it provides you to train your units, whether in traditional</a:t>
            </a:r>
            <a:r>
              <a:rPr lang="en-US" sz="1200" kern="1200" baseline="0" dirty="0">
                <a:solidFill>
                  <a:schemeClr val="tx1"/>
                </a:solidFill>
                <a:effectLst/>
                <a:latin typeface="+mn-lt"/>
                <a:ea typeface="+mn-ea"/>
                <a:cs typeface="+mn-cs"/>
              </a:rPr>
              <a:t> and non-traditional training environments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lesson will review for you on training management and how you will utilize</a:t>
            </a:r>
            <a:r>
              <a:rPr lang="en-US" sz="1200" kern="1200" dirty="0">
                <a:solidFill>
                  <a:schemeClr val="tx1"/>
                </a:solidFill>
                <a:effectLst/>
                <a:latin typeface="+mn-lt"/>
                <a:ea typeface="+mn-ea"/>
                <a:cs typeface="+mn-cs"/>
              </a:rPr>
              <a:t> these skills in a manner to improve the training proficiency ratings of your units as it supports higher echelon mission requirements and simultaneously aligns your training mission objectives and goals with higher echelon priorities and objectives.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Successful application of this material will aid you as Commander and First Sergeant as you improve the capabilities, competency, and confidence of you unit for the tasks it must perform to fight and win the nations wars ethically, justly, and proficiently.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Furthermore, this less will help you as you </a:t>
            </a:r>
            <a:r>
              <a:rPr lang="en-US" sz="1200" kern="1200" dirty="0">
                <a:solidFill>
                  <a:schemeClr val="tx1"/>
                </a:solidFill>
                <a:effectLst/>
                <a:latin typeface="+mn-lt"/>
                <a:ea typeface="+mn-ea"/>
                <a:cs typeface="+mn-cs"/>
              </a:rPr>
              <a:t>improve you and your subordinate leaders understanding</a:t>
            </a:r>
            <a:r>
              <a:rPr lang="en-US" sz="1200" kern="1200" baseline="0" dirty="0">
                <a:solidFill>
                  <a:schemeClr val="tx1"/>
                </a:solidFill>
                <a:effectLst/>
                <a:latin typeface="+mn-lt"/>
                <a:ea typeface="+mn-ea"/>
                <a:cs typeface="+mn-cs"/>
              </a:rPr>
              <a:t> and awareness on how to prioritize, plan and prepare, execute, and evaluate/assessment troop-company-battery, and small unit training.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lesson is designed to reinforce your leadership capabilities in a manner that supports, develops, and fields a fighting force capable of deterring America’s enemies, and when deterrence fails, to fight and decisively defeat that enemy on the fields of battle.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Let us begin with a few administrative notes --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a:latin typeface=" Arial"/>
              </a:rPr>
              <a:t>Administration Management: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a:latin typeface=" Arial"/>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latin typeface=" Arial"/>
                <a:cs typeface="Arial" pitchFamily="34" charset="0"/>
              </a:rPr>
              <a:t>As an adult and a leader, you are expected to comport yourself professionally.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latin typeface=" Arial"/>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latin typeface=" Arial"/>
                <a:cs typeface="Arial" pitchFamily="34" charset="0"/>
              </a:rPr>
              <a:t>Here are some basic administrative issues you need to know: </a:t>
            </a:r>
            <a:endParaRPr lang="en-US" b="1" baseline="0" dirty="0">
              <a:latin typeface=" Arial"/>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 Arial"/>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 Arial"/>
                <a:ea typeface="+mn-ea"/>
                <a:cs typeface="+mn-cs"/>
              </a:rPr>
              <a:t>Turn off all</a:t>
            </a:r>
            <a:r>
              <a:rPr lang="en-US" sz="1200" kern="1200" baseline="0" dirty="0">
                <a:solidFill>
                  <a:schemeClr val="tx1"/>
                </a:solidFill>
                <a:effectLst/>
                <a:latin typeface=" Arial"/>
                <a:ea typeface="+mn-ea"/>
                <a:cs typeface="+mn-cs"/>
              </a:rPr>
              <a:t> electronic devices: cell/smart phones, etc. since they serve to distract class dynamics.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 Arial"/>
                <a:ea typeface="+mn-ea"/>
                <a:cs typeface="+mn-cs"/>
              </a:rPr>
              <a:t>Restroom locations.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baseline="0" dirty="0">
                <a:solidFill>
                  <a:schemeClr val="tx1"/>
                </a:solidFill>
                <a:effectLst/>
                <a:latin typeface=" Arial"/>
                <a:ea typeface="+mn-ea"/>
                <a:cs typeface="+mn-cs"/>
              </a:rPr>
              <a:t>Breaks.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 Arial"/>
                <a:ea typeface="+mn-ea"/>
                <a:cs typeface="+mn-cs"/>
              </a:rPr>
              <a:t>Breakroom/area:</a:t>
            </a:r>
            <a:r>
              <a:rPr lang="en-US" sz="1200" kern="1200" baseline="0" dirty="0">
                <a:solidFill>
                  <a:schemeClr val="tx1"/>
                </a:solidFill>
                <a:effectLst/>
                <a:latin typeface=" Arial"/>
                <a:ea typeface="+mn-ea"/>
                <a:cs typeface="+mn-cs"/>
              </a:rPr>
              <a:t> Food, drinks (coffee</a:t>
            </a:r>
            <a:r>
              <a:rPr lang="en-US" sz="1200" kern="1200" dirty="0">
                <a:solidFill>
                  <a:schemeClr val="tx1"/>
                </a:solidFill>
                <a:effectLst/>
                <a:latin typeface=" Arial"/>
                <a:ea typeface="+mn-ea"/>
                <a:cs typeface="+mn-cs"/>
              </a:rPr>
              <a:t>,</a:t>
            </a:r>
            <a:r>
              <a:rPr lang="en-US" sz="1200" kern="1200" baseline="0" dirty="0">
                <a:solidFill>
                  <a:schemeClr val="tx1"/>
                </a:solidFill>
                <a:effectLst/>
                <a:latin typeface=" Arial"/>
                <a:ea typeface="+mn-ea"/>
                <a:cs typeface="+mn-cs"/>
              </a:rPr>
              <a:t> w</a:t>
            </a:r>
            <a:r>
              <a:rPr lang="en-US" sz="1200" kern="1200" dirty="0">
                <a:solidFill>
                  <a:schemeClr val="tx1"/>
                </a:solidFill>
                <a:effectLst/>
                <a:latin typeface=" Arial"/>
                <a:ea typeface="+mn-ea"/>
                <a:cs typeface="+mn-cs"/>
              </a:rPr>
              <a:t>ater fountain).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 Arial"/>
                <a:ea typeface="+mn-ea"/>
                <a:cs typeface="+mn-cs"/>
              </a:rPr>
              <a:t>Rules for food/drink in classroom.</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 Arial"/>
                <a:ea typeface="+mn-ea"/>
                <a:cs typeface="+mn-cs"/>
              </a:rPr>
              <a:t>Emergency situations:</a:t>
            </a:r>
            <a:r>
              <a:rPr lang="en-US" sz="1200" kern="1200" baseline="0" dirty="0">
                <a:solidFill>
                  <a:schemeClr val="tx1"/>
                </a:solidFill>
                <a:effectLst/>
                <a:latin typeface=" Arial"/>
                <a:ea typeface="+mn-ea"/>
                <a:cs typeface="+mn-cs"/>
              </a:rPr>
              <a:t> L</a:t>
            </a:r>
            <a:r>
              <a:rPr lang="en-US" sz="1200" kern="1200" dirty="0">
                <a:solidFill>
                  <a:schemeClr val="tx1"/>
                </a:solidFill>
                <a:effectLst/>
                <a:latin typeface=" Arial"/>
                <a:ea typeface="+mn-ea"/>
                <a:cs typeface="+mn-cs"/>
              </a:rPr>
              <a:t>ocation of exits, accountability, tornado, hurricane.</a:t>
            </a:r>
            <a:r>
              <a:rPr lang="en-US" sz="1200" kern="1200" baseline="0" dirty="0">
                <a:solidFill>
                  <a:schemeClr val="tx1"/>
                </a:solidFill>
                <a:effectLst/>
                <a:latin typeface=" Arial"/>
                <a:ea typeface="+mn-ea"/>
                <a:cs typeface="+mn-cs"/>
              </a:rPr>
              <a:t>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 Arial"/>
                <a:ea typeface="+mn-ea"/>
                <a:cs typeface="+mn-cs"/>
              </a:rPr>
              <a:t>Restricted areas (if applicable).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baseline="0" dirty="0">
                <a:solidFill>
                  <a:schemeClr val="tx1"/>
                </a:solidFill>
                <a:effectLst/>
                <a:latin typeface=" Arial"/>
                <a:ea typeface="+mn-ea"/>
                <a:cs typeface="+mn-cs"/>
              </a:rPr>
              <a:t>Network outage (contingency plan).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sz="1200" kern="1200" baseline="0" dirty="0">
              <a:solidFill>
                <a:schemeClr val="tx1"/>
              </a:solidFill>
              <a:effectLst/>
              <a:latin typeface=" Arial"/>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baseline="0" dirty="0">
                <a:solidFill>
                  <a:schemeClr val="tx1"/>
                </a:solidFill>
                <a:effectLst/>
                <a:latin typeface=" Arial"/>
                <a:ea typeface="+mn-ea"/>
                <a:cs typeface="+mn-cs"/>
              </a:rPr>
              <a:t>Power outage.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Are there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cs typeface="Arial" pitchFamily="34" charset="0"/>
              </a:rPr>
              <a:t>Next slide.</a:t>
            </a:r>
          </a:p>
          <a:p>
            <a:endParaRPr lang="en-US" dirty="0"/>
          </a:p>
        </p:txBody>
      </p:sp>
      <p:sp>
        <p:nvSpPr>
          <p:cNvPr id="4" name="Slide Number Placeholder 3"/>
          <p:cNvSpPr>
            <a:spLocks noGrp="1"/>
          </p:cNvSpPr>
          <p:nvPr>
            <p:ph type="sldNum" sz="quarter" idx="5"/>
          </p:nvPr>
        </p:nvSpPr>
        <p:spPr/>
        <p:txBody>
          <a:bodyPr/>
          <a:lstStyle/>
          <a:p>
            <a:fld id="{6BBC17AC-565D-4013-B379-4511E1E169D6}" type="slidenum">
              <a:rPr lang="en-US" smtClean="0"/>
              <a:t>1</a:t>
            </a:fld>
            <a:endParaRPr lang="en-US"/>
          </a:p>
        </p:txBody>
      </p:sp>
    </p:spTree>
    <p:extLst>
      <p:ext uri="{BB962C8B-B14F-4D97-AF65-F5344CB8AC3E}">
        <p14:creationId xmlns:p14="http://schemas.microsoft.com/office/powerpoint/2010/main" val="63271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REFERENCES: </a:t>
            </a:r>
            <a:r>
              <a:rPr lang="en-US" b="0" dirty="0">
                <a:latin typeface=" Arial"/>
              </a:rPr>
              <a:t>FM 7-0, Training</a:t>
            </a:r>
            <a:r>
              <a:rPr lang="en-US" b="0" baseline="0" dirty="0">
                <a:latin typeface=" Arial"/>
              </a:rPr>
              <a:t> (2021); FM 6-22, Developing Leaders, (2022); ADP 6-22, Army Leadership and the Profession (2019).</a:t>
            </a:r>
            <a:r>
              <a:rPr lang="en-US" b="0" dirty="0">
                <a:latin typeface=" 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 In what ways is</a:t>
            </a:r>
            <a:r>
              <a:rPr lang="en-US" b="1" i="1" baseline="0" dirty="0"/>
              <a:t> effective training and leader development the keys to operational success? Explain?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Suggested answer:</a:t>
            </a:r>
            <a:r>
              <a:rPr lang="en-US" b="0" baseline="0" dirty="0"/>
              <a:t> Will vary based on Soldier positional and leader experiences</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Allow participants time to review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 Arial"/>
            </a:endParaRPr>
          </a:p>
          <a:p>
            <a:r>
              <a:rPr lang="en-US" sz="1200" b="0" i="0" u="none" strike="noStrike" kern="1200" baseline="0" dirty="0">
                <a:solidFill>
                  <a:schemeClr val="tx1"/>
                </a:solidFill>
                <a:latin typeface="+mn-lt"/>
                <a:ea typeface="+mn-ea"/>
                <a:cs typeface="+mn-cs"/>
              </a:rPr>
              <a:t>Every Army leader has the responsibility for the professional development of subordinate leaders as training occurs. Leader development is a proactive process and is an integral part of training plans, meetings, and briefings.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 Arial"/>
              </a:rPr>
              <a:t>Training represents the best leader development method possible. Training and leader development are linked and mutually supportive of each other. Leaders must train their subordinate leaders to execute training effectively.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 development is the deliberate, continuous, sequential, and progressive process that grows Soldiers and into competent and confident leaders capable of decisive action. Leader development is achieved through the lifelong synthesis of the knowledge, skills, and experiences gained through the training and education opportunities in the institutional, operational, and self-development domains.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0" i="0" u="none" strike="noStrike" kern="1200" baseline="0" dirty="0">
                <a:solidFill>
                  <a:schemeClr val="tx1"/>
                </a:solidFill>
                <a:latin typeface="+mn-lt"/>
                <a:ea typeface="+mn-ea"/>
                <a:cs typeface="+mn-cs"/>
              </a:rPr>
              <a:t>It is crucial that as the unit Commander and First Sergeant that you invest time and resources in leader development. You will treat leader development with the same degree of detailed planning and execution as they would a training event.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Training provides significant learning opportunities for junior leaders to make and learn from mistakes and improve their leadership proficiency. Senior leaders teach, coach, mentor, and guide junior leaders, underwriting their honest mistakes without prejudice.</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Next slide. </a:t>
            </a:r>
            <a:endParaRPr lang="en-US" b="0" dirty="0">
              <a:latin typeface=" Arial"/>
            </a:endParaRPr>
          </a:p>
          <a:p>
            <a:endParaRPr lang="en-US" dirty="0"/>
          </a:p>
        </p:txBody>
      </p:sp>
    </p:spTree>
    <p:extLst>
      <p:ext uri="{BB962C8B-B14F-4D97-AF65-F5344CB8AC3E}">
        <p14:creationId xmlns:p14="http://schemas.microsoft.com/office/powerpoint/2010/main" val="395171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a:t>
            </a:r>
            <a:r>
              <a:rPr lang="en-US" sz="1200" b="0" kern="1200" dirty="0">
                <a:solidFill>
                  <a:schemeClr val="tx1"/>
                </a:solidFill>
                <a:effectLst/>
                <a:latin typeface="+mn-lt"/>
                <a:ea typeface="+mn-ea"/>
                <a:cs typeface="+mn-cs"/>
              </a:rPr>
              <a:t>FM 7-0, Training, June 2021.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p>
          <a:p>
            <a:endParaRPr lang="en-US" sz="1200" b="1"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Build</a:t>
            </a:r>
            <a:r>
              <a:rPr lang="en-US" sz="1200" b="0" i="1" u="sng" kern="1200" baseline="0" dirty="0">
                <a:solidFill>
                  <a:schemeClr val="tx1"/>
                </a:solidFill>
                <a:effectLst/>
                <a:latin typeface="+mn-lt"/>
                <a:ea typeface="+mn-ea"/>
                <a:cs typeface="+mn-cs"/>
              </a:rPr>
              <a:t> the slide as indicated; time your oral description with the appearance of the cycle. Manage time effectively to prevent loss of instructional time and information.</a:t>
            </a:r>
            <a:endParaRPr lang="en-US" sz="1200" i="1" u="sng"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Instructor must practice building this slide prior to class execution to reduce interference with class time.</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1" dirty="0"/>
              <a:t>Who has  actually seen a picture of the army training management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Suggested Answer: Answers will vary. Lead the students to understand that the training management cycle is the Army’s framework for managing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a:t>
            </a:r>
            <a:r>
              <a:rPr lang="en-US" sz="1200" b="0" kern="1200" baseline="0" dirty="0">
                <a:solidFill>
                  <a:schemeClr val="tx1"/>
                </a:solidFill>
                <a:effectLst/>
                <a:latin typeface="+mn-lt"/>
                <a:ea typeface="+mn-ea"/>
                <a:cs typeface="+mn-cs"/>
              </a:rPr>
              <a:t> diagram provides 2 views of the Training management cycle.  The first view is from FM 7-0.  The second view is a build that intends to provide information in a format that participants can relate to.  The participants need to understand the feedback uses the chains of support/command.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Emphasize the information the leader will be responsible for obtaining and presenting training information in all 3 of the planning cycles.  e will discuss later short-range planning and preparation, execution and evaluation as the components and planning horizon they will participate 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a:t>
            </a:r>
            <a:r>
              <a:rPr lang="en-US" sz="1200" b="1" kern="1200" baseline="0" dirty="0">
                <a:solidFill>
                  <a:schemeClr val="tx1"/>
                </a:solidFill>
                <a:effectLst/>
                <a:latin typeface="+mn-lt"/>
                <a:ea typeface="+mn-ea"/>
                <a:cs typeface="+mn-cs"/>
              </a:rPr>
              <a:t>  </a:t>
            </a:r>
          </a:p>
          <a:p>
            <a:endParaRPr lang="en-US" sz="1200" b="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(During the slide build) </a:t>
            </a:r>
            <a:r>
              <a:rPr lang="en-US" sz="1200" dirty="0"/>
              <a:t>If you were to open FM 7-0, figure one dash two, you will see this picture.  It does look a bit complicated. And admittedly, kind of difficult to imagine your role in this cycle as a newly Commissioned Officer.   </a:t>
            </a:r>
            <a:r>
              <a:rPr lang="en-US" sz="1200" b="1" i="1" dirty="0"/>
              <a:t>(Build)</a:t>
            </a:r>
          </a:p>
          <a:p>
            <a:endParaRPr lang="en-US" sz="1200" dirty="0"/>
          </a:p>
          <a:p>
            <a:r>
              <a:rPr lang="en-US" sz="1200" dirty="0"/>
              <a:t>Let’s try simplify the picture to focus on your area of emphasis.  We will discuss</a:t>
            </a:r>
            <a:r>
              <a:rPr lang="en-US" sz="1200" baseline="0" dirty="0"/>
              <a:t> the 5 distinct framework activities, 3 training planning horizons and the continuous feedback mechanism. </a:t>
            </a:r>
            <a:r>
              <a:rPr lang="en-US" sz="1200" b="1" i="1" baseline="0" dirty="0"/>
              <a:t>(Build)</a:t>
            </a:r>
            <a:endParaRPr lang="en-US" sz="1200" b="1" i="1" dirty="0"/>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To manage training at the platoon level you, as a future platoon leader, must understand the relationship of the Training Management Cycle to all phases of training and what your responsibilities are within each step of the cycle.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Especially, you will need to grasp how to read and apply the planning horizons for training and how to effectively integrate training guidance, goals and objectives of leader two echelons higher than your small unit.</a:t>
            </a:r>
          </a:p>
          <a:p>
            <a:endParaRPr lang="en-US" sz="1200" b="0" kern="1200" baseline="0" dirty="0">
              <a:solidFill>
                <a:schemeClr val="tx1"/>
              </a:solidFill>
              <a:effectLst/>
              <a:latin typeface="+mn-lt"/>
              <a:ea typeface="+mn-ea"/>
              <a:cs typeface="+mn-cs"/>
            </a:endParaRPr>
          </a:p>
          <a:p>
            <a:r>
              <a:rPr lang="en-US" sz="1200" dirty="0"/>
              <a:t>To</a:t>
            </a:r>
            <a:r>
              <a:rPr lang="en-US" sz="1200" baseline="0" dirty="0"/>
              <a:t> p</a:t>
            </a:r>
            <a:r>
              <a:rPr lang="en-US" sz="1200" dirty="0"/>
              <a:t>rioritize training is the responsibility of the Commander, yet </a:t>
            </a:r>
            <a:r>
              <a:rPr lang="en-US" sz="1200" baseline="0" dirty="0"/>
              <a:t> you play a role, with the unit NCOs, in providing advice to the Commander on how and on what to prioritize training efforts so that your small units and platoon are made battle ready and capable of executing your war fighting functions.</a:t>
            </a:r>
            <a:r>
              <a:rPr lang="en-US" sz="1200" dirty="0"/>
              <a:t> </a:t>
            </a:r>
          </a:p>
          <a:p>
            <a:endParaRPr lang="en-US" sz="1200" dirty="0"/>
          </a:p>
          <a:p>
            <a:r>
              <a:rPr lang="en-US" sz="1200" dirty="0"/>
              <a:t>The three</a:t>
            </a:r>
            <a:r>
              <a:rPr lang="en-US" sz="1200" baseline="0" dirty="0"/>
              <a:t> </a:t>
            </a:r>
            <a:r>
              <a:rPr lang="en-US" sz="1200" dirty="0"/>
              <a:t>training proficiencies we will discuss in our lesson plan govern</a:t>
            </a:r>
            <a:r>
              <a:rPr lang="en-US" sz="1200" baseline="0" dirty="0"/>
              <a:t> how tasks are prioritized, these prioritized task are</a:t>
            </a:r>
            <a:r>
              <a:rPr lang="en-US" sz="1200" dirty="0"/>
              <a:t> METs, Weapons and Collective Live Fire.  These three become the basis for long range planning and preparation that can be found in the Company’s Annual Training Guidance, as it is built</a:t>
            </a:r>
            <a:r>
              <a:rPr lang="en-US" sz="1200" baseline="0" dirty="0"/>
              <a:t> on higher echelon Training Guidance</a:t>
            </a:r>
            <a:r>
              <a:rPr lang="en-US" sz="1200" dirty="0"/>
              <a:t>.  </a:t>
            </a:r>
          </a:p>
          <a:p>
            <a:endParaRPr lang="en-US" sz="1200" dirty="0"/>
          </a:p>
          <a:p>
            <a:r>
              <a:rPr lang="en-US" sz="1200" dirty="0"/>
              <a:t>That guidance progressively leads to mid-range and short- range planning and preparation and ultimately training execution and then evaluation.  </a:t>
            </a:r>
          </a:p>
          <a:p>
            <a:endParaRPr lang="en-US" sz="1200" dirty="0"/>
          </a:p>
          <a:p>
            <a:r>
              <a:rPr lang="en-US" sz="1200" dirty="0"/>
              <a:t>Feedback is a continuous process that enables</a:t>
            </a:r>
            <a:r>
              <a:rPr lang="en-US" sz="1200" baseline="0" dirty="0"/>
              <a:t> you to provide input to the </a:t>
            </a:r>
            <a:r>
              <a:rPr lang="en-US" sz="1200" dirty="0"/>
              <a:t>Commander from a variety of sources  on the stages of the</a:t>
            </a:r>
            <a:r>
              <a:rPr lang="en-US" sz="1200" baseline="0" dirty="0"/>
              <a:t> training planning process. </a:t>
            </a:r>
            <a:r>
              <a:rPr lang="en-US" sz="1200" dirty="0"/>
              <a:t>  </a:t>
            </a:r>
          </a:p>
          <a:p>
            <a:endParaRPr lang="en-US" sz="1200" dirty="0"/>
          </a:p>
          <a:p>
            <a:r>
              <a:rPr lang="en-US" sz="1200" dirty="0"/>
              <a:t>As an organizational leader,  you are expected to obtain valid feedback from available resources which inform how you provide guidance, direction, and leading in training development and execution. </a:t>
            </a:r>
          </a:p>
          <a:p>
            <a:endParaRPr lang="en-US" sz="1200" dirty="0"/>
          </a:p>
          <a:p>
            <a:r>
              <a:rPr lang="en-US" sz="1200" dirty="0"/>
              <a:t>Prioritize training is the responsibility of the commander.  </a:t>
            </a:r>
            <a:r>
              <a:rPr lang="en-US" sz="1200" b="1" i="1" dirty="0"/>
              <a:t>(Build) </a:t>
            </a:r>
            <a:r>
              <a:rPr lang="en-US" sz="1200" dirty="0"/>
              <a:t>The resulting assessments are expressed in terms of 3 training proficiencies that we have previously discussed: METs, Weapons and Collective Live Fire.  </a:t>
            </a:r>
            <a:r>
              <a:rPr lang="en-US" sz="1200" b="1" i="1" dirty="0"/>
              <a:t>(Build) </a:t>
            </a:r>
            <a:r>
              <a:rPr lang="en-US" sz="1200" dirty="0"/>
              <a:t>These three become the basis for long range planning and preparation that can be found in the Company’s Annual Training Guidance.  That guidance progressively leads to mid-range and short- range planning and preparation and ultimately training execution and then evaluation.  </a:t>
            </a:r>
          </a:p>
          <a:p>
            <a:endParaRPr lang="en-US" sz="1200" dirty="0"/>
          </a:p>
          <a:p>
            <a:r>
              <a:rPr lang="en-US" sz="1200" dirty="0"/>
              <a:t>As we progress what occurs with feedback? </a:t>
            </a:r>
            <a:r>
              <a:rPr lang="en-US" sz="1200" b="1" i="1" dirty="0"/>
              <a:t>(Build) </a:t>
            </a:r>
            <a:r>
              <a:rPr lang="en-US" sz="1200" dirty="0"/>
              <a:t>Feedback is still there and it is a continuous process for commander to receive input from a variety of sources throughout the Training Management Cycle.  It is not a closed circular loop as the diagram may indicate, but a continuous loop open to feedback throughout all the training planning horizons to include the actual execution and evaluation of training.</a:t>
            </a:r>
          </a:p>
          <a:p>
            <a:endParaRPr lang="en-US" sz="1200" dirty="0"/>
          </a:p>
          <a:p>
            <a:r>
              <a:rPr lang="en-US" sz="1200" dirty="0"/>
              <a:t>We don’t expect every individual to be providing feedback to the commander.  </a:t>
            </a:r>
            <a:r>
              <a:rPr lang="en-US" sz="1200" b="1" i="1" dirty="0"/>
              <a:t>(Build) </a:t>
            </a:r>
            <a:r>
              <a:rPr lang="en-US" sz="1200" dirty="0"/>
              <a:t>You, as a newly Commissioned Officer,  are expected to obtain valid feedback from your subordinates and provide a consistent flow of feedback to the Commander.  And there are a variety of other</a:t>
            </a:r>
            <a:r>
              <a:rPr lang="en-US" sz="1200" baseline="0" dirty="0"/>
              <a:t> sources of feedback to the Commander, that are  necessary to inform the Commander’s Assessment, see FM 7-0, Fig. 5-1.</a:t>
            </a:r>
            <a:endParaRPr lang="en-US" sz="1200" dirty="0"/>
          </a:p>
          <a:p>
            <a:endParaRPr lang="en-US" sz="1200" dirty="0"/>
          </a:p>
          <a:p>
            <a:r>
              <a:rPr lang="en-US" sz="1200" dirty="0"/>
              <a:t>What are your questions in the army’s training management cycle?  </a:t>
            </a:r>
          </a:p>
          <a:p>
            <a:endParaRPr lang="en-US" sz="1200" baseline="0" dirty="0"/>
          </a:p>
          <a:p>
            <a:r>
              <a:rPr lang="en-US" sz="1200" b="0" dirty="0"/>
              <a:t>Are there any questions?</a:t>
            </a:r>
            <a:endParaRPr lang="en-US" sz="1200" b="0" baseline="0" dirty="0"/>
          </a:p>
          <a:p>
            <a:endParaRPr lang="en-US" sz="1200" b="0" baseline="0" dirty="0"/>
          </a:p>
          <a:p>
            <a:r>
              <a:rPr lang="en-US" sz="1200" b="0" kern="1200" dirty="0">
                <a:solidFill>
                  <a:schemeClr val="tx1"/>
                </a:solidFill>
                <a:effectLst/>
                <a:latin typeface="+mn-lt"/>
                <a:ea typeface="+mn-ea"/>
                <a:cs typeface="+mn-cs"/>
              </a:rPr>
              <a:t>Next slide</a:t>
            </a:r>
          </a:p>
          <a:p>
            <a:endParaRPr lang="en-US" dirty="0"/>
          </a:p>
        </p:txBody>
      </p:sp>
    </p:spTree>
    <p:extLst>
      <p:ext uri="{BB962C8B-B14F-4D97-AF65-F5344CB8AC3E}">
        <p14:creationId xmlns:p14="http://schemas.microsoft.com/office/powerpoint/2010/main" val="396101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4775" y="1144588"/>
            <a:ext cx="4121150" cy="3090862"/>
          </a:xfrm>
          <a:noFill/>
          <a:ln>
            <a:solidFill>
              <a:srgbClr val="000000"/>
            </a:solidFill>
            <a:miter lim="800000"/>
            <a:headEnd/>
            <a:tailEnd/>
          </a:ln>
        </p:spPr>
      </p:sp>
      <p:sp>
        <p:nvSpPr>
          <p:cNvPr id="28675" name="Notes Placeholder 2"/>
          <p:cNvSpPr>
            <a:spLocks noGrp="1"/>
          </p:cNvSpPr>
          <p:nvPr>
            <p:ph type="body" idx="1"/>
          </p:nvPr>
        </p:nvSpPr>
        <p:spPr bwMode="auto">
          <a:xfrm>
            <a:off x="234950" y="4479690"/>
            <a:ext cx="6629400" cy="4829410"/>
          </a:xfrm>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Build</a:t>
            </a:r>
            <a:r>
              <a:rPr lang="en-US" sz="1200" b="0" i="1" u="sng" kern="1200" baseline="0" dirty="0">
                <a:solidFill>
                  <a:schemeClr val="tx1"/>
                </a:solidFill>
                <a:effectLst/>
                <a:latin typeface="+mn-lt"/>
                <a:ea typeface="+mn-ea"/>
                <a:cs typeface="+mn-cs"/>
              </a:rPr>
              <a:t> the slide as indicated; time your oral description with the appearance of the cycle. Manage time effectively to prevent loss of instructional time and information.</a:t>
            </a:r>
            <a:endParaRPr lang="en-US" sz="1200" i="1" u="sng"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Instructor must practice building this slide prior to class execution to reduce interference with class time.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(1</a:t>
            </a:r>
            <a:r>
              <a:rPr lang="en-US" sz="1200" b="1" baseline="30000" dirty="0">
                <a:latin typeface=" Arial"/>
              </a:rPr>
              <a:t>st</a:t>
            </a:r>
            <a:r>
              <a:rPr lang="en-US" sz="1200" b="1" dirty="0">
                <a:latin typeface=" Arial"/>
              </a:rPr>
              <a:t> Click enter – Brigade Block and Top-Down Guidance arrow appears) </a:t>
            </a:r>
            <a:r>
              <a:rPr lang="en-US" sz="1200" b="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Building  Blocks of Training</a:t>
            </a:r>
            <a:r>
              <a:rPr lang="en-US" sz="1200" b="0" kern="1200" dirty="0">
                <a:solidFill>
                  <a:schemeClr val="tx1"/>
                </a:solidFill>
                <a:effectLst/>
                <a:latin typeface="+mn-lt"/>
                <a:ea typeface="+mn-ea"/>
                <a:cs typeface="+mn-cs"/>
              </a:rPr>
              <a:t> start with the higher echelon publication of training and is  to the lower echelons of the unit as priorities are identified and </a:t>
            </a:r>
            <a:r>
              <a:rPr kumimoji="0" lang="en-US" sz="1200" b="0" i="0" u="none" strike="noStrike" kern="1200" cap="none" spc="0" normalizeH="0" baseline="0" noProof="0" dirty="0">
                <a:ln>
                  <a:noFill/>
                </a:ln>
                <a:solidFill>
                  <a:prstClr val="black"/>
                </a:solidFill>
                <a:effectLst/>
                <a:uLnTx/>
                <a:uFillTx/>
                <a:latin typeface="Calibri"/>
                <a:ea typeface="+mn-ea"/>
                <a:cs typeface="+mn-cs"/>
              </a:rPr>
              <a:t>Allocate the necessary training time and resources to enable subordinate organizations to train to standard. Most non-staff training is executed at the platoon and below.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(2d Click enter – Battalion Block and start of Long-Range Training Plan LRTP appears) </a:t>
            </a:r>
            <a:r>
              <a:rPr lang="en-US" sz="1200" b="0" dirty="0">
                <a:latin typeface=" Arial"/>
              </a:rPr>
              <a:t>Once the Battalion receives higher echelon training guidance it commences to build the LRTP which will incorporate the LTRP of all assigned subordinate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(3d Click enter – Company Block appears)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(4th Click enter – Platoon Block appears)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(5th Click enter – Squad Block appears)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(6th Click enter – Green Arrow appears)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observe this portion of the slide you will note that each subordinate echelon commences building their own LRTP. Part of building the LRTP and identifying training priorities, objectives, and events is the use of the Task Crosswalk to identify and select those task critical for nesting subordinate training plans with higher echelon plans in support of mission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Furthermore, as you look here you will see the green arrow which indicates that in a typical brigade; 70-80% of training should occur at organizational level and below, 10-15% at company, and 5-10% at battalion and brigade. </a:t>
            </a:r>
            <a:r>
              <a:rPr lang="en-US" dirty="0">
                <a:latin typeface=" Arial"/>
              </a:rPr>
              <a:t>This is crucial for your ability to manage training at the T-C-B level. for both understanding and executing training management as a T-C-B Command Team. NCOs are foundational in the planning and execution of training as they both train and oversee training at this level. </a:t>
            </a:r>
          </a:p>
          <a:p>
            <a:endParaRPr lang="en-US" dirty="0">
              <a:latin typeface=" Arial"/>
            </a:endParaRPr>
          </a:p>
          <a:p>
            <a:r>
              <a:rPr lang="en-US" dirty="0">
                <a:latin typeface=" Arial"/>
              </a:rPr>
              <a:t>Key to the training plan is higher echelon Commander training guidance. It must include the requirements for the three training proficiencies for subordinates and the MET training priorities and objectives. </a:t>
            </a:r>
          </a:p>
          <a:p>
            <a:endParaRPr lang="en-US" sz="1200" kern="1200" dirty="0">
              <a:solidFill>
                <a:schemeClr val="tx1"/>
              </a:solidFill>
              <a:effectLst/>
              <a:latin typeface=" Arial"/>
              <a:ea typeface="+mn-ea"/>
              <a:cs typeface="+mn-cs"/>
            </a:endParaRPr>
          </a:p>
          <a:p>
            <a:r>
              <a:rPr lang="en-US" sz="1200" kern="1200" dirty="0">
                <a:solidFill>
                  <a:schemeClr val="tx1"/>
                </a:solidFill>
                <a:effectLst/>
                <a:latin typeface="+mn-lt"/>
                <a:ea typeface="+mn-ea"/>
                <a:cs typeface="+mn-cs"/>
              </a:rPr>
              <a:t>Prioritizing training acknowledges that units cannot achieve or sustain fully trained proficiency on every task simultaneously due to limitations of time and/or the availability of training resources.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Commanders use a prioritized training approach to optimize limited training time and resources to achieve proficiencies based on their unit’s mission.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Commanders need to understand</a:t>
            </a:r>
            <a:r>
              <a:rPr lang="en-US" sz="1200" kern="1200" baseline="0" dirty="0">
                <a:solidFill>
                  <a:schemeClr val="tx1"/>
                </a:solidFill>
                <a:effectLst/>
                <a:latin typeface="+mn-lt"/>
                <a:ea typeface="+mn-ea"/>
                <a:cs typeface="+mn-cs"/>
              </a:rPr>
              <a:t> that the bulk of unit training occurs at the Company and organizational levels. </a:t>
            </a:r>
            <a:r>
              <a:rPr lang="en-US" sz="1200" kern="1200" dirty="0">
                <a:solidFill>
                  <a:schemeClr val="tx1"/>
                </a:solidFill>
                <a:effectLst/>
                <a:latin typeface="+mn-lt"/>
                <a:ea typeface="+mn-ea"/>
                <a:cs typeface="+mn-cs"/>
              </a:rPr>
              <a:t>Allocate the necessary training time and resources to enable subordinate organizations to train to standard. Most non-staff training is executed at the organizational and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(7th Click enter – Crew/Small Unit Training Block appears)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(8th Click enter – Individual Block and Building Proficiencies and End State Arrows appears)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Leaders at all levels are responsible for training. In this example the Squad to Individual blocks show that they are the foundational blocks for unit training and form mission readiness and success. The better the training at these levels the better trained and ready higher echelon units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latin typeface=" Arial"/>
              </a:rPr>
              <a:t>The training plan you design and manage should show how a unit builds proficiency over time.  Adequate time must be allocated to the lowest echelons in order to establish a solid foundation.  </a:t>
            </a:r>
          </a:p>
          <a:p>
            <a:endParaRPr lang="en-US" dirty="0">
              <a:latin typeface=" Arial"/>
            </a:endParaRPr>
          </a:p>
          <a:p>
            <a:r>
              <a:rPr lang="en-US" dirty="0">
                <a:latin typeface=" Arial"/>
              </a:rPr>
              <a:t>Once the desired proficiency for the unit is attained, the unit must sustain proficiency. </a:t>
            </a:r>
          </a:p>
          <a:p>
            <a:endParaRPr lang="en-US" dirty="0">
              <a:latin typeface=" Arial"/>
            </a:endParaRPr>
          </a:p>
          <a:p>
            <a:r>
              <a:rPr lang="en-US" dirty="0">
                <a:latin typeface=" Arial"/>
              </a:rPr>
              <a:t>This is what the Arrow shows. Building and maintaining training proficiencies requires resources, time, and leader management of all aspects of training. Leaders must be capable of assessing and evaluating training, refining efforts, recording and reporting training in a manner that allows the events and associated record to serve as building blocks for future training events.</a:t>
            </a:r>
          </a:p>
          <a:p>
            <a:endParaRPr lang="en-US" dirty="0"/>
          </a:p>
          <a:p>
            <a:r>
              <a:rPr lang="en-US" dirty="0"/>
              <a:t>Are there any questions?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rPr>
              <a:t>Next slide</a:t>
            </a:r>
          </a:p>
        </p:txBody>
      </p:sp>
    </p:spTree>
    <p:extLst>
      <p:ext uri="{BB962C8B-B14F-4D97-AF65-F5344CB8AC3E}">
        <p14:creationId xmlns:p14="http://schemas.microsoft.com/office/powerpoint/2010/main" val="261576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Course instructor must be familiar with the T&amp;EO and TCs in order to effectively teach this slide and respond effectively to questions that may arise.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0" i="0" u="none" strike="noStrike" kern="1200" baseline="0" dirty="0">
                <a:solidFill>
                  <a:schemeClr val="tx1"/>
                </a:solidFill>
                <a:latin typeface=" Arial"/>
                <a:ea typeface="+mn-ea"/>
                <a:cs typeface="+mn-cs"/>
              </a:rPr>
              <a:t>The Army is a task and standards-based institution. A standard is the minimum proficiency required to accomplish a task under a specified set of conditions which</a:t>
            </a:r>
            <a:r>
              <a:rPr lang="en-US" sz="1200" b="0" i="0" u="none" strike="noStrike" kern="1200" baseline="0" dirty="0">
                <a:solidFill>
                  <a:schemeClr val="tx1"/>
                </a:solidFill>
                <a:latin typeface="+mn-lt"/>
                <a:ea typeface="+mn-ea"/>
                <a:cs typeface="+mn-cs"/>
              </a:rPr>
              <a:t> reflect the dynamic complexities of operational environments to include cyber, electronic warfare, and hybrid threats.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 continue to train high priority tasks even after units achieve standards. They do this by increasing the complexity of task conditions, the levels of stress and by maximizing repetitions and sets until task mastery is achieved. </a:t>
            </a:r>
            <a:endParaRPr lang="en-US" sz="1200" b="0" i="0" u="none" strike="noStrike" kern="1200" baseline="0" dirty="0">
              <a:solidFill>
                <a:schemeClr val="tx1"/>
              </a:solidFill>
              <a:latin typeface=" Arial"/>
              <a:ea typeface="+mn-ea"/>
              <a:cs typeface="+mn-cs"/>
            </a:endParaRPr>
          </a:p>
          <a:p>
            <a:endParaRPr lang="en-US" sz="1200" b="0" i="0" u="none" strike="noStrike" kern="1200" baseline="0" dirty="0">
              <a:solidFill>
                <a:schemeClr val="tx1"/>
              </a:solidFill>
              <a:latin typeface=" Arial"/>
              <a:ea typeface="+mn-ea"/>
              <a:cs typeface="+mn-cs"/>
            </a:endParaRPr>
          </a:p>
          <a:p>
            <a:r>
              <a:rPr lang="en-US" dirty="0"/>
              <a:t>All Army </a:t>
            </a:r>
            <a:r>
              <a:rPr lang="en-US" sz="1200" b="0" i="0" u="none" strike="noStrike" kern="1200" baseline="0" dirty="0">
                <a:solidFill>
                  <a:schemeClr val="tx1"/>
                </a:solidFill>
                <a:latin typeface="+mn-lt"/>
                <a:ea typeface="+mn-ea"/>
                <a:cs typeface="+mn-cs"/>
              </a:rPr>
              <a:t>Training is performance oriented and evaluated against established standards. found in applicable Army and branch proponent publications. Those publications include but are not limited to</a:t>
            </a:r>
            <a:r>
              <a:rPr lang="en-US" sz="1200" b="1" i="0" u="none" strike="noStrike" kern="1200" baseline="0" dirty="0">
                <a:solidFill>
                  <a:schemeClr val="tx1"/>
                </a:solidFill>
                <a:latin typeface="+mn-lt"/>
                <a:ea typeface="+mn-ea"/>
                <a:cs typeface="+mn-cs"/>
              </a:rPr>
              <a:t> Training and Evaluation Outlines (T&amp;EOs)</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Training Circulars (TCs)</a:t>
            </a:r>
            <a:r>
              <a:rPr lang="en-US" sz="1200" b="0" i="0" u="none" strike="noStrike" kern="1200" baseline="0" dirty="0">
                <a:solidFill>
                  <a:schemeClr val="tx1"/>
                </a:solidFill>
                <a:latin typeface="+mn-lt"/>
                <a:ea typeface="+mn-ea"/>
                <a:cs typeface="+mn-cs"/>
              </a:rPr>
              <a:t>. </a:t>
            </a:r>
            <a:endParaRPr lang="en-US" dirty="0"/>
          </a:p>
          <a:p>
            <a:endParaRPr lang="en-US" dirty="0"/>
          </a:p>
          <a:p>
            <a:r>
              <a:rPr lang="en-US" dirty="0"/>
              <a:t>These publications provide fixed Army standards for tasks. During Training, leaders progressively adjust task conditions and add realism and complexity to increase task difficulty and achieve near-operational conditions.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Commanders, First Sergeant’s, and noncommissioned officers ensure that all training is conducted to standard. This is accomplished by ensuring leaders are trained, competent, and certified.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r>
              <a:rPr lang="en-US" sz="1200" b="0" i="0" u="none" strike="noStrike" kern="1200" baseline="0" dirty="0">
                <a:solidFill>
                  <a:schemeClr val="tx1"/>
                </a:solidFill>
                <a:latin typeface=" Arial"/>
                <a:ea typeface="+mn-ea"/>
                <a:cs typeface="+mn-cs"/>
              </a:rPr>
              <a:t>Good trainers and leaders know and use all available training resources. </a:t>
            </a:r>
            <a:r>
              <a:rPr lang="en-US" dirty="0"/>
              <a:t>As opportunity allows or requires it, trainers provide as many repetitions as required to achieve intended results. </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discussed earlier, the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T&amp;EO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guides the task prioritization and training execution processes. It is introduced here due to its value in the task prioritization and task training processes.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TC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along with other proponent specific authoritative documents provide standards that you will need to consult as you develop training standards, goals and objectives.  On this slide you note the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Integrated Weapons System (IWTS)</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the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Rifle and Carbine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TC’s are shown as examples.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latin typeface=" Arial"/>
              </a:rPr>
              <a:t>Are there any questions?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b="0" dirty="0">
              <a:latin typeface=" Aria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latin typeface=" Arial"/>
              </a:rPr>
              <a:t>Next slide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 Arial"/>
            </a:endParaRPr>
          </a:p>
        </p:txBody>
      </p:sp>
    </p:spTree>
    <p:extLst>
      <p:ext uri="{BB962C8B-B14F-4D97-AF65-F5344CB8AC3E}">
        <p14:creationId xmlns:p14="http://schemas.microsoft.com/office/powerpoint/2010/main" val="114774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 </a:t>
            </a:r>
            <a:r>
              <a:rPr lang="en-US" b="0" dirty="0">
                <a:latin typeface=" Arial"/>
              </a:rPr>
              <a:t>FM 7-0, Training, June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 an instructor be prepared to discuss the </a:t>
            </a:r>
            <a:r>
              <a:rPr lang="en-US" sz="1200" b="1" i="1" u="sng" strike="noStrike" kern="1200" baseline="0" dirty="0">
                <a:solidFill>
                  <a:schemeClr val="tx1"/>
                </a:solidFill>
                <a:latin typeface="+mn-lt"/>
                <a:ea typeface="+mn-ea"/>
                <a:cs typeface="+mn-cs"/>
              </a:rPr>
              <a:t>differences that exist between the Training Proficiency Ratings (T,P,U) and task mastery.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r>
              <a:rPr lang="en-US" sz="1200" b="1" i="0" u="none" strike="noStrike" kern="1200" baseline="0" dirty="0">
                <a:solidFill>
                  <a:schemeClr val="tx1"/>
                </a:solidFill>
                <a:latin typeface="+mn-lt"/>
                <a:ea typeface="+mn-ea"/>
                <a:cs typeface="+mn-cs"/>
              </a:rPr>
              <a:t>SCRIPT -  </a:t>
            </a: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Leaders train to standard by allocating sufficient time to train tasks. When the unit achieves task standards in less time than expected, it can conduct more iterations of the task by changing the conditions, moving on to the next task, or moving on to a more complex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By doing so unit Commanders and First Sergeants can assure that assigned tasks can move task proficiency towards task mastery. </a:t>
            </a:r>
          </a:p>
          <a:p>
            <a:endParaRPr lang="en-US" sz="1200" b="0" i="0" u="none" strike="noStrike" kern="1200" baseline="0" dirty="0">
              <a:solidFill>
                <a:schemeClr val="tx1"/>
              </a:solidFill>
              <a:latin typeface="+mn-lt"/>
              <a:ea typeface="+mn-ea"/>
              <a:cs typeface="+mn-cs"/>
            </a:endParaRPr>
          </a:p>
          <a:p>
            <a:pPr marL="0" indent="0">
              <a:buNone/>
            </a:pPr>
            <a:r>
              <a:rPr lang="en-US" sz="1200" b="1" i="0" u="none" strike="noStrike" kern="1200" baseline="0" dirty="0">
                <a:solidFill>
                  <a:schemeClr val="tx1"/>
                </a:solidFill>
                <a:latin typeface="+mn-lt"/>
                <a:ea typeface="+mn-ea"/>
                <a:cs typeface="+mn-cs"/>
              </a:rPr>
              <a:t>Task Mastery </a:t>
            </a:r>
            <a:r>
              <a:rPr lang="en-US" sz="1200" b="0" i="0" u="none" strike="noStrike" kern="1200" baseline="0" dirty="0">
                <a:solidFill>
                  <a:schemeClr val="tx1"/>
                </a:solidFill>
                <a:latin typeface="+mn-lt"/>
                <a:ea typeface="+mn-ea"/>
                <a:cs typeface="+mn-cs"/>
              </a:rPr>
              <a:t>is not a training proficiency rating but a concept. To reach mastery leaders at all echelons must fully understand the selected task to be trained, its component parts, its underlying principles, its importance, and how the task supports the larger mission. </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To build task mastery, T-C-B Command Teams will focus on sequencing training from task fundamentals at individual, crew, squad, and platoon levels then progressing to more complex and higher-level collective tasks. </a:t>
            </a:r>
          </a:p>
          <a:p>
            <a:pPr marL="0" indent="0">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Furthermore, Task Mastery goes beyond executing a task to standard. </a:t>
            </a:r>
            <a:r>
              <a:rPr lang="en-US" sz="1200" b="0" i="1" u="sng" strike="noStrike" kern="1200" baseline="0" dirty="0">
                <a:solidFill>
                  <a:schemeClr val="tx1"/>
                </a:solidFill>
                <a:latin typeface="+mn-lt"/>
                <a:ea typeface="+mn-ea"/>
                <a:cs typeface="+mn-cs"/>
              </a:rPr>
              <a:t>It is the pursuit of excellence </a:t>
            </a:r>
            <a:r>
              <a:rPr lang="en-US" sz="1200" b="0" i="0" u="none" strike="noStrike" kern="1200" baseline="0" dirty="0">
                <a:solidFill>
                  <a:schemeClr val="tx1"/>
                </a:solidFill>
                <a:latin typeface="+mn-lt"/>
                <a:ea typeface="+mn-ea"/>
                <a:cs typeface="+mn-cs"/>
              </a:rPr>
              <a:t>in task accomplishment through consistent and progressive repetition of a task or set of tasks.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entails successfully executing multiple iterations of a task under the most challenging and dynamic conditions while constantly adjusting for changes in the operational environment and making the best use of resources.</a:t>
            </a:r>
            <a:endParaRPr lang="en-US" sz="1200" dirty="0">
              <a:effectLst/>
              <a:latin typeface=" Arial"/>
              <a:ea typeface="Calibri" panose="020F0502020204030204" pitchFamily="34" charset="0"/>
              <a:cs typeface="Times New Roman" panose="02020603050405020304" pitchFamily="18" charset="0"/>
            </a:endParaRPr>
          </a:p>
          <a:p>
            <a:endParaRPr lang="en-US" dirty="0">
              <a:latin typeface=" Arial"/>
            </a:endParaRPr>
          </a:p>
          <a:p>
            <a:r>
              <a:rPr lang="en-US" dirty="0">
                <a:latin typeface=" Arial"/>
              </a:rPr>
              <a:t>Are there any questions?</a:t>
            </a:r>
          </a:p>
          <a:p>
            <a:endParaRPr lang="en-US" dirty="0">
              <a:latin typeface=" Arial"/>
            </a:endParaRPr>
          </a:p>
          <a:p>
            <a:r>
              <a:rPr lang="en-US" dirty="0">
                <a:latin typeface=" Arial"/>
              </a:rPr>
              <a:t>Next slide</a:t>
            </a:r>
          </a:p>
          <a:p>
            <a:endParaRPr lang="en-US" dirty="0">
              <a:latin typeface=" Arial"/>
            </a:endParaRPr>
          </a:p>
          <a:p>
            <a:endParaRPr lang="en-US" dirty="0">
              <a:latin typeface=" Arial"/>
            </a:endParaRPr>
          </a:p>
          <a:p>
            <a:endParaRPr lang="en-US" dirty="0">
              <a:latin typeface=" Arial"/>
            </a:endParaRPr>
          </a:p>
        </p:txBody>
      </p:sp>
    </p:spTree>
    <p:extLst>
      <p:ext uri="{BB962C8B-B14F-4D97-AF65-F5344CB8AC3E}">
        <p14:creationId xmlns:p14="http://schemas.microsoft.com/office/powerpoint/2010/main" val="335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0563"/>
            <a:ext cx="4619625" cy="34655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 The Army Training Network at https://atn.army.mil/.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a:cs typeface="Calibri"/>
              </a:rPr>
              <a:t>Remind students that access will require a CAC capabilities, and for some activities the user will require permissions from the Unit DTMS Manager to gain access and input/edit data. Once authorized access to </a:t>
            </a:r>
            <a:r>
              <a:rPr lang="en-US" sz="1200" b="1" baseline="0" dirty="0">
                <a:latin typeface="Arial"/>
                <a:cs typeface="Calibri"/>
              </a:rPr>
              <a:t>ATN</a:t>
            </a:r>
            <a:r>
              <a:rPr lang="en-US" sz="1200" baseline="0" dirty="0">
                <a:latin typeface="Arial"/>
                <a:cs typeface="Calibri"/>
              </a:rPr>
              <a:t> the user can enter the system and conduct searches that will assist the leader in prioritizing, planning and preparing, and executing </a:t>
            </a:r>
            <a:endParaRPr lang="en-US" dirty="0">
              <a:latin typeface="Arial"/>
              <a:cs typeface="Calibri"/>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Calibri"/>
              </a:rPr>
              <a:t>The </a:t>
            </a:r>
            <a:r>
              <a:rPr lang="en-US" sz="1200" b="1" dirty="0">
                <a:latin typeface="Arial"/>
                <a:cs typeface="Calibri"/>
              </a:rPr>
              <a:t>Army Training Network (ATN)</a:t>
            </a:r>
            <a:r>
              <a:rPr lang="en-US" sz="1200" b="0" baseline="0" dirty="0">
                <a:latin typeface=" Arial"/>
                <a:cs typeface="Arial" pitchFamily="34" charset="0"/>
              </a:rPr>
              <a:t> is part of the </a:t>
            </a:r>
            <a:r>
              <a:rPr lang="en-US" sz="1200" b="1" baseline="0" dirty="0">
                <a:latin typeface=" Arial"/>
                <a:cs typeface="Arial" pitchFamily="34" charset="0"/>
              </a:rPr>
              <a:t>Army Training Management System (ATMS) </a:t>
            </a:r>
            <a:r>
              <a:rPr lang="en-US" sz="1200" b="0" baseline="0" dirty="0">
                <a:latin typeface=" Arial"/>
                <a:cs typeface="Arial" pitchFamily="34" charset="0"/>
              </a:rPr>
              <a:t>and consists of web-based application and centralized databases.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 Arial"/>
                <a:cs typeface="Arial" pitchFamily="34" charset="0"/>
              </a:rPr>
              <a:t>These web-based</a:t>
            </a:r>
            <a:r>
              <a:rPr lang="en-US" sz="1200" b="1" baseline="0" dirty="0">
                <a:latin typeface=" Arial"/>
                <a:cs typeface="Arial" pitchFamily="34" charset="0"/>
              </a:rPr>
              <a:t>-</a:t>
            </a:r>
            <a:r>
              <a:rPr lang="en-US" sz="1200" b="0" baseline="0" dirty="0">
                <a:latin typeface=" Arial"/>
                <a:cs typeface="Arial" pitchFamily="34" charset="0"/>
              </a:rPr>
              <a:t>tools aid the leader in prioritizing, planning and preparing, executing, recording, and, just as important, evaluate and assess training at the individual and collective levels. </a:t>
            </a:r>
            <a:r>
              <a:rPr lang="en-US" sz="1200" b="1" baseline="0" dirty="0">
                <a:latin typeface=" Arial"/>
                <a:cs typeface="Arial" pitchFamily="34" charset="0"/>
              </a:rPr>
              <a:t>ATN</a:t>
            </a:r>
            <a:r>
              <a:rPr lang="en-US" sz="1200" b="0" baseline="0" dirty="0">
                <a:latin typeface=" Arial"/>
                <a:cs typeface="Arial" pitchFamily="34" charset="0"/>
              </a:rPr>
              <a:t> enables unit leaders at all echelons to gain access to Army and branch doctrine, processes, and varied resource materials from a singe access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 Arial"/>
                <a:cs typeface="Arial" pitchFamily="34" charset="0"/>
              </a:rPr>
              <a:t>For the purposes of the training development and task searches user can utilize many digital tools and widgets the ATN, DTMS, and CATS pages are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 Arial"/>
                <a:cs typeface="Arial" pitchFamily="34" charset="0"/>
              </a:rPr>
              <a:t>Combined Arms Strategies (CATS).  </a:t>
            </a:r>
            <a:r>
              <a:rPr lang="en-US" sz="1200" b="0" baseline="0" dirty="0">
                <a:latin typeface=" Arial"/>
                <a:cs typeface="Arial" pitchFamily="34" charset="0"/>
              </a:rPr>
              <a:t>The pages provide you varied ways that you can search for all related tasks- individual, collective, and supporting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 Arial"/>
              <a:cs typeface="Arial" pitchFamily="34" charset="0"/>
            </a:endParaRPr>
          </a:p>
          <a:p>
            <a:pPr marL="0" indent="0">
              <a:buFont typeface="Arial" panose="020B0604020202020204" pitchFamily="34" charset="0"/>
              <a:buNone/>
            </a:pPr>
            <a:r>
              <a:rPr lang="en-US" sz="1200" b="1" baseline="0" dirty="0">
                <a:latin typeface="Arial"/>
                <a:cs typeface="Calibri"/>
              </a:rPr>
              <a:t>CATS</a:t>
            </a:r>
            <a:r>
              <a:rPr lang="en-US" sz="1200" b="0" baseline="0" dirty="0">
                <a:latin typeface="Arial"/>
                <a:cs typeface="Calibri"/>
              </a:rPr>
              <a:t> </a:t>
            </a:r>
            <a:r>
              <a:rPr lang="en-US" sz="1200" b="0" baseline="0" dirty="0">
                <a:latin typeface=" Arial"/>
                <a:cs typeface="Arial" pitchFamily="34" charset="0"/>
              </a:rPr>
              <a:t>provides the user with recommendations on who, what, and how often to train, and, as well, provides fundamental planning, and event information to include training aids, devices, simulators, and simulations (know at TADSS); training gates; multi-echelon training events; major resources; and a purpose, outcome, and recommended execution guidance.</a:t>
            </a:r>
          </a:p>
          <a:p>
            <a:pPr marL="0" indent="0">
              <a:buFont typeface="Arial" panose="020B0604020202020204" pitchFamily="34" charset="0"/>
              <a:buNone/>
            </a:pPr>
            <a:endParaRPr lang="en-US" sz="1200" b="0" baseline="0" dirty="0">
              <a:latin typeface=" Arial"/>
              <a:cs typeface="Arial" pitchFamily="34" charset="0"/>
            </a:endParaRPr>
          </a:p>
          <a:p>
            <a:pPr marL="0" indent="0">
              <a:buFont typeface="Arial" panose="020B0604020202020204" pitchFamily="34" charset="0"/>
              <a:buNone/>
            </a:pPr>
            <a:r>
              <a:rPr lang="en-US" sz="1200" b="1" baseline="0" dirty="0">
                <a:latin typeface=" Arial"/>
                <a:cs typeface="Arial" pitchFamily="34" charset="0"/>
              </a:rPr>
              <a:t>DTMS</a:t>
            </a:r>
            <a:r>
              <a:rPr lang="en-US" sz="1200" b="0" baseline="0" dirty="0">
                <a:latin typeface=" Arial"/>
                <a:cs typeface="Arial" pitchFamily="34" charset="0"/>
              </a:rPr>
              <a:t> </a:t>
            </a:r>
            <a:r>
              <a:rPr lang="en-US" sz="1200" b="0" baseline="0" dirty="0">
                <a:latin typeface="Arial" panose="020B0604020202020204" pitchFamily="34" charset="0"/>
                <a:cs typeface="Arial" panose="020B0604020202020204" pitchFamily="34" charset="0"/>
              </a:rPr>
              <a:t>enables leaders to perform some of the following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Arial" panose="020B0604020202020204" pitchFamily="34" charset="0"/>
                <a:cs typeface="Arial" panose="020B0604020202020204" pitchFamily="34" charset="0"/>
              </a:rPr>
              <a:t>Review the higher Commander’s training guidance and disseminate other training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Arial" panose="020B0604020202020204" pitchFamily="34" charset="0"/>
                <a:cs typeface="Arial" panose="020B0604020202020204" pitchFamily="34" charset="0"/>
              </a:rPr>
              <a:t>View and review unit METLs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Arial" panose="020B0604020202020204" pitchFamily="34" charset="0"/>
                <a:cs typeface="Arial" panose="020B0604020202020204" pitchFamily="34" charset="0"/>
              </a:rPr>
              <a:t>Manage the UTP calendar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Arial" panose="020B0604020202020204" pitchFamily="34" charset="0"/>
                <a:cs typeface="Arial" panose="020B0604020202020204" pitchFamily="34" charset="0"/>
              </a:rPr>
              <a:t>Manage mandatory, individual, collective, and deployment training tasks and requirements</a:t>
            </a:r>
          </a:p>
          <a:p>
            <a:pPr marL="0" indent="0">
              <a:buFont typeface="Arial" panose="020B0604020202020204" pitchFamily="34" charset="0"/>
              <a:buNone/>
            </a:pPr>
            <a:endParaRPr lang="en-US" dirty="0">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We will discuss these further in the coming slides.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a:t>
            </a:r>
            <a:endParaRPr lang="en-US" dirty="0"/>
          </a:p>
        </p:txBody>
      </p:sp>
    </p:spTree>
    <p:extLst>
      <p:ext uri="{BB962C8B-B14F-4D97-AF65-F5344CB8AC3E}">
        <p14:creationId xmlns:p14="http://schemas.microsoft.com/office/powerpoint/2010/main" val="386861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 The Army Training Network at https://atn.army.mil/.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must have a significant familiarity with ATN and DTMS so that you can both aid the students in understanding how these digital training management systems work, but also to address any significant questions that arise, and to have the ability to correct misconceptions or misunderstanding.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 the students that they can access the DTMS User Guide and DTMS Quick Reference Guide through the ATN homepage. These instruments provide users with the specific details on how to use all facets of DTMS.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 them they can also access the tutorials for utilizing DTMS through the DTMS Knowledgebase on ATN at https://atn.army.mil/unit-training-management-(utm)-en/dtms-knowledge-base.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 the students that they can request DTMS training for their designated DTMS managers and users. This will increase the training capabilities of the unit.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Calibri"/>
              </a:rPr>
              <a:t>As previously noted, the </a:t>
            </a:r>
            <a:r>
              <a:rPr lang="en-US" sz="1200" b="1" dirty="0">
                <a:latin typeface="Arial"/>
                <a:cs typeface="Calibri"/>
              </a:rPr>
              <a:t>Army Training Network (ATN)</a:t>
            </a:r>
            <a:r>
              <a:rPr lang="en-US" sz="1200" b="0" baseline="0" dirty="0">
                <a:latin typeface=" Arial"/>
                <a:cs typeface="Arial" pitchFamily="34" charset="0"/>
              </a:rPr>
              <a:t> is part of the web-based application and centralized databases.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 Arial"/>
                <a:cs typeface="Arial" pitchFamily="34" charset="0"/>
              </a:rPr>
              <a:t>ATN</a:t>
            </a:r>
            <a:r>
              <a:rPr lang="en-US" sz="1200" b="0" baseline="0" dirty="0">
                <a:latin typeface=" Arial"/>
                <a:cs typeface="Arial" pitchFamily="34" charset="0"/>
              </a:rPr>
              <a:t> enables unit leaders at all echelons to gain access to Army and branch doctrine, processes, and varied resource materials from a singe access point whether it is through the </a:t>
            </a:r>
            <a:r>
              <a:rPr lang="en-US" sz="1200" b="1" baseline="0" dirty="0">
                <a:latin typeface=" Arial"/>
                <a:cs typeface="Arial" pitchFamily="34" charset="0"/>
              </a:rPr>
              <a:t>Combined Arms Strategies (CATS), Digital Training Management System (DTMS), the Small Unit Leader Tool (SULT), the Digital Job Book (DJB), and Mission Essential Task Lists (METLs)</a:t>
            </a:r>
            <a:r>
              <a:rPr lang="en-US" sz="1200" b="0" baseline="0" dirty="0">
                <a:latin typeface=" Arial"/>
                <a:cs typeface="Arial" pitchFamily="34" charset="0"/>
              </a:rPr>
              <a:t> to name a few. </a:t>
            </a:r>
          </a:p>
          <a:p>
            <a:pPr marL="0" indent="0">
              <a:buFont typeface="Arial" panose="020B0604020202020204" pitchFamily="34" charset="0"/>
              <a:buNone/>
            </a:pPr>
            <a:endParaRPr lang="en-US" sz="1200" b="0" dirty="0">
              <a:latin typeface="Arial"/>
              <a:cs typeface="Calibri"/>
            </a:endParaRPr>
          </a:p>
          <a:p>
            <a:pPr marL="0" indent="0">
              <a:buFont typeface="Arial" panose="020B0604020202020204" pitchFamily="34" charset="0"/>
              <a:buNone/>
            </a:pPr>
            <a:r>
              <a:rPr lang="en-US" sz="1200" dirty="0">
                <a:latin typeface="Arial"/>
                <a:cs typeface="Calibri"/>
              </a:rPr>
              <a:t>Searches can be for known tasks or yet-to-be-identified tasks by utilizing the multiple features of ATN.</a:t>
            </a:r>
            <a:r>
              <a:rPr lang="en-US" sz="1200" baseline="0" dirty="0">
                <a:latin typeface="Arial"/>
                <a:cs typeface="Calibri"/>
              </a:rPr>
              <a:t> Here the user can search for both designed and assigned tasks. </a:t>
            </a:r>
          </a:p>
          <a:p>
            <a:pPr marL="0" indent="0">
              <a:buFont typeface="Arial" panose="020B0604020202020204" pitchFamily="34" charset="0"/>
              <a:buNone/>
            </a:pPr>
            <a:endParaRPr lang="en-US" sz="12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Calibri"/>
              </a:rPr>
              <a:t>Unit leaders can access the ATN at </a:t>
            </a:r>
            <a:r>
              <a:rPr lang="en-US" sz="1200" b="1" dirty="0">
                <a:latin typeface="Arial"/>
                <a:cs typeface="Calibri"/>
              </a:rPr>
              <a:t>https://atn.army.mil/</a:t>
            </a:r>
            <a:r>
              <a:rPr lang="en-US" sz="1200" b="1" baseline="0" dirty="0">
                <a:latin typeface="Arial"/>
                <a:cs typeface="Calibri"/>
              </a:rPr>
              <a:t>. </a:t>
            </a:r>
            <a:r>
              <a:rPr lang="en-US" sz="1200" b="0" baseline="0" dirty="0">
                <a:latin typeface="Arial"/>
                <a:cs typeface="Calibri"/>
              </a:rPr>
              <a:t>It bears repeating that all users of these digital tools</a:t>
            </a:r>
            <a:r>
              <a:rPr lang="en-US" sz="1200" b="1" baseline="0" dirty="0">
                <a:latin typeface="Arial"/>
                <a:cs typeface="Calibri"/>
              </a:rPr>
              <a:t> </a:t>
            </a:r>
            <a:r>
              <a:rPr lang="en-US" sz="1200" baseline="0" dirty="0">
                <a:latin typeface="Arial"/>
                <a:cs typeface="Calibri"/>
              </a:rPr>
              <a:t>will require a CAC capabilities, and for some activities the user will require permissions from the Unit DTMS Manager to gain access and input/edit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a:cs typeface="Calibri"/>
              </a:rPr>
              <a:t>Once authorized access to ATN the user can enter the system and conduct searches that will assist the leader in prioritizing, planning and preparing, and executing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a:cs typeface="Calibri"/>
              </a:rPr>
              <a:t>Are there any questions?</a:t>
            </a:r>
            <a:endParaRPr lang="en-US" b="0" dirty="0">
              <a:latin typeface=" Arial"/>
              <a:cs typeface="Arial" panose="020B0604020202020204" pitchFamily="34" charset="0"/>
            </a:endParaRPr>
          </a:p>
          <a:p>
            <a:endParaRPr lang="en-US" sz="1200" dirty="0">
              <a:latin typeface=" Arial"/>
              <a:cs typeface="Arial" panose="020B0604020202020204" pitchFamily="34" charset="0"/>
            </a:endParaRPr>
          </a:p>
          <a:p>
            <a:r>
              <a:rPr lang="en-US" sz="1200" dirty="0">
                <a:latin typeface=" Arial"/>
                <a:cs typeface="Arial" panose="020B0604020202020204" pitchFamily="34" charset="0"/>
              </a:rPr>
              <a:t>Next slide.</a:t>
            </a:r>
          </a:p>
        </p:txBody>
      </p:sp>
    </p:spTree>
    <p:extLst>
      <p:ext uri="{BB962C8B-B14F-4D97-AF65-F5344CB8AC3E}">
        <p14:creationId xmlns:p14="http://schemas.microsoft.com/office/powerpoint/2010/main" val="116941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0563"/>
            <a:ext cx="4619625" cy="34655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 The Digital Training Management System (DTMS) at https://dtms.army.mil/.</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must have a significant familiarity with ATN and DTMS so that you can both aid the students in understanding how these digital training management systems work, but also to address any significant questions that arise, and to have the ability to correct misconceptions or misunderstanding.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 the students that they can access the </a:t>
            </a:r>
            <a:r>
              <a:rPr lang="en-US" sz="1200" b="1" kern="1200" dirty="0">
                <a:solidFill>
                  <a:schemeClr val="tx1"/>
                </a:solidFill>
                <a:effectLst/>
                <a:latin typeface="+mn-lt"/>
                <a:ea typeface="+mn-ea"/>
                <a:cs typeface="+mn-cs"/>
              </a:rPr>
              <a:t>DTMS User Guide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DTMS Quick Reference Guide </a:t>
            </a:r>
            <a:r>
              <a:rPr lang="en-US" sz="1200" kern="1200" dirty="0">
                <a:solidFill>
                  <a:schemeClr val="tx1"/>
                </a:solidFill>
                <a:effectLst/>
                <a:latin typeface="+mn-lt"/>
                <a:ea typeface="+mn-ea"/>
                <a:cs typeface="+mn-cs"/>
              </a:rPr>
              <a:t>through the ATN homepage. These instruments provide users with the specific details on how to use all facets of DTMS.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 them they can also access the </a:t>
            </a:r>
            <a:r>
              <a:rPr lang="en-US" sz="1200" b="1" kern="1200" dirty="0">
                <a:solidFill>
                  <a:schemeClr val="tx1"/>
                </a:solidFill>
                <a:effectLst/>
                <a:latin typeface="+mn-lt"/>
                <a:ea typeface="+mn-ea"/>
                <a:cs typeface="+mn-cs"/>
              </a:rPr>
              <a:t>Tutorials</a:t>
            </a:r>
            <a:r>
              <a:rPr lang="en-US" sz="1200" kern="1200" dirty="0">
                <a:solidFill>
                  <a:schemeClr val="tx1"/>
                </a:solidFill>
                <a:effectLst/>
                <a:latin typeface="+mn-lt"/>
                <a:ea typeface="+mn-ea"/>
                <a:cs typeface="+mn-cs"/>
              </a:rPr>
              <a:t> for utilizing DTMS through the </a:t>
            </a:r>
            <a:r>
              <a:rPr lang="en-US" sz="1200" b="1" kern="1200" dirty="0">
                <a:solidFill>
                  <a:schemeClr val="tx1"/>
                </a:solidFill>
                <a:effectLst/>
                <a:latin typeface="+mn-lt"/>
                <a:ea typeface="+mn-ea"/>
                <a:cs typeface="+mn-cs"/>
              </a:rPr>
              <a:t>DTMS Knowledge Base </a:t>
            </a:r>
            <a:r>
              <a:rPr lang="en-US" sz="1200" kern="1200" dirty="0">
                <a:solidFill>
                  <a:schemeClr val="tx1"/>
                </a:solidFill>
                <a:effectLst/>
                <a:latin typeface="+mn-lt"/>
                <a:ea typeface="+mn-ea"/>
                <a:cs typeface="+mn-cs"/>
              </a:rPr>
              <a:t>on ATN at https://atn.army.mil/unit-training-management-(utm)-en/dtms-knowledge-base.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 the students that they can request DTMS training for their designated DTMS managers and users. This will increase the training capabilities of the unit.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a:t>
            </a:r>
            <a:r>
              <a:rPr lang="en-US" b="1" i="0" dirty="0">
                <a:solidFill>
                  <a:srgbClr val="000000"/>
                </a:solidFill>
                <a:effectLst/>
                <a:latin typeface="Arial" panose="020B0604020202020204" pitchFamily="34" charset="0"/>
              </a:rPr>
              <a:t>Digital Training Management System (DTMS) </a:t>
            </a:r>
            <a:r>
              <a:rPr lang="en-US" b="0" i="0" dirty="0">
                <a:solidFill>
                  <a:srgbClr val="000000"/>
                </a:solidFill>
                <a:effectLst/>
                <a:latin typeface="Arial" panose="020B0604020202020204" pitchFamily="34" charset="0"/>
              </a:rPr>
              <a:t>is a system for capturing training planned and completed – from individual Soldier to the unit level, and higher echelon depending on your Command setting</a:t>
            </a:r>
          </a:p>
          <a:p>
            <a:endParaRPr lang="en-US" b="0"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DTMS</a:t>
            </a:r>
            <a:r>
              <a:rPr lang="en-US" b="0" i="0" dirty="0">
                <a:solidFill>
                  <a:srgbClr val="000000"/>
                </a:solidFill>
                <a:effectLst/>
                <a:latin typeface="Arial" panose="020B0604020202020204" pitchFamily="34" charset="0"/>
              </a:rPr>
              <a:t> assists with implementing doctrine, tactics, techniques and procedures outlined in FM 7-0, </a:t>
            </a:r>
            <a:r>
              <a:rPr lang="en-US" b="0" i="1" dirty="0">
                <a:solidFill>
                  <a:srgbClr val="000000"/>
                </a:solidFill>
                <a:effectLst/>
                <a:latin typeface="Arial" panose="020B0604020202020204" pitchFamily="34" charset="0"/>
              </a:rPr>
              <a:t>Training.</a:t>
            </a:r>
            <a:r>
              <a:rPr lang="en-US" b="0" i="0" dirty="0">
                <a:solidFill>
                  <a:srgbClr val="000000"/>
                </a:solidFill>
                <a:effectLst/>
                <a:latin typeface="Arial" panose="020B0604020202020204" pitchFamily="34" charset="0"/>
              </a:rPr>
              <a:t> It provides leaders with an end-to-end view of current unit training status - at all echelons. </a:t>
            </a:r>
          </a:p>
          <a:p>
            <a:br>
              <a:rPr lang="en-US" dirty="0"/>
            </a:br>
            <a:r>
              <a:rPr lang="en-US" b="1" i="0" dirty="0">
                <a:solidFill>
                  <a:srgbClr val="000000"/>
                </a:solidFill>
                <a:effectLst/>
                <a:latin typeface="Arial" panose="020B0604020202020204" pitchFamily="34" charset="0"/>
              </a:rPr>
              <a:t>DTMS</a:t>
            </a:r>
            <a:r>
              <a:rPr lang="en-US" b="0" i="0" dirty="0">
                <a:solidFill>
                  <a:srgbClr val="000000"/>
                </a:solidFill>
                <a:effectLst/>
                <a:latin typeface="Arial" panose="020B0604020202020204" pitchFamily="34" charset="0"/>
              </a:rPr>
              <a:t> assist Commanders, First Sergeants, and NCO leaders at each point in the training management process to plan and prepare, execute, and assess training. It also maintains a Soldier's training history from hire to retire. Furthermore, it will allow users to communicate and coordinate across the chain of command. It also features calendars to plan and schedule training.</a:t>
            </a:r>
            <a:br>
              <a:rPr lang="en-US" dirty="0"/>
            </a:br>
            <a:br>
              <a:rPr lang="en-US" dirty="0"/>
            </a:br>
            <a:r>
              <a:rPr lang="en-US" b="1" i="0" dirty="0">
                <a:solidFill>
                  <a:srgbClr val="000000"/>
                </a:solidFill>
                <a:effectLst/>
                <a:latin typeface="Arial" panose="020B0604020202020204" pitchFamily="34" charset="0"/>
              </a:rPr>
              <a:t>DTMS</a:t>
            </a:r>
            <a:r>
              <a:rPr lang="en-US" b="0" i="0" dirty="0">
                <a:solidFill>
                  <a:srgbClr val="000000"/>
                </a:solidFill>
                <a:effectLst/>
                <a:latin typeface="Arial" panose="020B0604020202020204" pitchFamily="34" charset="0"/>
              </a:rPr>
              <a:t> provides a digital version of the Soldier's individual training record to better inform training management decisions and reduce manual data entry as new Soldiers arrive and Soldiers move to other units.</a:t>
            </a:r>
            <a:br>
              <a:rPr lang="en-US" dirty="0"/>
            </a:br>
            <a:br>
              <a:rPr lang="en-US" dirty="0"/>
            </a:br>
            <a:r>
              <a:rPr lang="en-US" b="0" i="0" dirty="0">
                <a:solidFill>
                  <a:srgbClr val="000000"/>
                </a:solidFill>
                <a:effectLst/>
                <a:latin typeface="Arial" panose="020B0604020202020204" pitchFamily="34" charset="0"/>
              </a:rPr>
              <a:t>For Commanders, First Sergeants, and training managers, DTMS provides an easily accessible record of training. It </a:t>
            </a:r>
            <a:r>
              <a:rPr lang="en-US" b="1" i="1" dirty="0">
                <a:solidFill>
                  <a:srgbClr val="000000"/>
                </a:solidFill>
                <a:effectLst/>
                <a:latin typeface="Arial" panose="020B0604020202020204" pitchFamily="34" charset="0"/>
              </a:rPr>
              <a:t>enables T-C-B Command Teams </a:t>
            </a:r>
            <a:r>
              <a:rPr lang="en-US" b="0" i="0" dirty="0">
                <a:solidFill>
                  <a:srgbClr val="000000"/>
                </a:solidFill>
                <a:effectLst/>
                <a:latin typeface="Arial" panose="020B0604020202020204" pitchFamily="34" charset="0"/>
              </a:rPr>
              <a:t>formulate a training plan and synchronize it with Army doctrine. Additionally, users can quickly query unit, platoon, and individual records to track the status of any unit or individual training, to include weapons qualification, physical training, mandatory training, and other training completion information.</a:t>
            </a:r>
            <a:br>
              <a:rPr lang="en-US" dirty="0"/>
            </a:br>
            <a:br>
              <a:rPr lang="en-US" dirty="0"/>
            </a:br>
            <a:r>
              <a:rPr lang="en-US" b="0" i="0" dirty="0">
                <a:solidFill>
                  <a:srgbClr val="000000"/>
                </a:solidFill>
                <a:effectLst/>
                <a:latin typeface="Arial" panose="020B0604020202020204" pitchFamily="34" charset="0"/>
              </a:rPr>
              <a:t>For all Soldiers, DTMS reduces manual data entry by recording data in a database that </a:t>
            </a:r>
            <a:r>
              <a:rPr lang="en-US" b="1" i="1" dirty="0">
                <a:solidFill>
                  <a:srgbClr val="000000"/>
                </a:solidFill>
                <a:effectLst/>
                <a:latin typeface="Arial" panose="020B0604020202020204" pitchFamily="34" charset="0"/>
              </a:rPr>
              <a:t>communicates with other systems to automatically update records</a:t>
            </a:r>
            <a:r>
              <a:rPr lang="en-US" b="0" i="0" dirty="0">
                <a:solidFill>
                  <a:srgbClr val="000000"/>
                </a:solidFill>
                <a:effectLst/>
                <a:latin typeface="Arial" panose="020B0604020202020204" pitchFamily="34" charset="0"/>
              </a:rPr>
              <a:t>. </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Finally, DTMS is maintained by the </a:t>
            </a:r>
            <a:r>
              <a:rPr lang="en-US" b="1" i="0" dirty="0">
                <a:solidFill>
                  <a:srgbClr val="000000"/>
                </a:solidFill>
                <a:effectLst/>
                <a:latin typeface="Arial" panose="020B0604020202020204" pitchFamily="34" charset="0"/>
              </a:rPr>
              <a:t>Training Management Directorate (TMD) </a:t>
            </a:r>
            <a:r>
              <a:rPr lang="en-US" b="0" i="0" dirty="0">
                <a:solidFill>
                  <a:srgbClr val="000000"/>
                </a:solidFill>
                <a:effectLst/>
                <a:latin typeface="Arial" panose="020B0604020202020204" pitchFamily="34" charset="0"/>
              </a:rPr>
              <a:t>at Fort Leavenworth, Kansas. It is a subordinate organization of the </a:t>
            </a:r>
            <a:r>
              <a:rPr lang="en-US" b="1" i="0" dirty="0">
                <a:solidFill>
                  <a:srgbClr val="000000"/>
                </a:solidFill>
                <a:effectLst/>
                <a:latin typeface="Arial" panose="020B0604020202020204" pitchFamily="34" charset="0"/>
              </a:rPr>
              <a:t>Combined Arms Center – Training (CAC-T)</a:t>
            </a:r>
            <a:r>
              <a:rPr lang="en-US" b="0" i="0" dirty="0">
                <a:solidFill>
                  <a:srgbClr val="000000"/>
                </a:solidFill>
                <a:effectLst/>
                <a:latin typeface="Arial" panose="020B0604020202020204" pitchFamily="34" charset="0"/>
              </a:rPr>
              <a:t>, which manages training support and training development programs.</a:t>
            </a:r>
          </a:p>
          <a:p>
            <a:pPr marL="0" indent="0">
              <a:buFont typeface="Arial" panose="020B0604020202020204" pitchFamily="34" charset="0"/>
              <a:buNone/>
            </a:pPr>
            <a:endParaRPr lang="en-US" sz="1200" baseline="0" dirty="0">
              <a:latin typeface="Arial"/>
              <a:cs typeface="Calibri"/>
            </a:endParaRPr>
          </a:p>
          <a:p>
            <a:r>
              <a:rPr lang="en-US" b="0" i="0" dirty="0">
                <a:solidFill>
                  <a:srgbClr val="000000"/>
                </a:solidFill>
                <a:effectLst/>
                <a:latin typeface="Arial" panose="020B0604020202020204" pitchFamily="34" charset="0"/>
              </a:rPr>
              <a:t>Are there any questions?</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Next Slide</a:t>
            </a:r>
            <a:br>
              <a:rPr lang="en-US" dirty="0"/>
            </a:br>
            <a:endParaRPr lang="en-US" dirty="0"/>
          </a:p>
        </p:txBody>
      </p:sp>
    </p:spTree>
    <p:extLst>
      <p:ext uri="{BB962C8B-B14F-4D97-AF65-F5344CB8AC3E}">
        <p14:creationId xmlns:p14="http://schemas.microsoft.com/office/powerpoint/2010/main" val="194514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 The Army Training Network, Combined Arms Training Strategies (CATS) at https://atn.army.mil/ATNPortalUI/CATS/.</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time and classroom dynamics allow, demonstrate the CATS ATN Viewer and DTMS CATS Planning Tools live.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a:t>
            </a:r>
            <a:r>
              <a:rPr lang="en-US" b="1" i="0" dirty="0">
                <a:solidFill>
                  <a:srgbClr val="000000"/>
                </a:solidFill>
                <a:effectLst/>
                <a:latin typeface="Arial" panose="020B0604020202020204" pitchFamily="34" charset="0"/>
              </a:rPr>
              <a:t>CATS</a:t>
            </a:r>
            <a:r>
              <a:rPr lang="en-US" b="0" i="0" dirty="0">
                <a:solidFill>
                  <a:srgbClr val="000000"/>
                </a:solidFill>
                <a:effectLst/>
                <a:latin typeface="Arial" panose="020B0604020202020204" pitchFamily="34" charset="0"/>
              </a:rPr>
              <a:t> Program is governed by Army Regulation (AR) 350-1, Army Training and Leader Development. As discussed earlier, </a:t>
            </a:r>
            <a:r>
              <a:rPr lang="en-US" sz="1200" b="1" baseline="0" dirty="0">
                <a:latin typeface="Arial"/>
                <a:cs typeface="Calibri"/>
              </a:rPr>
              <a:t>CATS</a:t>
            </a:r>
            <a:r>
              <a:rPr lang="en-US" sz="1200" b="0" baseline="0" dirty="0">
                <a:latin typeface="Arial"/>
                <a:cs typeface="Calibri"/>
              </a:rPr>
              <a:t> is a critical tool for providing you with crucial </a:t>
            </a:r>
            <a:r>
              <a:rPr lang="en-US" sz="1200" b="0" baseline="0" dirty="0">
                <a:latin typeface=" Arial"/>
                <a:cs typeface="Arial" pitchFamily="34" charset="0"/>
              </a:rPr>
              <a:t>recommendations on who, what, and how often to train on tasks- collective and individual. </a:t>
            </a:r>
          </a:p>
          <a:p>
            <a:endParaRPr lang="en-US" sz="1200" b="0" baseline="0" dirty="0">
              <a:latin typeface=" Arial"/>
              <a:cs typeface="Arial" pitchFamily="34" charset="0"/>
            </a:endParaRPr>
          </a:p>
          <a:p>
            <a:r>
              <a:rPr lang="en-US" sz="1200" b="0" baseline="0" dirty="0">
                <a:latin typeface=" Arial"/>
                <a:cs typeface="Arial" pitchFamily="34" charset="0"/>
              </a:rPr>
              <a:t>The </a:t>
            </a:r>
            <a:r>
              <a:rPr lang="en-US" sz="1200" b="1" baseline="0" dirty="0">
                <a:latin typeface=" Arial"/>
                <a:cs typeface="Arial" pitchFamily="34" charset="0"/>
              </a:rPr>
              <a:t>CATS</a:t>
            </a:r>
            <a:r>
              <a:rPr lang="en-US" sz="1200" b="0" baseline="0" dirty="0">
                <a:latin typeface=" Arial"/>
                <a:cs typeface="Arial" pitchFamily="34" charset="0"/>
              </a:rPr>
              <a:t> is foundational as a planning tool for training event design and execution. This will include training aids, devices, simulators, and simulations </a:t>
            </a:r>
            <a:r>
              <a:rPr lang="en-US" sz="1200" b="1" baseline="0" dirty="0">
                <a:latin typeface=" Arial"/>
                <a:cs typeface="Arial" pitchFamily="34" charset="0"/>
              </a:rPr>
              <a:t>(TADSS)</a:t>
            </a:r>
            <a:r>
              <a:rPr lang="en-US" sz="1200" b="0" baseline="0" dirty="0">
                <a:latin typeface=" Arial"/>
                <a:cs typeface="Arial" pitchFamily="34" charset="0"/>
              </a:rPr>
              <a:t>,</a:t>
            </a:r>
            <a:r>
              <a:rPr lang="en-US" sz="1200" b="1" baseline="0" dirty="0">
                <a:latin typeface=" Arial"/>
                <a:cs typeface="Arial" pitchFamily="34" charset="0"/>
              </a:rPr>
              <a:t> </a:t>
            </a:r>
            <a:r>
              <a:rPr lang="en-US" sz="1200" b="0" baseline="0" dirty="0">
                <a:latin typeface=" Arial"/>
                <a:cs typeface="Arial" pitchFamily="34" charset="0"/>
              </a:rPr>
              <a:t>training gates, multi-echelon training events, major resources, as well as purpose, outcome, and recommended execution guidance.</a:t>
            </a:r>
          </a:p>
          <a:p>
            <a:pPr marL="0" indent="0">
              <a:buFont typeface="Arial" panose="020B0604020202020204" pitchFamily="34" charset="0"/>
              <a:buNone/>
            </a:pPr>
            <a:endParaRPr lang="en-US" sz="1200" b="0" baseline="0" dirty="0">
              <a:latin typeface=" Arial"/>
              <a:cs typeface="Arial" pitchFamily="34" charset="0"/>
            </a:endParaRPr>
          </a:p>
          <a:p>
            <a:pPr marL="0" indent="0">
              <a:buFont typeface="Arial" panose="020B0604020202020204" pitchFamily="34" charset="0"/>
              <a:buNone/>
            </a:pPr>
            <a:r>
              <a:rPr lang="en-US" sz="1200" baseline="0" dirty="0">
                <a:latin typeface="Arial"/>
                <a:cs typeface="Calibri"/>
              </a:rPr>
              <a:t>The </a:t>
            </a:r>
            <a:r>
              <a:rPr lang="en-US" sz="1200" b="1" baseline="0" dirty="0">
                <a:latin typeface="Arial"/>
                <a:cs typeface="Calibri"/>
              </a:rPr>
              <a:t>CATS</a:t>
            </a:r>
            <a:r>
              <a:rPr lang="en-US" sz="1200" baseline="0" dirty="0">
                <a:latin typeface="Arial"/>
                <a:cs typeface="Calibri"/>
              </a:rPr>
              <a:t> user can search for both designed and assigned tasks. </a:t>
            </a:r>
            <a:r>
              <a:rPr lang="en-US" b="0" i="0" dirty="0">
                <a:solidFill>
                  <a:srgbClr val="000000"/>
                </a:solidFill>
                <a:effectLst/>
                <a:latin typeface="Arial" panose="020B0604020202020204" pitchFamily="34" charset="0"/>
              </a:rPr>
              <a:t>The </a:t>
            </a:r>
            <a:r>
              <a:rPr lang="en-US" b="1" i="0" dirty="0">
                <a:solidFill>
                  <a:srgbClr val="000000"/>
                </a:solidFill>
                <a:effectLst/>
                <a:latin typeface="Arial" panose="020B0604020202020204" pitchFamily="34" charset="0"/>
              </a:rPr>
              <a:t>CATS </a:t>
            </a:r>
            <a:r>
              <a:rPr lang="en-US" b="0" i="0" dirty="0">
                <a:solidFill>
                  <a:srgbClr val="000000"/>
                </a:solidFill>
                <a:effectLst/>
                <a:latin typeface="Arial" panose="020B0604020202020204" pitchFamily="34" charset="0"/>
              </a:rPr>
              <a:t>program consists of three components: the combined arms training strategy, the </a:t>
            </a:r>
            <a:r>
              <a:rPr lang="en-US" b="1" i="0" dirty="0">
                <a:solidFill>
                  <a:srgbClr val="000000"/>
                </a:solidFill>
                <a:effectLst/>
                <a:latin typeface="Arial" panose="020B0604020202020204" pitchFamily="34" charset="0"/>
              </a:rPr>
              <a:t>ATN CATS </a:t>
            </a:r>
            <a:r>
              <a:rPr lang="en-US" b="0" i="0" dirty="0">
                <a:solidFill>
                  <a:srgbClr val="000000"/>
                </a:solidFill>
                <a:effectLst/>
                <a:latin typeface="Arial" panose="020B0604020202020204" pitchFamily="34" charset="0"/>
              </a:rPr>
              <a:t>Viewer, and the </a:t>
            </a:r>
            <a:r>
              <a:rPr lang="en-US" b="1" i="0" dirty="0">
                <a:solidFill>
                  <a:srgbClr val="000000"/>
                </a:solidFill>
                <a:effectLst/>
                <a:latin typeface="Arial" panose="020B0604020202020204" pitchFamily="34" charset="0"/>
              </a:rPr>
              <a:t>DTMS CATS </a:t>
            </a:r>
            <a:r>
              <a:rPr lang="en-US" b="0" i="0" dirty="0">
                <a:solidFill>
                  <a:srgbClr val="000000"/>
                </a:solidFill>
                <a:effectLst/>
                <a:latin typeface="Arial" panose="020B0604020202020204" pitchFamily="34" charset="0"/>
              </a:rPr>
              <a:t>Planning Tool. </a:t>
            </a:r>
          </a:p>
          <a:p>
            <a:pPr marL="0" indent="0">
              <a:buFont typeface="Arial" panose="020B0604020202020204" pitchFamily="34" charset="0"/>
              <a:buNone/>
            </a:pPr>
            <a:endParaRPr lang="en-US" b="0" i="0" dirty="0">
              <a:solidFill>
                <a:srgbClr val="000000"/>
              </a:solidFill>
              <a:effectLst/>
              <a:latin typeface="Arial" panose="020B0604020202020204" pitchFamily="34" charset="0"/>
            </a:endParaRPr>
          </a:p>
          <a:p>
            <a:pPr marL="0" indent="0">
              <a:buFont typeface="Arial" panose="020B0604020202020204" pitchFamily="34" charset="0"/>
              <a:buNone/>
            </a:pPr>
            <a:r>
              <a:rPr lang="en-US" b="0" i="0" dirty="0">
                <a:solidFill>
                  <a:srgbClr val="000000"/>
                </a:solidFill>
                <a:effectLst/>
                <a:latin typeface="Arial" panose="020B0604020202020204" pitchFamily="34" charset="0"/>
              </a:rPr>
              <a:t>Users can access the CATS Knowledge Base either through the CATS program or via the Unit Training Management system at https://atn.army.mil/unit-training-management-(utm)-en/cats-knowledge-base. </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planning tool allows unit leaders and trainers to tailor the baseline unit information within the training strategy to develop a unit specific training plan.</a:t>
            </a:r>
          </a:p>
          <a:p>
            <a:endParaRPr lang="en-US" baseline="0" dirty="0"/>
          </a:p>
          <a:p>
            <a:r>
              <a:rPr lang="en-US" baseline="0" dirty="0"/>
              <a:t>CATS begin with the proponent and a CATS analyst conducting an analysis based on </a:t>
            </a:r>
            <a:r>
              <a:rPr lang="en-US" sz="1200" b="0" i="0" u="none" strike="noStrike" kern="1200" baseline="0" dirty="0">
                <a:solidFill>
                  <a:schemeClr val="tx1"/>
                </a:solidFill>
                <a:latin typeface="+mn-lt"/>
                <a:ea typeface="+mn-ea"/>
                <a:cs typeface="+mn-cs"/>
              </a:rPr>
              <a:t>the missions, functions, and capabilities as stated in the unit’s TOE</a:t>
            </a:r>
            <a:r>
              <a:rPr lang="en-US" baseline="0" dirty="0"/>
              <a:t>.  </a:t>
            </a:r>
          </a:p>
          <a:p>
            <a:endParaRPr lang="en-US" baseline="0" dirty="0"/>
          </a:p>
          <a:p>
            <a:r>
              <a:rPr lang="en-US" baseline="0" dirty="0"/>
              <a:t>User can generate a </a:t>
            </a:r>
            <a:r>
              <a:rPr lang="en-US" b="1" baseline="0" dirty="0"/>
              <a:t>Unit Task List: Collective Tasks (UTL)</a:t>
            </a:r>
            <a:r>
              <a:rPr lang="en-US" baseline="0" dirty="0"/>
              <a:t>.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UTL</a:t>
            </a:r>
            <a:r>
              <a:rPr lang="en-US" sz="1200" b="0" i="0" u="none" strike="noStrike" kern="1200" baseline="0" dirty="0">
                <a:solidFill>
                  <a:schemeClr val="tx1"/>
                </a:solidFill>
                <a:latin typeface="+mn-lt"/>
                <a:ea typeface="+mn-ea"/>
                <a:cs typeface="+mn-cs"/>
              </a:rPr>
              <a:t> is every collective task the unit should be able to perform to other tasks that is expected of operational units such as deploy/redeploy, protection, sustainment, gunnery, etc. etc. </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Selected tasks are then grouped into Task Sets for tasks that can logically be trained together to obtain proficiency in a desired capability, task set names typically correspond with the desired capability.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Task Sets recognize that there are usually many tasks performed when a unit executes a capability or function while recognizing that some tasks are more important than others.</a:t>
            </a:r>
            <a:endParaRPr lang="en-US" baseline="0" dirty="0"/>
          </a:p>
          <a:p>
            <a:endParaRPr lang="en-US" baseline="0" dirty="0"/>
          </a:p>
          <a:p>
            <a:r>
              <a:rPr lang="en-US" baseline="0" dirty="0"/>
              <a:t>Task Sets are then associated with events and depicted on a schedule in accordance with Sustainable Readiness cycles resulting in a Combined Arms Training Strategy.</a:t>
            </a:r>
          </a:p>
          <a:p>
            <a:endParaRPr lang="en-US" baseline="0" dirty="0"/>
          </a:p>
          <a:p>
            <a:r>
              <a:rPr lang="en-US" sz="1200" kern="1200" dirty="0">
                <a:solidFill>
                  <a:schemeClr val="tx1"/>
                </a:solidFill>
                <a:effectLst/>
                <a:latin typeface="+mn-lt"/>
                <a:ea typeface="+mn-ea"/>
                <a:cs typeface="+mn-cs"/>
              </a:rPr>
              <a:t>Are there any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Tree>
    <p:extLst>
      <p:ext uri="{BB962C8B-B14F-4D97-AF65-F5344CB8AC3E}">
        <p14:creationId xmlns:p14="http://schemas.microsoft.com/office/powerpoint/2010/main" val="418227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0563"/>
            <a:ext cx="4619625" cy="34655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indent="0">
              <a:buFont typeface="Arial" panose="020B0604020202020204" pitchFamily="34" charset="0"/>
              <a:buNone/>
            </a:pPr>
            <a:endParaRPr lang="en-US" b="1" baseline="0" dirty="0">
              <a:latin typeface=" Arial"/>
            </a:endParaRPr>
          </a:p>
          <a:p>
            <a:r>
              <a:rPr lang="en-US" b="1" dirty="0">
                <a:latin typeface=" Arial"/>
              </a:rPr>
              <a:t>INSTRUCTOR NOTES: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Determine if students have gained familiarity with the material discussed by soliciting student questions and answers. Ask the students questions and correct misunderstandings.</a:t>
            </a:r>
          </a:p>
          <a:p>
            <a:endParaRPr lang="en-US" sz="1200"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1. The Check on Learning in this presentation includes questions and answers (solutions) for the instructor ONLY.</a:t>
            </a:r>
          </a:p>
          <a:p>
            <a:pPr marL="0" lvl="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Determine if students have gained familiarity with the material discussed by soliciting student questions and explanations.</a:t>
            </a:r>
          </a:p>
          <a:p>
            <a:endParaRPr lang="en-US" dirty="0">
              <a:latin typeface=" Arial"/>
            </a:endParaRPr>
          </a:p>
          <a:p>
            <a:endParaRPr lang="en-US" dirty="0">
              <a:latin typeface=" Arial"/>
            </a:endParaRPr>
          </a:p>
          <a:p>
            <a:r>
              <a:rPr lang="en-US" b="1" dirty="0">
                <a:latin typeface=" Arial"/>
              </a:rPr>
              <a:t>SCRIPT -</a:t>
            </a:r>
          </a:p>
          <a:p>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We will now conduct a Check on Learning. </a:t>
            </a:r>
            <a:r>
              <a:rPr lang="en-US" sz="1200" b="0" kern="1200" baseline="0" dirty="0">
                <a:solidFill>
                  <a:schemeClr val="tx1"/>
                </a:solidFill>
                <a:effectLst/>
                <a:latin typeface=" Arial"/>
                <a:ea typeface="+mn-ea"/>
                <a:cs typeface="Arial" panose="020B0604020202020204" pitchFamily="34" charset="0"/>
              </a:rPr>
              <a:t> Do not answer until prompted to.</a:t>
            </a:r>
          </a:p>
          <a:p>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tx1"/>
                </a:solidFill>
                <a:effectLst/>
                <a:latin typeface=" Arial"/>
                <a:ea typeface="+mn-ea"/>
                <a:cs typeface="Arial" panose="020B0604020202020204" pitchFamily="34" charset="0"/>
              </a:rPr>
              <a:t>ASK: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kern="1200" baseline="0" dirty="0">
              <a:solidFill>
                <a:schemeClr val="tx1"/>
              </a:solidFill>
              <a:effectLst/>
              <a:latin typeface=" Arial"/>
              <a:ea typeface="+mn-ea"/>
              <a:cs typeface="Arial" panose="020B0604020202020204" pitchFamily="34" charset="0"/>
            </a:endParaRPr>
          </a:p>
          <a:p>
            <a:pPr marL="0" indent="0">
              <a:buNone/>
            </a:pPr>
            <a:r>
              <a:rPr lang="en-US" sz="1200" b="1" kern="1200" dirty="0">
                <a:solidFill>
                  <a:schemeClr val="tx1"/>
                </a:solidFill>
                <a:effectLst/>
                <a:latin typeface="+mn-lt"/>
                <a:ea typeface="+mn-ea"/>
                <a:cs typeface="+mn-cs"/>
              </a:rPr>
              <a:t>1. What are the two crucial principles for Army training? (ref: FM 7-0,</a:t>
            </a:r>
            <a:r>
              <a:rPr lang="en-US" sz="1200" b="1" kern="1200" baseline="0" dirty="0">
                <a:solidFill>
                  <a:schemeClr val="tx1"/>
                </a:solidFill>
                <a:effectLst/>
                <a:latin typeface="+mn-lt"/>
                <a:ea typeface="+mn-ea"/>
                <a:cs typeface="+mn-cs"/>
              </a:rPr>
              <a:t> Chap 1, para 1-5 to 1-7 )</a:t>
            </a:r>
            <a:r>
              <a:rPr lang="en-US" sz="1200" b="1" kern="1200" dirty="0">
                <a:solidFill>
                  <a:schemeClr val="tx1"/>
                </a:solidFill>
                <a:effectLst/>
                <a:latin typeface="+mn-lt"/>
                <a:ea typeface="+mn-ea"/>
                <a:cs typeface="+mn-cs"/>
              </a:rPr>
              <a:t>  </a:t>
            </a:r>
          </a:p>
          <a:p>
            <a:pPr marL="0" indent="0">
              <a:buNone/>
            </a:pPr>
            <a:endParaRPr lang="en-US" sz="1200" b="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Answer: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Commanders are the primary trainers, NCOs </a:t>
            </a:r>
            <a:r>
              <a:rPr lang="en-US" sz="1200" b="0" dirty="0">
                <a:latin typeface=" Arial"/>
              </a:rPr>
              <a:t>train individuals, crews, and small teams; advise commanders on all aspects of training</a:t>
            </a:r>
            <a:r>
              <a:rPr lang="en-US" sz="1200" b="0" kern="1200" dirty="0">
                <a:solidFill>
                  <a:schemeClr val="tx1"/>
                </a:solidFill>
                <a:effectLst/>
                <a:latin typeface="+mn-lt"/>
                <a:ea typeface="+mn-ea"/>
                <a:cs typeface="+mn-cs"/>
              </a:rPr>
              <a:t>.</a:t>
            </a:r>
          </a:p>
          <a:p>
            <a:pPr marL="0" indent="0" defTabSz="685800">
              <a:spcAft>
                <a:spcPts val="1350"/>
              </a:spcAft>
              <a:buFont typeface="Arial" panose="020B0604020202020204" pitchFamily="34" charset="0"/>
              <a:buNone/>
              <a:defRPr/>
            </a:pPr>
            <a:endParaRPr lang="en-US" sz="1200" b="0" dirty="0">
              <a:solidFill>
                <a:prstClr val="black"/>
              </a:solidFill>
              <a:latin typeface=" Arial"/>
              <a:cs typeface="Arial" panose="020B0604020202020204" pitchFamily="34" charset="0"/>
            </a:endParaRPr>
          </a:p>
          <a:p>
            <a:pPr marL="0" indent="0">
              <a:buNone/>
            </a:pPr>
            <a:r>
              <a:rPr lang="en-US" sz="1200" b="1" dirty="0">
                <a:solidFill>
                  <a:prstClr val="black"/>
                </a:solidFill>
                <a:latin typeface=" Arial"/>
                <a:cs typeface="Arial" panose="020B0604020202020204" pitchFamily="34" charset="0"/>
              </a:rPr>
              <a:t>2. </a:t>
            </a:r>
            <a:r>
              <a:rPr lang="en-US" sz="1200" b="1" kern="1200" dirty="0">
                <a:solidFill>
                  <a:schemeClr val="tx1"/>
                </a:solidFill>
                <a:effectLst/>
                <a:latin typeface="+mn-lt"/>
                <a:ea typeface="+mn-ea"/>
                <a:cs typeface="+mn-cs"/>
              </a:rPr>
              <a:t>What are the major components of the Training Management Cycle? (ref: FM 7-0,</a:t>
            </a:r>
            <a:r>
              <a:rPr lang="en-US" sz="1200" b="1" kern="1200" baseline="0" dirty="0">
                <a:solidFill>
                  <a:schemeClr val="tx1"/>
                </a:solidFill>
                <a:effectLst/>
                <a:latin typeface="+mn-lt"/>
                <a:ea typeface="+mn-ea"/>
                <a:cs typeface="+mn-cs"/>
              </a:rPr>
              <a:t> Chap 1, para 1-23)</a:t>
            </a:r>
            <a:r>
              <a:rPr lang="en-US" sz="1200" b="1" kern="1200" dirty="0">
                <a:solidFill>
                  <a:schemeClr val="tx1"/>
                </a:solidFill>
                <a:effectLst/>
                <a:latin typeface="+mn-lt"/>
                <a:ea typeface="+mn-ea"/>
                <a:cs typeface="+mn-cs"/>
              </a:rPr>
              <a:t>  </a:t>
            </a:r>
          </a:p>
          <a:p>
            <a:pPr marL="0" indent="0">
              <a:buNone/>
            </a:pPr>
            <a:endParaRPr lang="en-US" sz="1200" b="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Answer: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Prioritizing, Planning and Preparing, Executing, Evaluating, Assessing</a:t>
            </a:r>
          </a:p>
          <a:p>
            <a:pPr marL="0" indent="0">
              <a:buNone/>
            </a:pPr>
            <a:endParaRPr lang="en-US" sz="1200" dirty="0">
              <a:solidFill>
                <a:prstClr val="black"/>
              </a:solidFill>
              <a:latin typeface=" Arial"/>
              <a:cs typeface="Arial" panose="020B0604020202020204" pitchFamily="34" charset="0"/>
            </a:endParaRPr>
          </a:p>
          <a:p>
            <a:pPr marL="0" indent="0" defTabSz="685800">
              <a:spcAft>
                <a:spcPts val="1350"/>
              </a:spcAft>
              <a:buFont typeface="Arial" panose="020B0604020202020204" pitchFamily="34" charset="0"/>
              <a:buNone/>
              <a:defRPr/>
            </a:pPr>
            <a:r>
              <a:rPr lang="en-US" sz="1200" b="1" dirty="0">
                <a:solidFill>
                  <a:prstClr val="black"/>
                </a:solidFill>
                <a:latin typeface=" Arial"/>
                <a:cs typeface="Arial" panose="020B0604020202020204" pitchFamily="34" charset="0"/>
              </a:rPr>
              <a:t>3. What is the name of the Army digital clearinghouse for training? (FM7-0, Chap 4, para 4-37, Appendix D, D-1)</a:t>
            </a:r>
          </a:p>
          <a:p>
            <a:pPr marL="0" indent="0" defTabSz="685800">
              <a:spcAft>
                <a:spcPts val="1350"/>
              </a:spcAft>
              <a:buFont typeface="Arial" panose="020B0604020202020204" pitchFamily="34" charset="0"/>
              <a:buNone/>
              <a:defRPr/>
            </a:pPr>
            <a:endParaRPr lang="en-US" sz="1200" dirty="0">
              <a:solidFill>
                <a:prstClr val="black"/>
              </a:solidFill>
              <a:latin typeface=" Arial"/>
              <a:cs typeface="Arial" panose="020B0604020202020204" pitchFamily="34" charset="0"/>
            </a:endParaRPr>
          </a:p>
          <a:p>
            <a:pPr marL="0" indent="0" defTabSz="685800">
              <a:spcAft>
                <a:spcPts val="1350"/>
              </a:spcAft>
              <a:buFont typeface="Arial" panose="020B0604020202020204" pitchFamily="34" charset="0"/>
              <a:buNone/>
              <a:defRPr/>
            </a:pPr>
            <a:r>
              <a:rPr lang="en-US" sz="1200" dirty="0">
                <a:solidFill>
                  <a:prstClr val="black"/>
                </a:solidFill>
                <a:latin typeface=" Arial"/>
                <a:cs typeface="Arial" panose="020B0604020202020204" pitchFamily="34" charset="0"/>
              </a:rPr>
              <a:t>	Answer: The Army Training Network.</a:t>
            </a:r>
          </a:p>
          <a:p>
            <a:pPr marL="0" indent="0" defTabSz="685800">
              <a:spcAft>
                <a:spcPts val="1350"/>
              </a:spcAft>
              <a:buFont typeface="Arial" panose="020B0604020202020204" pitchFamily="34" charset="0"/>
              <a:buNone/>
              <a:defRPr/>
            </a:pPr>
            <a:endParaRPr lang="en-US" sz="1200" dirty="0">
              <a:solidFill>
                <a:prstClr val="black"/>
              </a:solidFill>
              <a:latin typeface=" Arial"/>
              <a:cs typeface="Arial" panose="020B0604020202020204" pitchFamily="34" charset="0"/>
            </a:endParaRPr>
          </a:p>
          <a:p>
            <a:pPr marL="0" indent="0" defTabSz="685800">
              <a:spcAft>
                <a:spcPts val="1350"/>
              </a:spcAft>
              <a:buFont typeface="Arial" panose="020B0604020202020204" pitchFamily="34" charset="0"/>
              <a:buNone/>
              <a:defRPr/>
            </a:pPr>
            <a:r>
              <a:rPr lang="en-US" sz="1200" dirty="0">
                <a:solidFill>
                  <a:prstClr val="black"/>
                </a:solidFill>
                <a:latin typeface=" Arial"/>
                <a:cs typeface="Arial" panose="020B0604020202020204" pitchFamily="34" charset="0"/>
              </a:rPr>
              <a:t>Are there any questions?</a:t>
            </a:r>
          </a:p>
          <a:p>
            <a:pPr marL="0" indent="0" defTabSz="685800">
              <a:spcAft>
                <a:spcPts val="1350"/>
              </a:spcAft>
              <a:buFont typeface="Arial" panose="020B0604020202020204" pitchFamily="34" charset="0"/>
              <a:buNone/>
              <a:defRPr/>
            </a:pPr>
            <a:endParaRPr lang="en-US" sz="1200" dirty="0">
              <a:solidFill>
                <a:prstClr val="black"/>
              </a:solidFill>
              <a:latin typeface=" Arial"/>
              <a:cs typeface="Arial" panose="020B0604020202020204" pitchFamily="34" charset="0"/>
            </a:endParaRPr>
          </a:p>
          <a:p>
            <a:pPr marL="0" indent="0" defTabSz="685800">
              <a:spcAft>
                <a:spcPts val="1350"/>
              </a:spcAft>
              <a:buFont typeface="Arial" panose="020B0604020202020204" pitchFamily="34" charset="0"/>
              <a:buNone/>
              <a:defRPr/>
            </a:pPr>
            <a:r>
              <a:rPr lang="en-US" sz="1200" dirty="0">
                <a:solidFill>
                  <a:prstClr val="black"/>
                </a:solidFill>
                <a:latin typeface=" Arial"/>
                <a:cs typeface="Arial" panose="020B0604020202020204" pitchFamily="34" charset="0"/>
              </a:rPr>
              <a:t>Next slide.</a:t>
            </a:r>
          </a:p>
        </p:txBody>
      </p:sp>
    </p:spTree>
    <p:extLst>
      <p:ext uri="{BB962C8B-B14F-4D97-AF65-F5344CB8AC3E}">
        <p14:creationId xmlns:p14="http://schemas.microsoft.com/office/powerpoint/2010/main" val="411635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a:t>
            </a:r>
            <a:r>
              <a:rPr lang="en-US" sz="1200" b="0" kern="1200" dirty="0">
                <a:solidFill>
                  <a:schemeClr val="tx1"/>
                </a:solidFill>
                <a:effectLst/>
                <a:latin typeface="+mn-lt"/>
                <a:ea typeface="+mn-ea"/>
                <a:cs typeface="+mn-cs"/>
              </a:rPr>
              <a:t>FM 7-0, Training, June 2021.</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 Arial"/>
              </a:rPr>
              <a:t>Pause to allow Soldiers time to read and process the </a:t>
            </a:r>
            <a:r>
              <a:rPr lang="en-US" sz="1200" b="1" baseline="0" dirty="0">
                <a:latin typeface=" Arial"/>
              </a:rPr>
              <a:t>Terminal Learning Objective (TLO)  Action, Condition, and Standard</a:t>
            </a:r>
            <a:r>
              <a:rPr lang="en-US" sz="1200" baseline="0" dirty="0">
                <a:latin typeface=" Arial"/>
              </a:rPr>
              <a:t>.</a:t>
            </a:r>
          </a:p>
          <a:p>
            <a:endParaRPr lang="en-US" sz="1200" b="1" u="none" baseline="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1" dirty="0">
              <a:latin typeface=" Arial"/>
              <a:cs typeface="Arial" pitchFamily="34" charset="0"/>
            </a:endParaRPr>
          </a:p>
          <a:p>
            <a:pPr marL="0" indent="0">
              <a:spcAft>
                <a:spcPts val="600"/>
              </a:spcAft>
              <a:buFontTx/>
              <a:buNone/>
              <a:defRPr/>
            </a:pPr>
            <a:r>
              <a:rPr lang="en-US" sz="1200" kern="1200" dirty="0">
                <a:solidFill>
                  <a:schemeClr val="tx1"/>
                </a:solidFill>
                <a:effectLst/>
                <a:latin typeface="+mn-lt"/>
                <a:ea typeface="+mn-ea"/>
                <a:cs typeface="+mn-cs"/>
              </a:rPr>
              <a:t>The terminal learning objective with the task, conditions, and standards for today’s instruction is shown. This lesson is based on FM 7-0; students may download an electronic copy of FM 7-0 at https://armypubs.army.mil. </a:t>
            </a:r>
          </a:p>
          <a:p>
            <a:pPr marL="0" indent="0">
              <a:spcAft>
                <a:spcPts val="600"/>
              </a:spcAft>
              <a:buFontTx/>
              <a:buNone/>
              <a:defRPr/>
            </a:pPr>
            <a:endParaRPr lang="en-US" sz="1200" kern="1200" dirty="0">
              <a:solidFill>
                <a:schemeClr val="tx1"/>
              </a:solidFill>
              <a:effectLst/>
              <a:latin typeface="+mn-lt"/>
              <a:ea typeface="+mn-ea"/>
              <a:cs typeface="+mn-cs"/>
            </a:endParaRPr>
          </a:p>
          <a:p>
            <a:pPr marL="0" indent="0">
              <a:spcAft>
                <a:spcPts val="600"/>
              </a:spcAft>
              <a:buFontTx/>
              <a:buNone/>
              <a:defRPr/>
            </a:pPr>
            <a:r>
              <a:rPr lang="en-US" sz="1200" kern="1200" dirty="0">
                <a:solidFill>
                  <a:schemeClr val="tx1"/>
                </a:solidFill>
                <a:effectLst/>
                <a:latin typeface="+mn-lt"/>
                <a:ea typeface="+mn-ea"/>
                <a:cs typeface="+mn-cs"/>
              </a:rPr>
              <a:t>Our overall lesson will review</a:t>
            </a:r>
            <a:r>
              <a:rPr lang="en-US" sz="1200" kern="1200" baseline="0" dirty="0">
                <a:solidFill>
                  <a:schemeClr val="tx1"/>
                </a:solidFill>
                <a:effectLst/>
                <a:latin typeface="+mn-lt"/>
                <a:ea typeface="+mn-ea"/>
                <a:cs typeface="+mn-cs"/>
              </a:rPr>
              <a:t> how you, as Commanders and First Sergeants, will apply US Army training management principles at the organizational level and your obligations to do so by emphasizing the follow lesson topics, supporting lesson objectives, and accompanying practical exercise. </a:t>
            </a:r>
          </a:p>
          <a:p>
            <a:pPr marL="0" indent="0">
              <a:spcAft>
                <a:spcPts val="600"/>
              </a:spcAft>
              <a:buFontTx/>
              <a:buNone/>
              <a:defRPr/>
            </a:pPr>
            <a:endParaRPr lang="en-US" sz="1200" kern="1200" baseline="0" dirty="0">
              <a:solidFill>
                <a:schemeClr val="tx1"/>
              </a:solidFill>
              <a:effectLst/>
              <a:latin typeface="+mn-lt"/>
              <a:ea typeface="+mn-ea"/>
              <a:cs typeface="+mn-cs"/>
            </a:endParaRPr>
          </a:p>
          <a:p>
            <a:pPr marL="0" indent="0">
              <a:spcAft>
                <a:spcPts val="600"/>
              </a:spcAft>
              <a:buFontTx/>
              <a:buNone/>
              <a:defRPr/>
            </a:pPr>
            <a:r>
              <a:rPr lang="en-US" sz="1200" kern="1200" baseline="0" dirty="0">
                <a:solidFill>
                  <a:schemeClr val="tx1"/>
                </a:solidFill>
                <a:effectLst/>
                <a:latin typeface="+mn-lt"/>
                <a:ea typeface="+mn-ea"/>
                <a:cs typeface="+mn-cs"/>
              </a:rPr>
              <a:t>We will accomplish this by: </a:t>
            </a:r>
            <a:endParaRPr lang="en-US" sz="1200" kern="1200" dirty="0">
              <a:solidFill>
                <a:schemeClr val="tx1"/>
              </a:solidFill>
              <a:effectLst/>
              <a:latin typeface="+mn-lt"/>
              <a:ea typeface="+mn-ea"/>
              <a:cs typeface="+mn-cs"/>
            </a:endParaRPr>
          </a:p>
          <a:p>
            <a:pPr marL="0" indent="0">
              <a:spcAft>
                <a:spcPts val="600"/>
              </a:spcAft>
              <a:buFontTx/>
              <a:buNone/>
              <a:defRPr/>
            </a:pPr>
            <a:endParaRPr lang="en-US" sz="1200" kern="1200" dirty="0">
              <a:solidFill>
                <a:schemeClr val="tx1"/>
              </a:solidFill>
              <a:effectLst/>
              <a:latin typeface="+mn-lt"/>
              <a:ea typeface="+mn-ea"/>
              <a:cs typeface="+mn-cs"/>
            </a:endParaRPr>
          </a:p>
          <a:p>
            <a:pPr marL="342900" indent="-342900">
              <a:spcAft>
                <a:spcPts val="600"/>
              </a:spcAft>
              <a:buFont typeface="+mj-lt"/>
              <a:buAutoNum type="arabicParenR"/>
              <a:defRPr/>
            </a:pPr>
            <a:r>
              <a:rPr lang="en-US" sz="1200" dirty="0">
                <a:solidFill>
                  <a:prstClr val="black"/>
                </a:solidFill>
                <a:latin typeface=" Arial"/>
              </a:rPr>
              <a:t>Reviewing unit training management principles. </a:t>
            </a:r>
            <a:endParaRPr lang="en-US" sz="1200" baseline="0" dirty="0">
              <a:solidFill>
                <a:prstClr val="black"/>
              </a:solidFill>
              <a:latin typeface=" Arial"/>
            </a:endParaRPr>
          </a:p>
          <a:p>
            <a:pPr marL="342900" indent="-342900">
              <a:spcAft>
                <a:spcPts val="600"/>
              </a:spcAft>
              <a:buFont typeface="+mj-lt"/>
              <a:buAutoNum type="arabicParenR"/>
              <a:defRPr/>
            </a:pPr>
            <a:endParaRPr lang="en-US" sz="1200" dirty="0">
              <a:solidFill>
                <a:prstClr val="black"/>
              </a:solidFill>
              <a:latin typeface=" Arial"/>
            </a:endParaRPr>
          </a:p>
          <a:p>
            <a:pPr marL="342900" indent="-342900">
              <a:spcAft>
                <a:spcPts val="600"/>
              </a:spcAft>
              <a:buFont typeface="+mj-lt"/>
              <a:buAutoNum type="arabicParenR"/>
              <a:defRPr/>
            </a:pPr>
            <a:r>
              <a:rPr lang="en-US" sz="1200" dirty="0">
                <a:solidFill>
                  <a:prstClr val="black"/>
                </a:solidFill>
                <a:latin typeface=" Arial"/>
                <a:cs typeface="Times New Roman" pitchFamily="18" charset="0"/>
              </a:rPr>
              <a:t>Reviewing how to use a task crosswalk to prioritize tasks for training. </a:t>
            </a:r>
          </a:p>
          <a:p>
            <a:pPr marL="342900" indent="-342900">
              <a:spcAft>
                <a:spcPts val="600"/>
              </a:spcAft>
              <a:buFont typeface="+mj-lt"/>
              <a:buAutoNum type="arabicParenR"/>
              <a:defRPr/>
            </a:pPr>
            <a:endParaRPr lang="en-US" sz="1200" dirty="0">
              <a:solidFill>
                <a:prstClr val="black"/>
              </a:solidFill>
              <a:latin typeface=" Arial"/>
              <a:cs typeface="Times New Roman" pitchFamily="18" charset="0"/>
            </a:endParaRPr>
          </a:p>
          <a:p>
            <a:pPr marL="342900" indent="-342900">
              <a:spcAft>
                <a:spcPts val="600"/>
              </a:spcAft>
              <a:buFont typeface="+mj-lt"/>
              <a:buAutoNum type="arabicParenR"/>
              <a:defRPr/>
            </a:pPr>
            <a:r>
              <a:rPr lang="en-US" sz="1200" dirty="0">
                <a:solidFill>
                  <a:prstClr val="black"/>
                </a:solidFill>
                <a:latin typeface=" Arial"/>
                <a:cs typeface="Times New Roman" pitchFamily="18" charset="0"/>
              </a:rPr>
              <a:t>Reviewing how to identify and utilize the digital training tools provided for Army training management. </a:t>
            </a:r>
          </a:p>
          <a:p>
            <a:pPr marL="342900" indent="-342900">
              <a:spcAft>
                <a:spcPts val="600"/>
              </a:spcAft>
              <a:buFont typeface="+mj-lt"/>
              <a:buAutoNum type="arabicParenR"/>
              <a:defRPr/>
            </a:pPr>
            <a:endParaRPr lang="en-US" sz="1200" dirty="0">
              <a:solidFill>
                <a:prstClr val="black"/>
              </a:solidFill>
              <a:latin typeface=" Arial"/>
              <a:cs typeface="Times New Roman" pitchFamily="18" charset="0"/>
            </a:endParaRPr>
          </a:p>
          <a:p>
            <a:pPr marL="342900" indent="-342900">
              <a:spcAft>
                <a:spcPts val="600"/>
              </a:spcAft>
              <a:buFont typeface="+mj-lt"/>
              <a:buAutoNum type="arabicParenR"/>
              <a:defRPr/>
            </a:pPr>
            <a:r>
              <a:rPr lang="en-US" sz="1200" baseline="0" dirty="0">
                <a:solidFill>
                  <a:prstClr val="black"/>
                </a:solidFill>
                <a:latin typeface=" Arial"/>
                <a:cs typeface="Times New Roman" pitchFamily="18" charset="0"/>
              </a:rPr>
              <a:t>Reviewing the methods and means for planning training. </a:t>
            </a:r>
          </a:p>
          <a:p>
            <a:pPr marL="342900" indent="-342900">
              <a:spcAft>
                <a:spcPts val="600"/>
              </a:spcAft>
              <a:buFont typeface="+mj-lt"/>
              <a:buAutoNum type="arabicParenR"/>
              <a:defRPr/>
            </a:pPr>
            <a:endParaRPr lang="en-US" sz="1200" baseline="0" dirty="0">
              <a:solidFill>
                <a:prstClr val="black"/>
              </a:solidFill>
              <a:latin typeface=" Arial"/>
              <a:cs typeface="Times New Roman" pitchFamily="18" charset="0"/>
            </a:endParaRPr>
          </a:p>
          <a:p>
            <a:pPr marL="342900" indent="-342900">
              <a:spcAft>
                <a:spcPts val="600"/>
              </a:spcAft>
              <a:buFont typeface="+mj-lt"/>
              <a:buAutoNum type="arabicParenR"/>
              <a:defRPr/>
            </a:pPr>
            <a:r>
              <a:rPr lang="en-US" sz="1200" baseline="0" dirty="0">
                <a:solidFill>
                  <a:prstClr val="black"/>
                </a:solidFill>
                <a:latin typeface=" Arial"/>
                <a:cs typeface="Times New Roman" pitchFamily="18" charset="0"/>
              </a:rPr>
              <a:t>Reviewing the methods and means for communicating your training plan through all echelons of Army leadership. </a:t>
            </a:r>
          </a:p>
          <a:p>
            <a:pPr marL="342900" indent="-342900">
              <a:spcAft>
                <a:spcPts val="600"/>
              </a:spcAft>
              <a:buFont typeface="+mj-lt"/>
              <a:buAutoNum type="arabicParenR"/>
              <a:defRPr/>
            </a:pPr>
            <a:endParaRPr lang="en-US" sz="1200" b="1" i="0" u="none" strike="noStrike" kern="1200" baseline="0" dirty="0">
              <a:solidFill>
                <a:schemeClr val="tx1"/>
              </a:solidFill>
              <a:latin typeface="Arial" pitchFamily="34" charset="0"/>
              <a:ea typeface="+mn-ea"/>
              <a:cs typeface="Arial" pitchFamily="34" charset="0"/>
            </a:endParaRPr>
          </a:p>
          <a:p>
            <a:r>
              <a:rPr lang="en-US" sz="1200" b="0" kern="1200" dirty="0">
                <a:solidFill>
                  <a:schemeClr val="tx1"/>
                </a:solidFill>
                <a:effectLst/>
                <a:latin typeface="+mn-lt"/>
                <a:ea typeface="+mn-ea"/>
                <a:cs typeface="+mn-cs"/>
              </a:rPr>
              <a:t>Are there any questions?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Next slide.</a:t>
            </a:r>
          </a:p>
          <a:p>
            <a:endParaRPr lang="en-US"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1178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indent="0">
              <a:buFont typeface="Arial" panose="020B0604020202020204" pitchFamily="34" charset="0"/>
              <a:buNone/>
            </a:pPr>
            <a:endParaRPr lang="en-US" b="1" baseline="0" dirty="0">
              <a:latin typeface=" Arial"/>
            </a:endParaRPr>
          </a:p>
          <a:p>
            <a:r>
              <a:rPr lang="en-US" b="1" dirty="0">
                <a:latin typeface=" Arial"/>
              </a:rPr>
              <a:t>INSTRUCTOR NOTES: </a:t>
            </a:r>
          </a:p>
          <a:p>
            <a:endParaRPr lang="en-US" sz="1200" b="1" kern="1200" dirty="0">
              <a:solidFill>
                <a:schemeClr val="tx1"/>
              </a:solidFill>
              <a:effectLst/>
              <a:latin typeface="+mn-lt"/>
              <a:ea typeface="+mn-ea"/>
              <a:cs typeface="+mn-cs"/>
            </a:endParaRPr>
          </a:p>
          <a:p>
            <a:r>
              <a:rPr lang="en-US" b="1" dirty="0">
                <a:latin typeface=" Arial"/>
              </a:rPr>
              <a:t>SCRIPT -  </a:t>
            </a:r>
          </a:p>
          <a:p>
            <a:endParaRPr lang="en-US" b="1" baseline="0" dirty="0">
              <a:latin typeface=" Arial"/>
            </a:endParaRPr>
          </a:p>
          <a:p>
            <a:r>
              <a:rPr lang="en-US" b="0" baseline="0" dirty="0">
                <a:latin typeface=" Arial"/>
              </a:rPr>
              <a:t>During this lesson we discussed by way of review:</a:t>
            </a:r>
          </a:p>
          <a:p>
            <a:endParaRPr lang="en-US" b="0" baseline="0" dirty="0">
              <a:latin typeface=" Arial"/>
            </a:endParaRPr>
          </a:p>
          <a:p>
            <a:pPr marL="0" indent="0">
              <a:buFont typeface="Wingdings" panose="05000000000000000000" pitchFamily="2" charset="2"/>
              <a:buNone/>
            </a:pPr>
            <a:r>
              <a:rPr lang="en-US" sz="1200" dirty="0">
                <a:latin typeface=" Arial"/>
              </a:rPr>
              <a:t>The importance of training management at the T-C-B level.</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The 9 Principles of Training and the critical role of Commanders and 1SGs in training management.</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The building blocks of training development.</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The importance of Army standards for successful training plans.</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And finally, we reviewed critical digital training enablers.</a:t>
            </a:r>
          </a:p>
          <a:p>
            <a:endParaRPr lang="en-US" dirty="0"/>
          </a:p>
          <a:p>
            <a:r>
              <a:rPr lang="en-US" dirty="0"/>
              <a:t>Are there any questions?</a:t>
            </a:r>
          </a:p>
          <a:p>
            <a:endParaRPr lang="en-US" dirty="0"/>
          </a:p>
          <a:p>
            <a:r>
              <a:rPr lang="en-US" dirty="0"/>
              <a:t>Next</a:t>
            </a:r>
            <a:r>
              <a:rPr lang="en-US" baseline="0" dirty="0"/>
              <a:t> slide.</a:t>
            </a:r>
            <a:endParaRPr lang="en-US" dirty="0"/>
          </a:p>
        </p:txBody>
      </p:sp>
    </p:spTree>
    <p:extLst>
      <p:ext uri="{BB962C8B-B14F-4D97-AF65-F5344CB8AC3E}">
        <p14:creationId xmlns:p14="http://schemas.microsoft.com/office/powerpoint/2010/main" val="415257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a:t>
            </a:r>
            <a:r>
              <a:rPr lang="en-US" sz="1200" b="0" kern="1200" dirty="0">
                <a:solidFill>
                  <a:schemeClr val="tx1"/>
                </a:solidFill>
                <a:effectLst/>
                <a:latin typeface="+mn-lt"/>
                <a:ea typeface="+mn-ea"/>
                <a:cs typeface="+mn-cs"/>
              </a:rPr>
              <a:t>FM 7-0, Training. June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INSTRUCTOR NOTES: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a:solidFill>
                  <a:schemeClr val="tx1"/>
                </a:solidFill>
                <a:effectLst/>
                <a:latin typeface=" Arial"/>
                <a:ea typeface="+mn-ea"/>
                <a:cs typeface="Arial" panose="020B0604020202020204" pitchFamily="34" charset="0"/>
              </a:rPr>
              <a:t>The Instructor must read and be familiar with FM 7-0, the focus of the lesson plan is: constructing training at the organizational level by understanding the importance of training proficiencies, training proficiency rating assessments, and the importance of the principles of training as a key feature of employing training management at the organizational level.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Use this time to transition to the second </a:t>
            </a:r>
            <a:r>
              <a:rPr lang="en-US" sz="1200" b="0" kern="1200" baseline="0" dirty="0">
                <a:solidFill>
                  <a:schemeClr val="tx1"/>
                </a:solidFill>
                <a:effectLst/>
                <a:latin typeface=" Arial"/>
                <a:ea typeface="+mn-ea"/>
                <a:cs typeface="Arial" panose="020B0604020202020204" pitchFamily="34" charset="0"/>
              </a:rPr>
              <a:t>lesson:   </a:t>
            </a:r>
            <a:r>
              <a:rPr lang="en-US" sz="1200" b="1" kern="1200" baseline="0" dirty="0">
                <a:solidFill>
                  <a:schemeClr val="tx1"/>
                </a:solidFill>
                <a:effectLst/>
                <a:latin typeface=" Arial"/>
                <a:ea typeface="+mn-ea"/>
                <a:cs typeface="Arial" panose="020B0604020202020204" pitchFamily="34" charset="0"/>
              </a:rPr>
              <a:t>LSA 2- Review Prioritizing Training Tasks for the T-C-B Level</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Commanders and First Sergeants you must understand the Army Training Proficiencies and proficiency ratings system and their impact on training development. Furthermore, you will need to understand the task crosswalk process from the small unit level to the T-C-B level so that you can prioritize your training efforts to meet your mission requirements whether designed or assigned.</a:t>
            </a:r>
            <a:endParaRPr lang="en-US" sz="1200" b="0" kern="120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Are there any questions?</a:t>
            </a:r>
          </a:p>
          <a:p>
            <a:endParaRPr lang="en-US" sz="1200" b="0" kern="1200" dirty="0">
              <a:solidFill>
                <a:schemeClr val="tx1"/>
              </a:solidFill>
              <a:effectLst/>
              <a:latin typeface=" Arial"/>
              <a:ea typeface="+mn-ea"/>
              <a:cs typeface="Arial" panose="020B0604020202020204" pitchFamily="34" charset="0"/>
            </a:endParaRPr>
          </a:p>
          <a:p>
            <a:r>
              <a:rPr lang="en-US" sz="1200" b="0" kern="1200" dirty="0">
                <a:solidFill>
                  <a:schemeClr val="tx1"/>
                </a:solidFill>
                <a:effectLst/>
                <a:latin typeface=" Arial"/>
                <a:ea typeface="+mn-ea"/>
                <a:cs typeface="Arial" panose="020B0604020202020204" pitchFamily="34" charset="0"/>
              </a:rPr>
              <a:t>Next slide.</a:t>
            </a:r>
          </a:p>
          <a:p>
            <a:endParaRPr lang="en-US" sz="1200" b="0" kern="1200" dirty="0">
              <a:solidFill>
                <a:schemeClr val="tx1"/>
              </a:solidFill>
              <a:effectLst/>
              <a:latin typeface=" Arial"/>
              <a:ea typeface="+mn-ea"/>
              <a:cs typeface="Arial" panose="020B0604020202020204" pitchFamily="34" charset="0"/>
            </a:endParaRPr>
          </a:p>
          <a:p>
            <a:endParaRPr lang="en-US" dirty="0"/>
          </a:p>
        </p:txBody>
      </p:sp>
    </p:spTree>
    <p:extLst>
      <p:ext uri="{BB962C8B-B14F-4D97-AF65-F5344CB8AC3E}">
        <p14:creationId xmlns:p14="http://schemas.microsoft.com/office/powerpoint/2010/main" val="20462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 </a:t>
            </a:r>
            <a:r>
              <a:rPr lang="en-US" b="0" baseline="0" dirty="0">
                <a:latin typeface=" Arial"/>
              </a:rPr>
              <a:t>FM 7-0, Training, June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r>
              <a:rPr lang="en-US" sz="1200" b="1" kern="1200" dirty="0">
                <a:solidFill>
                  <a:schemeClr val="tx1"/>
                </a:solidFill>
                <a:effectLst/>
                <a:latin typeface="+mn-lt"/>
                <a:ea typeface="+mn-ea"/>
                <a:cs typeface="+mn-cs"/>
              </a:rPr>
              <a:t>INSTRUCTOR NOTES:  </a:t>
            </a:r>
          </a:p>
          <a:p>
            <a:endParaRPr lang="en-US" sz="1200" b="1" kern="1200" dirty="0">
              <a:solidFill>
                <a:schemeClr val="tx1"/>
              </a:solidFill>
              <a:effectLst/>
              <a:latin typeface="+mn-lt"/>
              <a:ea typeface="+mn-ea"/>
              <a:cs typeface="+mn-cs"/>
            </a:endParaRPr>
          </a:p>
          <a:p>
            <a:r>
              <a:rPr lang="en-US" b="1" dirty="0">
                <a:latin typeface="Arial" pitchFamily="34" charset="0"/>
                <a:cs typeface="Arial" pitchFamily="34" charset="0"/>
              </a:rPr>
              <a:t>SCRIPT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Commanders, in collaboration with the First Sergeant, will assume risk by clearly articulating which lower priority tasks will be trained later.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Published training guidance provide subordinate Commanders and leaders a clear vision of the higher echelon Commander training expectations are and thus give subordinate unit Command Teams direction, purpose, and the motivation necessary to train effectively. </a:t>
            </a:r>
          </a:p>
          <a:p>
            <a:endParaRPr lang="en-US" sz="1200" b="0" i="0" u="none" strike="noStrike" kern="1200" baseline="0" dirty="0">
              <a:solidFill>
                <a:schemeClr val="tx1"/>
              </a:solidFill>
              <a:latin typeface="+mn-lt"/>
              <a:ea typeface="+mn-ea"/>
              <a:cs typeface="+mn-cs"/>
            </a:endParaRPr>
          </a:p>
          <a:p>
            <a:r>
              <a:rPr lang="en-US" dirty="0"/>
              <a:t>As the 1SG you will  receive that guidance from the Commander as a follower, and then, as a leader, translates that guidance to subordinate echelon leaders. </a:t>
            </a:r>
          </a:p>
          <a:p>
            <a:endParaRPr lang="en-US" dirty="0"/>
          </a:p>
          <a:p>
            <a:r>
              <a:rPr lang="en-US" dirty="0"/>
              <a:t>This translation is done in terms that are appropriate for the T-C-B NCOs and issues instructions that best meet Commander’s intent. </a:t>
            </a:r>
            <a:r>
              <a:rPr lang="en-US" sz="1200" b="0" i="0" u="none" strike="noStrike" kern="1200" baseline="0" dirty="0">
                <a:solidFill>
                  <a:schemeClr val="tx1"/>
                </a:solidFill>
                <a:latin typeface="+mn-lt"/>
                <a:ea typeface="+mn-ea"/>
                <a:cs typeface="+mn-cs"/>
              </a:rPr>
              <a:t>T-C-B Command Teams utilize a prioritized training approach to optimize limited training time and resources to achieve proficiencies based on their unit’s 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Commander dialogue with the next higher echelon commander determines training priorities on mission requirements. The 1SG serves as the senior enlisted training and resource coordinator, and the lead integrator with outside organizations and entities.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Similarly, Commanders, with their T-C-B 1SGs, determine and establish training priorities in preparation for operational deployments, a combat training center rotation, or daily services for installation support. Prioritized training must link to the unit’s mission.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Every unit is unique, but the fundamentals of </a:t>
            </a:r>
            <a:r>
              <a:rPr lang="en-US" sz="1200" b="1" i="0" u="none" strike="noStrike" kern="1200" baseline="0" dirty="0">
                <a:solidFill>
                  <a:schemeClr val="tx1"/>
                </a:solidFill>
                <a:latin typeface="+mn-lt"/>
                <a:ea typeface="+mn-ea"/>
                <a:cs typeface="+mn-cs"/>
              </a:rPr>
              <a:t>shoot, move, communicate, and survive </a:t>
            </a:r>
            <a:r>
              <a:rPr lang="en-US" sz="1200" b="0" i="0" u="none" strike="noStrike" kern="1200" baseline="0" dirty="0">
                <a:solidFill>
                  <a:schemeClr val="tx1"/>
                </a:solidFill>
                <a:latin typeface="+mn-lt"/>
                <a:ea typeface="+mn-ea"/>
                <a:cs typeface="+mn-cs"/>
              </a:rPr>
              <a:t>apply to all types of formations and serve as the basis for prioritization.</a:t>
            </a:r>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r>
              <a:rPr lang="en-US" sz="1200" kern="1200" dirty="0">
                <a:solidFill>
                  <a:schemeClr val="tx1"/>
                </a:solidFill>
                <a:effectLst/>
                <a:latin typeface="+mn-lt"/>
                <a:ea typeface="+mn-ea"/>
                <a:cs typeface="+mn-cs"/>
              </a:rPr>
              <a:t>Commanders</a:t>
            </a:r>
            <a:r>
              <a:rPr lang="en-US" sz="1200" kern="1200" baseline="0" dirty="0">
                <a:solidFill>
                  <a:schemeClr val="tx1"/>
                </a:solidFill>
                <a:effectLst/>
                <a:latin typeface="+mn-lt"/>
                <a:ea typeface="+mn-ea"/>
                <a:cs typeface="+mn-cs"/>
              </a:rPr>
              <a:t> and leaders will therefore </a:t>
            </a:r>
            <a:r>
              <a:rPr lang="en-US" sz="1200" kern="1200" dirty="0">
                <a:solidFill>
                  <a:schemeClr val="tx1"/>
                </a:solidFill>
                <a:effectLst/>
                <a:latin typeface="+mn-lt"/>
                <a:ea typeface="+mn-ea"/>
                <a:cs typeface="+mn-cs"/>
              </a:rPr>
              <a:t>focus training on their unit’s prioritized METs to optimize limited training time and resources. We will discuss these with the next slide.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Next slide. </a:t>
            </a:r>
            <a:endParaRPr lang="en-US" sz="1200" b="0" kern="1200" baseline="0" dirty="0">
              <a:solidFill>
                <a:schemeClr val="tx1"/>
              </a:solidFill>
              <a:effectLst/>
              <a:latin typeface=" Arial"/>
              <a:ea typeface="+mn-ea"/>
              <a:cs typeface="+mn-cs"/>
            </a:endParaRPr>
          </a:p>
          <a:p>
            <a:endParaRPr lang="en-US" dirty="0"/>
          </a:p>
        </p:txBody>
      </p:sp>
    </p:spTree>
    <p:extLst>
      <p:ext uri="{BB962C8B-B14F-4D97-AF65-F5344CB8AC3E}">
        <p14:creationId xmlns:p14="http://schemas.microsoft.com/office/powerpoint/2010/main" val="919827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 </a:t>
            </a:r>
            <a:r>
              <a:rPr lang="en-US" b="0" baseline="0" dirty="0">
                <a:latin typeface=" Arial"/>
              </a:rPr>
              <a:t>FM 7-0, Training, June 2021; AR 350-1, Army Training and Leader Development (2017); Selected T&amp;EOs and TCs where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r>
              <a:rPr lang="en-US" sz="1200" b="1" kern="1200" dirty="0">
                <a:solidFill>
                  <a:schemeClr val="tx1"/>
                </a:solidFill>
                <a:effectLst/>
                <a:latin typeface="+mn-lt"/>
                <a:ea typeface="+mn-ea"/>
                <a:cs typeface="+mn-cs"/>
              </a:rPr>
              <a:t>INSTRUCTOR NOTES:  </a:t>
            </a:r>
          </a:p>
          <a:p>
            <a:endParaRPr lang="en-US" sz="1200" b="1" kern="1200" dirty="0">
              <a:solidFill>
                <a:schemeClr val="tx1"/>
              </a:solidFill>
              <a:effectLst/>
              <a:latin typeface="+mn-lt"/>
              <a:ea typeface="+mn-ea"/>
              <a:cs typeface="+mn-cs"/>
            </a:endParaRPr>
          </a:p>
          <a:p>
            <a:r>
              <a:rPr lang="en-US" b="1" dirty="0">
                <a:latin typeface="Arial" pitchFamily="34" charset="0"/>
                <a:cs typeface="Arial" pitchFamily="34" charset="0"/>
              </a:rPr>
              <a:t>SCRIPT -</a:t>
            </a:r>
          </a:p>
          <a:p>
            <a:endParaRPr lang="en-US" sz="1200" b="0" kern="1200" dirty="0">
              <a:solidFill>
                <a:schemeClr val="tx1"/>
              </a:solidFill>
              <a:effectLst/>
              <a:latin typeface=" Arial"/>
              <a:ea typeface="+mn-ea"/>
              <a:cs typeface="+mn-cs"/>
            </a:endParaRPr>
          </a:p>
          <a:p>
            <a:r>
              <a:rPr lang="en-US" sz="1200" b="0" kern="1200" dirty="0">
                <a:solidFill>
                  <a:schemeClr val="tx1"/>
                </a:solidFill>
                <a:effectLst/>
                <a:latin typeface="+mn-lt"/>
                <a:ea typeface="+mn-ea"/>
                <a:cs typeface="+mn-cs"/>
              </a:rPr>
              <a:t>We have already noted this, but I must emphasize</a:t>
            </a:r>
            <a:r>
              <a:rPr lang="en-US" sz="1200" b="0" kern="1200" baseline="0" dirty="0">
                <a:solidFill>
                  <a:schemeClr val="tx1"/>
                </a:solidFill>
                <a:effectLst/>
                <a:latin typeface="+mn-lt"/>
                <a:ea typeface="+mn-ea"/>
                <a:cs typeface="+mn-cs"/>
              </a:rPr>
              <a:t> that u</a:t>
            </a:r>
            <a:r>
              <a:rPr lang="en-US" sz="1200" b="0" kern="1200" dirty="0">
                <a:solidFill>
                  <a:schemeClr val="tx1"/>
                </a:solidFill>
                <a:effectLst/>
                <a:latin typeface="+mn-lt"/>
                <a:ea typeface="+mn-ea"/>
                <a:cs typeface="+mn-cs"/>
              </a:rPr>
              <a:t>nit</a:t>
            </a:r>
            <a:r>
              <a:rPr lang="en-US" sz="1200" b="0" kern="1200" baseline="0" dirty="0">
                <a:solidFill>
                  <a:schemeClr val="tx1"/>
                </a:solidFill>
                <a:effectLst/>
                <a:latin typeface="+mn-lt"/>
                <a:ea typeface="+mn-ea"/>
                <a:cs typeface="+mn-cs"/>
              </a:rPr>
              <a:t> training programs</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acknowledge the principle that units cannot achieve or sustain fully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trained proficiency on every task simultaneously.</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Commanders,</a:t>
            </a:r>
            <a:r>
              <a:rPr lang="en-US" sz="1200" kern="1200" baseline="0" dirty="0">
                <a:solidFill>
                  <a:schemeClr val="tx1"/>
                </a:solidFill>
                <a:effectLst/>
                <a:latin typeface="+mn-lt"/>
                <a:ea typeface="+mn-ea"/>
                <a:cs typeface="+mn-cs"/>
              </a:rPr>
              <a:t> and leaders, will therefore </a:t>
            </a:r>
            <a:r>
              <a:rPr lang="en-US" sz="1200" kern="1200" dirty="0">
                <a:solidFill>
                  <a:schemeClr val="tx1"/>
                </a:solidFill>
                <a:effectLst/>
                <a:latin typeface="+mn-lt"/>
                <a:ea typeface="+mn-ea"/>
                <a:cs typeface="+mn-cs"/>
              </a:rPr>
              <a:t>focus training on their unit’s prioritized METs to optimize limited training time and resources. The three prioritized training proficiencies are </a:t>
            </a:r>
            <a:r>
              <a:rPr lang="en-US" sz="1200" b="1" kern="1200" dirty="0">
                <a:solidFill>
                  <a:schemeClr val="tx1"/>
                </a:solidFill>
                <a:effectLst/>
                <a:latin typeface="+mn-lt"/>
                <a:ea typeface="+mn-ea"/>
                <a:cs typeface="+mn-cs"/>
              </a:rPr>
              <a:t>Mission Essential</a:t>
            </a:r>
            <a:r>
              <a:rPr lang="en-US" sz="1200" b="1" kern="1200" baseline="0" dirty="0">
                <a:solidFill>
                  <a:schemeClr val="tx1"/>
                </a:solidFill>
                <a:effectLst/>
                <a:latin typeface="+mn-lt"/>
                <a:ea typeface="+mn-ea"/>
                <a:cs typeface="+mn-cs"/>
              </a:rPr>
              <a:t> Tasks, Weapons Qualification, and Collective Life-Fire.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MISSION ESSENTIAL TASKS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(METs)</a:t>
            </a:r>
            <a:r>
              <a:rPr lang="en-US" sz="1200" b="1" kern="1200" baseline="0" dirty="0">
                <a:solidFill>
                  <a:schemeClr val="tx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Commanders identify the METs that must be resourced and trained to the ‘T’ proficiency rating. Targeting key METs is based on mission requirements (concept plan or operation plan and future expected missions) approved by the next higher echelon commander.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METs can also be identified when a unit is given an assigned mission that is outside their standardized</a:t>
            </a:r>
            <a:r>
              <a:rPr lang="en-US" sz="1200" kern="1200" baseline="0" dirty="0">
                <a:solidFill>
                  <a:schemeClr val="tx1"/>
                </a:solidFill>
                <a:effectLst/>
                <a:latin typeface="+mn-lt"/>
                <a:ea typeface="+mn-ea"/>
                <a:cs typeface="+mn-cs"/>
              </a:rPr>
              <a:t> mission. For example, a Field Artillery Battalion tasked to conduct base defense operations or route recon in support of a higher echelon mission.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r>
              <a:rPr lang="en-US" sz="1200" b="1" i="0" u="none" strike="noStrike" kern="1200" baseline="0" dirty="0">
                <a:solidFill>
                  <a:schemeClr val="tx1"/>
                </a:solidFill>
                <a:latin typeface="+mn-lt"/>
                <a:ea typeface="+mn-ea"/>
                <a:cs typeface="+mn-cs"/>
              </a:rPr>
              <a:t>WEAPONS QUALIFICATION PRIORITIZATION –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commander considers the priority of weapons qualification training based on qualification frequency specified by AR 350-1, current qualification status of the unit’s organic weapons (individual, crew-served, platform), and the unit mission.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consideration drives the commander’s determination of which weapons systems have priority for training. All Soldiers are expected to qualify on their assigned weapons.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some </a:t>
            </a:r>
            <a:r>
              <a:rPr lang="en-US" sz="1200" b="1" i="1" u="none" strike="noStrike" kern="1200" baseline="0" dirty="0">
                <a:solidFill>
                  <a:schemeClr val="tx1"/>
                </a:solidFill>
                <a:latin typeface="+mn-lt"/>
                <a:ea typeface="+mn-ea"/>
                <a:cs typeface="+mn-cs"/>
              </a:rPr>
              <a:t>Soldiers have a system as their primary weapon </a:t>
            </a:r>
            <a:r>
              <a:rPr lang="en-US" sz="1200" b="0" i="0" u="none" strike="noStrike" kern="1200" baseline="0" dirty="0">
                <a:solidFill>
                  <a:schemeClr val="tx1"/>
                </a:solidFill>
                <a:latin typeface="+mn-lt"/>
                <a:ea typeface="+mn-ea"/>
                <a:cs typeface="+mn-cs"/>
              </a:rPr>
              <a:t>such as a radar or sensor. These systems will also require Soldier qualification.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COLLECTIVE LIVE-FIRE PRIORITIZATION –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commander determines collective live-fire prioritization based on the organization’s mission, capabilities, and directed requirements by senior commanders.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r>
              <a:rPr lang="en-US" sz="1200" kern="1200" dirty="0">
                <a:solidFill>
                  <a:schemeClr val="tx1"/>
                </a:solidFill>
                <a:effectLst/>
                <a:latin typeface="+mn-lt"/>
                <a:ea typeface="+mn-ea"/>
                <a:cs typeface="+mn-cs"/>
              </a:rPr>
              <a:t>It is imperative that as leaders you recognize that training is accomplished, training proficiency ratings are achieved based on your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determine the assessment using various means and methods of evaluation and assessment, but it is your responsibility to identify the rating the training is to receive.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you see a glimpse of the three training proficiency ratings, we will discuss them with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Next slide. </a:t>
            </a:r>
            <a:endParaRPr lang="en-US" sz="1200" b="0" kern="1200" baseline="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688735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 </a:t>
            </a:r>
            <a:r>
              <a:rPr lang="en-US" b="0" baseline="0" dirty="0">
                <a:latin typeface=" Arial"/>
              </a:rPr>
              <a:t>FM 7-0, Training, June 2021; Selected T&amp;EOs and TCs where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cs typeface="Arial" pitchFamily="34" charset="0"/>
            </a:endParaRPr>
          </a:p>
          <a:p>
            <a:r>
              <a:rPr lang="en-US" sz="1200" b="1" kern="1200" dirty="0">
                <a:solidFill>
                  <a:schemeClr val="tx1"/>
                </a:solidFill>
                <a:effectLst/>
                <a:latin typeface="+mn-lt"/>
                <a:ea typeface="+mn-ea"/>
                <a:cs typeface="+mn-cs"/>
              </a:rPr>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The standards shown on this slide are the only ratings utilized by commanders to assess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ASK:</a:t>
            </a:r>
            <a:r>
              <a:rPr lang="en-US" sz="1200" i="1" kern="1200" dirty="0">
                <a:solidFill>
                  <a:schemeClr val="tx1"/>
                </a:solidFill>
                <a:effectLst/>
                <a:latin typeface="+mn-lt"/>
                <a:ea typeface="+mn-ea"/>
                <a:cs typeface="+mn-cs"/>
              </a:rPr>
              <a:t> </a:t>
            </a:r>
          </a:p>
          <a:p>
            <a:pPr lvl="0"/>
            <a:endParaRPr lang="en-US" sz="1200" i="1"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1. What does it mean that a unit is trained when it achieves the training proficiency rating assessed by the commander?</a:t>
            </a:r>
          </a:p>
          <a:p>
            <a:pPr lvl="0"/>
            <a:endParaRPr lang="en-US" sz="1200" kern="1200" dirty="0">
              <a:solidFill>
                <a:schemeClr val="tx1"/>
              </a:solidFill>
              <a:effectLst/>
              <a:latin typeface="+mn-lt"/>
              <a:ea typeface="+mn-ea"/>
              <a:cs typeface="+mn-cs"/>
            </a:endParaRPr>
          </a:p>
          <a:p>
            <a:r>
              <a:rPr lang="en-US" sz="1200" i="0" u="sng" kern="1200" dirty="0">
                <a:solidFill>
                  <a:schemeClr val="tx1"/>
                </a:solidFill>
                <a:effectLst/>
                <a:latin typeface="+mn-lt"/>
                <a:ea typeface="+mn-ea"/>
                <a:cs typeface="+mn-cs"/>
              </a:rPr>
              <a:t>Suggested answer</a:t>
            </a:r>
            <a:r>
              <a:rPr lang="en-US" sz="120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Unit training is limited by training resources and time, and thus cannot achieve and fully sustain MET proficiency on all METs simultaneously. Therefore, units reach a “T” proficiency when the commander assess that they are trained and have been assessed as having attained advance task proficiency free of significant shortcomings and meet published Army standards. Based on identified and prioritized METs.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a:t>
            </a:r>
            <a:endParaRPr lang="en-US" sz="1200" b="1"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aseline="0" dirty="0"/>
              <a:t>Training that is observed is given one of three ratings. Only commanders can give their units a training proficiency rating based on their understanding of the success or failure of the trained task to meet objective and observable criteria. </a:t>
            </a:r>
          </a:p>
          <a:p>
            <a:endParaRPr lang="en-US" baseline="0" dirty="0"/>
          </a:p>
          <a:p>
            <a:r>
              <a:rPr lang="en-US" baseline="0" dirty="0"/>
              <a:t>Commanders will dialog with their First Sergeant in order to gain an accurate assessment of training, needs for retraining, and identification of training efforts to sustain to maintain proficiency. The Three Ratings are:</a:t>
            </a:r>
          </a:p>
          <a:p>
            <a:endParaRPr lang="en-US" baseline="0" dirty="0"/>
          </a:p>
          <a:p>
            <a:pPr lvl="0"/>
            <a:r>
              <a:rPr lang="en-US" sz="1200" b="1" kern="1200" dirty="0">
                <a:solidFill>
                  <a:schemeClr val="tx1"/>
                </a:solidFill>
                <a:effectLst/>
                <a:latin typeface="+mn-lt"/>
                <a:ea typeface="+mn-ea"/>
                <a:cs typeface="+mn-cs"/>
              </a:rPr>
              <a:t>Trained: T (Advanced Task Proficiency). </a:t>
            </a:r>
            <a:r>
              <a:rPr lang="en-US" sz="1200" kern="1200" dirty="0">
                <a:solidFill>
                  <a:schemeClr val="tx1"/>
                </a:solidFill>
                <a:effectLst/>
                <a:latin typeface="+mn-lt"/>
                <a:ea typeface="+mn-ea"/>
                <a:cs typeface="+mn-cs"/>
              </a:rPr>
              <a:t>A Trained proficiency rating means a unit has attained advanced task proficiency free of significant shortcomings. The unit’s shortcomings require minimal training to meet the Army standard.</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Practiced: P (Basic Task Proficiency). </a:t>
            </a:r>
            <a:r>
              <a:rPr lang="en-US" sz="1200" kern="1200" dirty="0">
                <a:solidFill>
                  <a:schemeClr val="tx1"/>
                </a:solidFill>
                <a:effectLst/>
                <a:latin typeface="+mn-lt"/>
                <a:ea typeface="+mn-ea"/>
                <a:cs typeface="+mn-cs"/>
              </a:rPr>
              <a:t>A Practiced proficiency rating means a unit has attained basic task proficiency with shortcomings. The unit’s shortcomings may require significant training to meet the Army standard.</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Untrained: U (Cannot Perform Task). </a:t>
            </a:r>
            <a:r>
              <a:rPr lang="en-US" sz="1200" kern="1200" dirty="0">
                <a:solidFill>
                  <a:schemeClr val="tx1"/>
                </a:solidFill>
                <a:effectLst/>
                <a:latin typeface="+mn-lt"/>
                <a:ea typeface="+mn-ea"/>
                <a:cs typeface="+mn-cs"/>
              </a:rPr>
              <a:t>An Untrained proficiency rating means a unit is  unable to perform the assigned task. The unit, therefore, will require additional training on the task to achieve the Army standard, and achieve the rating the Commander designates as the goal for the task and training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dirty="0">
                <a:latin typeface=" Arial"/>
              </a:rPr>
              <a:t>Training</a:t>
            </a:r>
            <a:r>
              <a:rPr lang="en-US" sz="1200" i="1" u="sng" baseline="0" dirty="0">
                <a:latin typeface=" Arial"/>
              </a:rPr>
              <a:t> which fails to meet the training goal(s), training objective(s), or Army standard(s) will be retrained until the tasked is trained in accordance with the Commander’s designated training goals and objectives </a:t>
            </a:r>
            <a:r>
              <a:rPr lang="en-US" sz="1200" baseline="0" dirty="0">
                <a:latin typeface=" Arial"/>
              </a:rPr>
              <a:t>in order to attain the Commander’s specified training proficiency rating. </a:t>
            </a:r>
            <a:endParaRPr lang="en-US" sz="1200" dirty="0">
              <a:latin typeface=" Arial"/>
            </a:endParaRPr>
          </a:p>
          <a:p>
            <a:endParaRPr lang="en-US" sz="1200" kern="1200" dirty="0">
              <a:solidFill>
                <a:schemeClr val="tx1"/>
              </a:solidFill>
              <a:effectLst/>
              <a:latin typeface="+mn-lt"/>
              <a:ea typeface="+mn-ea"/>
              <a:cs typeface="+mn-cs"/>
            </a:endParaRPr>
          </a:p>
          <a:p>
            <a:pPr marL="0" lvl="0" indent="0">
              <a:buFont typeface="Arial" panose="020B0604020202020204" pitchFamily="34" charset="0"/>
              <a:buNone/>
              <a:defRPr/>
            </a:pPr>
            <a:r>
              <a:rPr lang="en-US" sz="1200" dirty="0">
                <a:latin typeface=" Arial"/>
              </a:rPr>
              <a:t>Are there any questions?</a:t>
            </a:r>
          </a:p>
          <a:p>
            <a:pPr marL="0" lvl="0" indent="0">
              <a:buFont typeface="Arial" panose="020B0604020202020204" pitchFamily="34" charset="0"/>
              <a:buNone/>
              <a:defRPr/>
            </a:pPr>
            <a:endParaRPr lang="en-US" sz="1200" dirty="0">
              <a:latin typeface=" Arial"/>
            </a:endParaRPr>
          </a:p>
          <a:p>
            <a:pPr marL="0" lvl="0" indent="0">
              <a:buFont typeface="Arial" panose="020B0604020202020204" pitchFamily="34" charset="0"/>
              <a:buNone/>
              <a:defRPr/>
            </a:pPr>
            <a:r>
              <a:rPr lang="en-US" sz="1200" dirty="0">
                <a:latin typeface=" Arial"/>
              </a:rPr>
              <a:t>Next slide.</a:t>
            </a:r>
          </a:p>
          <a:p>
            <a:endParaRPr lang="en-US" dirty="0"/>
          </a:p>
        </p:txBody>
      </p:sp>
    </p:spTree>
    <p:extLst>
      <p:ext uri="{BB962C8B-B14F-4D97-AF65-F5344CB8AC3E}">
        <p14:creationId xmlns:p14="http://schemas.microsoft.com/office/powerpoint/2010/main" val="2013824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 </a:t>
            </a:r>
            <a:r>
              <a:rPr lang="en-US" b="0" dirty="0">
                <a:latin typeface=" Arial"/>
              </a:rPr>
              <a:t>FM 7-0, Training, June 2021; AR 350-1, Army Training and Leader Development (2017); Local Command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 Arial"/>
                <a:ea typeface="Times New Roman" panose="02020603050405020304" pitchFamily="18" charset="0"/>
              </a:rPr>
              <a:t>Ensure that participants are aware that staff task training will be accomplished at the HHT-HHC-HHB levels and in dialog with higher echelon unit XOs who  posses staff training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00000"/>
              </a:solidFill>
              <a:effectLst/>
              <a:uLnTx/>
              <a:uFillTx/>
              <a:latin typeface=" Aria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 Arial"/>
                <a:ea typeface="Times New Roman" panose="02020603050405020304" pitchFamily="18" charset="0"/>
              </a:rPr>
              <a:t>The higher echelon Squadron-Battalion (Group-Regiment-Brigade) XO selects </a:t>
            </a:r>
            <a:r>
              <a:rPr kumimoji="0" lang="en-US" sz="1200" b="0" i="1" u="none" strike="noStrike" kern="1200" cap="none" spc="0" normalizeH="0" baseline="0" noProof="0" dirty="0">
                <a:ln>
                  <a:noFill/>
                </a:ln>
                <a:solidFill>
                  <a:srgbClr val="C00000"/>
                </a:solidFill>
                <a:effectLst/>
                <a:uLnTx/>
                <a:uFillTx/>
                <a:latin typeface=" Arial"/>
                <a:ea typeface="Times New Roman" panose="02020603050405020304" pitchFamily="18" charset="0"/>
              </a:rPr>
              <a:t>Staff Battle Tasks </a:t>
            </a:r>
            <a:r>
              <a:rPr kumimoji="0" lang="en-US" sz="1200" b="0" i="0" u="none" strike="noStrike" kern="1200" cap="none" spc="0" normalizeH="0" baseline="0" noProof="0" dirty="0">
                <a:ln>
                  <a:noFill/>
                </a:ln>
                <a:solidFill>
                  <a:srgbClr val="C00000"/>
                </a:solidFill>
                <a:effectLst/>
                <a:uLnTx/>
                <a:uFillTx/>
                <a:latin typeface=" Arial"/>
                <a:ea typeface="Times New Roman" panose="02020603050405020304" pitchFamily="18" charset="0"/>
              </a:rPr>
              <a:t>in the same manner, training on those staff collective and individual tasks that are </a:t>
            </a:r>
            <a:r>
              <a:rPr kumimoji="0" lang="en-US" sz="1200" b="0" i="0" u="sng" strike="noStrike" kern="1200" cap="none" spc="0" normalizeH="0" baseline="0" noProof="0" dirty="0">
                <a:ln>
                  <a:noFill/>
                </a:ln>
                <a:solidFill>
                  <a:srgbClr val="C00000"/>
                </a:solidFill>
                <a:effectLst/>
                <a:uLnTx/>
                <a:uFillTx/>
                <a:latin typeface=" Arial"/>
                <a:ea typeface="Times New Roman" panose="02020603050405020304" pitchFamily="18" charset="0"/>
              </a:rPr>
              <a:t>crucial</a:t>
            </a:r>
            <a:r>
              <a:rPr kumimoji="0" lang="en-US" sz="1200" b="0" i="0" u="none" strike="noStrike" kern="1200" cap="none" spc="0" normalizeH="0" baseline="0" noProof="0" dirty="0">
                <a:ln>
                  <a:noFill/>
                </a:ln>
                <a:solidFill>
                  <a:srgbClr val="C00000"/>
                </a:solidFill>
                <a:effectLst/>
                <a:uLnTx/>
                <a:uFillTx/>
                <a:latin typeface=" Arial"/>
                <a:ea typeface="Times New Roman" panose="02020603050405020304" pitchFamily="18" charset="0"/>
              </a:rPr>
              <a:t> to their unit’s Mission-Essential Tasks.</a:t>
            </a:r>
            <a:r>
              <a:rPr kumimoji="0" lang="en-US" sz="1200" b="1" i="0" u="none" strike="noStrike" kern="1200" cap="none" spc="0" normalizeH="0" baseline="0" noProof="0" dirty="0">
                <a:ln>
                  <a:noFill/>
                </a:ln>
                <a:solidFill>
                  <a:srgbClr val="C00000"/>
                </a:solidFill>
                <a:effectLst/>
                <a:uLnTx/>
                <a:uFillTx/>
                <a:latin typeface=" Arial"/>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As T-C-B Command teams some of you will be assigned to a unit that has staff and other elements that will require specialized training. As part of the task prioritization process you will also integrate other task priorities into your unit training plans and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You may need to dialogue with your higher echelon Commander, as well as the Executive Officer and S3 to identify which additional tasks will need to be included in the training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Some of these include but are not limited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itchFamily="34" charset="0"/>
              <a:cs typeface="Arial" pitchFamily="34" charset="0"/>
            </a:endParaRPr>
          </a:p>
          <a:p>
            <a:r>
              <a:rPr lang="en-US" sz="1200" b="1" i="0" u="none" strike="noStrike" kern="1200" baseline="0" dirty="0">
                <a:solidFill>
                  <a:schemeClr val="tx1"/>
                </a:solidFill>
                <a:latin typeface="+mn-lt"/>
                <a:ea typeface="+mn-ea"/>
                <a:cs typeface="+mn-cs"/>
              </a:rPr>
              <a:t>PRIORITIZING INDIVIDUAL TASKS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Task prioritization continues as noncommissioned officers identify and prioritize the individual tasks Soldiers train. These include military occupational specialty (known as MOS)-specific tasks, Army warrior tasks, and physical readiness training. Prioritization of tasks ensures the right tasks to train nest from the highest echelon to the lowest.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PRIORITIZING LEADER TASKS</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 develop subordinate leaders through focused leader development activities to include the selection and prioritization of leader tasks. Senior leaders ensure the selection and prioritization of leader tasks nest in the echelon’s prioritized METs or battle tasks and are reflected in the organization’s leader development program.</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PRIORITIZING STAFF TASKS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Battalion and higher staffs select staff battle tasks in the same manner. They select those staff collective and individual tasks that support the unit’s METs through training. The senior member of each staff section approves staff battle tasks.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SUPPORTING COLLECTIVE TASKS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METs and battle tasks may be trained individually or combined with other collective tasks to create more robust training events. Collective tasks that support other collective tasks (MET, battle task, or another collective task) are supporting collective tasks. Although units may train supporting collective tasks in conjunction with METs and battle tasks, leaders do not consider these supporting collective tasks when determining the MET or battle task proficiency rating. Each collective task is evaluated based on its own training and evaluation outline.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HIGH-PAYOFF TASKS</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High-payoff tasks are tasks that support more than one of the organization’s METs or battle tasks. The skills and proficiencies an organization achieved while training on a high-payoff task transfers to other METs or battle tasks that it supports. Such skills and proficiencies are key to multi-echelon training. Leaders recognize and capitalize on the training efficiencies gained by identifying high-payoff tasks.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LOCAL AND HQDA REQUIRED TASKS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tasks focus on any special certifications a Soldier many need to fulfill duties and positions, for example drivers, safety, medical and Chaplain certifications, law enforcement and other. This also include how Command teams implement AR 350-1 training requirements, and any local directives that prepare Soldiers and units to fulfill their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Next slide. </a:t>
            </a:r>
            <a:endParaRPr lang="en-US" b="0" dirty="0">
              <a:latin typeface=" Arial"/>
            </a:endParaRPr>
          </a:p>
        </p:txBody>
      </p:sp>
    </p:spTree>
    <p:extLst>
      <p:ext uri="{BB962C8B-B14F-4D97-AF65-F5344CB8AC3E}">
        <p14:creationId xmlns:p14="http://schemas.microsoft.com/office/powerpoint/2010/main" val="4135124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Aft>
                <a:spcPts val="0"/>
              </a:spcAft>
              <a:buClrTx/>
              <a:buSzTx/>
              <a:buFontTx/>
              <a:buNone/>
              <a:tabLst>
                <a:tab pos="548640" algn="l"/>
                <a:tab pos="667385" algn="l"/>
                <a:tab pos="786130" algn="l"/>
              </a:tabLst>
              <a:defRPr/>
            </a:pPr>
            <a:endParaRPr kumimoji="0" lang="en-US" sz="1200" b="0" i="0" u="none" strike="noStrike" kern="1200" cap="none" spc="0" normalizeH="0" baseline="0" noProof="0" dirty="0">
              <a:ln>
                <a:noFill/>
              </a:ln>
              <a:solidFill>
                <a:srgbClr val="C00000"/>
              </a:solidFill>
              <a:effectLst/>
              <a:uLnTx/>
              <a:uFillTx/>
              <a:latin typeface=" Aria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 Arial"/>
              <a:ea typeface="+mn-ea"/>
              <a:cs typeface="+mn-cs"/>
            </a:endParaRPr>
          </a:p>
          <a:p>
            <a:pPr algn="l"/>
            <a:r>
              <a:rPr lang="en-US" sz="1200" b="0" kern="1200" dirty="0">
                <a:solidFill>
                  <a:schemeClr val="tx1"/>
                </a:solidFill>
                <a:effectLst/>
                <a:latin typeface=" Arial"/>
                <a:ea typeface="+mn-ea"/>
                <a:cs typeface="+mn-cs"/>
              </a:rPr>
              <a:t>Leaders of Echelons below company continue the process of prioritizing the collective tasks they train that support the company METs – these are </a:t>
            </a:r>
            <a:r>
              <a:rPr lang="en-US" sz="1200" b="1" kern="1200" dirty="0">
                <a:solidFill>
                  <a:schemeClr val="tx1"/>
                </a:solidFill>
                <a:effectLst/>
                <a:latin typeface=" Arial"/>
                <a:ea typeface="+mn-ea"/>
                <a:cs typeface="+mn-cs"/>
              </a:rPr>
              <a:t>Battle Tasks</a:t>
            </a:r>
            <a:r>
              <a:rPr lang="en-US" sz="1200" b="0" kern="1200" dirty="0">
                <a:solidFill>
                  <a:schemeClr val="tx1"/>
                </a:solidFill>
                <a:effectLst/>
                <a:latin typeface=" Arial"/>
                <a:ea typeface="+mn-ea"/>
                <a:cs typeface="+mn-cs"/>
              </a:rPr>
              <a:t>. </a:t>
            </a:r>
          </a:p>
          <a:p>
            <a:pPr algn="l"/>
            <a:endParaRPr lang="en-US" sz="1200" b="0" i="0" u="none" strike="noStrike" kern="1200" baseline="0" dirty="0">
              <a:solidFill>
                <a:schemeClr val="tx1"/>
              </a:solidFill>
              <a:effectLst/>
              <a:latin typeface=" Arial"/>
              <a:ea typeface="+mn-ea"/>
              <a:cs typeface="+mn-cs"/>
            </a:endParaRPr>
          </a:p>
          <a:p>
            <a:pPr algn="l"/>
            <a:r>
              <a:rPr lang="en-US" sz="1800" b="1" i="0" u="none" strike="noStrike" baseline="0" dirty="0">
                <a:latin typeface="Times New Roman" panose="02020603050405020304" pitchFamily="18" charset="0"/>
              </a:rPr>
              <a:t>A </a:t>
            </a:r>
            <a:r>
              <a:rPr lang="en-US" sz="1800" b="1" i="1" u="none" strike="noStrike" baseline="0" dirty="0">
                <a:latin typeface="Times New Roman" panose="02020603050405020304" pitchFamily="18" charset="0"/>
              </a:rPr>
              <a:t>battle task </a:t>
            </a:r>
            <a:r>
              <a:rPr lang="en-US" sz="1800" b="1" i="0" u="none" strike="noStrike" baseline="0" dirty="0">
                <a:latin typeface="Times New Roman" panose="02020603050405020304" pitchFamily="18" charset="0"/>
              </a:rPr>
              <a:t>is a platoon or lower echelon collective task that is crucial to the successful accomplishment of a company, battery, or troop mission essential task. </a:t>
            </a:r>
            <a:r>
              <a:rPr lang="en-US" sz="1800" b="0" i="0" u="none" strike="noStrike" baseline="0" dirty="0">
                <a:latin typeface="Times New Roman" panose="02020603050405020304" pitchFamily="18" charset="0"/>
              </a:rPr>
              <a:t>An organization</a:t>
            </a:r>
            <a:r>
              <a:rPr lang="en-US" sz="1800" b="0" i="0" u="none" strike="noStrike" baseline="0" dirty="0">
                <a:latin typeface="TimesNewRomanPSMT"/>
              </a:rPr>
              <a:t>’</a:t>
            </a:r>
            <a:r>
              <a:rPr lang="en-US" sz="1800" b="0" i="0" u="none" strike="noStrike" baseline="0" dirty="0">
                <a:latin typeface="Times New Roman" panose="02020603050405020304" pitchFamily="18" charset="0"/>
              </a:rPr>
              <a:t>s battle tasks can include high-payoff tasks or battle drills. </a:t>
            </a:r>
          </a:p>
          <a:p>
            <a:pPr algn="l"/>
            <a:endParaRPr lang="en-US" sz="1800" b="0" i="0" u="none" strike="noStrike" kern="1200" baseline="0" dirty="0">
              <a:solidFill>
                <a:schemeClr val="tx1"/>
              </a:solidFill>
              <a:effectLst/>
              <a:latin typeface="Times New Roman" panose="02020603050405020304" pitchFamily="18" charset="0"/>
              <a:ea typeface="+mn-ea"/>
              <a:cs typeface="+mn-cs"/>
            </a:endParaRPr>
          </a:p>
          <a:p>
            <a:pPr algn="l"/>
            <a:r>
              <a:rPr lang="en-US" sz="1800" b="0" i="0" u="none" strike="noStrike" kern="1200" baseline="0" dirty="0">
                <a:solidFill>
                  <a:schemeClr val="tx1"/>
                </a:solidFill>
                <a:effectLst/>
                <a:latin typeface="Times New Roman" panose="02020603050405020304" pitchFamily="18" charset="0"/>
                <a:ea typeface="+mn-ea"/>
                <a:cs typeface="+mn-cs"/>
              </a:rPr>
              <a:t>The relationship of the subordinate leadership teams with the T-C-B Command Team in critical of the matter of identifying and prioritizing METs to train. </a:t>
            </a:r>
            <a:endParaRPr lang="en-US" sz="12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 Arial"/>
                <a:ea typeface="+mn-ea"/>
                <a:cs typeface="+mn-cs"/>
              </a:rPr>
              <a:t>The platoon leader identifies the battle tasks that support the T-C-B mission-essential tasks. </a:t>
            </a:r>
            <a:r>
              <a:rPr lang="en-US" sz="1200" kern="1200" dirty="0">
                <a:solidFill>
                  <a:schemeClr val="tx1"/>
                </a:solidFill>
                <a:effectLst/>
                <a:latin typeface="+mn-lt"/>
                <a:ea typeface="+mn-ea"/>
                <a:cs typeface="+mn-cs"/>
              </a:rPr>
              <a:t>Squad battle tasks </a:t>
            </a:r>
            <a:r>
              <a:rPr lang="en-US" sz="1200" u="sng" kern="1200" dirty="0">
                <a:solidFill>
                  <a:schemeClr val="tx1"/>
                </a:solidFill>
                <a:effectLst/>
                <a:latin typeface="+mn-lt"/>
                <a:ea typeface="+mn-ea"/>
                <a:cs typeface="+mn-cs"/>
              </a:rPr>
              <a:t>must link </a:t>
            </a:r>
            <a:r>
              <a:rPr lang="en-US" sz="1200" kern="1200" dirty="0">
                <a:solidFill>
                  <a:schemeClr val="tx1"/>
                </a:solidFill>
                <a:effectLst/>
                <a:latin typeface="+mn-lt"/>
                <a:ea typeface="+mn-ea"/>
                <a:cs typeface="+mn-cs"/>
              </a:rPr>
              <a:t>to a platoon battle task. </a:t>
            </a:r>
            <a:r>
              <a:rPr lang="en-US" sz="1200" b="0" kern="1200" dirty="0">
                <a:solidFill>
                  <a:schemeClr val="tx1"/>
                </a:solidFill>
                <a:effectLst/>
                <a:latin typeface=" Arial"/>
                <a:ea typeface="+mn-ea"/>
                <a:cs typeface="+mn-cs"/>
              </a:rPr>
              <a:t>This process continues to lower echelons with noncommissioned officer leaders determining the battle tasks that apply to their echelon (squad/team/crew).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 Arial"/>
                <a:ea typeface="+mn-ea"/>
                <a:cs typeface="+mn-cs"/>
              </a:rPr>
              <a:t>At the lowest echelon, individual tasks to include Army Warrior tasks, MOS-specific tasks, and crew drills are identified. The T-C-B Commander, in collaboration with the 1SG, approves subordinate echelon battle tasks.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tx1"/>
                </a:solidFill>
                <a:effectLst/>
                <a:latin typeface="+mn-lt"/>
                <a:ea typeface="+mn-ea"/>
                <a:cs typeface="+mn-cs"/>
              </a:rPr>
              <a:t>Battle tasks </a:t>
            </a:r>
            <a:r>
              <a:rPr lang="en-US" sz="1200" kern="1200" dirty="0">
                <a:solidFill>
                  <a:schemeClr val="tx1"/>
                </a:solidFill>
                <a:effectLst/>
                <a:latin typeface="+mn-lt"/>
                <a:ea typeface="+mn-ea"/>
                <a:cs typeface="+mn-cs"/>
              </a:rPr>
              <a:t>must progressively link to higher echelon (for example Squad to Team to Platoon to T-C-B) battle tasks in a manner that meet the higher echelon Commander priorities and objectives.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algn="l"/>
            <a:r>
              <a:rPr lang="en-US" sz="1800" b="0" i="0" u="none" strike="noStrike" baseline="0" dirty="0">
                <a:latin typeface="Times New Roman" panose="02020603050405020304" pitchFamily="18" charset="0"/>
              </a:rPr>
              <a:t>Task prioritization continues as noncommissioned officers identify and prioritize the individual tasks Soldiers train. These include military occupational specialty (known as MOS)-specific tasks, Army warrior tasks, and physical readiness training. Prioritization of tasks ensures the right tasks to train nest from the highest echelon to the lowest. </a:t>
            </a:r>
          </a:p>
          <a:p>
            <a:pPr algn="l"/>
            <a:endParaRPr lang="en-US" sz="1200" b="0" kern="1200" dirty="0">
              <a:solidFill>
                <a:schemeClr val="tx1"/>
              </a:solidFill>
              <a:effectLst/>
              <a:latin typeface=" Arial"/>
              <a:ea typeface="+mn-ea"/>
              <a:cs typeface="+mn-cs"/>
            </a:endParaRPr>
          </a:p>
          <a:p>
            <a:pPr algn="l"/>
            <a:r>
              <a:rPr lang="en-US" sz="1800" b="0" i="0" u="none" strike="noStrike" baseline="0" dirty="0">
                <a:latin typeface="Times New Roman" panose="02020603050405020304" pitchFamily="18" charset="0"/>
              </a:rPr>
              <a:t>As it pertains to the prioritization of collective tasks, METs and battle tasks may be trained individually or combined with other collective tasks to create more robust training events. </a:t>
            </a:r>
            <a:r>
              <a:rPr lang="en-US" sz="1800" b="1" i="1" u="none" strike="noStrike" baseline="0" dirty="0">
                <a:latin typeface="Times New Roman" panose="02020603050405020304" pitchFamily="18" charset="0"/>
              </a:rPr>
              <a:t>Collective tasks that support other collective tasks (MET, battle task, or another collective task) are Supporting Collective Tasks.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Although units may train supporting collective tasks in conjunction with METs and battle tasks, leaders do not consider these supporting collective tasks when determining the MET or battle task proficiency rating. Each collective task is evaluated based on its own T&amp;EO, which we discussed earlier.</a:t>
            </a:r>
            <a:endParaRPr lang="en-US" sz="12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 Arial"/>
                <a:ea typeface="+mn-ea"/>
                <a:cs typeface="+mn-cs"/>
              </a:rPr>
              <a:t>Are there 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 Arial"/>
                <a:ea typeface="+mn-ea"/>
                <a:cs typeface="+mn-cs"/>
              </a:rPr>
              <a:t>Next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a:p>
            <a:endParaRPr lang="en-US" sz="1200" b="0" i="0" u="none" strike="noStrike" kern="1200" baseline="0" dirty="0">
              <a:solidFill>
                <a:schemeClr val="tx1"/>
              </a:solidFill>
              <a:latin typeface=" Arial"/>
              <a:ea typeface="+mn-ea"/>
              <a:cs typeface="+mn-cs"/>
            </a:endParaRPr>
          </a:p>
          <a:p>
            <a:endParaRPr lang="en-US" b="0" dirty="0">
              <a:latin typeface=" Arial"/>
            </a:endParaRPr>
          </a:p>
        </p:txBody>
      </p:sp>
    </p:spTree>
    <p:extLst>
      <p:ext uri="{BB962C8B-B14F-4D97-AF65-F5344CB8AC3E}">
        <p14:creationId xmlns:p14="http://schemas.microsoft.com/office/powerpoint/2010/main" val="684752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REFERENCE</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FM 7-0, Training, June 2021.</a:t>
            </a:r>
          </a:p>
          <a:p>
            <a:pPr lvl="0"/>
            <a:endParaRPr lang="en-US" sz="1200" b="1"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INSTRUCTOR NOTES:</a:t>
            </a:r>
            <a:endParaRPr lang="en-US" sz="1200" b="1" kern="1200" baseline="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ASK:</a:t>
            </a:r>
            <a:r>
              <a:rPr lang="en-US" sz="1200" b="1" i="1" kern="1200" baseline="0" dirty="0">
                <a:solidFill>
                  <a:schemeClr val="tx1"/>
                </a:solidFill>
                <a:effectLst/>
                <a:latin typeface="+mn-lt"/>
                <a:ea typeface="+mn-ea"/>
                <a:cs typeface="+mn-cs"/>
              </a:rPr>
              <a:t> </a:t>
            </a:r>
          </a:p>
          <a:p>
            <a:endParaRPr lang="en-US" sz="1200" b="1" i="1" kern="1200" baseline="0" dirty="0">
              <a:solidFill>
                <a:schemeClr val="tx1"/>
              </a:solidFill>
              <a:effectLst/>
              <a:latin typeface="+mn-lt"/>
              <a:ea typeface="+mn-ea"/>
              <a:cs typeface="+mn-cs"/>
            </a:endParaRPr>
          </a:p>
          <a:p>
            <a:pPr marL="0" indent="0">
              <a:buNone/>
            </a:pPr>
            <a:r>
              <a:rPr lang="en-US" sz="1200" b="1" i="1" kern="1200" baseline="0" dirty="0">
                <a:solidFill>
                  <a:schemeClr val="tx1"/>
                </a:solidFill>
                <a:effectLst/>
                <a:latin typeface="+mn-lt"/>
                <a:ea typeface="+mn-ea"/>
                <a:cs typeface="+mn-cs"/>
              </a:rPr>
              <a:t>1. What does it mean that a training objective must be both a) measurable, and b) specific? Explain. </a:t>
            </a:r>
          </a:p>
          <a:p>
            <a:pPr marL="0" indent="0">
              <a:buNone/>
            </a:pPr>
            <a:endParaRPr lang="en-US" sz="1200" b="1" kern="1200" baseline="0" dirty="0">
              <a:solidFill>
                <a:schemeClr val="tx1"/>
              </a:solidFill>
              <a:effectLst/>
              <a:latin typeface="+mn-lt"/>
              <a:ea typeface="+mn-ea"/>
              <a:cs typeface="+mn-cs"/>
            </a:endParaRPr>
          </a:p>
          <a:p>
            <a:pPr marL="0" indent="0">
              <a:buNone/>
            </a:pPr>
            <a:r>
              <a:rPr lang="en-US" sz="1200" b="0" kern="1200" baseline="0" dirty="0">
                <a:solidFill>
                  <a:schemeClr val="tx1"/>
                </a:solidFill>
                <a:effectLst/>
                <a:latin typeface="+mn-lt"/>
                <a:ea typeface="+mn-ea"/>
                <a:cs typeface="+mn-cs"/>
              </a:rPr>
              <a:t>Answer: Various. Allow for guided discussions. Be prepared to correct any misconceptions.</a:t>
            </a:r>
          </a:p>
          <a:p>
            <a:pPr marL="228600" indent="-228600">
              <a:buAutoNum type="arabicPeriod"/>
            </a:pPr>
            <a:endParaRPr lang="en-US" sz="1200" b="1" kern="1200" baseline="0" dirty="0">
              <a:solidFill>
                <a:schemeClr val="tx1"/>
              </a:solidFill>
              <a:effectLst/>
              <a:latin typeface="+mn-lt"/>
              <a:ea typeface="+mn-ea"/>
              <a:cs typeface="+mn-cs"/>
            </a:endParaRPr>
          </a:p>
          <a:p>
            <a:pPr marL="0" indent="0">
              <a:buNone/>
            </a:pPr>
            <a:r>
              <a:rPr lang="en-US" sz="1200" b="1" i="1" kern="1200" baseline="0" dirty="0">
                <a:solidFill>
                  <a:schemeClr val="tx1"/>
                </a:solidFill>
                <a:effectLst/>
                <a:latin typeface="+mn-lt"/>
                <a:ea typeface="+mn-ea"/>
                <a:cs typeface="+mn-cs"/>
              </a:rPr>
              <a:t>2. How could you design a training objective that meets both criteria? </a:t>
            </a:r>
          </a:p>
          <a:p>
            <a:pPr marL="0" indent="0">
              <a:buNone/>
            </a:pPr>
            <a:endParaRPr lang="en-US" sz="1200" b="1"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Answer: Various. Allow for guided discussions. Be prepared to correct any misconceptions.</a:t>
            </a:r>
          </a:p>
          <a:p>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rPr>
              <a:t>A </a:t>
            </a:r>
            <a:r>
              <a:rPr lang="en-US" b="1" i="1" dirty="0">
                <a:latin typeface=" Arial"/>
              </a:rPr>
              <a:t>training objective </a:t>
            </a:r>
            <a:r>
              <a:rPr lang="en-US" b="0" dirty="0">
                <a:latin typeface=" Arial"/>
              </a:rPr>
              <a:t>is a statement that specifies the desired outcome of a training event.  Commanders define training objectives for each training event by clearly identifying the </a:t>
            </a:r>
            <a:r>
              <a:rPr lang="en-US" b="0" i="1" u="sng" dirty="0">
                <a:latin typeface=" Arial"/>
              </a:rPr>
              <a:t>tasks, conditions and standards </a:t>
            </a:r>
            <a:r>
              <a:rPr lang="en-US" b="0" dirty="0">
                <a:latin typeface=" Arial"/>
              </a:rPr>
              <a:t>as well the </a:t>
            </a:r>
            <a:r>
              <a:rPr lang="en-US" b="0" i="1" u="sng" dirty="0">
                <a:latin typeface=" Arial"/>
              </a:rPr>
              <a:t>expected outcome</a:t>
            </a:r>
            <a:r>
              <a:rPr lang="en-US" sz="1200" i="1" u="sng" kern="1200" dirty="0">
                <a:solidFill>
                  <a:schemeClr val="tx1"/>
                </a:solidFill>
                <a:effectLst/>
                <a:latin typeface=" Arial"/>
                <a:ea typeface="+mn-ea"/>
                <a:cs typeface="+mn-cs"/>
              </a:rPr>
              <a:t> </a:t>
            </a:r>
            <a:r>
              <a:rPr lang="en-US" sz="1200" kern="1200" dirty="0">
                <a:solidFill>
                  <a:schemeClr val="tx1"/>
                </a:solidFill>
                <a:effectLst/>
                <a:latin typeface=" Arial"/>
                <a:ea typeface="+mn-ea"/>
                <a:cs typeface="+mn-cs"/>
              </a:rPr>
              <a:t>based on Commander’s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 Arial"/>
                <a:ea typeface="+mn-ea"/>
                <a:cs typeface="+mn-cs"/>
              </a:rPr>
              <a:t>When initial </a:t>
            </a:r>
            <a:r>
              <a:rPr lang="en-US" sz="1200" kern="1200" baseline="0" dirty="0">
                <a:solidFill>
                  <a:schemeClr val="tx1"/>
                </a:solidFill>
                <a:effectLst/>
                <a:latin typeface=" Arial"/>
                <a:ea typeface="+mn-ea"/>
                <a:cs typeface="+mn-cs"/>
              </a:rPr>
              <a:t>planning objectives are defined, they are briefed to the higher-level Commander.  </a:t>
            </a:r>
            <a:r>
              <a:rPr lang="en-US" dirty="0">
                <a:latin typeface=" Arial"/>
              </a:rPr>
              <a:t>After the briefing, you may need to </a:t>
            </a:r>
            <a:r>
              <a:rPr lang="en-US" sz="1800" b="0" i="0" u="none" strike="noStrike" baseline="0" dirty="0">
                <a:solidFill>
                  <a:srgbClr val="000000"/>
                </a:solidFill>
                <a:latin typeface=" Arial"/>
              </a:rPr>
              <a:t>refine specific actions to complete prior to training execution. This includes a </a:t>
            </a:r>
            <a:r>
              <a:rPr lang="en-US" sz="1200" b="0" i="0" u="none" strike="noStrike" baseline="0" dirty="0">
                <a:solidFill>
                  <a:schemeClr val="tx1"/>
                </a:solidFill>
                <a:latin typeface=" Arial"/>
              </a:rPr>
              <a:t>r</a:t>
            </a:r>
            <a:r>
              <a:rPr lang="en-US" dirty="0">
                <a:latin typeface=" Arial"/>
              </a:rPr>
              <a:t>eview of the training objectives to ensure the objective is still valid.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On this slide you see an </a:t>
            </a:r>
            <a:r>
              <a:rPr lang="en-US" sz="1200" b="0" i="0" u="none" strike="noStrike" baseline="0" dirty="0">
                <a:solidFill>
                  <a:srgbClr val="000000"/>
                </a:solidFill>
                <a:latin typeface=" Arial"/>
              </a:rPr>
              <a:t>example training objective which serves as the initial training objective.  That is, at this stage in the planning process, the final training objective may be different than the initial training objective.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 Arial"/>
              </a:rPr>
              <a:t>The initial training object provides a focus and desired end state, along with its desired proficiency rating.  The training objective must be developed for each training event by clearly identifying the tasks, conditions, and standards, as well the expected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 Arial"/>
              </a:rPr>
              <a:t>Further you will identify </a:t>
            </a:r>
            <a:r>
              <a:rPr lang="en-US" sz="1200" b="0" baseline="0" dirty="0">
                <a:latin typeface=" Arial"/>
                <a:cs typeface="Arial" charset="0"/>
              </a:rPr>
              <a:t>the proficiency level that is required at the conclusion of training. </a:t>
            </a:r>
            <a:r>
              <a:rPr lang="en-US" sz="1200" b="0" i="0" u="none" strike="noStrike" baseline="0" dirty="0">
                <a:solidFill>
                  <a:srgbClr val="000000"/>
                </a:solidFill>
                <a:latin typeface=" Arial"/>
              </a:rPr>
              <a:t>This is the minimal amount of information required before a Commander and 1SG can place the training event on the calendar.</a:t>
            </a:r>
            <a:endParaRPr lang="en-US" sz="1200" b="0" baseline="0" dirty="0">
              <a:latin typeface=" Arial"/>
              <a:cs typeface="Arial" charset="0"/>
            </a:endParaRPr>
          </a:p>
          <a:p>
            <a:endParaRPr lang="en-US" sz="1200" b="0" i="0" u="none" strike="noStrike" baseline="0" dirty="0">
              <a:solidFill>
                <a:srgbClr val="000000"/>
              </a:solidFill>
              <a:latin typeface=" Arial"/>
            </a:endParaRPr>
          </a:p>
          <a:p>
            <a:pPr algn="l"/>
            <a:r>
              <a:rPr lang="en-US" b="0" dirty="0">
                <a:latin typeface=" Arial"/>
                <a:cs typeface="Arial" charset="0"/>
              </a:rPr>
              <a:t>Think of training objectives as you think of tactical</a:t>
            </a:r>
            <a:r>
              <a:rPr lang="en-US" b="0" baseline="0" dirty="0">
                <a:latin typeface=" Arial"/>
                <a:cs typeface="Arial" charset="0"/>
              </a:rPr>
              <a:t> objectives: </a:t>
            </a:r>
            <a:r>
              <a:rPr lang="en-US" sz="1400" b="0" dirty="0">
                <a:solidFill>
                  <a:schemeClr val="bg1"/>
                </a:solidFill>
                <a:latin typeface=" Arial"/>
              </a:rPr>
              <a:t>They are focused on the effects the Commander is trying to achieve.  </a:t>
            </a:r>
            <a:r>
              <a:rPr lang="en-US" sz="1200" b="0" i="0" u="none" strike="noStrike" baseline="0" dirty="0">
                <a:solidFill>
                  <a:srgbClr val="000000"/>
                </a:solidFill>
                <a:latin typeface=" Arial"/>
              </a:rPr>
              <a:t>The Commander-approved training objectives specify the task proficiency ratings to achieve for each training event. </a:t>
            </a:r>
          </a:p>
          <a:p>
            <a:r>
              <a:rPr lang="en-US" b="0" baseline="0" dirty="0">
                <a:latin typeface=" Arial"/>
                <a:cs typeface="Arial" charset="0"/>
              </a:rPr>
              <a:t> </a:t>
            </a:r>
            <a:endParaRPr lang="en-US" b="0" dirty="0">
              <a:latin typeface=" Arial"/>
              <a:cs typeface="Arial" charset="0"/>
            </a:endParaRPr>
          </a:p>
          <a:p>
            <a:r>
              <a:rPr lang="en-US" b="0" dirty="0">
                <a:latin typeface=" Arial"/>
                <a:cs typeface="Arial" charset="0"/>
              </a:rPr>
              <a:t>Training objectives help the unit focus on what needs to be accomplished during each event and how the event contributes to the overall attainment of the Commander’s end state. </a:t>
            </a:r>
          </a:p>
          <a:p>
            <a:endParaRPr lang="en-US" b="0" dirty="0">
              <a:latin typeface=" Arial"/>
              <a:cs typeface="Arial" charset="0"/>
            </a:endParaRPr>
          </a:p>
          <a:p>
            <a:r>
              <a:rPr lang="en-US" b="0" dirty="0">
                <a:latin typeface=" Arial"/>
                <a:cs typeface="Arial" charset="0"/>
              </a:rPr>
              <a:t>The training objective can be a simple statement of goals for the event or could be as complex as aligning the collective tasks to train along with the anticipated final assessment of these at the end of the event. </a:t>
            </a:r>
          </a:p>
          <a:p>
            <a:endParaRPr lang="en-US" b="0" dirty="0">
              <a:latin typeface=" Arial"/>
              <a:cs typeface="Arial" charset="0"/>
            </a:endParaRPr>
          </a:p>
          <a:p>
            <a:r>
              <a:rPr lang="en-US" b="0" dirty="0">
                <a:latin typeface=" Arial"/>
                <a:cs typeface="Arial" charset="0"/>
              </a:rPr>
              <a:t>Training objectives are reviewed during the unit training meetings and can be refined up to and including the day of execution. </a:t>
            </a:r>
          </a:p>
          <a:p>
            <a:endParaRPr lang="en-US" b="0" dirty="0">
              <a:latin typeface=" Arial"/>
              <a:cs typeface="Arial" charset="0"/>
            </a:endParaRPr>
          </a:p>
          <a:p>
            <a:r>
              <a:rPr lang="en-US" b="0" dirty="0">
                <a:latin typeface=" Arial"/>
                <a:cs typeface="Arial" charset="0"/>
              </a:rPr>
              <a:t>Remember,</a:t>
            </a:r>
            <a:r>
              <a:rPr lang="en-US" b="0" baseline="0" dirty="0">
                <a:latin typeface=" Arial"/>
                <a:cs typeface="Arial" charset="0"/>
              </a:rPr>
              <a:t> Commander</a:t>
            </a:r>
            <a:r>
              <a:rPr lang="en-US" b="0" dirty="0">
                <a:latin typeface=" Arial"/>
                <a:cs typeface="Arial" charset="0"/>
              </a:rPr>
              <a:t>s </a:t>
            </a:r>
            <a:r>
              <a:rPr lang="en-US" b="0" i="1" u="sng" dirty="0">
                <a:latin typeface=" Arial"/>
                <a:cs typeface="Arial" charset="0"/>
              </a:rPr>
              <a:t>may need to change </a:t>
            </a:r>
            <a:r>
              <a:rPr lang="en-US" b="0" dirty="0">
                <a:latin typeface=" Arial"/>
                <a:cs typeface="Arial" charset="0"/>
              </a:rPr>
              <a:t>or </a:t>
            </a:r>
            <a:r>
              <a:rPr lang="en-US" b="0" i="1" u="sng" dirty="0">
                <a:latin typeface=" Arial"/>
                <a:cs typeface="Arial" charset="0"/>
              </a:rPr>
              <a:t>refine training objectives </a:t>
            </a:r>
            <a:r>
              <a:rPr lang="en-US" b="0" dirty="0">
                <a:latin typeface=" Arial"/>
                <a:cs typeface="Arial" charset="0"/>
              </a:rPr>
              <a:t>for future events </a:t>
            </a:r>
            <a:r>
              <a:rPr lang="en-US" b="0" i="1" u="sng" dirty="0">
                <a:latin typeface=" Arial"/>
                <a:cs typeface="Arial" charset="0"/>
              </a:rPr>
              <a:t>based on their assessment </a:t>
            </a:r>
            <a:r>
              <a:rPr lang="en-US" b="0" dirty="0">
                <a:latin typeface=" Arial"/>
                <a:cs typeface="Arial" charset="0"/>
              </a:rPr>
              <a:t>of previous training or input from subordinate leaders.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Are there any questions?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Next slide.</a:t>
            </a:r>
            <a:endParaRPr lang="en-US" sz="1200" b="1" kern="1200" dirty="0">
              <a:solidFill>
                <a:schemeClr val="tx1"/>
              </a:solidFill>
              <a:effectLst/>
              <a:latin typeface="+mn-lt"/>
              <a:ea typeface="+mn-ea"/>
              <a:cs typeface="+mn-cs"/>
            </a:endParaRPr>
          </a:p>
          <a:p>
            <a:endParaRPr lang="en-US" b="0" dirty="0">
              <a:latin typeface=" Arial"/>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 Arial"/>
              <a:ea typeface="+mn-ea"/>
              <a:cs typeface="Arial" panose="020B0604020202020204" pitchFamily="34" charset="0"/>
            </a:endParaRPr>
          </a:p>
        </p:txBody>
      </p:sp>
    </p:spTree>
    <p:extLst>
      <p:ext uri="{BB962C8B-B14F-4D97-AF65-F5344CB8AC3E}">
        <p14:creationId xmlns:p14="http://schemas.microsoft.com/office/powerpoint/2010/main" val="1903790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REFERENCE</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FM 7-0, Training, June 2021.</a:t>
            </a:r>
          </a:p>
          <a:p>
            <a:pPr lvl="0"/>
            <a:endParaRPr lang="en-US" sz="1200" b="1"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INSTRUCTOR NOTES:</a:t>
            </a: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charset="0"/>
                <a:cs typeface="Arial" charset="0"/>
              </a:rPr>
              <a:t>While planning a training event, Commanders, 1SGs, and responsible personnel begin requesting major resources like time,</a:t>
            </a:r>
            <a:r>
              <a:rPr lang="en-US" b="0" baseline="0" dirty="0">
                <a:latin typeface="Arial" charset="0"/>
                <a:cs typeface="Arial" charset="0"/>
              </a:rPr>
              <a:t> land, medical, and ammunition</a:t>
            </a:r>
            <a:r>
              <a:rPr lang="en-US" b="0" dirty="0">
                <a:latin typeface="Arial" charset="0"/>
                <a:cs typeface="Arial" charset="0"/>
              </a:rPr>
              <a:t>.  </a:t>
            </a:r>
            <a:r>
              <a:rPr lang="en-US" b="0" dirty="0">
                <a:latin typeface=" Arial"/>
                <a:cs typeface="Arial" charset="0"/>
              </a:rPr>
              <a:t>Commanders must identify, request and track resources early in the planning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cs typeface="Arial" charset="0"/>
              </a:rPr>
              <a:t>It’s important to know what is available and how and when to schedule these resources. Just as important, as the T-C-B leadership team you also must be familiar with local policies for requesting resources for planned training.</a:t>
            </a:r>
          </a:p>
          <a:p>
            <a:endParaRPr lang="en-US" b="0" dirty="0">
              <a:latin typeface=" Arial"/>
              <a:cs typeface="Arial" charset="0"/>
            </a:endParaRPr>
          </a:p>
          <a:p>
            <a:r>
              <a:rPr lang="en-US" b="0" dirty="0">
                <a:latin typeface=" Arial"/>
                <a:cs typeface="Arial" charset="0"/>
              </a:rPr>
              <a:t>Units/installations may enforce strict guidelines for requesting resources like ammunition, land and ranges so it’s critical for the commander to understand the resources required to execute a training event and request them early.  </a:t>
            </a:r>
          </a:p>
          <a:p>
            <a:endParaRPr lang="en-US" b="0" dirty="0">
              <a:latin typeface=" Arial"/>
              <a:cs typeface="Arial" charset="0"/>
            </a:endParaRPr>
          </a:p>
          <a:p>
            <a:r>
              <a:rPr lang="en-US" b="0" dirty="0">
                <a:latin typeface=" Arial"/>
                <a:cs typeface="Arial" charset="0"/>
              </a:rPr>
              <a:t>Typically, once a unit’s LRTP is approved, commanders can begin requesting major resources like land and ammo.</a:t>
            </a:r>
          </a:p>
          <a:p>
            <a:endParaRPr lang="en-US" b="0" dirty="0">
              <a:latin typeface=" Arial"/>
              <a:cs typeface="Arial" charset="0"/>
            </a:endParaRPr>
          </a:p>
          <a:p>
            <a:r>
              <a:rPr lang="en-US" b="1" i="1" dirty="0">
                <a:latin typeface=" Arial"/>
                <a:cs typeface="Arial" charset="0"/>
              </a:rPr>
              <a:t>ASK:</a:t>
            </a:r>
          </a:p>
          <a:p>
            <a:endParaRPr lang="en-US" b="1" i="1" dirty="0">
              <a:latin typeface=" Arial"/>
              <a:cs typeface="Arial" charset="0"/>
            </a:endParaRPr>
          </a:p>
          <a:p>
            <a:pPr marL="228600" indent="-228600">
              <a:buAutoNum type="arabicPeriod"/>
            </a:pPr>
            <a:r>
              <a:rPr lang="en-US" b="1" i="1" dirty="0">
                <a:latin typeface=" Arial"/>
                <a:cs typeface="Arial" charset="0"/>
              </a:rPr>
              <a:t>What are some of the unique or scarce resources the unit may need to request well in advance?</a:t>
            </a:r>
          </a:p>
          <a:p>
            <a:pPr marL="0" indent="0">
              <a:buNone/>
            </a:pPr>
            <a:endParaRPr lang="en-US" b="0" dirty="0">
              <a:latin typeface=" Arial"/>
              <a:cs typeface="Arial" charset="0"/>
            </a:endParaRPr>
          </a:p>
          <a:p>
            <a:pPr marL="0" indent="0">
              <a:buNone/>
            </a:pPr>
            <a:r>
              <a:rPr lang="en-US" b="0" dirty="0">
                <a:latin typeface=" Arial"/>
                <a:cs typeface="Arial" charset="0"/>
              </a:rPr>
              <a:t>Suggested Answer: Answers will vary based on participant experiences.</a:t>
            </a:r>
          </a:p>
          <a:p>
            <a:endParaRPr lang="en-US" b="0" dirty="0">
              <a:latin typeface=" Arial"/>
              <a:cs typeface="Arial" charset="0"/>
            </a:endParaRPr>
          </a:p>
          <a:p>
            <a:r>
              <a:rPr lang="en-US" b="0" dirty="0">
                <a:latin typeface=" Arial"/>
                <a:cs typeface="Arial" charset="0"/>
              </a:rPr>
              <a:t>The items shown on the slide are just some of the unique or scarce resources that may need to be considered while developing the LRTP.</a:t>
            </a:r>
          </a:p>
          <a:p>
            <a:endParaRPr lang="en-US" b="0" dirty="0">
              <a:latin typeface=" Arial"/>
              <a:cs typeface="Arial" charset="0"/>
            </a:endParaRPr>
          </a:p>
          <a:p>
            <a:r>
              <a:rPr lang="en-US" b="0" dirty="0">
                <a:latin typeface=" Arial"/>
              </a:rPr>
              <a:t>Commanders at echelon must ensure that all requested resources are available for the designated training event. Lack of or diminished quantities of resources can corrupt the training process, if not undermine task accomplishment.</a:t>
            </a:r>
          </a:p>
          <a:p>
            <a:endParaRPr lang="en-US" b="0" dirty="0">
              <a:latin typeface=" Arial"/>
            </a:endParaRPr>
          </a:p>
          <a:p>
            <a:r>
              <a:rPr lang="en-US" b="0" dirty="0">
                <a:latin typeface=" Arial"/>
              </a:rPr>
              <a:t>As you review this slide:</a:t>
            </a:r>
          </a:p>
          <a:p>
            <a:endParaRPr lang="en-US" b="0" dirty="0">
              <a:latin typeface=" Arial"/>
            </a:endParaRPr>
          </a:p>
          <a:p>
            <a:pPr marL="0" indent="0">
              <a:buNone/>
            </a:pPr>
            <a:r>
              <a:rPr lang="en-US" b="0" dirty="0">
                <a:latin typeface=" Arial"/>
              </a:rPr>
              <a:t>Other long-range preparations include identifying training resources requiring long-lead times for coordination, which may include the following: (read through bullets)</a:t>
            </a:r>
          </a:p>
          <a:p>
            <a:endParaRPr lang="en-US" b="0" dirty="0">
              <a:latin typeface=" Arial"/>
            </a:endParaRPr>
          </a:p>
          <a:p>
            <a:r>
              <a:rPr lang="en-US" sz="1200" kern="1200" dirty="0">
                <a:solidFill>
                  <a:schemeClr val="tx1"/>
                </a:solidFill>
                <a:effectLst/>
                <a:latin typeface="+mn-lt"/>
                <a:ea typeface="+mn-ea"/>
                <a:cs typeface="+mn-cs"/>
              </a:rPr>
              <a:t>Tracking training resources using the T-Week (Active), or T-Month (Reserve and NG) concepts are key to coordinating and managing the actions necessary to ensure training resources are available when training begins. </a:t>
            </a:r>
          </a:p>
          <a:p>
            <a:endParaRPr lang="en-US" b="0" dirty="0">
              <a:latin typeface=" Arial"/>
              <a:cs typeface="Arial" charset="0"/>
            </a:endParaRPr>
          </a:p>
          <a:p>
            <a:endParaRPr lang="en-US" b="0" dirty="0">
              <a:latin typeface=" Arial"/>
              <a:cs typeface="Arial" charset="0"/>
            </a:endParaRPr>
          </a:p>
          <a:p>
            <a:pPr marL="0" indent="0" defTabSz="685800">
              <a:buFont typeface="+mj-lt"/>
              <a:buNone/>
              <a:defRPr/>
            </a:pPr>
            <a:r>
              <a:rPr lang="en-US" sz="2400" dirty="0">
                <a:solidFill>
                  <a:prstClr val="black"/>
                </a:solidFill>
                <a:latin typeface="Arial" panose="020B0604020202020204"/>
              </a:rPr>
              <a:t>Additionally, you will identify subsequent or aggregate training is required to complete training tasks.  Methods to do so include, but is not limited to:</a:t>
            </a:r>
          </a:p>
          <a:p>
            <a:pPr marL="457200" indent="-457200" defTabSz="685800">
              <a:buFont typeface="+mj-lt"/>
              <a:buAutoNum type="arabicPeriod"/>
              <a:defRPr/>
            </a:pPr>
            <a:endParaRPr lang="en-US" sz="2400" dirty="0">
              <a:solidFill>
                <a:prstClr val="black"/>
              </a:solidFill>
              <a:latin typeface="Arial" panose="020B0604020202020204"/>
            </a:endParaRPr>
          </a:p>
          <a:p>
            <a:pPr marL="0" indent="0" defTabSz="685800">
              <a:buFont typeface="+mj-lt"/>
              <a:buNone/>
              <a:defRPr/>
            </a:pPr>
            <a:r>
              <a:rPr lang="en-US" sz="2400" dirty="0">
                <a:solidFill>
                  <a:prstClr val="black"/>
                </a:solidFill>
                <a:latin typeface="Arial" panose="020B0604020202020204"/>
              </a:rPr>
              <a:t>a. AR 350-1, Appendix F (Mandatory Training)</a:t>
            </a:r>
          </a:p>
          <a:p>
            <a:pPr marL="457200" indent="-457200" defTabSz="685800">
              <a:buFont typeface="+mj-lt"/>
              <a:buAutoNum type="arabicPeriod"/>
              <a:defRPr/>
            </a:pPr>
            <a:endParaRPr lang="en-US" sz="2400" dirty="0">
              <a:solidFill>
                <a:prstClr val="black"/>
              </a:solidFill>
              <a:latin typeface="Arial" panose="020B0604020202020204"/>
            </a:endParaRPr>
          </a:p>
          <a:p>
            <a:pPr marL="0" indent="0" defTabSz="685800">
              <a:buFont typeface="+mj-lt"/>
              <a:buNone/>
              <a:defRPr/>
            </a:pPr>
            <a:r>
              <a:rPr lang="en-US" sz="2400" dirty="0">
                <a:solidFill>
                  <a:prstClr val="black"/>
                </a:solidFill>
                <a:latin typeface="Arial" panose="020B0604020202020204"/>
              </a:rPr>
              <a:t>b. New Equipment Manuals, Tech Manuals and SOP’s</a:t>
            </a:r>
          </a:p>
          <a:p>
            <a:pPr marL="457200" indent="-457200" defTabSz="685800">
              <a:buFont typeface="+mj-lt"/>
              <a:buAutoNum type="arabicPeriod"/>
              <a:defRPr/>
            </a:pPr>
            <a:endParaRPr lang="en-US" sz="2400" dirty="0">
              <a:solidFill>
                <a:prstClr val="black"/>
              </a:solidFill>
              <a:latin typeface="Arial" panose="020B0604020202020204"/>
            </a:endParaRPr>
          </a:p>
          <a:p>
            <a:pPr marL="0" indent="0" defTabSz="685800">
              <a:buFont typeface="+mj-lt"/>
              <a:buNone/>
              <a:defRPr/>
            </a:pPr>
            <a:r>
              <a:rPr lang="en-US" sz="2400" dirty="0">
                <a:solidFill>
                  <a:prstClr val="black"/>
                </a:solidFill>
                <a:latin typeface="Arial" panose="020B0604020202020204"/>
              </a:rPr>
              <a:t>c. Leader Development Requirements</a:t>
            </a:r>
          </a:p>
          <a:p>
            <a:pPr marL="457200" indent="-457200" defTabSz="685800">
              <a:buFont typeface="+mj-lt"/>
              <a:buAutoNum type="arabicPeriod"/>
              <a:defRPr/>
            </a:pPr>
            <a:endParaRPr lang="en-US" sz="2400" dirty="0">
              <a:solidFill>
                <a:prstClr val="black"/>
              </a:solidFill>
              <a:latin typeface="Arial" panose="020B0604020202020204"/>
            </a:endParaRPr>
          </a:p>
          <a:p>
            <a:pPr marL="0" indent="0" defTabSz="685800">
              <a:buFont typeface="+mj-lt"/>
              <a:buNone/>
              <a:defRPr/>
            </a:pPr>
            <a:r>
              <a:rPr lang="en-US" sz="2400" dirty="0">
                <a:solidFill>
                  <a:prstClr val="black"/>
                </a:solidFill>
                <a:latin typeface="Arial" panose="020B0604020202020204"/>
              </a:rPr>
              <a:t>d. Local Command Training Requirements</a:t>
            </a:r>
          </a:p>
          <a:p>
            <a:pPr marL="457200" indent="-457200" defTabSz="685800">
              <a:buFont typeface="+mj-lt"/>
              <a:buAutoNum type="arabicPeriod"/>
              <a:defRPr/>
            </a:pPr>
            <a:endParaRPr lang="en-US" sz="2400" dirty="0">
              <a:solidFill>
                <a:prstClr val="black"/>
              </a:solidFill>
              <a:latin typeface="Arial" panose="020B0604020202020204"/>
            </a:endParaRPr>
          </a:p>
          <a:p>
            <a:pPr marL="0" indent="0" defTabSz="685800">
              <a:buFont typeface="+mj-lt"/>
              <a:buNone/>
              <a:defRPr/>
            </a:pPr>
            <a:r>
              <a:rPr lang="en-US" sz="2400" dirty="0">
                <a:solidFill>
                  <a:prstClr val="black"/>
                </a:solidFill>
                <a:latin typeface="Arial" panose="020B0604020202020204"/>
              </a:rPr>
              <a:t>e. Administrative Tasks/Events based on Warning Orders (WARNOs), Operations Orders (OPORDs), and Fragmentary Orders (FRAGOs), Army Directives</a:t>
            </a:r>
          </a:p>
          <a:p>
            <a:pPr marL="457200" indent="-457200" defTabSz="685800">
              <a:buFont typeface="+mj-lt"/>
              <a:buAutoNum type="arabicPeriod"/>
              <a:defRPr/>
            </a:pPr>
            <a:endParaRPr lang="en-US" sz="2400" dirty="0">
              <a:solidFill>
                <a:prstClr val="black"/>
              </a:solidFill>
              <a:latin typeface="Arial" panose="020B0604020202020204"/>
            </a:endParaRPr>
          </a:p>
          <a:p>
            <a:pPr marL="0" indent="0" defTabSz="685800">
              <a:buFont typeface="+mj-lt"/>
              <a:buNone/>
              <a:defRPr/>
            </a:pPr>
            <a:r>
              <a:rPr lang="en-US" sz="2400" dirty="0">
                <a:solidFill>
                  <a:prstClr val="black"/>
                </a:solidFill>
                <a:latin typeface="Arial" panose="020B0604020202020204"/>
              </a:rPr>
              <a:t>f. Available Time Management Cycle schedules (Red or Amber cycles when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Arial" charset="0"/>
                <a:cs typeface="Arial" charset="0"/>
              </a:rPr>
              <a:t>Another, and more likely resource, is the T&amp;EO which will require that as a leader you understand how to read, interpret and apply both specified and implied tasks. Any an all supporting tasks to be executed in tandem with the MET may require additional or separate forms of resourcing to accomplish.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Arial" charset="0"/>
                <a:cs typeface="Arial" charset="0"/>
              </a:rPr>
              <a:t>Organizational leaders should exercise caution so that myopia doesn’t take hold of the planning process and important, though secondary, details get lost. This is where the importance of leader dialogue, review of past training AARs – training evaluations is critical.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Are there any questions?</a:t>
            </a:r>
            <a:endParaRPr lang="en-US" b="0" dirty="0">
              <a:latin typeface="Arial" charset="0"/>
              <a:cs typeface="Arial" charset="0"/>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 Arial"/>
              <a:ea typeface="+mn-ea"/>
              <a:cs typeface="+mn-cs"/>
            </a:endParaRPr>
          </a:p>
        </p:txBody>
      </p:sp>
    </p:spTree>
    <p:extLst>
      <p:ext uri="{BB962C8B-B14F-4D97-AF65-F5344CB8AC3E}">
        <p14:creationId xmlns:p14="http://schemas.microsoft.com/office/powerpoint/2010/main" val="2327829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REFERENCE:</a:t>
            </a:r>
            <a:r>
              <a:rPr lang="en-US" sz="1800" b="1" kern="1200" baseline="0" dirty="0">
                <a:solidFill>
                  <a:schemeClr val="tx1"/>
                </a:solidFill>
                <a:effectLst/>
                <a:latin typeface="+mn-lt"/>
                <a:ea typeface="+mn-ea"/>
                <a:cs typeface="+mn-cs"/>
              </a:rPr>
              <a:t> </a:t>
            </a:r>
            <a:r>
              <a:rPr lang="en-US" sz="1800" b="0" kern="1200" baseline="0" dirty="0">
                <a:solidFill>
                  <a:schemeClr val="tx1"/>
                </a:solidFill>
                <a:effectLst/>
                <a:latin typeface="+mn-lt"/>
                <a:ea typeface="+mn-ea"/>
                <a:cs typeface="+mn-cs"/>
              </a:rPr>
              <a:t>FM 7-0, Training, June 2021.</a:t>
            </a:r>
            <a:endParaRPr lang="en-US" sz="1800" b="0" kern="1200" dirty="0">
              <a:solidFill>
                <a:schemeClr val="tx1"/>
              </a:solidFill>
              <a:effectLst/>
              <a:latin typeface="+mn-lt"/>
              <a:ea typeface="+mn-ea"/>
              <a:cs typeface="+mn-cs"/>
            </a:endParaRPr>
          </a:p>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INSTRUCTOR NOTES: </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 Arial"/>
                <a:ea typeface="+mn-ea"/>
                <a:cs typeface="+mn-cs"/>
              </a:rPr>
              <a:t>Echelons below T-C-B will prioritize the collective tasks they train which support the T-C-B Mission-essential tasks (MET). As a Command team you will remember that the </a:t>
            </a:r>
            <a:r>
              <a:rPr lang="en-US" sz="1800" b="1" kern="1200" dirty="0">
                <a:solidFill>
                  <a:schemeClr val="tx1"/>
                </a:solidFill>
                <a:effectLst/>
                <a:latin typeface=" Arial"/>
                <a:ea typeface="+mn-ea"/>
                <a:cs typeface="+mn-cs"/>
              </a:rPr>
              <a:t>Task Crosswalk </a:t>
            </a:r>
            <a:r>
              <a:rPr lang="en-US" sz="1800" b="0" kern="1200" dirty="0">
                <a:solidFill>
                  <a:schemeClr val="tx1"/>
                </a:solidFill>
                <a:effectLst/>
                <a:latin typeface=" Arial"/>
                <a:ea typeface="+mn-ea"/>
                <a:cs typeface="+mn-cs"/>
              </a:rPr>
              <a:t>is the method used by Army units to identify and prioritize the task proficiencies  to be trained.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 Arial"/>
                <a:ea typeface="+mn-ea"/>
                <a:cs typeface="+mn-cs"/>
              </a:rPr>
              <a:t>Furthermore, as this slide demonstrates the crosswalk process is a top-down, and bottom-up movement as all organizational elements work to identify and prioritize tasks for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 Arial"/>
                <a:ea typeface="+mn-ea"/>
                <a:cs typeface="+mn-cs"/>
              </a:rPr>
              <a:t>The prioritization process begins when higher echelon command training guidance is published. Subordinate units upon receipt of higher echelon guidance will begin to identify the selected higher prioritized task proficiencies and then conduct a task crosswalk to identify their T-C-B task proficiencies.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 Arial"/>
                <a:ea typeface="+mn-ea"/>
                <a:cs typeface="+mn-cs"/>
              </a:rPr>
              <a:t>Care is exercised to ensure that lower tasks nest/link with higher tasks based on mission requirements.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latin typeface=" 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 Arial"/>
                <a:ea typeface="+mn-ea"/>
                <a:cs typeface="+mn-cs"/>
              </a:rPr>
              <a:t>At the T-C-B level, you as the Command Team will collaborate with Platoon Leaders.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Times New Roman" panose="02020603050405020304" pitchFamily="18" charset="0"/>
              </a:rPr>
              <a:t>Platoon</a:t>
            </a:r>
            <a:r>
              <a:rPr lang="en-US" sz="1800" baseline="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leaders conduct a task crosswalk to begin</a:t>
            </a:r>
            <a:r>
              <a:rPr lang="en-US" sz="1800" baseline="0" dirty="0">
                <a:effectLst/>
                <a:latin typeface="Times New Roman" panose="02020603050405020304" pitchFamily="18" charset="0"/>
                <a:ea typeface="Times New Roman" panose="02020603050405020304" pitchFamily="18" charset="0"/>
              </a:rPr>
              <a:t> their process of </a:t>
            </a:r>
            <a:r>
              <a:rPr lang="en-US" sz="1800" b="1" dirty="0">
                <a:effectLst/>
                <a:latin typeface="Times New Roman" panose="02020603050405020304" pitchFamily="18" charset="0"/>
                <a:ea typeface="Times New Roman" panose="02020603050405020304" pitchFamily="18" charset="0"/>
              </a:rPr>
              <a:t>prioritizing training </a:t>
            </a:r>
            <a:r>
              <a:rPr lang="en-US" sz="1800" dirty="0">
                <a:effectLst/>
                <a:latin typeface="Times New Roman" panose="02020603050405020304" pitchFamily="18" charset="0"/>
                <a:ea typeface="Times New Roman" panose="02020603050405020304" pitchFamily="18" charset="0"/>
              </a:rPr>
              <a:t>on the </a:t>
            </a:r>
            <a:r>
              <a:rPr lang="en-US" sz="1800" b="1" dirty="0">
                <a:effectLst/>
                <a:latin typeface="Times New Roman" panose="02020603050405020304" pitchFamily="18" charset="0"/>
                <a:ea typeface="Times New Roman" panose="02020603050405020304" pitchFamily="18" charset="0"/>
              </a:rPr>
              <a:t>collective tasks, battle tasks, and individual tasks </a:t>
            </a:r>
            <a:r>
              <a:rPr lang="en-US" sz="1800" dirty="0">
                <a:effectLst/>
                <a:latin typeface="Times New Roman" panose="02020603050405020304" pitchFamily="18" charset="0"/>
                <a:ea typeface="Times New Roman" panose="02020603050405020304" pitchFamily="18" charset="0"/>
              </a:rPr>
              <a:t>that directly support their </a:t>
            </a:r>
            <a:r>
              <a:rPr lang="en-US" sz="1800" b="1" dirty="0">
                <a:effectLst/>
                <a:latin typeface="Times New Roman" panose="02020603050405020304" pitchFamily="18" charset="0"/>
                <a:ea typeface="Times New Roman" panose="02020603050405020304" pitchFamily="18" charset="0"/>
              </a:rPr>
              <a:t>Troop-Company-Battery</a:t>
            </a:r>
            <a:r>
              <a:rPr lang="en-US" sz="1800" b="1" baseline="0" dirty="0">
                <a:effectLst/>
                <a:latin typeface="Times New Roman" panose="02020603050405020304" pitchFamily="18" charset="0"/>
                <a:ea typeface="Times New Roman" panose="02020603050405020304" pitchFamily="18" charset="0"/>
              </a:rPr>
              <a:t> (TCB)</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prioritized mission-essential tasks (METs).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Just as Platoon battle tasks must link to selected T-C-B mission essential tasks, Squad battle tasks must link to a platoon battle tasks. </a:t>
            </a: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 Arial"/>
                <a:ea typeface="+mn-ea"/>
                <a:cs typeface="+mn-cs"/>
              </a:rPr>
              <a:t>The T-C-B Commander, with the input of the 1SG, ultimately approves subordinate echelon battle tasks.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 Arial"/>
                <a:ea typeface="+mn-ea"/>
                <a:cs typeface="+mn-cs"/>
              </a:rPr>
              <a:t>This process continues, as the slide demonstrates, by the approval of identified tasks at higher echelons and in support of published training guidance and directives provided through Commander dialogue.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 Arial"/>
                <a:ea typeface="+mn-ea"/>
                <a:cs typeface="+mn-cs"/>
              </a:rPr>
              <a:t>Let’s take another look at the crosswalk process.</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Are there any questions?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 Slide.</a:t>
            </a:r>
          </a:p>
          <a:p>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96235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54">
              <a:defRPr/>
            </a:pPr>
            <a:r>
              <a:rPr lang="en-US" b="1" dirty="0">
                <a:latin typeface=" Arial"/>
                <a:cs typeface="Arial" pitchFamily="34" charset="0"/>
              </a:rPr>
              <a:t>REFERENCE: </a:t>
            </a:r>
            <a:r>
              <a:rPr lang="en-US" b="0" dirty="0">
                <a:latin typeface=" Arial"/>
                <a:cs typeface="Arial" pitchFamily="34" charset="0"/>
              </a:rPr>
              <a:t>FM 7-0, Training, June 2021.</a:t>
            </a:r>
          </a:p>
          <a:p>
            <a:pPr defTabSz="909554">
              <a:defRPr/>
            </a:pPr>
            <a:endParaRPr lang="en-US" b="1" dirty="0">
              <a:latin typeface=" Arial"/>
              <a:cs typeface="Arial" pitchFamily="34" charset="0"/>
            </a:endParaRPr>
          </a:p>
          <a:p>
            <a:pPr defTabSz="909554">
              <a:defRPr/>
            </a:pPr>
            <a:r>
              <a:rPr lang="en-US" sz="1200" b="1" kern="1200" dirty="0">
                <a:solidFill>
                  <a:schemeClr val="tx1"/>
                </a:solidFill>
                <a:effectLst/>
                <a:latin typeface="+mn-lt"/>
                <a:ea typeface="+mn-ea"/>
                <a:cs typeface="+mn-cs"/>
              </a:rPr>
              <a:t>INSTRUCTOR NOTES:</a:t>
            </a:r>
          </a:p>
          <a:p>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If</a:t>
            </a:r>
            <a:r>
              <a:rPr lang="en-US" sz="1200" b="1" u="sng" kern="1200" baseline="0" dirty="0">
                <a:solidFill>
                  <a:schemeClr val="tx1"/>
                </a:solidFill>
                <a:effectLst/>
                <a:latin typeface="+mn-lt"/>
                <a:ea typeface="+mn-ea"/>
                <a:cs typeface="+mn-cs"/>
              </a:rPr>
              <a:t> time permits</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ave the students reflect for a moment on the quote by Lejeune, then share stories and experiences from productive and counter-productive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Manage the discussion and the time to stay on track for course instruction.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cs typeface="Arial" pitchFamily="34" charset="0"/>
              </a:rPr>
              <a:t>SCRIPT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reflecting on the role that officers play in the leadership and training process, General Lejeune’s comment is directly applicable to the Leading T-C-B NCO, the First Sergeant as well. General Lejeune reminds you of your critical role as a Command Team in preparing your units to deter our nations enemies and when deterrence fails, to decisively defeat them on the fields of battle.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228600" indent="-228600">
              <a:buAutoNum type="arabicPeriod"/>
            </a:pPr>
            <a:r>
              <a:rPr lang="en-US" sz="1200" b="1" i="1" kern="1200" dirty="0">
                <a:solidFill>
                  <a:schemeClr val="tx1"/>
                </a:solidFill>
                <a:effectLst/>
                <a:latin typeface="+mn-lt"/>
                <a:ea typeface="+mn-ea"/>
                <a:cs typeface="+mn-cs"/>
              </a:rPr>
              <a:t>In what way does General Lejeune’s statement apply to training and mission success? Explain.</a:t>
            </a:r>
          </a:p>
          <a:p>
            <a:pPr marL="228600" indent="-228600">
              <a:buAutoNum type="arabicPeriod"/>
            </a:pPr>
            <a:endParaRPr lang="en-US" sz="1200" b="1" i="1" kern="1200" dirty="0">
              <a:solidFill>
                <a:schemeClr val="tx1"/>
              </a:solidFill>
              <a:effectLst/>
              <a:latin typeface="+mn-lt"/>
              <a:ea typeface="+mn-ea"/>
              <a:cs typeface="+mn-cs"/>
            </a:endParaRPr>
          </a:p>
          <a:p>
            <a:pPr marL="228600" indent="-228600">
              <a:buAutoNum type="arabicPeriod"/>
            </a:pPr>
            <a:r>
              <a:rPr lang="en-US" sz="1200" b="1" i="1" kern="1200" dirty="0">
                <a:solidFill>
                  <a:schemeClr val="tx1"/>
                </a:solidFill>
                <a:effectLst/>
                <a:latin typeface="+mn-lt"/>
                <a:ea typeface="+mn-ea"/>
                <a:cs typeface="+mn-cs"/>
              </a:rPr>
              <a:t>In what ways will the Commander and First Sergeant relationship impact training plan development and success? Explain.</a:t>
            </a:r>
          </a:p>
          <a:p>
            <a:pPr marL="228600" indent="-228600">
              <a:buAutoNum type="arabicPeriod"/>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Answer: Student response will vary, encourage productive dialogue, guide discussions, correct misconceptions about training, the planning process, and subsequent actions that lead to successful execution of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Army units spend a lot of time training. The students should realize the importance of correctly planned and executed training. Guide the discussion so students understand the importance of training.</a:t>
            </a:r>
          </a:p>
          <a:p>
            <a:endParaRPr lang="en-US" dirty="0">
              <a:latin typeface=" Arial"/>
            </a:endParaRPr>
          </a:p>
          <a:p>
            <a:r>
              <a:rPr lang="en-US" dirty="0">
                <a:latin typeface=" Arial"/>
              </a:rPr>
              <a:t>Are there any questions?</a:t>
            </a:r>
          </a:p>
          <a:p>
            <a:endParaRPr lang="en-US" dirty="0">
              <a:latin typeface=" Arial"/>
            </a:endParaRPr>
          </a:p>
          <a:p>
            <a:r>
              <a:rPr lang="en-US" dirty="0">
                <a:latin typeface=" Arial"/>
              </a:rPr>
              <a:t>Next slide.</a:t>
            </a:r>
            <a:endParaRPr lang="en-US" dirty="0"/>
          </a:p>
          <a:p>
            <a:endParaRPr lang="en-US" dirty="0"/>
          </a:p>
        </p:txBody>
      </p:sp>
    </p:spTree>
    <p:extLst>
      <p:ext uri="{BB962C8B-B14F-4D97-AF65-F5344CB8AC3E}">
        <p14:creationId xmlns:p14="http://schemas.microsoft.com/office/powerpoint/2010/main" val="104197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4775" y="1144588"/>
            <a:ext cx="41211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REFERENCE:</a:t>
            </a:r>
            <a:r>
              <a:rPr lang="en-US" sz="1800" b="1" kern="1200" baseline="0" dirty="0">
                <a:solidFill>
                  <a:schemeClr val="tx1"/>
                </a:solidFill>
                <a:effectLst/>
                <a:latin typeface="+mn-lt"/>
                <a:ea typeface="+mn-ea"/>
                <a:cs typeface="+mn-cs"/>
              </a:rPr>
              <a:t> </a:t>
            </a:r>
            <a:r>
              <a:rPr lang="en-US" sz="1800" b="0" kern="1200" baseline="0" dirty="0">
                <a:solidFill>
                  <a:schemeClr val="tx1"/>
                </a:solidFill>
                <a:effectLst/>
                <a:latin typeface="+mn-lt"/>
                <a:ea typeface="+mn-ea"/>
                <a:cs typeface="+mn-cs"/>
              </a:rPr>
              <a:t>FM 7-0, Training, June 2021; ADRP 1-03 The Army Universal Task List, October 2015.</a:t>
            </a:r>
            <a:endParaRPr lang="en-US" sz="1800" b="0" kern="1200" dirty="0">
              <a:solidFill>
                <a:schemeClr val="tx1"/>
              </a:solidFill>
              <a:effectLst/>
              <a:latin typeface="+mn-lt"/>
              <a:ea typeface="+mn-ea"/>
              <a:cs typeface="+mn-cs"/>
            </a:endParaRPr>
          </a:p>
          <a:p>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itchFamily="34" charset="0"/>
                <a:cs typeface="Arial" pitchFamily="34" charset="0"/>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Arial" pitchFamily="34" charset="0"/>
                <a:cs typeface="Arial" pitchFamily="34" charset="0"/>
              </a:rPr>
              <a:t>Give participants time to look at the slide as you begin to discuss each step.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Arial" pitchFamily="34" charset="0"/>
              <a:cs typeface="Arial" pitchFamily="34" charset="0"/>
            </a:endParaRPr>
          </a:p>
          <a:p>
            <a:r>
              <a:rPr lang="en-US" sz="1800" b="1" kern="1200" dirty="0">
                <a:solidFill>
                  <a:schemeClr val="tx1"/>
                </a:solidFill>
                <a:effectLst/>
                <a:latin typeface="+mn-lt"/>
                <a:ea typeface="+mn-ea"/>
                <a:cs typeface="+mn-cs"/>
              </a:rPr>
              <a:t>SCRIPT -</a:t>
            </a:r>
            <a:r>
              <a:rPr lang="en-US" sz="18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Let’s take a more detailed review of what steps comprise the </a:t>
            </a:r>
            <a:r>
              <a:rPr lang="en-US" sz="1800" b="1" i="0" u="none" strike="noStrike" kern="1200" baseline="0" dirty="0">
                <a:solidFill>
                  <a:schemeClr val="tx1"/>
                </a:solidFill>
                <a:latin typeface="+mn-lt"/>
                <a:ea typeface="+mn-ea"/>
                <a:cs typeface="+mn-cs"/>
              </a:rPr>
              <a:t>Task Crosswalk</a:t>
            </a:r>
            <a:r>
              <a:rPr lang="en-US" sz="18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tx1"/>
              </a:solidFill>
              <a:latin typeface="+mn-lt"/>
              <a:ea typeface="+mn-ea"/>
              <a:cs typeface="+mn-cs"/>
            </a:endParaRPr>
          </a:p>
          <a:p>
            <a:r>
              <a:rPr lang="en-US" sz="2800" dirty="0">
                <a:effectLst/>
                <a:latin typeface="Times New Roman" panose="02020603050405020304" pitchFamily="18" charset="0"/>
                <a:ea typeface="Times New Roman" panose="02020603050405020304" pitchFamily="18" charset="0"/>
              </a:rPr>
              <a:t>As a </a:t>
            </a:r>
            <a:r>
              <a:rPr lang="en-US" sz="2800" b="1" dirty="0">
                <a:effectLst/>
                <a:latin typeface="Times New Roman" panose="02020603050405020304" pitchFamily="18" charset="0"/>
                <a:ea typeface="Times New Roman" panose="02020603050405020304" pitchFamily="18" charset="0"/>
              </a:rPr>
              <a:t>three-step process, </a:t>
            </a:r>
            <a:r>
              <a:rPr lang="en-US" sz="2800" b="0" dirty="0">
                <a:effectLst/>
                <a:latin typeface="Times New Roman" panose="02020603050405020304" pitchFamily="18" charset="0"/>
                <a:ea typeface="Times New Roman" panose="02020603050405020304" pitchFamily="18" charset="0"/>
              </a:rPr>
              <a:t>conducting a crosswalk </a:t>
            </a:r>
            <a:r>
              <a:rPr lang="en-US" sz="2800" dirty="0">
                <a:effectLst/>
                <a:latin typeface="Times New Roman" panose="02020603050405020304" pitchFamily="18" charset="0"/>
                <a:ea typeface="Times New Roman" panose="02020603050405020304" pitchFamily="18" charset="0"/>
              </a:rPr>
              <a:t>yields a prioritized list of focused tasks within</a:t>
            </a:r>
            <a:r>
              <a:rPr lang="en-US" sz="2800" baseline="0" dirty="0">
                <a:effectLst/>
                <a:latin typeface="Times New Roman" panose="02020603050405020304" pitchFamily="18" charset="0"/>
                <a:ea typeface="Times New Roman" panose="02020603050405020304" pitchFamily="18" charset="0"/>
              </a:rPr>
              <a:t> the task proficiencies that you must train at echelon to achieve success at your assigned/designed mission. </a:t>
            </a:r>
            <a:r>
              <a:rPr lang="en-US" sz="2800" dirty="0">
                <a:effectLst/>
                <a:latin typeface="Times New Roman" panose="02020603050405020304" pitchFamily="18" charset="0"/>
                <a:ea typeface="Times New Roman" panose="02020603050405020304" pitchFamily="18" charset="0"/>
              </a:rPr>
              <a:t>  </a:t>
            </a:r>
          </a:p>
          <a:p>
            <a:endParaRPr lang="en-US"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The </a:t>
            </a:r>
            <a:r>
              <a:rPr lang="en-US" sz="2800" b="1" dirty="0">
                <a:effectLst/>
                <a:latin typeface="Times New Roman" panose="02020603050405020304" pitchFamily="18" charset="0"/>
                <a:ea typeface="Times New Roman" panose="02020603050405020304" pitchFamily="18" charset="0"/>
              </a:rPr>
              <a:t>Task Crossway </a:t>
            </a:r>
            <a:r>
              <a:rPr lang="en-US" sz="2800" dirty="0">
                <a:effectLst/>
                <a:latin typeface="Times New Roman" panose="02020603050405020304" pitchFamily="18" charset="0"/>
                <a:ea typeface="Times New Roman" panose="02020603050405020304" pitchFamily="18" charset="0"/>
              </a:rPr>
              <a:t>is described</a:t>
            </a:r>
            <a:r>
              <a:rPr lang="en-US" sz="2800" baseline="0" dirty="0">
                <a:effectLst/>
                <a:latin typeface="Times New Roman" panose="02020603050405020304" pitchFamily="18" charset="0"/>
                <a:ea typeface="Times New Roman" panose="02020603050405020304" pitchFamily="18" charset="0"/>
              </a:rPr>
              <a:t> in the following manner:</a:t>
            </a:r>
            <a:endParaRPr lang="en-US" sz="28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rPr>
              <a:t>Step 1:</a:t>
            </a:r>
            <a:r>
              <a:rPr lang="en-US" sz="280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Select</a:t>
            </a:r>
            <a:r>
              <a:rPr lang="en-US" sz="2800" b="1" baseline="0" dirty="0">
                <a:effectLst/>
                <a:latin typeface="Times New Roman" panose="02020603050405020304" pitchFamily="18" charset="0"/>
                <a:ea typeface="Times New Roman" panose="02020603050405020304" pitchFamily="18" charset="0"/>
              </a:rPr>
              <a:t> the prioritized higher echelon MET </a:t>
            </a:r>
            <a:r>
              <a:rPr lang="en-US" sz="2800" baseline="0" dirty="0">
                <a:effectLst/>
                <a:latin typeface="Times New Roman" panose="02020603050405020304" pitchFamily="18" charset="0"/>
                <a:ea typeface="Times New Roman" panose="02020603050405020304" pitchFamily="18" charset="0"/>
              </a:rPr>
              <a:t>or Battle Task to crosswalk. S</a:t>
            </a:r>
            <a:r>
              <a:rPr lang="en-US" sz="2800" dirty="0">
                <a:effectLst/>
                <a:latin typeface="Times New Roman" panose="02020603050405020304" pitchFamily="18" charset="0"/>
                <a:ea typeface="Times New Roman" panose="02020603050405020304" pitchFamily="18" charset="0"/>
              </a:rPr>
              <a:t>electing a MET is not too difficult. The company commander’s training guidance is the primary source document for selecting a MET to crosswalk. The identified company MET can then be found on ATN. </a:t>
            </a:r>
          </a:p>
          <a:p>
            <a:endParaRPr lang="en-US" sz="2800" dirty="0">
              <a:effectLst/>
              <a:latin typeface="Times New Roman" panose="02020603050405020304" pitchFamily="18" charset="0"/>
              <a:ea typeface="Times New Roman" panose="02020603050405020304" pitchFamily="18" charset="0"/>
            </a:endParaRPr>
          </a:p>
          <a:p>
            <a:r>
              <a:rPr lang="en-US" sz="1800" b="1" i="0" u="none" strike="noStrike" kern="1200" baseline="0" dirty="0">
                <a:solidFill>
                  <a:schemeClr val="tx1"/>
                </a:solidFill>
                <a:latin typeface="+mn-lt"/>
                <a:ea typeface="+mn-ea"/>
                <a:cs typeface="+mn-cs"/>
              </a:rPr>
              <a:t>Step 2:</a:t>
            </a:r>
            <a:r>
              <a:rPr lang="en-US" sz="1800" b="0" i="0" u="none" strike="noStrike" kern="1200" baseline="0" dirty="0">
                <a:solidFill>
                  <a:schemeClr val="tx1"/>
                </a:solidFill>
                <a:latin typeface="+mn-lt"/>
                <a:ea typeface="+mn-ea"/>
                <a:cs typeface="+mn-cs"/>
              </a:rPr>
              <a:t> </a:t>
            </a:r>
            <a:r>
              <a:rPr lang="en-US" sz="1800" b="1" i="0" u="none" strike="noStrike" kern="1200" baseline="0" dirty="0">
                <a:solidFill>
                  <a:schemeClr val="tx1"/>
                </a:solidFill>
                <a:latin typeface="+mn-lt"/>
                <a:ea typeface="+mn-ea"/>
                <a:cs typeface="+mn-cs"/>
              </a:rPr>
              <a:t>Select Subordinate Collective Tasks</a:t>
            </a:r>
            <a:r>
              <a:rPr lang="en-US" sz="1800" b="0" i="0" u="none" strike="noStrike" kern="1200" baseline="0" dirty="0">
                <a:solidFill>
                  <a:schemeClr val="tx1"/>
                </a:solidFill>
                <a:latin typeface="+mn-lt"/>
                <a:ea typeface="+mn-ea"/>
                <a:cs typeface="+mn-cs"/>
              </a:rPr>
              <a:t>. Leaders identify tasks at their echelon that best supports their higher echelon task. Identified tasks and their prioritization are then approved by the next higher echelon to ensure their nesting with their mission. When practicable, leaders will select high-payoff task which support more than one MET or Battler Task.</a:t>
            </a:r>
          </a:p>
          <a:p>
            <a:endParaRPr lang="en-US" sz="1800" b="0" i="0" u="none" strike="noStrike" kern="1200" baseline="0" dirty="0">
              <a:solidFill>
                <a:schemeClr val="tx1"/>
              </a:solidFill>
              <a:latin typeface="+mn-lt"/>
              <a:ea typeface="+mn-ea"/>
              <a:cs typeface="+mn-cs"/>
            </a:endParaRPr>
          </a:p>
          <a:p>
            <a:r>
              <a:rPr lang="en-US" sz="1800" b="1" i="0" u="none" strike="noStrike" kern="1200" baseline="0" dirty="0">
                <a:solidFill>
                  <a:schemeClr val="tx1"/>
                </a:solidFill>
                <a:latin typeface="+mn-lt"/>
                <a:ea typeface="+mn-ea"/>
                <a:cs typeface="+mn-cs"/>
              </a:rPr>
              <a:t>Step 3:</a:t>
            </a:r>
            <a:r>
              <a:rPr lang="en-US" sz="1800" b="0" i="0" u="none" strike="noStrike" kern="1200" baseline="0" dirty="0">
                <a:solidFill>
                  <a:schemeClr val="tx1"/>
                </a:solidFill>
                <a:latin typeface="+mn-lt"/>
                <a:ea typeface="+mn-ea"/>
                <a:cs typeface="+mn-cs"/>
              </a:rPr>
              <a:t> </a:t>
            </a:r>
            <a:r>
              <a:rPr lang="en-US" sz="1800" b="1" i="0" u="none" strike="noStrike" kern="1200" baseline="0" dirty="0">
                <a:solidFill>
                  <a:schemeClr val="tx1"/>
                </a:solidFill>
                <a:latin typeface="+mn-lt"/>
                <a:ea typeface="+mn-ea"/>
                <a:cs typeface="+mn-cs"/>
              </a:rPr>
              <a:t>Select Individual Tasks.</a:t>
            </a:r>
            <a:r>
              <a:rPr lang="en-US" sz="1800" b="0" i="0" u="none" strike="noStrike" kern="1200" baseline="0" dirty="0">
                <a:solidFill>
                  <a:schemeClr val="tx1"/>
                </a:solidFill>
                <a:latin typeface="+mn-lt"/>
                <a:ea typeface="+mn-ea"/>
                <a:cs typeface="+mn-cs"/>
              </a:rPr>
              <a:t> NCOs at the lowest unit echelon are the key leaders who select individual Soldier tasks which support their prioritized collective tasks. The selected tasks form, when trained, the foundation allowing Soldiers to execute effectively collective training at the next echelon. </a:t>
            </a:r>
            <a:r>
              <a:rPr lang="en-US" sz="1800" b="0" i="1" u="sng" strike="noStrike" kern="1200" baseline="0" dirty="0">
                <a:solidFill>
                  <a:schemeClr val="tx1"/>
                </a:solidFill>
                <a:latin typeface="+mn-lt"/>
                <a:ea typeface="+mn-ea"/>
                <a:cs typeface="+mn-cs"/>
              </a:rPr>
              <a:t>As in Step 2</a:t>
            </a:r>
            <a:r>
              <a:rPr lang="en-US" sz="1800" b="0" i="0" u="none" strike="noStrike" kern="1200" baseline="0" dirty="0">
                <a:solidFill>
                  <a:schemeClr val="tx1"/>
                </a:solidFill>
                <a:latin typeface="+mn-lt"/>
                <a:ea typeface="+mn-ea"/>
                <a:cs typeface="+mn-cs"/>
              </a:rPr>
              <a:t>, when practical, leaders select high-payoff task which will support more than one MET or battle task.</a:t>
            </a:r>
          </a:p>
          <a:p>
            <a:endParaRPr lang="en-US" sz="1800" b="0" i="0" u="none" strike="noStrike" kern="1200" baseline="0" dirty="0">
              <a:solidFill>
                <a:schemeClr val="tx1"/>
              </a:solidFill>
              <a:latin typeface="+mn-lt"/>
              <a:ea typeface="+mn-ea"/>
              <a:cs typeface="+mn-cs"/>
            </a:endParaRPr>
          </a:p>
          <a:p>
            <a:r>
              <a:rPr lang="en-US" sz="2800" b="0" dirty="0">
                <a:latin typeface="Times New Roman" panose="02020603050405020304" pitchFamily="18" charset="0"/>
                <a:cs typeface="Times New Roman" panose="02020603050405020304" pitchFamily="18" charset="0"/>
              </a:rPr>
              <a:t>As we discussed earlier in our time, there are various resources</a:t>
            </a:r>
            <a:r>
              <a:rPr lang="en-US" sz="2800" b="0" baseline="0" dirty="0">
                <a:latin typeface="Times New Roman" panose="02020603050405020304" pitchFamily="18" charset="0"/>
                <a:cs typeface="Times New Roman" panose="02020603050405020304" pitchFamily="18" charset="0"/>
              </a:rPr>
              <a:t> that aid the crosswalk process. These are some of the digital methods you as a leader can utilize:</a:t>
            </a:r>
          </a:p>
          <a:p>
            <a:endParaRPr lang="en-US" sz="2800" b="0" baseline="0" dirty="0">
              <a:latin typeface="Times New Roman" panose="02020603050405020304" pitchFamily="18" charset="0"/>
              <a:cs typeface="Times New Roman" panose="02020603050405020304" pitchFamily="18" charset="0"/>
            </a:endParaRPr>
          </a:p>
          <a:p>
            <a:r>
              <a:rPr lang="en-US" sz="2800" b="0" baseline="0" dirty="0">
                <a:latin typeface="Times New Roman" panose="02020603050405020304" pitchFamily="18" charset="0"/>
                <a:cs typeface="Times New Roman" panose="02020603050405020304" pitchFamily="18" charset="0"/>
              </a:rPr>
              <a:t>The </a:t>
            </a:r>
            <a:r>
              <a:rPr lang="en-US" sz="2800" b="1" baseline="0" dirty="0">
                <a:latin typeface="Times New Roman" panose="02020603050405020304" pitchFamily="18" charset="0"/>
                <a:cs typeface="Times New Roman" panose="02020603050405020304" pitchFamily="18" charset="0"/>
              </a:rPr>
              <a:t>Army Training Network (ATN) </a:t>
            </a:r>
            <a:r>
              <a:rPr lang="en-US" sz="2800" b="0" baseline="0" dirty="0">
                <a:latin typeface="Times New Roman" panose="02020603050405020304" pitchFamily="18" charset="0"/>
                <a:cs typeface="Times New Roman" panose="02020603050405020304" pitchFamily="18" charset="0"/>
              </a:rPr>
              <a:t>has task search functions which provide links and tabs to navigate this web-based digital tool allowing the user to select T&amp;EOs, digital leader tools, and other digital training management tools.</a:t>
            </a:r>
          </a:p>
          <a:p>
            <a:endParaRPr lang="en-US" sz="2800" b="0" baseline="0" dirty="0">
              <a:latin typeface="Times New Roman" panose="02020603050405020304" pitchFamily="18" charset="0"/>
              <a:cs typeface="Times New Roman" panose="02020603050405020304" pitchFamily="18" charset="0"/>
            </a:endParaRPr>
          </a:p>
          <a:p>
            <a:r>
              <a:rPr lang="en-US" sz="2800" b="1" u="sng" baseline="0" dirty="0">
                <a:latin typeface="Times New Roman" panose="02020603050405020304" pitchFamily="18" charset="0"/>
                <a:cs typeface="Times New Roman" panose="02020603050405020304" pitchFamily="18" charset="0"/>
              </a:rPr>
              <a:t>Training and Evaluation Outlines (T&amp;EOs)</a:t>
            </a:r>
            <a:r>
              <a:rPr lang="en-US" sz="2800" b="1" baseline="0" dirty="0">
                <a:latin typeface="Times New Roman" panose="02020603050405020304" pitchFamily="18" charset="0"/>
                <a:cs typeface="Times New Roman" panose="02020603050405020304" pitchFamily="18" charset="0"/>
              </a:rPr>
              <a:t> </a:t>
            </a:r>
            <a:r>
              <a:rPr lang="en-US" sz="2800" b="0" baseline="0" dirty="0">
                <a:latin typeface="Times New Roman" panose="02020603050405020304" pitchFamily="18" charset="0"/>
                <a:cs typeface="Times New Roman" panose="02020603050405020304" pitchFamily="18" charset="0"/>
              </a:rPr>
              <a:t>have been addressed previously. However, T&amp;EOs provide a list of supporting collective tasks and supporting individual tasks for the selected MET. </a:t>
            </a:r>
            <a:r>
              <a:rPr lang="en-US" sz="2800" b="0" i="1" u="sng" baseline="0" dirty="0">
                <a:latin typeface="Times New Roman" panose="02020603050405020304" pitchFamily="18" charset="0"/>
                <a:cs typeface="Times New Roman" panose="02020603050405020304" pitchFamily="18" charset="0"/>
              </a:rPr>
              <a:t>They are good source but should not be considered exhaustive.</a:t>
            </a:r>
          </a:p>
          <a:p>
            <a:endParaRPr lang="en-US" sz="2800" b="0" baseline="0" dirty="0">
              <a:latin typeface="Times New Roman" panose="02020603050405020304" pitchFamily="18" charset="0"/>
              <a:cs typeface="Times New Roman" panose="02020603050405020304" pitchFamily="18" charset="0"/>
            </a:endParaRPr>
          </a:p>
          <a:p>
            <a:r>
              <a:rPr lang="en-US" sz="2800" b="0" baseline="0" dirty="0">
                <a:latin typeface="Times New Roman" panose="02020603050405020304" pitchFamily="18" charset="0"/>
                <a:cs typeface="Times New Roman" panose="02020603050405020304" pitchFamily="18" charset="0"/>
              </a:rPr>
              <a:t>Army </a:t>
            </a:r>
            <a:r>
              <a:rPr lang="en-US" sz="2800" b="1" baseline="0" dirty="0">
                <a:latin typeface="Times New Roman" panose="02020603050405020304" pitchFamily="18" charset="0"/>
                <a:cs typeface="Times New Roman" panose="02020603050405020304" pitchFamily="18" charset="0"/>
              </a:rPr>
              <a:t>doctrinal training publications </a:t>
            </a:r>
            <a:r>
              <a:rPr lang="en-US" sz="2800" b="0" baseline="0" dirty="0">
                <a:latin typeface="Times New Roman" panose="02020603050405020304" pitchFamily="18" charset="0"/>
                <a:cs typeface="Times New Roman" panose="02020603050405020304" pitchFamily="18" charset="0"/>
              </a:rPr>
              <a:t>are crucial documents for all training tasks at all echelon of Army units. Whether </a:t>
            </a:r>
            <a:r>
              <a:rPr lang="en-US" sz="2800" b="1" baseline="0" dirty="0">
                <a:latin typeface="Times New Roman" panose="02020603050405020304" pitchFamily="18" charset="0"/>
                <a:cs typeface="Times New Roman" panose="02020603050405020304" pitchFamily="18" charset="0"/>
              </a:rPr>
              <a:t>MOS and proponent </a:t>
            </a:r>
            <a:r>
              <a:rPr lang="en-US" sz="2800" b="0" baseline="0" dirty="0">
                <a:latin typeface="Times New Roman" panose="02020603050405020304" pitchFamily="18" charset="0"/>
                <a:cs typeface="Times New Roman" panose="02020603050405020304" pitchFamily="18" charset="0"/>
              </a:rPr>
              <a:t>related, or </a:t>
            </a:r>
            <a:r>
              <a:rPr lang="en-US" sz="2800" b="1" baseline="0" dirty="0">
                <a:latin typeface="Times New Roman" panose="02020603050405020304" pitchFamily="18" charset="0"/>
                <a:cs typeface="Times New Roman" panose="02020603050405020304" pitchFamily="18" charset="0"/>
              </a:rPr>
              <a:t>Soldiers Manual of Common Tasks (SMCT), </a:t>
            </a:r>
            <a:r>
              <a:rPr lang="en-US" sz="2800" b="0" baseline="0" dirty="0">
                <a:latin typeface="Times New Roman" panose="02020603050405020304" pitchFamily="18" charset="0"/>
                <a:cs typeface="Times New Roman" panose="02020603050405020304" pitchFamily="18" charset="0"/>
              </a:rPr>
              <a:t>which provide common tasks Soldiers must perform at specific skill levels these documents are essential for understanding the training task and end state. </a:t>
            </a:r>
          </a:p>
          <a:p>
            <a:endParaRPr lang="en-US" sz="2800" b="0" baseline="0" dirty="0">
              <a:latin typeface="Times New Roman" panose="02020603050405020304" pitchFamily="18" charset="0"/>
              <a:cs typeface="Times New Roman" panose="02020603050405020304" pitchFamily="18" charset="0"/>
            </a:endParaRPr>
          </a:p>
          <a:p>
            <a:r>
              <a:rPr lang="en-US" sz="2800" b="1" u="sng" baseline="0" dirty="0">
                <a:latin typeface="Times New Roman" panose="02020603050405020304" pitchFamily="18" charset="0"/>
                <a:cs typeface="Times New Roman" panose="02020603050405020304" pitchFamily="18" charset="0"/>
              </a:rPr>
              <a:t>Individual Critical Task Lists (ICTL) </a:t>
            </a:r>
            <a:r>
              <a:rPr lang="en-US" sz="2800" b="0" baseline="0" dirty="0">
                <a:latin typeface="Times New Roman" panose="02020603050405020304" pitchFamily="18" charset="0"/>
                <a:cs typeface="Times New Roman" panose="02020603050405020304" pitchFamily="18" charset="0"/>
              </a:rPr>
              <a:t>are another set of tools that Platoon Leaders, in collaboration with the Platoon Sergeant, can develop prioritized, subordinate, and supportive training tasks list. These ensure that Soldiers achieve and sustain proficiency in their assigned MOS. The ICTL can be found on the </a:t>
            </a:r>
            <a:r>
              <a:rPr lang="en-US" sz="2800" b="1" baseline="0" dirty="0">
                <a:latin typeface="Times New Roman" panose="02020603050405020304" pitchFamily="18" charset="0"/>
                <a:cs typeface="Times New Roman" panose="02020603050405020304" pitchFamily="18" charset="0"/>
              </a:rPr>
              <a:t>Central Army Registry (CAR) </a:t>
            </a:r>
            <a:r>
              <a:rPr lang="en-US" sz="2800" b="0" baseline="0" dirty="0">
                <a:latin typeface="Times New Roman" panose="02020603050405020304" pitchFamily="18" charset="0"/>
                <a:cs typeface="Times New Roman" panose="02020603050405020304" pitchFamily="18" charset="0"/>
              </a:rPr>
              <a:t>website.</a:t>
            </a:r>
          </a:p>
          <a:p>
            <a:endParaRPr lang="en-US" sz="2800" b="0" baseline="0" dirty="0">
              <a:latin typeface="Times New Roman" panose="02020603050405020304" pitchFamily="18" charset="0"/>
              <a:cs typeface="Times New Roman" panose="02020603050405020304" pitchFamily="18" charset="0"/>
            </a:endParaRPr>
          </a:p>
          <a:p>
            <a:r>
              <a:rPr lang="en-US" sz="2800" b="0" i="0" u="none" strike="noStrike" kern="1200" baseline="0" dirty="0">
                <a:solidFill>
                  <a:schemeClr val="tx1"/>
                </a:solidFill>
                <a:latin typeface="+mn-lt"/>
                <a:ea typeface="+mn-ea"/>
                <a:cs typeface="+mn-cs"/>
              </a:rPr>
              <a:t>As the T-C-B Command Team you will work together because it is your responsibility to identify and prioritize the battle tasks that best support your T-C-B prioritized METs.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Though working in collaboration for effective training, you who are selected as the T-C-B Commanders are responsible for the proper nesting of battle tasks to METs.</a:t>
            </a:r>
          </a:p>
          <a:p>
            <a:endParaRPr lang="en-US" sz="1800" dirty="0">
              <a:latin typeface=" Arial"/>
            </a:endParaRPr>
          </a:p>
          <a:p>
            <a:r>
              <a:rPr lang="en-US" sz="1800" dirty="0">
                <a:latin typeface=" Arial"/>
              </a:rPr>
              <a:t>Are there any questions?</a:t>
            </a:r>
          </a:p>
          <a:p>
            <a:endParaRPr lang="en-US" sz="1800" dirty="0">
              <a:latin typeface=" Arial"/>
            </a:endParaRPr>
          </a:p>
          <a:p>
            <a:r>
              <a:rPr lang="en-US" sz="1800" dirty="0">
                <a:latin typeface=" Arial"/>
              </a:rPr>
              <a:t>Next slide.</a:t>
            </a:r>
          </a:p>
          <a:p>
            <a:endParaRPr lang="en-US" dirty="0"/>
          </a:p>
        </p:txBody>
      </p:sp>
    </p:spTree>
    <p:extLst>
      <p:ext uri="{BB962C8B-B14F-4D97-AF65-F5344CB8AC3E}">
        <p14:creationId xmlns:p14="http://schemas.microsoft.com/office/powerpoint/2010/main" val="3397918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 Arial"/>
              </a:rPr>
              <a:t>REFERENCE:</a:t>
            </a:r>
            <a:r>
              <a:rPr lang="en-US" sz="2800" b="1" baseline="0" dirty="0">
                <a:latin typeface=" Arial"/>
              </a:rPr>
              <a:t> </a:t>
            </a:r>
            <a:r>
              <a:rPr lang="en-US" sz="2800" b="0" kern="1200" baseline="0" dirty="0">
                <a:solidFill>
                  <a:schemeClr val="tx1"/>
                </a:solidFill>
                <a:effectLst/>
                <a:latin typeface="+mn-lt"/>
                <a:ea typeface="+mn-ea"/>
                <a:cs typeface="+mn-cs"/>
              </a:rPr>
              <a:t>FM 7-0, Training, June 2021; ADRP 1-03 The Army Universal Task List, October 2015; Selected MET T&amp;EO.</a:t>
            </a:r>
            <a:endParaRPr lang="en-US" sz="2800" b="0" kern="1200" dirty="0">
              <a:solidFill>
                <a:schemeClr val="tx1"/>
              </a:solidFill>
              <a:effectLst/>
              <a:latin typeface="+mn-lt"/>
              <a:ea typeface="+mn-ea"/>
              <a:cs typeface="+mn-cs"/>
            </a:endParaRPr>
          </a:p>
          <a:p>
            <a:endParaRPr lang="en-US" sz="2800" b="1" kern="1200" dirty="0">
              <a:solidFill>
                <a:schemeClr val="tx1"/>
              </a:solidFill>
              <a:effectLst/>
              <a:latin typeface="+mn-lt"/>
              <a:ea typeface="+mn-ea"/>
              <a:cs typeface="+mn-cs"/>
            </a:endParaRPr>
          </a:p>
          <a:p>
            <a:r>
              <a:rPr lang="en-US" sz="2800" b="1" dirty="0">
                <a:latin typeface=" Arial"/>
              </a:rPr>
              <a:t>INSTRUCTOR NOTES: </a:t>
            </a:r>
          </a:p>
          <a:p>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SCRIPT -</a:t>
            </a:r>
            <a:r>
              <a:rPr lang="en-US" sz="28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dirty="0">
                <a:latin typeface="Arial"/>
                <a:cs typeface="Arial"/>
              </a:rPr>
              <a:t>Determine Individual Tasks that support the MET and Battle Tasks. </a:t>
            </a:r>
            <a:r>
              <a:rPr lang="en-US" sz="2800" b="0" dirty="0">
                <a:solidFill>
                  <a:prstClr val="black"/>
                </a:solidFill>
                <a:latin typeface="Arial"/>
                <a:cs typeface="Arial"/>
              </a:rPr>
              <a:t>Analyze each Platoon and Squad Battle Task for the Individual Tasks necessary to ensure the success of the Battle Tasks/ Company MET </a:t>
            </a:r>
            <a:endParaRPr lang="en-US" sz="2800" b="0" dirty="0">
              <a:latin typeface="Arial"/>
              <a:cs typeface="Arial"/>
            </a:endParaRPr>
          </a:p>
          <a:p>
            <a:pPr marL="0" indent="0">
              <a:buFont typeface="Arial" panose="020B0604020202020204" pitchFamily="34" charset="0"/>
              <a:buNone/>
            </a:pPr>
            <a:endParaRPr lang="en-US" sz="2800" b="0" kern="1200" baseline="0" dirty="0">
              <a:solidFill>
                <a:schemeClr val="tx1"/>
              </a:solidFill>
              <a:effectLst/>
              <a:latin typeface="+mn-lt"/>
              <a:ea typeface="+mn-ea"/>
              <a:cs typeface="+mn-cs"/>
            </a:endParaRPr>
          </a:p>
          <a:p>
            <a:pPr marL="0" indent="0">
              <a:buFont typeface="Arial" panose="020B0604020202020204" pitchFamily="34" charset="0"/>
              <a:buNone/>
            </a:pPr>
            <a:endParaRPr lang="en-US" sz="2800" b="1" kern="1200" baseline="0" dirty="0">
              <a:solidFill>
                <a:schemeClr val="tx1"/>
              </a:solidFill>
              <a:effectLst/>
              <a:latin typeface="+mn-lt"/>
              <a:ea typeface="+mn-ea"/>
              <a:cs typeface="+mn-cs"/>
            </a:endParaRPr>
          </a:p>
          <a:p>
            <a:r>
              <a:rPr lang="en-US" sz="2800" b="1" i="0" u="none" strike="noStrike" kern="1200" baseline="0" dirty="0">
                <a:solidFill>
                  <a:schemeClr val="tx1"/>
                </a:solidFill>
                <a:latin typeface="+mn-lt"/>
                <a:ea typeface="+mn-ea"/>
                <a:cs typeface="+mn-cs"/>
              </a:rPr>
              <a:t>Firstly,</a:t>
            </a:r>
            <a:r>
              <a:rPr lang="en-US" sz="2800" b="0" i="0" u="none" strike="noStrike" kern="1200" baseline="0" dirty="0">
                <a:solidFill>
                  <a:schemeClr val="tx1"/>
                </a:solidFill>
                <a:latin typeface="+mn-lt"/>
                <a:ea typeface="+mn-ea"/>
                <a:cs typeface="+mn-cs"/>
              </a:rPr>
              <a:t> </a:t>
            </a:r>
            <a:r>
              <a:rPr lang="en-US" sz="2800" b="1" i="0" u="none" strike="noStrike" kern="1200" baseline="0" dirty="0">
                <a:solidFill>
                  <a:schemeClr val="tx1"/>
                </a:solidFill>
                <a:latin typeface="+mn-lt"/>
                <a:ea typeface="+mn-ea"/>
                <a:cs typeface="+mn-cs"/>
              </a:rPr>
              <a:t>start with the identified company MET</a:t>
            </a:r>
            <a:r>
              <a:rPr lang="en-US" sz="2800" b="0" i="0" u="none" strike="noStrike" kern="1200" baseline="0" dirty="0">
                <a:solidFill>
                  <a:schemeClr val="tx1"/>
                </a:solidFill>
                <a:latin typeface="+mn-lt"/>
                <a:ea typeface="+mn-ea"/>
                <a:cs typeface="+mn-cs"/>
              </a:rPr>
              <a:t>  leaders and responsible NCOs will conduct a task crosswalk.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On this slide we see how </a:t>
            </a:r>
            <a:r>
              <a:rPr lang="en-US" sz="2800" b="1" i="1" u="sng" strike="noStrike" kern="1200" baseline="0" dirty="0">
                <a:solidFill>
                  <a:schemeClr val="tx1"/>
                </a:solidFill>
                <a:latin typeface="+mn-lt"/>
                <a:ea typeface="+mn-ea"/>
                <a:cs typeface="+mn-cs"/>
              </a:rPr>
              <a:t>T-C-B sized units to prioritize the tasks most important to train at each echelon</a:t>
            </a:r>
            <a:r>
              <a:rPr lang="en-US" sz="2800" b="0" i="0" u="none" strike="noStrike" kern="1200" baseline="0" dirty="0">
                <a:solidFill>
                  <a:schemeClr val="tx1"/>
                </a:solidFill>
                <a:latin typeface="+mn-lt"/>
                <a:ea typeface="+mn-ea"/>
                <a:cs typeface="+mn-cs"/>
              </a:rPr>
              <a:t> (note the straight down arrow that identifies how this process starts and, in the direction of, how it flows). This ensures leaders select the right tasks that best support the unit training mission.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As noted in the previous slides platoon actions, and ultimate small unit actions will be identified that contribute to executing the company MET.</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As platoon, and small unit actions are identified, the battle tasks will be identified by name and number, and by echelon. Note that the </a:t>
            </a:r>
            <a:r>
              <a:rPr lang="en-US" sz="2800" b="0" i="1" u="sng" strike="noStrike" kern="1200" baseline="0" dirty="0">
                <a:solidFill>
                  <a:schemeClr val="tx1"/>
                </a:solidFill>
                <a:latin typeface="+mn-lt"/>
                <a:ea typeface="+mn-ea"/>
                <a:cs typeface="+mn-cs"/>
              </a:rPr>
              <a:t>platoon tasks are identified in yellow</a:t>
            </a:r>
            <a:r>
              <a:rPr lang="en-US" sz="2800" b="0" i="0" u="none" strike="noStrike" kern="1200" baseline="0" dirty="0">
                <a:solidFill>
                  <a:schemeClr val="tx1"/>
                </a:solidFill>
                <a:latin typeface="+mn-lt"/>
                <a:ea typeface="+mn-ea"/>
                <a:cs typeface="+mn-cs"/>
              </a:rPr>
              <a:t>, and the </a:t>
            </a:r>
            <a:r>
              <a:rPr lang="en-US" sz="2800" b="0" i="1" u="sng" strike="noStrike" kern="1200" baseline="0" dirty="0">
                <a:solidFill>
                  <a:schemeClr val="tx1"/>
                </a:solidFill>
                <a:latin typeface="+mn-lt"/>
                <a:ea typeface="+mn-ea"/>
                <a:cs typeface="+mn-cs"/>
              </a:rPr>
              <a:t>squad tasks are identified in red</a:t>
            </a:r>
            <a:r>
              <a:rPr lang="en-US" sz="2800" b="0" i="0" u="none" strike="noStrike" kern="1200" baseline="0" dirty="0">
                <a:solidFill>
                  <a:schemeClr val="tx1"/>
                </a:solidFill>
                <a:latin typeface="+mn-lt"/>
                <a:ea typeface="+mn-ea"/>
                <a:cs typeface="+mn-cs"/>
              </a:rPr>
              <a:t>.</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As the platoon leader responsible to developing a training plan to meet this task requirement it is imperative that you understand the importance of the next two steps and the linkage to the identified company MET. </a:t>
            </a:r>
          </a:p>
          <a:p>
            <a:endParaRPr lang="en-US" sz="2800" b="0" i="0" u="none" strike="noStrike" kern="1200" baseline="0" dirty="0">
              <a:solidFill>
                <a:schemeClr val="tx1"/>
              </a:solidFill>
              <a:latin typeface="+mn-lt"/>
              <a:ea typeface="+mn-ea"/>
              <a:cs typeface="+mn-cs"/>
            </a:endParaRPr>
          </a:p>
          <a:p>
            <a:r>
              <a:rPr lang="en-US" sz="2800" b="1" i="0" u="sng" strike="noStrike" kern="1200" baseline="0" dirty="0">
                <a:solidFill>
                  <a:schemeClr val="tx1"/>
                </a:solidFill>
                <a:latin typeface="+mn-lt"/>
                <a:ea typeface="+mn-ea"/>
                <a:cs typeface="+mn-cs"/>
              </a:rPr>
              <a:t>Secondly, identified squad battle tasks must link to a platoon battle task </a:t>
            </a:r>
            <a:r>
              <a:rPr lang="en-US" sz="2800" b="0" i="1" u="sng" strike="noStrike" kern="1200" baseline="0" dirty="0">
                <a:solidFill>
                  <a:schemeClr val="tx1"/>
                </a:solidFill>
                <a:latin typeface="+mn-lt"/>
                <a:ea typeface="+mn-ea"/>
                <a:cs typeface="+mn-cs"/>
              </a:rPr>
              <a:t>(note the up arrow from SBT to PBT)</a:t>
            </a:r>
            <a:r>
              <a:rPr lang="en-US" sz="2800" b="0" i="1" u="none" strike="noStrike" kern="1200" baseline="0" dirty="0">
                <a:solidFill>
                  <a:schemeClr val="tx1"/>
                </a:solidFill>
                <a:latin typeface="+mn-lt"/>
                <a:ea typeface="+mn-ea"/>
                <a:cs typeface="+mn-cs"/>
              </a:rPr>
              <a:t>.</a:t>
            </a:r>
          </a:p>
          <a:p>
            <a:endParaRPr lang="en-US" sz="2800" b="1" i="0" u="sng" strike="noStrike" kern="1200" baseline="0" dirty="0">
              <a:solidFill>
                <a:schemeClr val="tx1"/>
              </a:solidFill>
              <a:latin typeface="+mn-lt"/>
              <a:ea typeface="+mn-ea"/>
              <a:cs typeface="+mn-cs"/>
            </a:endParaRPr>
          </a:p>
          <a:p>
            <a:r>
              <a:rPr lang="en-US" sz="2800" b="1" i="0" u="sng" strike="noStrike" kern="1200" baseline="0" dirty="0">
                <a:solidFill>
                  <a:schemeClr val="tx1"/>
                </a:solidFill>
                <a:latin typeface="+mn-lt"/>
                <a:ea typeface="+mn-ea"/>
                <a:cs typeface="+mn-cs"/>
              </a:rPr>
              <a:t>Thirdly, platoon battle tasks must link to a company MET </a:t>
            </a:r>
            <a:r>
              <a:rPr lang="en-US" sz="2800" b="0" i="1" u="sng" strike="noStrike" kern="1200" baseline="0" dirty="0">
                <a:solidFill>
                  <a:schemeClr val="tx1"/>
                </a:solidFill>
                <a:latin typeface="+mn-lt"/>
                <a:ea typeface="+mn-ea"/>
                <a:cs typeface="+mn-cs"/>
              </a:rPr>
              <a:t>(note the up arrow from SBT to PBT)</a:t>
            </a:r>
            <a:r>
              <a:rPr lang="en-US" sz="2800" b="0" i="1" u="none" strike="noStrike" kern="1200" baseline="0" dirty="0">
                <a:solidFill>
                  <a:schemeClr val="tx1"/>
                </a:solidFill>
                <a:latin typeface="+mn-lt"/>
                <a:ea typeface="+mn-ea"/>
                <a:cs typeface="+mn-cs"/>
              </a:rPr>
              <a:t>. </a:t>
            </a:r>
            <a:r>
              <a:rPr lang="en-US" sz="2800" b="0" i="0" u="none" strike="noStrike" kern="1200" baseline="0" dirty="0">
                <a:solidFill>
                  <a:schemeClr val="tx1"/>
                </a:solidFill>
                <a:latin typeface="+mn-lt"/>
                <a:ea typeface="+mn-ea"/>
                <a:cs typeface="+mn-cs"/>
              </a:rPr>
              <a:t>The task crosswalk also provides leaders a means to analyze training time requirements and resources to train before progressing to the next level of training.</a:t>
            </a:r>
            <a:r>
              <a:rPr lang="en-US" sz="2800" b="0" dirty="0">
                <a:latin typeface="Times New Roman" panose="02020603050405020304" pitchFamily="18" charset="0"/>
                <a:cs typeface="Times New Roman" panose="02020603050405020304" pitchFamily="18" charset="0"/>
              </a:rPr>
              <a:t> </a:t>
            </a:r>
          </a:p>
          <a:p>
            <a:endParaRPr lang="en-US" sz="2800" b="1" kern="1200" baseline="0" dirty="0">
              <a:solidFill>
                <a:schemeClr val="tx1"/>
              </a:solidFill>
              <a:effectLst/>
              <a:latin typeface="+mn-lt"/>
              <a:ea typeface="+mn-ea"/>
              <a:cs typeface="+mn-cs"/>
            </a:endParaRPr>
          </a:p>
          <a:p>
            <a:r>
              <a:rPr lang="en-US" sz="2800" b="0" i="0" u="none" strike="noStrike" kern="1200" baseline="0" dirty="0">
                <a:solidFill>
                  <a:schemeClr val="tx1"/>
                </a:solidFill>
                <a:latin typeface="+mn-lt"/>
                <a:ea typeface="+mn-ea"/>
                <a:cs typeface="+mn-cs"/>
              </a:rPr>
              <a:t>As you review these identified tasks, you will note that a platoon or lower echelon collective task that is crucial to the successful accomplishment of a company, battery, or troop mission-essential task is called a battle task.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These tasks they link prioritized mission-essential-tasks to the prioritized collective tasks trained below the company level. As battle tasks, these identified tasks include an organization’s high-payoff tasks or battle drills.</a:t>
            </a:r>
          </a:p>
          <a:p>
            <a:endParaRPr lang="en-US" sz="2800" b="1" kern="1200" baseline="0" dirty="0">
              <a:solidFill>
                <a:schemeClr val="tx1"/>
              </a:solidFill>
              <a:effectLst/>
              <a:latin typeface="+mn-lt"/>
              <a:ea typeface="+mn-ea"/>
              <a:cs typeface="+mn-cs"/>
            </a:endParaRPr>
          </a:p>
          <a:p>
            <a:r>
              <a:rPr lang="en-US" sz="2800" b="0" i="0" u="none" strike="noStrike" kern="1200" baseline="0" dirty="0">
                <a:solidFill>
                  <a:schemeClr val="tx1"/>
                </a:solidFill>
                <a:latin typeface="+mn-lt"/>
                <a:ea typeface="+mn-ea"/>
                <a:cs typeface="+mn-cs"/>
              </a:rPr>
              <a:t>It bears repeating that Platoon leaders with the assistance of their platoon sergeant </a:t>
            </a:r>
            <a:r>
              <a:rPr lang="en-US" sz="2800" b="1" i="1" u="sng" strike="noStrike" kern="1200" baseline="0" dirty="0">
                <a:solidFill>
                  <a:schemeClr val="tx1"/>
                </a:solidFill>
                <a:latin typeface="+mn-lt"/>
                <a:ea typeface="+mn-ea"/>
                <a:cs typeface="+mn-cs"/>
              </a:rPr>
              <a:t>identify and prioritize the battle tasks that best support their company’s prioritized METs</a:t>
            </a:r>
            <a:r>
              <a:rPr lang="en-US" sz="2800" b="0" i="0" u="none" strike="noStrike" kern="1200" baseline="0" dirty="0">
                <a:solidFill>
                  <a:schemeClr val="tx1"/>
                </a:solidFill>
                <a:latin typeface="+mn-lt"/>
                <a:ea typeface="+mn-ea"/>
                <a:cs typeface="+mn-cs"/>
              </a:rPr>
              <a:t>.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This process continues to lower echelons with noncommissioned officers determining the prioritized battle tasks that best apply to their echelon (such as squad, team, or crew). </a:t>
            </a:r>
          </a:p>
          <a:p>
            <a:endParaRPr lang="en-US" sz="2800" b="0" i="0" u="none" strike="noStrike" kern="1200" baseline="0" dirty="0">
              <a:solidFill>
                <a:schemeClr val="tx1"/>
              </a:solidFill>
              <a:effectLst/>
              <a:latin typeface="+mn-lt"/>
              <a:ea typeface="+mn-ea"/>
              <a:cs typeface="+mn-cs"/>
            </a:endParaRPr>
          </a:p>
          <a:p>
            <a:r>
              <a:rPr lang="en-US" sz="2800" b="0" kern="1200" baseline="0" dirty="0">
                <a:solidFill>
                  <a:schemeClr val="tx1"/>
                </a:solidFill>
                <a:effectLst/>
                <a:latin typeface="+mn-lt"/>
                <a:ea typeface="+mn-ea"/>
                <a:cs typeface="+mn-cs"/>
              </a:rPr>
              <a:t>Platoon leaders and their NCOs must take account for the individual tasks at the Company level and work their way down to ensure nesting for individual tasks.  </a:t>
            </a:r>
            <a:r>
              <a:rPr lang="en-US" sz="2800" dirty="0"/>
              <a:t>The supporting individual tasks are listed on the collective task T&amp;EOs</a:t>
            </a:r>
            <a:r>
              <a:rPr lang="en-US" sz="2800" baseline="0" dirty="0"/>
              <a:t> to include each company MET and for all the supporting battle tasks at echelon</a:t>
            </a:r>
            <a:endParaRPr lang="en-US" sz="2800" b="0" i="0" u="none" strike="noStrike" kern="1200" baseline="0" dirty="0">
              <a:solidFill>
                <a:schemeClr val="tx1"/>
              </a:solidFill>
              <a:latin typeface="+mn-lt"/>
              <a:ea typeface="+mn-ea"/>
              <a:cs typeface="+mn-cs"/>
            </a:endParaRP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Company Commanders are responsible for the proper nesting of battle tasks to METs. </a:t>
            </a:r>
          </a:p>
          <a:p>
            <a:endParaRPr lang="en-US" sz="2800" b="1" kern="1200" baseline="0" dirty="0">
              <a:solidFill>
                <a:schemeClr val="tx1"/>
              </a:solidFill>
              <a:effectLst/>
              <a:latin typeface="+mn-lt"/>
              <a:ea typeface="+mn-ea"/>
              <a:cs typeface="+mn-cs"/>
            </a:endParaRPr>
          </a:p>
          <a:p>
            <a:r>
              <a:rPr lang="en-US" sz="2800" b="0" kern="1200" baseline="0" dirty="0">
                <a:solidFill>
                  <a:schemeClr val="tx1"/>
                </a:solidFill>
                <a:effectLst/>
                <a:latin typeface="+mn-lt"/>
                <a:ea typeface="+mn-ea"/>
                <a:cs typeface="+mn-cs"/>
              </a:rPr>
              <a:t>In the development or training plans and events the platoon leader must remain cognizant that </a:t>
            </a:r>
            <a:r>
              <a:rPr lang="en-US" sz="2800" b="0" i="0" u="none" strike="noStrike" kern="1200" baseline="0" dirty="0">
                <a:solidFill>
                  <a:schemeClr val="tx1"/>
                </a:solidFill>
                <a:latin typeface="+mn-lt"/>
                <a:ea typeface="+mn-ea"/>
                <a:cs typeface="+mn-cs"/>
              </a:rPr>
              <a:t>Senior leaders ensure the selection and prioritization of leader tasks nest in the echelon’s prioritized METs or battle tasks and are reflected in the organization’s leader development program.</a:t>
            </a:r>
          </a:p>
          <a:p>
            <a:endParaRPr lang="en-US" sz="2800" b="1" kern="1200" baseline="0" dirty="0">
              <a:solidFill>
                <a:schemeClr val="tx1"/>
              </a:solidFill>
              <a:effectLst/>
              <a:latin typeface="+mn-lt"/>
              <a:ea typeface="+mn-ea"/>
              <a:cs typeface="+mn-cs"/>
            </a:endParaRPr>
          </a:p>
          <a:p>
            <a:r>
              <a:rPr lang="en-US" sz="2800" b="0" i="0" u="none" strike="noStrike" kern="1200" baseline="0" dirty="0">
                <a:solidFill>
                  <a:schemeClr val="tx1"/>
                </a:solidFill>
                <a:latin typeface="+mn-lt"/>
                <a:ea typeface="+mn-ea"/>
                <a:cs typeface="+mn-cs"/>
              </a:rPr>
              <a:t>METs and battle tasks may be trained individually or combined with other collective tasks to create more robust training events. Collective tasks that support other collective tasks (MET, battle task, or another collective task) are supporting collective tasks.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Although units may train supporting collective tasks in conjunction with METs and battle tasks, leaders do not consider these supporting collective tasks when determining the MET or battle task proficiency rating.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Each collective task is evaluated based on its own training and evaluation outline.</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High-payoff tasks are tasks that support more than one of the organization’s METs or battle tasks. The skills and proficiencies an organization achieved while training on a high-payoff task transfers to other METs or battle tasks that it supports.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Such skills and proficiencies are key to multi-echelon training. Leaders recognize and capitalize on the training efficiencies gained by identifying high-payoff tasks.</a:t>
            </a:r>
          </a:p>
          <a:p>
            <a:endParaRPr lang="en-US" sz="2800" b="1" kern="1200" dirty="0">
              <a:solidFill>
                <a:schemeClr val="tx1"/>
              </a:solidFill>
              <a:effectLst/>
              <a:latin typeface="+mn-lt"/>
              <a:ea typeface="+mn-ea"/>
              <a:cs typeface="+mn-cs"/>
            </a:endParaRPr>
          </a:p>
          <a:p>
            <a:r>
              <a:rPr lang="en-US" sz="2800" b="0" kern="1200" dirty="0">
                <a:solidFill>
                  <a:schemeClr val="tx1"/>
                </a:solidFill>
                <a:effectLst/>
                <a:latin typeface="+mn-lt"/>
                <a:ea typeface="+mn-ea"/>
                <a:cs typeface="+mn-cs"/>
              </a:rPr>
              <a:t>Are there any questions?</a:t>
            </a:r>
          </a:p>
          <a:p>
            <a:endParaRPr lang="en-US" sz="2800" b="0" kern="1200" dirty="0">
              <a:solidFill>
                <a:schemeClr val="tx1"/>
              </a:solidFill>
              <a:effectLst/>
              <a:latin typeface="+mn-lt"/>
              <a:ea typeface="+mn-ea"/>
              <a:cs typeface="+mn-cs"/>
            </a:endParaRPr>
          </a:p>
          <a:p>
            <a:r>
              <a:rPr lang="en-US" sz="2800" b="0" kern="1200" dirty="0">
                <a:solidFill>
                  <a:schemeClr val="tx1"/>
                </a:solidFill>
                <a:effectLst/>
                <a:latin typeface="+mn-lt"/>
                <a:ea typeface="+mn-ea"/>
                <a:cs typeface="+mn-cs"/>
              </a:rPr>
              <a:t>Next slide.</a:t>
            </a:r>
          </a:p>
          <a:p>
            <a:endParaRPr lang="en-US" sz="2800" b="0" dirty="0">
              <a:latin typeface="Times New Roman" panose="02020603050405020304" pitchFamily="18" charset="0"/>
              <a:cs typeface="Times New Roman" panose="02020603050405020304" pitchFamily="18" charset="0"/>
            </a:endParaRPr>
          </a:p>
          <a:p>
            <a:endParaRPr lang="en-US" sz="2800" b="0" dirty="0">
              <a:latin typeface="Times New Roman" panose="02020603050405020304" pitchFamily="18" charset="0"/>
              <a:cs typeface="Times New Roman" panose="02020603050405020304" pitchFamily="18" charset="0"/>
            </a:endParaRPr>
          </a:p>
          <a:p>
            <a:endParaRPr lang="en-US" sz="2800" baseline="0" dirty="0"/>
          </a:p>
          <a:p>
            <a:endParaRPr lang="en-US" sz="2800" baseline="0" dirty="0"/>
          </a:p>
          <a:p>
            <a:endParaRPr lang="en-US" sz="2800" baseline="0" dirty="0"/>
          </a:p>
          <a:p>
            <a:endParaRPr lang="en-US" sz="2800" baseline="0" dirty="0"/>
          </a:p>
        </p:txBody>
      </p:sp>
    </p:spTree>
    <p:extLst>
      <p:ext uri="{BB962C8B-B14F-4D97-AF65-F5344CB8AC3E}">
        <p14:creationId xmlns:p14="http://schemas.microsoft.com/office/powerpoint/2010/main" val="302355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REFERENCE:</a:t>
            </a:r>
            <a:r>
              <a:rPr lang="en-US" sz="1200" b="1" baseline="0" dirty="0">
                <a:latin typeface=" Arial"/>
              </a:rPr>
              <a:t> </a:t>
            </a:r>
            <a:r>
              <a:rPr lang="en-US" sz="1200" b="0" kern="1200" baseline="0" dirty="0">
                <a:solidFill>
                  <a:schemeClr val="tx1"/>
                </a:solidFill>
                <a:effectLst/>
                <a:latin typeface="+mn-lt"/>
                <a:ea typeface="+mn-ea"/>
                <a:cs typeface="+mn-cs"/>
              </a:rPr>
              <a:t>FM 7-0, Training, June 2021; ADRP 1-03 The Army Universal Task List, October 2015; Selected MET T&amp;EO.</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dirty="0">
                <a:latin typeface=" Arial"/>
              </a:rPr>
              <a:t>INSTRUCTOR NOTES: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is a build slide. The PCC instructor must practice building this slide prior to class. This will allow the instructor to develop their unique method of presenting the data shown on this slide.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Utilize the question below to solicit dialogue with participants. Tap into previous experiences to direct the conversation while building the slide.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a:t>
            </a:r>
            <a:r>
              <a:rPr lang="en-US" sz="1200" b="1" kern="1200" baseline="0" dirty="0">
                <a:solidFill>
                  <a:schemeClr val="tx1"/>
                </a:solidFill>
                <a:effectLst/>
                <a:latin typeface="+mn-lt"/>
                <a:ea typeface="+mn-ea"/>
                <a:cs typeface="+mn-cs"/>
              </a:rPr>
              <a:t> </a:t>
            </a:r>
          </a:p>
          <a:p>
            <a:endParaRPr lang="en-US" b="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ASK:</a:t>
            </a:r>
          </a:p>
          <a:p>
            <a:endParaRPr lang="en-US" b="1" i="1" dirty="0">
              <a:latin typeface="Times New Roman" panose="02020603050405020304" pitchFamily="18" charset="0"/>
              <a:cs typeface="Times New Roman" panose="02020603050405020304" pitchFamily="18" charset="0"/>
            </a:endParaRPr>
          </a:p>
          <a:p>
            <a:pPr marL="228600" indent="-228600">
              <a:buAutoNum type="arabicPeriod"/>
            </a:pPr>
            <a:r>
              <a:rPr lang="en-US" b="1" i="1" dirty="0">
                <a:latin typeface="Times New Roman" panose="02020603050405020304" pitchFamily="18" charset="0"/>
                <a:cs typeface="Times New Roman" panose="02020603050405020304" pitchFamily="18" charset="0"/>
              </a:rPr>
              <a:t>Why is determining individual tasks trained SO important? Explain.</a:t>
            </a:r>
          </a:p>
          <a:p>
            <a:pPr marL="0" indent="0">
              <a:buNone/>
            </a:pPr>
            <a:endParaRPr lang="en-US" b="0"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Suggested Answer:  As we review the MET for an </a:t>
            </a:r>
            <a:r>
              <a:rPr lang="en-US" b="0" baseline="0" dirty="0">
                <a:latin typeface="Times New Roman" panose="02020603050405020304" pitchFamily="18" charset="0"/>
                <a:cs typeface="Times New Roman" panose="02020603050405020304" pitchFamily="18" charset="0"/>
              </a:rPr>
              <a:t>Infantry Battalion, let’s look at how many tasks a basic rifleman could be expected to train.  BUILD</a:t>
            </a:r>
          </a:p>
          <a:p>
            <a:endParaRPr lang="en-US" b="0"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The Unit Task List has 779 individual tasks; let that sink in for a minute.  BUILD</a:t>
            </a:r>
          </a:p>
          <a:p>
            <a:endParaRPr lang="en-US" b="0"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Now we add 71 Army Warrior Tasks.  BUILD</a:t>
            </a:r>
          </a:p>
          <a:p>
            <a:endParaRPr lang="en-US" b="0"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Now add any individual task that the Infantry proponent has deemed “Critical” and we are well on our way to 1,000.  BUILD</a:t>
            </a:r>
          </a:p>
          <a:p>
            <a:endParaRPr lang="en-US" b="0"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A thousand individual tasks – how many of you can say you will allot time for each of your rifleman to train on a thousand individual tasks in 2021?  BUILD</a:t>
            </a:r>
          </a:p>
          <a:p>
            <a:endParaRPr lang="en-US" b="0"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Not any of the team/squad/platoon/company tasks – just individual ones – that is why this crosswalk coupled with solid training guidance is SO important.</a:t>
            </a:r>
          </a:p>
          <a:p>
            <a:endParaRPr lang="en-US" b="0"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Are there any questions?</a:t>
            </a:r>
          </a:p>
          <a:p>
            <a:endParaRPr lang="en-US" b="0" baseline="0" dirty="0">
              <a:latin typeface="Times New Roman" panose="02020603050405020304" pitchFamily="18" charset="0"/>
              <a:cs typeface="Times New Roman" panose="02020603050405020304" pitchFamily="18" charset="0"/>
            </a:endParaRPr>
          </a:p>
          <a:p>
            <a:r>
              <a:rPr lang="en-US" b="0" baseline="0" dirty="0">
                <a:latin typeface="Times New Roman" panose="02020603050405020304" pitchFamily="18" charset="0"/>
                <a:cs typeface="Times New Roman" panose="02020603050405020304" pitchFamily="18" charset="0"/>
              </a:rPr>
              <a:t>Next slide.</a:t>
            </a:r>
          </a:p>
          <a:p>
            <a:endParaRPr lang="en-US" baseline="0" dirty="0"/>
          </a:p>
          <a:p>
            <a:endParaRPr lang="en-US" baseline="0" dirty="0"/>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4235069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REFERENCE:</a:t>
            </a:r>
            <a:r>
              <a:rPr lang="en-US" sz="1200" b="1" baseline="0" dirty="0">
                <a:latin typeface="Times New Roman" panose="02020603050405020304" pitchFamily="18" charset="0"/>
                <a:cs typeface="Times New Roman" panose="02020603050405020304" pitchFamily="18" charset="0"/>
              </a:rPr>
              <a:t>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FM 7-0, Training, June 2021; AR 350-1, Army Training and Leader Development (2017) October 2015; Selected MET T&amp;EO.</a:t>
            </a: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INSTRUCTOR NOTES: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This is a review summary of task prioritization. It is not to be viewed as the LSA Review Summary, that comes later.</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Allow participants to read the slide.</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When asking questions be mindful of time constraints and be ready to correct misconceptions about the process. Ensure that the Q&amp;A stays on track and does not digress into a complaint session.</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SCRIPT -</a:t>
            </a: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ASK:</a:t>
            </a:r>
          </a:p>
          <a:p>
            <a:endParaRPr lang="en-US" sz="1200" b="1" i="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None/>
            </a:pP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1. Which of these summary point stands out to you? Explain.</a:t>
            </a:r>
          </a:p>
          <a:p>
            <a:pPr marL="0" indent="0">
              <a:buNone/>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None/>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Suggested Answer: Answer vary based on experiences of the participants.</a:t>
            </a:r>
          </a:p>
          <a:p>
            <a:pPr marL="0" indent="0">
              <a:buNone/>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None/>
            </a:pPr>
            <a:r>
              <a:rPr lang="en-US" sz="1200" b="1" i="1" u="none" kern="1200" dirty="0">
                <a:solidFill>
                  <a:schemeClr val="tx1"/>
                </a:solidFill>
                <a:effectLst/>
                <a:latin typeface="Times New Roman" panose="02020603050405020304" pitchFamily="18" charset="0"/>
                <a:ea typeface="+mn-ea"/>
                <a:cs typeface="Times New Roman" panose="02020603050405020304" pitchFamily="18" charset="0"/>
              </a:rPr>
              <a:t>2. Do you have an experience where failure to prioritize tasks created training problems? What would you need to do to avoid them as you take command?</a:t>
            </a:r>
          </a:p>
          <a:p>
            <a:pPr marL="0" indent="0">
              <a:buNone/>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None/>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Suggested Answer: Answers will vary based on experience.</a:t>
            </a:r>
          </a:p>
          <a:p>
            <a:pPr marL="0" indent="0">
              <a:buNone/>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buNone/>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Are there any questions?</a:t>
            </a:r>
          </a:p>
          <a:p>
            <a:pPr marL="0" indent="0">
              <a:buNone/>
            </a:pPr>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Next Slide.</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48420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indent="0">
              <a:buFont typeface="Arial" panose="020B0604020202020204" pitchFamily="34" charset="0"/>
              <a:buNone/>
            </a:pPr>
            <a:endParaRPr lang="en-US" b="1" baseline="0" dirty="0">
              <a:latin typeface=" Arial"/>
            </a:endParaRPr>
          </a:p>
          <a:p>
            <a:r>
              <a:rPr lang="en-US" b="1" dirty="0">
                <a:latin typeface=" Arial"/>
              </a:rPr>
              <a:t>INSTRUCTOR NOTES: </a:t>
            </a:r>
          </a:p>
          <a:p>
            <a:endParaRPr lang="en-US" sz="1200" b="1"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1. The Check on Learning in this presentation includes questions and answers (solutions) for the instructor ONLY.</a:t>
            </a:r>
          </a:p>
          <a:p>
            <a:pPr marL="0" lvl="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Determine if students have gained familiarity with the material discussed by soliciting student questions and explanations. Ask the students questions and correct misunderstandings.</a:t>
            </a:r>
          </a:p>
          <a:p>
            <a:endParaRPr lang="en-US" dirty="0">
              <a:latin typeface=" Arial"/>
            </a:endParaRPr>
          </a:p>
          <a:p>
            <a:endParaRPr lang="en-US" dirty="0">
              <a:latin typeface=" Arial"/>
            </a:endParaRPr>
          </a:p>
          <a:p>
            <a:r>
              <a:rPr lang="en-US" b="1" dirty="0">
                <a:latin typeface=" Arial"/>
              </a:rPr>
              <a:t>SCRIPT -</a:t>
            </a:r>
          </a:p>
          <a:p>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We will now conduct a Check on Learning. </a:t>
            </a:r>
            <a:r>
              <a:rPr lang="en-US" sz="1200" b="0" kern="1200" baseline="0" dirty="0">
                <a:solidFill>
                  <a:schemeClr val="tx1"/>
                </a:solidFill>
                <a:effectLst/>
                <a:latin typeface=" Arial"/>
                <a:ea typeface="+mn-ea"/>
                <a:cs typeface="Arial" panose="020B0604020202020204" pitchFamily="34" charset="0"/>
              </a:rPr>
              <a:t> Do not answer until prompted to.</a:t>
            </a:r>
          </a:p>
          <a:p>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tx1"/>
                </a:solidFill>
                <a:effectLst/>
                <a:latin typeface=" Arial"/>
                <a:ea typeface="+mn-ea"/>
                <a:cs typeface="Arial" panose="020B0604020202020204" pitchFamily="34" charset="0"/>
              </a:rPr>
              <a:t>ASK: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kern="1200" baseline="0" dirty="0">
              <a:solidFill>
                <a:schemeClr val="tx1"/>
              </a:solidFill>
              <a:effectLst/>
              <a:latin typeface=" Arial"/>
              <a:ea typeface="+mn-ea"/>
              <a:cs typeface="Arial" panose="020B0604020202020204" pitchFamily="34" charset="0"/>
            </a:endParaRPr>
          </a:p>
          <a:p>
            <a:pPr marL="228600" indent="-228600" defTabSz="685800">
              <a:spcAft>
                <a:spcPts val="1350"/>
              </a:spcAft>
              <a:buAutoNum type="arabicPeriod"/>
              <a:defRPr/>
            </a:pPr>
            <a:r>
              <a:rPr lang="en-US" sz="1200" b="1" dirty="0">
                <a:solidFill>
                  <a:prstClr val="black"/>
                </a:solidFill>
                <a:latin typeface=" Arial"/>
                <a:cs typeface="Arial" panose="020B0604020202020204" pitchFamily="34" charset="0"/>
              </a:rPr>
              <a:t>The task Crossway as a Three-Step process links higher echelon tasks to lower echelon tasks based on____________? (ref: FM</a:t>
            </a:r>
            <a:r>
              <a:rPr lang="en-US" sz="1200" b="1" baseline="0" dirty="0">
                <a:solidFill>
                  <a:prstClr val="black"/>
                </a:solidFill>
                <a:latin typeface=" Arial"/>
                <a:cs typeface="Arial" panose="020B0604020202020204" pitchFamily="34" charset="0"/>
              </a:rPr>
              <a:t> 7-0, Appendix B, para B-2 to B-6)</a:t>
            </a:r>
            <a:endParaRPr lang="en-US" sz="1200" b="1" dirty="0">
              <a:solidFill>
                <a:prstClr val="black"/>
              </a:solidFill>
              <a:latin typeface=" Arial"/>
              <a:cs typeface="Arial" panose="020B0604020202020204" pitchFamily="34" charset="0"/>
            </a:endParaRPr>
          </a:p>
          <a:p>
            <a:pPr marL="0" indent="0" defTabSz="685800">
              <a:spcAft>
                <a:spcPts val="1350"/>
              </a:spcAft>
              <a:buNone/>
              <a:defRPr/>
            </a:pPr>
            <a:endParaRPr lang="en-US" sz="1200" b="1" dirty="0">
              <a:solidFill>
                <a:prstClr val="black"/>
              </a:solidFill>
              <a:latin typeface=" Arial"/>
              <a:cs typeface="Arial" panose="020B0604020202020204" pitchFamily="34" charset="0"/>
            </a:endParaRPr>
          </a:p>
          <a:p>
            <a:pPr marL="0" marR="0" lvl="0" indent="0" algn="l" defTabSz="685800" rtl="0" eaLnBrk="1" fontAlgn="auto" latinLnBrk="0" hangingPunct="1">
              <a:lnSpc>
                <a:spcPct val="100000"/>
              </a:lnSpc>
              <a:spcBef>
                <a:spcPts val="0"/>
              </a:spcBef>
              <a:spcAft>
                <a:spcPts val="1350"/>
              </a:spcAft>
              <a:buClrTx/>
              <a:buSzTx/>
              <a:buFontTx/>
              <a:buNone/>
              <a:tabLst/>
              <a:defRPr/>
            </a:pPr>
            <a:r>
              <a:rPr lang="en-US" sz="1200" b="0" dirty="0">
                <a:solidFill>
                  <a:prstClr val="black"/>
                </a:solidFill>
                <a:latin typeface=" Arial"/>
                <a:cs typeface="Arial" panose="020B0604020202020204" pitchFamily="34" charset="0"/>
              </a:rPr>
              <a:t>Answer:	Mission requirements.</a:t>
            </a:r>
            <a:endParaRPr lang="en-US" dirty="0"/>
          </a:p>
          <a:p>
            <a:pPr marL="0" indent="0" defTabSz="685800">
              <a:spcAft>
                <a:spcPts val="1350"/>
              </a:spcAft>
              <a:buNone/>
              <a:defRPr/>
            </a:pPr>
            <a:r>
              <a:rPr lang="en-US" sz="1200" b="0" dirty="0">
                <a:solidFill>
                  <a:prstClr val="black"/>
                </a:solidFill>
                <a:latin typeface=" Arial"/>
                <a:cs typeface="Arial" panose="020B0604020202020204" pitchFamily="34" charset="0"/>
              </a:rPr>
              <a:t>	</a:t>
            </a:r>
          </a:p>
          <a:p>
            <a:pPr marL="0" indent="0" defTabSz="685800">
              <a:spcAft>
                <a:spcPts val="1350"/>
              </a:spcAft>
              <a:buNone/>
              <a:defRPr/>
            </a:pPr>
            <a:r>
              <a:rPr lang="en-US" sz="1200" b="1" dirty="0">
                <a:solidFill>
                  <a:prstClr val="black"/>
                </a:solidFill>
                <a:latin typeface=" Arial"/>
                <a:cs typeface="Arial" panose="020B0604020202020204" pitchFamily="34" charset="0"/>
              </a:rPr>
              <a:t>2.  What are the three training proficiency ratings and who is responsible to assign them? (ref: FM 7-0, Chap 1, para 1-3 to 1-4)</a:t>
            </a:r>
          </a:p>
          <a:p>
            <a:pPr marL="0" indent="0" defTabSz="685800">
              <a:spcAft>
                <a:spcPts val="1350"/>
              </a:spcAft>
              <a:buNone/>
              <a:defRPr/>
            </a:pPr>
            <a:endParaRPr lang="en-US" sz="1200" b="0" dirty="0">
              <a:solidFill>
                <a:prstClr val="black"/>
              </a:solidFill>
              <a:latin typeface=" Arial"/>
              <a:cs typeface="Arial" panose="020B0604020202020204" pitchFamily="34" charset="0"/>
            </a:endParaRPr>
          </a:p>
          <a:p>
            <a:pPr marL="0" indent="0" defTabSz="685800">
              <a:spcAft>
                <a:spcPts val="1350"/>
              </a:spcAft>
              <a:buNone/>
              <a:defRPr/>
            </a:pPr>
            <a:r>
              <a:rPr lang="en-US" sz="1200" b="0" dirty="0">
                <a:solidFill>
                  <a:prstClr val="black"/>
                </a:solidFill>
                <a:latin typeface=" Arial"/>
                <a:cs typeface="Arial" panose="020B0604020202020204" pitchFamily="34" charset="0"/>
              </a:rPr>
              <a:t>Answer:	</a:t>
            </a:r>
            <a:r>
              <a:rPr lang="en-US" sz="1200" b="0" i="0" u="none" strike="noStrike" baseline="0" dirty="0">
                <a:solidFill>
                  <a:srgbClr val="000000"/>
                </a:solidFill>
                <a:latin typeface="Times New Roman" panose="02020603050405020304" pitchFamily="18" charset="0"/>
              </a:rPr>
              <a:t>T-trained, P-practiced, and U-unable to perform task; Commanders.</a:t>
            </a:r>
          </a:p>
          <a:p>
            <a:pPr marL="0" indent="0" defTabSz="685800">
              <a:spcAft>
                <a:spcPts val="1350"/>
              </a:spcAft>
              <a:buNone/>
              <a:defRPr/>
            </a:pPr>
            <a:endParaRPr lang="en-US" sz="1200" b="0" dirty="0">
              <a:solidFill>
                <a:prstClr val="black"/>
              </a:solidFill>
              <a:latin typeface=" Arial"/>
              <a:cs typeface="Arial" panose="020B0604020202020204" pitchFamily="34" charset="0"/>
            </a:endParaRPr>
          </a:p>
          <a:p>
            <a:pPr marL="0" indent="0" defTabSz="685800">
              <a:spcAft>
                <a:spcPts val="1350"/>
              </a:spcAft>
              <a:buNone/>
              <a:defRPr/>
            </a:pPr>
            <a:r>
              <a:rPr lang="en-US" sz="1200" b="1" dirty="0">
                <a:solidFill>
                  <a:prstClr val="black"/>
                </a:solidFill>
                <a:latin typeface=" Arial"/>
                <a:cs typeface="Arial" panose="020B0604020202020204" pitchFamily="34" charset="0"/>
              </a:rPr>
              <a:t>3.  Why do Commanders and First Sergeants utilize the T&amp;EO for training? (ref: FM 7-0, Appendix D,</a:t>
            </a:r>
            <a:r>
              <a:rPr lang="en-US" sz="1200" b="1" baseline="0" dirty="0">
                <a:solidFill>
                  <a:prstClr val="black"/>
                </a:solidFill>
                <a:latin typeface=" Arial"/>
                <a:cs typeface="Arial" panose="020B0604020202020204" pitchFamily="34" charset="0"/>
              </a:rPr>
              <a:t> D-2 to D-3)</a:t>
            </a:r>
            <a:endParaRPr lang="en-US" sz="1200" b="1" dirty="0">
              <a:solidFill>
                <a:prstClr val="black"/>
              </a:solidFill>
              <a:latin typeface=" Arial"/>
              <a:cs typeface="Arial" panose="020B0604020202020204" pitchFamily="34" charset="0"/>
            </a:endParaRPr>
          </a:p>
          <a:p>
            <a:pPr marL="228600" indent="-228600" defTabSz="685800">
              <a:spcAft>
                <a:spcPts val="1350"/>
              </a:spcAft>
              <a:buAutoNum type="arabicPeriod" startAt="2"/>
              <a:defRPr/>
            </a:pPr>
            <a:endParaRPr lang="en-US" sz="1200" b="1" dirty="0">
              <a:solidFill>
                <a:prstClr val="black"/>
              </a:solidFill>
              <a:latin typeface=" Arial"/>
              <a:cs typeface="Arial" panose="020B0604020202020204" pitchFamily="34" charset="0"/>
            </a:endParaRPr>
          </a:p>
          <a:p>
            <a:pPr algn="l"/>
            <a:r>
              <a:rPr lang="en-US" sz="1200" b="0" dirty="0">
                <a:solidFill>
                  <a:prstClr val="black"/>
                </a:solidFill>
                <a:latin typeface=" Arial"/>
                <a:cs typeface="Arial" panose="020B0604020202020204" pitchFamily="34" charset="0"/>
              </a:rPr>
              <a:t>Answer:  	</a:t>
            </a:r>
            <a:r>
              <a:rPr lang="en-US" sz="1200" b="0" i="0" u="none" strike="noStrike" baseline="0" dirty="0">
                <a:solidFill>
                  <a:srgbClr val="000000"/>
                </a:solidFill>
                <a:latin typeface="Times New Roman" panose="02020603050405020304" pitchFamily="18" charset="0"/>
              </a:rPr>
              <a:t>a. Commanders use T&amp;EOs to help assess collective task proficiency as part of feedback</a:t>
            </a:r>
          </a:p>
          <a:p>
            <a:r>
              <a:rPr lang="en-US" sz="1200" b="0" i="0" u="none" strike="noStrike" baseline="0" dirty="0">
                <a:solidFill>
                  <a:srgbClr val="000000"/>
                </a:solidFill>
                <a:latin typeface="Wingdings" panose="05000000000000000000" pitchFamily="2" charset="2"/>
              </a:rPr>
              <a:t>     	b. 1SGs and other NCO leaders use T&amp;EOs to ob</a:t>
            </a:r>
            <a:r>
              <a:rPr lang="en-US" sz="1200" b="0" i="0" u="none" strike="noStrike" baseline="0" dirty="0">
                <a:solidFill>
                  <a:srgbClr val="000000"/>
                </a:solidFill>
                <a:latin typeface="Times New Roman" panose="02020603050405020304" pitchFamily="18" charset="0"/>
              </a:rPr>
              <a:t>serve and evaluate task performance, and to prepare and practice task execution.</a:t>
            </a:r>
            <a:endParaRPr lang="en-US" sz="1200" b="0" dirty="0">
              <a:solidFill>
                <a:prstClr val="black"/>
              </a:solidFill>
              <a:latin typeface=" 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rgbClr val="FF0000"/>
              </a:solidFill>
              <a:latin typeface=" Arial"/>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FF0000"/>
                </a:solidFill>
                <a:latin typeface=" Arial"/>
                <a:ea typeface="+mn-ea"/>
                <a:cs typeface="Arial" pitchFamily="34" charset="0"/>
              </a:rPr>
              <a:t>Are there any questions?</a:t>
            </a:r>
            <a:endParaRPr lang="en-US" sz="1200" b="0" i="0" u="none" strike="noStrike" kern="1200" baseline="0" dirty="0">
              <a:solidFill>
                <a:schemeClr val="tx1"/>
              </a:solidFill>
              <a:latin typeface=" Arial"/>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 Arial"/>
                <a:ea typeface="+mn-ea"/>
                <a:cs typeface="Arial" panose="020B0604020202020204" pitchFamily="34" charset="0"/>
              </a:rPr>
              <a:t>Next slide.</a:t>
            </a:r>
          </a:p>
          <a:p>
            <a:endParaRPr lang="en-US" dirty="0"/>
          </a:p>
        </p:txBody>
      </p:sp>
    </p:spTree>
    <p:extLst>
      <p:ext uri="{BB962C8B-B14F-4D97-AF65-F5344CB8AC3E}">
        <p14:creationId xmlns:p14="http://schemas.microsoft.com/office/powerpoint/2010/main" val="2039720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indent="0">
              <a:buFont typeface="Arial" panose="020B0604020202020204" pitchFamily="34" charset="0"/>
              <a:buNone/>
            </a:pPr>
            <a:endParaRPr lang="en-US" b="1" baseline="0" dirty="0">
              <a:latin typeface=" Arial"/>
            </a:endParaRPr>
          </a:p>
          <a:p>
            <a:r>
              <a:rPr lang="en-US" b="1" dirty="0">
                <a:latin typeface=" Arial"/>
              </a:rPr>
              <a:t>INSTRUCTOR NOTES: </a:t>
            </a:r>
          </a:p>
          <a:p>
            <a:endParaRPr lang="en-US" sz="1200" b="1" kern="1200" dirty="0">
              <a:solidFill>
                <a:schemeClr val="tx1"/>
              </a:solidFill>
              <a:effectLst/>
              <a:latin typeface="+mn-lt"/>
              <a:ea typeface="+mn-ea"/>
              <a:cs typeface="+mn-cs"/>
            </a:endParaRPr>
          </a:p>
          <a:p>
            <a:r>
              <a:rPr lang="en-US" b="1" dirty="0">
                <a:latin typeface=" Arial"/>
              </a:rPr>
              <a:t>SCRIPT -  </a:t>
            </a:r>
          </a:p>
          <a:p>
            <a:endParaRPr lang="en-US" b="1" baseline="0" dirty="0">
              <a:latin typeface=" Arial"/>
            </a:endParaRPr>
          </a:p>
          <a:p>
            <a:r>
              <a:rPr lang="en-US" b="0" baseline="0" dirty="0">
                <a:latin typeface=" Arial"/>
              </a:rPr>
              <a:t>During this lesson we learned:</a:t>
            </a:r>
          </a:p>
          <a:p>
            <a:endParaRPr lang="en-US" b="0" baseline="0" dirty="0">
              <a:latin typeface=" Arial"/>
            </a:endParaRPr>
          </a:p>
          <a:p>
            <a:pPr marL="0" indent="0">
              <a:buFont typeface="Wingdings" panose="05000000000000000000" pitchFamily="2" charset="2"/>
              <a:buNone/>
            </a:pPr>
            <a:r>
              <a:rPr lang="en-US" sz="1200" dirty="0">
                <a:latin typeface=" Arial"/>
              </a:rPr>
              <a:t>We learned how to prioritize tasks and the three task proficiencies</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Wed learned the three Training Proficiency Ratings</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We learned the steps and purpose of the task crosswalk</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We learned that Army command team leaders set the task priorities</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We learned that there are challenges to task prioritization and how to navigate through them</a:t>
            </a:r>
          </a:p>
          <a:p>
            <a:endParaRPr lang="en-US" sz="1200" b="0" i="0" u="none" strike="noStrike" kern="1200" baseline="0" dirty="0">
              <a:solidFill>
                <a:schemeClr val="tx1"/>
              </a:solidFill>
              <a:latin typeface=" Arial"/>
              <a:ea typeface="+mn-ea"/>
              <a:cs typeface="+mn-cs"/>
            </a:endParaRPr>
          </a:p>
          <a:p>
            <a:r>
              <a:rPr lang="en-US" dirty="0"/>
              <a:t>Are there any questions?</a:t>
            </a:r>
          </a:p>
          <a:p>
            <a:endParaRPr lang="en-US" dirty="0"/>
          </a:p>
          <a:p>
            <a:r>
              <a:rPr lang="en-US" dirty="0"/>
              <a:t>Next</a:t>
            </a:r>
            <a:r>
              <a:rPr lang="en-US" baseline="0" dirty="0"/>
              <a:t> slide.</a:t>
            </a:r>
          </a:p>
          <a:p>
            <a:endParaRPr lang="en-US" baseline="0" dirty="0"/>
          </a:p>
        </p:txBody>
      </p:sp>
    </p:spTree>
    <p:extLst>
      <p:ext uri="{BB962C8B-B14F-4D97-AF65-F5344CB8AC3E}">
        <p14:creationId xmlns:p14="http://schemas.microsoft.com/office/powerpoint/2010/main" val="1709246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FM 7-0, </a:t>
            </a:r>
            <a:r>
              <a:rPr lang="en-US" sz="1200" b="0" kern="1200" dirty="0">
                <a:solidFill>
                  <a:schemeClr val="tx1"/>
                </a:solidFill>
                <a:effectLst/>
                <a:latin typeface="+mn-lt"/>
                <a:ea typeface="+mn-ea"/>
                <a:cs typeface="+mn-cs"/>
              </a:rPr>
              <a:t>Training, June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INSTRUCTOR NOTES: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a:solidFill>
                  <a:schemeClr val="tx1"/>
                </a:solidFill>
                <a:effectLst/>
                <a:latin typeface=" Arial"/>
                <a:ea typeface="+mn-ea"/>
                <a:cs typeface="Arial" panose="020B0604020202020204" pitchFamily="34" charset="0"/>
              </a:rPr>
              <a:t>The Instructor must read and be familiar with FM 7-0, the focus of the lesson plan is: planning for training at the T-C-B level and understanding the importance of training proficiencies, how command guidance at all echelons, and the planning horizons drive the development and management of training.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a:solidFill>
                  <a:schemeClr val="tx1"/>
                </a:solidFill>
                <a:effectLst/>
                <a:latin typeface=" Arial"/>
                <a:ea typeface="+mn-ea"/>
                <a:cs typeface="Arial" panose="020B0604020202020204" pitchFamily="34" charset="0"/>
              </a:rPr>
              <a:t>Remind these leaders that adjustments to training, feedback, and attention to detail are foundational to creating effective and successful training plans.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Use this time to transition to the first </a:t>
            </a:r>
            <a:r>
              <a:rPr lang="en-US" sz="1200" b="0" kern="1200" baseline="0" dirty="0">
                <a:solidFill>
                  <a:schemeClr val="tx1"/>
                </a:solidFill>
                <a:effectLst/>
                <a:latin typeface=" Arial"/>
                <a:ea typeface="+mn-ea"/>
                <a:cs typeface="Arial" panose="020B0604020202020204" pitchFamily="34" charset="0"/>
              </a:rPr>
              <a:t>lesson:   </a:t>
            </a:r>
            <a:r>
              <a:rPr lang="en-US" sz="1200" b="1" kern="1200" baseline="0" dirty="0">
                <a:solidFill>
                  <a:schemeClr val="tx1"/>
                </a:solidFill>
                <a:effectLst/>
                <a:latin typeface=" Arial"/>
                <a:ea typeface="+mn-ea"/>
                <a:cs typeface="Arial" panose="020B0604020202020204" pitchFamily="34" charset="0"/>
              </a:rPr>
              <a:t>LSA 3- Review Planning for Training at the T-C-B Level</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ASK:</a:t>
            </a:r>
          </a:p>
          <a:p>
            <a:endParaRPr lang="en-US" sz="1200" b="1" i="1" kern="1200" dirty="0">
              <a:solidFill>
                <a:schemeClr val="tx1"/>
              </a:solidFill>
              <a:effectLst/>
              <a:latin typeface="+mn-lt"/>
              <a:ea typeface="+mn-ea"/>
              <a:cs typeface="+mn-cs"/>
            </a:endParaRPr>
          </a:p>
          <a:p>
            <a:pPr marL="0" indent="0">
              <a:buNone/>
            </a:pPr>
            <a:r>
              <a:rPr lang="en-US" sz="1200" b="1" i="1" kern="1200" dirty="0">
                <a:solidFill>
                  <a:schemeClr val="tx1"/>
                </a:solidFill>
                <a:effectLst/>
                <a:latin typeface="+mn-lt"/>
                <a:ea typeface="+mn-ea"/>
                <a:cs typeface="+mn-cs"/>
              </a:rPr>
              <a:t>1. What have you found to be the biggest obstacles to planning training at the T-C-B level? Explain.</a:t>
            </a:r>
          </a:p>
          <a:p>
            <a:pPr marL="228600" indent="-228600">
              <a:buAutoNum type="arabicPeriod"/>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Suggested Answer: Answers will vary based on participant experiences and positions held.,</a:t>
            </a:r>
          </a:p>
          <a:p>
            <a:pPr marL="0" indent="0">
              <a:buNone/>
            </a:pPr>
            <a:endParaRPr lang="en-US" sz="1200" kern="1200" dirty="0">
              <a:solidFill>
                <a:schemeClr val="tx1"/>
              </a:solidFill>
              <a:effectLst/>
              <a:latin typeface="+mn-lt"/>
              <a:ea typeface="+mn-ea"/>
              <a:cs typeface="+mn-cs"/>
            </a:endParaRPr>
          </a:p>
          <a:p>
            <a:pPr marL="0" indent="0">
              <a:buNone/>
            </a:pPr>
            <a:r>
              <a:rPr lang="en-US" sz="1200" b="1" i="1" kern="1200" dirty="0">
                <a:solidFill>
                  <a:schemeClr val="tx1"/>
                </a:solidFill>
                <a:effectLst/>
                <a:latin typeface="+mn-lt"/>
                <a:ea typeface="+mn-ea"/>
                <a:cs typeface="+mn-cs"/>
              </a:rPr>
              <a:t>2. What are methods you used to focus planning efforts to overcome the obstacles presented? Explain.</a:t>
            </a:r>
          </a:p>
          <a:p>
            <a:pPr marL="228600" indent="-228600">
              <a:buAutoNum type="arabicPeriod" startAt="2"/>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Suggested Answer: Answers will vary based on experiences and positions held.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Are there any questions?</a:t>
            </a:r>
          </a:p>
          <a:p>
            <a:endParaRPr lang="en-US" sz="1200" b="0" kern="1200" dirty="0">
              <a:solidFill>
                <a:schemeClr val="tx1"/>
              </a:solidFill>
              <a:effectLst/>
              <a:latin typeface=" Arial"/>
              <a:ea typeface="+mn-ea"/>
              <a:cs typeface="Arial" panose="020B0604020202020204" pitchFamily="34" charset="0"/>
            </a:endParaRPr>
          </a:p>
          <a:p>
            <a:r>
              <a:rPr lang="en-US" sz="1200" b="0" kern="1200" dirty="0">
                <a:solidFill>
                  <a:schemeClr val="tx1"/>
                </a:solidFill>
                <a:effectLst/>
                <a:latin typeface=" Arial"/>
                <a:ea typeface="+mn-ea"/>
                <a:cs typeface="Arial" panose="020B0604020202020204" pitchFamily="34" charset="0"/>
              </a:rPr>
              <a:t>Next slide.</a:t>
            </a:r>
          </a:p>
          <a:p>
            <a:endParaRPr lang="en-US" sz="1200" b="0" kern="1200" dirty="0">
              <a:solidFill>
                <a:schemeClr val="tx1"/>
              </a:solidFill>
              <a:effectLst/>
              <a:latin typeface=" Arial"/>
              <a:ea typeface="+mn-ea"/>
              <a:cs typeface="Arial" panose="020B0604020202020204" pitchFamily="34" charset="0"/>
            </a:endParaRPr>
          </a:p>
          <a:p>
            <a:endParaRPr lang="en-US" dirty="0"/>
          </a:p>
        </p:txBody>
      </p:sp>
    </p:spTree>
    <p:extLst>
      <p:ext uri="{BB962C8B-B14F-4D97-AF65-F5344CB8AC3E}">
        <p14:creationId xmlns:p14="http://schemas.microsoft.com/office/powerpoint/2010/main" val="785481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 Higher Echelon Commander Training Guidance, Local Command Training Guidance.</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 Aria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ea typeface="Times New Roman" panose="02020603050405020304" pitchFamily="18" charset="0"/>
              </a:rPr>
              <a:t>Inform participants that training guidance is the specific training direction all Commanders provide to subordinate leaders to identify the training goals, objectives, training proficiencies and proficiency ratings that subordinate units must attain and when to attain it. </a:t>
            </a:r>
            <a:endParaRPr lang="en-US" b="0" dirty="0">
              <a:latin typeface=" Arial"/>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indent="0" defTabSz="514350">
              <a:spcBef>
                <a:spcPts val="113"/>
              </a:spcBef>
              <a:buSzPts val="800"/>
              <a:buFont typeface="Wingdings" panose="05000000000000000000" pitchFamily="2" charset="2"/>
              <a:buNone/>
              <a:tabLst>
                <a:tab pos="437198" algn="l"/>
                <a:tab pos="257175" algn="l"/>
              </a:tabLst>
              <a:defRPr/>
            </a:pPr>
            <a:endParaRPr lang="en-US" dirty="0">
              <a:solidFill>
                <a:prstClr val="black"/>
              </a:solidFill>
              <a:latin typeface=" Arial"/>
              <a:ea typeface="Times New Roman" panose="02020603050405020304" pitchFamily="18" charset="0"/>
            </a:endParaRPr>
          </a:p>
          <a:p>
            <a:pPr marL="0" indent="0" defTabSz="514350">
              <a:spcBef>
                <a:spcPts val="113"/>
              </a:spcBef>
              <a:buSzPts val="800"/>
              <a:buFont typeface="Wingdings" panose="05000000000000000000" pitchFamily="2" charset="2"/>
              <a:buNone/>
              <a:tabLst>
                <a:tab pos="437198" algn="l"/>
                <a:tab pos="257175" algn="l"/>
              </a:tabLst>
              <a:defRPr/>
            </a:pPr>
            <a:r>
              <a:rPr lang="en-US" dirty="0">
                <a:solidFill>
                  <a:prstClr val="black"/>
                </a:solidFill>
                <a:latin typeface=" Arial"/>
                <a:ea typeface="Times New Roman" panose="02020603050405020304" pitchFamily="18" charset="0"/>
              </a:rPr>
              <a:t>Commanders and 1SGs must provide </a:t>
            </a:r>
            <a:r>
              <a:rPr lang="en-US" b="1" i="1" u="sng" dirty="0">
                <a:solidFill>
                  <a:prstClr val="black"/>
                </a:solidFill>
                <a:latin typeface=" Arial"/>
                <a:ea typeface="Times New Roman" panose="02020603050405020304" pitchFamily="18" charset="0"/>
              </a:rPr>
              <a:t>clear and concise </a:t>
            </a:r>
            <a:r>
              <a:rPr lang="en-US" dirty="0">
                <a:solidFill>
                  <a:prstClr val="black"/>
                </a:solidFill>
                <a:latin typeface=" Arial"/>
                <a:ea typeface="Times New Roman" panose="02020603050405020304" pitchFamily="18" charset="0"/>
              </a:rPr>
              <a:t>guidance on what is trained, when it is trained, who is trained and why – </a:t>
            </a:r>
            <a:r>
              <a:rPr lang="en-US" i="1" dirty="0">
                <a:solidFill>
                  <a:prstClr val="black"/>
                </a:solidFill>
                <a:latin typeface=" Arial"/>
                <a:ea typeface="Times New Roman" panose="02020603050405020304" pitchFamily="18" charset="0"/>
              </a:rPr>
              <a:t>task and purpose.</a:t>
            </a:r>
          </a:p>
          <a:p>
            <a:pPr marL="0" indent="0" defTabSz="514350">
              <a:spcBef>
                <a:spcPts val="113"/>
              </a:spcBef>
              <a:buSzPts val="800"/>
              <a:buFont typeface="Wingdings" panose="05000000000000000000" pitchFamily="2" charset="2"/>
              <a:buNone/>
              <a:tabLst>
                <a:tab pos="437198" algn="l"/>
                <a:tab pos="257175" algn="l"/>
              </a:tabLst>
              <a:defRPr/>
            </a:pPr>
            <a:endParaRPr lang="en-US" sz="1000" dirty="0">
              <a:solidFill>
                <a:prstClr val="black"/>
              </a:solidFill>
              <a:latin typeface=" Arial"/>
            </a:endParaRPr>
          </a:p>
          <a:p>
            <a:pPr algn="l"/>
            <a:r>
              <a:rPr lang="en-US" sz="1800" b="0" i="0" u="none" strike="noStrike" baseline="0" dirty="0">
                <a:latin typeface="Times New Roman" panose="02020603050405020304" pitchFamily="18" charset="0"/>
              </a:rPr>
              <a:t>Published training guidance provides subordinate commanders and leaders a clear vision of their higher echelon Commanders training expectations.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When communicated, these expectations will provide training direction for their subordinate unit purpose, and motivation necessary to train effectively.</a:t>
            </a:r>
          </a:p>
          <a:p>
            <a:pPr algn="l"/>
            <a:endParaRPr lang="en-US" sz="1200" b="1" u="sng" dirty="0">
              <a:latin typeface=" Arial"/>
            </a:endParaRPr>
          </a:p>
          <a:p>
            <a:r>
              <a:rPr lang="en-US" sz="1200" b="0" i="0" u="none" strike="noStrike" kern="1200" baseline="0" dirty="0">
                <a:solidFill>
                  <a:schemeClr val="tx1"/>
                </a:solidFill>
                <a:latin typeface="+mn-lt"/>
                <a:ea typeface="+mn-ea"/>
                <a:cs typeface="+mn-cs"/>
              </a:rPr>
              <a:t>Senior leaders develop and communicate training guidance quarterly, semi-annually, and annually.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National Guard and Reserve Component senior leaders communicate training guidance annually. Over a set period, they provide clear and concise guidance on what is trained, when it is trained, who is trained, and why they train —task and purpose.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Commanders at echelon need to account for higher headquarters training directives and time management system to ensure that they nest and link their training to meet the higher Commander’s intent.</a:t>
            </a:r>
          </a:p>
          <a:p>
            <a:endParaRPr lang="en-US" dirty="0"/>
          </a:p>
          <a:p>
            <a:r>
              <a:rPr lang="en-US" dirty="0"/>
              <a:t>At the T-C-B level  as the leadership team you will analyze higher echelon Command Training Guidance to understand expectations and training directives. </a:t>
            </a:r>
          </a:p>
          <a:p>
            <a:endParaRPr lang="en-US" dirty="0"/>
          </a:p>
          <a:p>
            <a:r>
              <a:rPr lang="en-US" dirty="0"/>
              <a:t>Furthermore, you will do this to determine how your unit can best support the stated goals and objectives of higher echelon training program.  </a:t>
            </a:r>
          </a:p>
          <a:p>
            <a:r>
              <a:rPr lang="en-US" dirty="0"/>
              <a:t>  </a:t>
            </a:r>
          </a:p>
          <a:p>
            <a:pPr rtl="0"/>
            <a:r>
              <a:rPr lang="en-US" dirty="0">
                <a:effectLst/>
              </a:rPr>
              <a:t>Published training guidance starts a parallel and collaborative 360-degree planning process. </a:t>
            </a:r>
          </a:p>
          <a:p>
            <a:pPr rtl="0"/>
            <a:endParaRPr lang="en-US" dirty="0">
              <a:effectLst/>
            </a:endParaRPr>
          </a:p>
          <a:p>
            <a:pPr rtl="0"/>
            <a:r>
              <a:rPr lang="en-US" dirty="0">
                <a:effectLst/>
              </a:rPr>
              <a:t>As the T-C-B leadership team it is your responsibility to gather supporting references, doctrine, and training publications that will inform your training planning process. </a:t>
            </a:r>
          </a:p>
          <a:p>
            <a:pPr rtl="0"/>
            <a:endParaRPr lang="en-US" dirty="0">
              <a:effectLst/>
            </a:endParaRPr>
          </a:p>
          <a:p>
            <a:pPr rtl="0"/>
            <a:r>
              <a:rPr lang="en-US" dirty="0">
                <a:effectLst/>
              </a:rPr>
              <a:t>These references provide the most current sources of information such as doctrine, technical manuals, unit SOPs, and on-line resources. </a:t>
            </a:r>
          </a:p>
          <a:p>
            <a:pPr rtl="0"/>
            <a:endParaRPr lang="en-US" dirty="0">
              <a:effectLst/>
            </a:endParaRPr>
          </a:p>
          <a:p>
            <a:pPr rtl="0"/>
            <a:r>
              <a:rPr lang="en-US" dirty="0">
                <a:effectLst/>
              </a:rPr>
              <a:t>Additionally, as a unit Commander you will gather information on installation-level training resources to determine what they are, their availability, their location, and the requirements to secure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charset="0"/>
                <a:cs typeface="Arial" charset="0"/>
              </a:rPr>
              <a:t>Throughout the planning process you will conduct </a:t>
            </a:r>
            <a:r>
              <a:rPr lang="en-US" b="1" baseline="0" dirty="0">
                <a:latin typeface="Arial" charset="0"/>
                <a:cs typeface="Arial" charset="0"/>
              </a:rPr>
              <a:t>A</a:t>
            </a:r>
            <a:r>
              <a:rPr lang="en-US" b="1" dirty="0">
                <a:latin typeface="Arial" charset="0"/>
                <a:cs typeface="Arial" charset="0"/>
              </a:rPr>
              <a:t>zimuth Checks. </a:t>
            </a:r>
            <a:r>
              <a:rPr lang="en-US" b="0" dirty="0">
                <a:latin typeface="Arial" charset="0"/>
                <a:cs typeface="Arial" charset="0"/>
              </a:rPr>
              <a:t>These</a:t>
            </a:r>
            <a:r>
              <a:rPr lang="en-US" b="1" dirty="0">
                <a:latin typeface="Arial" charset="0"/>
                <a:cs typeface="Arial" charset="0"/>
              </a:rPr>
              <a:t> </a:t>
            </a:r>
            <a:r>
              <a:rPr lang="en-US" dirty="0">
                <a:latin typeface="Arial" charset="0"/>
                <a:cs typeface="Arial" charset="0"/>
              </a:rPr>
              <a:t>are vital  for ensuring that training objectives are being met.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charset="0"/>
                <a:cs typeface="Arial" charset="0"/>
              </a:rPr>
              <a:t>In addition, they focus training efforts on achieving the MET proficiency and desired proficiency rating/assessment</a:t>
            </a:r>
            <a:r>
              <a:rPr lang="en-US" baseline="0" dirty="0">
                <a:latin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mn-lt"/>
                <a:ea typeface="+mn-ea"/>
                <a:cs typeface="+mn-cs"/>
              </a:rPr>
              <a:t>As the T-C-B Command Team you will clearly articulate what lower priority tasks will be trained later. Your published training guidance will provide your  subordinate leaders your training expectations.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Throughout the planning process Commanders center efforts at all planning horizons on the published </a:t>
            </a:r>
            <a:r>
              <a:rPr lang="en-US" sz="1200" b="1" i="0" u="none" strike="noStrike" kern="1200" baseline="0" dirty="0">
                <a:solidFill>
                  <a:schemeClr val="tx1"/>
                </a:solidFill>
                <a:latin typeface="+mn-lt"/>
                <a:ea typeface="+mn-ea"/>
                <a:cs typeface="+mn-cs"/>
              </a:rPr>
              <a:t>annual training guidance (ATG), </a:t>
            </a:r>
            <a:r>
              <a:rPr lang="en-US" sz="1200" b="0" i="0" u="none" strike="noStrike" kern="1200" baseline="0" dirty="0">
                <a:solidFill>
                  <a:schemeClr val="tx1"/>
                </a:solidFill>
                <a:latin typeface="+mn-lt"/>
                <a:ea typeface="+mn-ea"/>
                <a:cs typeface="+mn-cs"/>
              </a:rPr>
              <a:t>which will include the long-range training calendar.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an aside, mid-range and short-range planning and preparation are also connected to the published ATG.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Mid-range training guidance </a:t>
            </a:r>
            <a:r>
              <a:rPr lang="en-US" sz="1200" b="0" i="0" u="none" strike="noStrike" kern="1200" baseline="0" dirty="0">
                <a:solidFill>
                  <a:schemeClr val="tx1"/>
                </a:solidFill>
                <a:latin typeface="+mn-lt"/>
                <a:ea typeface="+mn-ea"/>
                <a:cs typeface="+mn-cs"/>
              </a:rPr>
              <a:t>is published semi-annually as </a:t>
            </a:r>
            <a:r>
              <a:rPr lang="en-US" sz="1200" b="1" i="0" u="none" strike="noStrike" kern="1200" baseline="0" dirty="0">
                <a:solidFill>
                  <a:schemeClr val="tx1"/>
                </a:solidFill>
                <a:latin typeface="+mn-lt"/>
                <a:ea typeface="+mn-ea"/>
                <a:cs typeface="+mn-cs"/>
              </a:rPr>
              <a:t>semi-annual training guidance (SATG) </a:t>
            </a:r>
            <a:r>
              <a:rPr lang="en-US" sz="1200" b="0" i="0" u="none" strike="noStrike" kern="1200" baseline="0" dirty="0">
                <a:solidFill>
                  <a:schemeClr val="tx1"/>
                </a:solidFill>
                <a:latin typeface="+mn-lt"/>
                <a:ea typeface="+mn-ea"/>
                <a:cs typeface="+mn-cs"/>
              </a:rPr>
              <a:t>and quarterly as </a:t>
            </a:r>
            <a:r>
              <a:rPr lang="en-US" sz="1200" b="1" i="0" u="none" strike="noStrike" kern="1200" baseline="0" dirty="0">
                <a:solidFill>
                  <a:schemeClr val="tx1"/>
                </a:solidFill>
                <a:latin typeface="+mn-lt"/>
                <a:ea typeface="+mn-ea"/>
                <a:cs typeface="+mn-cs"/>
              </a:rPr>
              <a:t>quarterly training guidance (QTG).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Utilizing Commander-to-Commander dialogues, which occur both formally and informally, will assist you to adjust your plans to optimize training plans and training.</a:t>
            </a:r>
            <a:endParaRPr lang="en-US" dirty="0">
              <a:latin typeface="Arial" charset="0"/>
              <a:cs typeface="Arial" charset="0"/>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 Commanders issue guidance to their staff in the development of long-range training plans and then issue training guidance (in the form of ATG) to subordinate Commanders.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issuing ATG, Commanders must leave sufficient time for subordinate units to develop their own </a:t>
            </a:r>
            <a:r>
              <a:rPr lang="en-US" sz="1200" b="1" i="0" u="none" strike="noStrike" kern="1200" baseline="0" dirty="0">
                <a:solidFill>
                  <a:schemeClr val="tx1"/>
                </a:solidFill>
                <a:latin typeface="+mn-lt"/>
                <a:ea typeface="+mn-ea"/>
                <a:cs typeface="+mn-cs"/>
              </a:rPr>
              <a:t>Long-Range Training Plans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 Arial"/>
                <a:ea typeface="+mn-ea"/>
                <a:cs typeface="+mn-cs"/>
              </a:rPr>
              <a:t>Are there 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 Arial"/>
                <a:ea typeface="+mn-ea"/>
                <a:cs typeface="+mn-cs"/>
              </a:rPr>
              <a:t>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p:txBody>
      </p:sp>
    </p:spTree>
    <p:extLst>
      <p:ext uri="{BB962C8B-B14F-4D97-AF65-F5344CB8AC3E}">
        <p14:creationId xmlns:p14="http://schemas.microsoft.com/office/powerpoint/2010/main" val="2545070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 Appendix J.</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Allow the students time to review the slide, hit the key points you think are critical for training guidance.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dirty="0"/>
          </a:p>
          <a:p>
            <a:r>
              <a:rPr lang="en-US" dirty="0"/>
              <a:t>When considering</a:t>
            </a:r>
            <a:r>
              <a:rPr lang="en-US" baseline="0" dirty="0"/>
              <a:t> long-range planning and preparation Commander</a:t>
            </a:r>
            <a:r>
              <a:rPr lang="en-US" dirty="0">
                <a:latin typeface="Arial" panose="020B0604020202020204" pitchFamily="34" charset="0"/>
                <a:cs typeface="Arial" panose="020B0604020202020204" pitchFamily="34" charset="0"/>
              </a:rPr>
              <a:t>s must also consider the following practical concepts some key elements of developing training guidance include what is on the slide, but also will include</a:t>
            </a:r>
            <a:r>
              <a:rPr lang="en-US" baseline="0" dirty="0">
                <a:latin typeface="Arial" panose="020B0604020202020204" pitchFamily="34" charset="0"/>
                <a:cs typeface="Arial" panose="020B0604020202020204" pitchFamily="34" charset="0"/>
              </a:rPr>
              <a:t>:</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1. Higher headquarters training guidance and training requirements: </a:t>
            </a:r>
            <a:r>
              <a:rPr lang="en-US" baseline="0" dirty="0">
                <a:latin typeface="Arial" panose="020B0604020202020204" pitchFamily="34" charset="0"/>
                <a:cs typeface="Arial" panose="020B0604020202020204" pitchFamily="34" charset="0"/>
              </a:rPr>
              <a:t>Commanders </a:t>
            </a:r>
            <a:r>
              <a:rPr lang="en-US" dirty="0">
                <a:latin typeface="Arial" panose="020B0604020202020204" pitchFamily="34" charset="0"/>
                <a:cs typeface="Arial" panose="020B0604020202020204" pitchFamily="34" charset="0"/>
              </a:rPr>
              <a:t>for higher headquarters training directives and time management to ensure that they nest their training to meet the higher Commander’s intent.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Time management system: </a:t>
            </a:r>
            <a:r>
              <a:rPr lang="en-US" dirty="0">
                <a:latin typeface="Arial" panose="020B0604020202020204" pitchFamily="34" charset="0"/>
                <a:cs typeface="Arial" panose="020B0604020202020204" pitchFamily="34" charset="0"/>
              </a:rPr>
              <a:t>Commanders prioritize training, time management system is a method of protecting allocated training time and resources for subordinate units and accounting Army requirements that detract from training.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3. Allocate the necessary training time and resources to enable subordinate organizations to train to standard: </a:t>
            </a:r>
            <a:r>
              <a:rPr lang="en-US" dirty="0">
                <a:latin typeface="Arial" panose="020B0604020202020204" pitchFamily="34" charset="0"/>
                <a:cs typeface="Arial" panose="020B0604020202020204" pitchFamily="34" charset="0"/>
              </a:rPr>
              <a:t>This is key to the success of any training program. Failure to properly allocate resources disrupts training unnecessarily.</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4. Multi-echelon training: </a:t>
            </a:r>
            <a:r>
              <a:rPr lang="en-US" i="0" dirty="0">
                <a:latin typeface="Arial" panose="020B0604020202020204" pitchFamily="34" charset="0"/>
                <a:cs typeface="Arial" panose="020B0604020202020204" pitchFamily="34" charset="0"/>
              </a:rPr>
              <a:t>This t</a:t>
            </a:r>
            <a:r>
              <a:rPr lang="en-US" dirty="0">
                <a:latin typeface="Arial" panose="020B0604020202020204" pitchFamily="34" charset="0"/>
                <a:cs typeface="Arial" panose="020B0604020202020204" pitchFamily="34" charset="0"/>
              </a:rPr>
              <a:t>raining technique that allows for the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simultaneous training of one or more echelons on different or complementary tasks. </a:t>
            </a:r>
          </a:p>
          <a:p>
            <a:endParaRPr lang="en-US" dirty="0"/>
          </a:p>
          <a:p>
            <a:r>
              <a:rPr lang="en-US" b="1" dirty="0">
                <a:latin typeface=" Arial"/>
                <a:cs typeface="Arial" panose="020B0604020202020204" pitchFamily="34" charset="0"/>
              </a:rPr>
              <a:t>5. Training environments: </a:t>
            </a:r>
            <a:r>
              <a:rPr lang="en-US" dirty="0">
                <a:latin typeface=" Arial"/>
                <a:cs typeface="Arial" panose="020B0604020202020204" pitchFamily="34" charset="0"/>
              </a:rPr>
              <a:t>Conducting all training events in a live environment is impractical and not always possible; whenever possible leverage all  training environments—</a:t>
            </a:r>
            <a:r>
              <a:rPr lang="en-US" b="1" dirty="0">
                <a:latin typeface=" Arial"/>
                <a:cs typeface="Arial" panose="020B0604020202020204" pitchFamily="34" charset="0"/>
              </a:rPr>
              <a:t>live, virtual, </a:t>
            </a:r>
            <a:r>
              <a:rPr lang="en-US" b="0" dirty="0">
                <a:latin typeface=" Arial"/>
                <a:cs typeface="Arial" panose="020B0604020202020204" pitchFamily="34" charset="0"/>
              </a:rPr>
              <a:t>and </a:t>
            </a:r>
            <a:r>
              <a:rPr lang="en-US" b="1" dirty="0">
                <a:latin typeface=" Arial"/>
                <a:cs typeface="Arial" panose="020B0604020202020204" pitchFamily="34" charset="0"/>
              </a:rPr>
              <a:t>constructive</a:t>
            </a:r>
            <a:r>
              <a:rPr lang="en-US" dirty="0">
                <a:latin typeface=" Arial"/>
                <a:cs typeface="Arial" panose="020B0604020202020204" pitchFamily="34" charset="0"/>
              </a:rPr>
              <a:t>. </a:t>
            </a:r>
          </a:p>
          <a:p>
            <a:endParaRPr lang="en-US" b="1" dirty="0">
              <a:latin typeface=" Arial"/>
              <a:cs typeface="Arial" panose="020B0604020202020204" pitchFamily="34" charset="0"/>
            </a:endParaRPr>
          </a:p>
          <a:p>
            <a:r>
              <a:rPr lang="en-US" b="1" dirty="0">
                <a:latin typeface=" Arial"/>
                <a:cs typeface="Arial" panose="020B0604020202020204" pitchFamily="34" charset="0"/>
              </a:rPr>
              <a:t>	a. Live</a:t>
            </a:r>
            <a:r>
              <a:rPr lang="en-US" dirty="0">
                <a:latin typeface=" Arial"/>
                <a:cs typeface="Arial" panose="020B0604020202020204" pitchFamily="34" charset="0"/>
              </a:rPr>
              <a:t> training is executed in field conditions using tactical equipment. </a:t>
            </a:r>
          </a:p>
          <a:p>
            <a:endParaRPr lang="en-US" dirty="0">
              <a:latin typeface=" Arial"/>
              <a:cs typeface="Arial" panose="020B0604020202020204" pitchFamily="34" charset="0"/>
            </a:endParaRPr>
          </a:p>
          <a:p>
            <a:r>
              <a:rPr lang="en-US" b="1" dirty="0">
                <a:latin typeface=" Arial"/>
                <a:cs typeface="Arial" panose="020B0604020202020204" pitchFamily="34" charset="0"/>
              </a:rPr>
              <a:t>	b. </a:t>
            </a:r>
            <a:r>
              <a:rPr lang="en-US" dirty="0">
                <a:latin typeface=" Arial"/>
                <a:cs typeface="Arial" panose="020B0604020202020204" pitchFamily="34" charset="0"/>
              </a:rPr>
              <a:t>Units execute </a:t>
            </a:r>
            <a:r>
              <a:rPr lang="en-US" b="1" dirty="0">
                <a:latin typeface=" Arial"/>
                <a:cs typeface="Arial" panose="020B0604020202020204" pitchFamily="34" charset="0"/>
              </a:rPr>
              <a:t>virtual</a:t>
            </a:r>
            <a:r>
              <a:rPr lang="en-US" dirty="0">
                <a:latin typeface=" Arial"/>
                <a:cs typeface="Arial" panose="020B0604020202020204" pitchFamily="34" charset="0"/>
              </a:rPr>
              <a:t> training using computer-generated simulators (gaming is a subset). </a:t>
            </a:r>
          </a:p>
          <a:p>
            <a:endParaRPr lang="en-US" b="1" dirty="0">
              <a:latin typeface=" Arial"/>
              <a:cs typeface="Arial" panose="020B0604020202020204" pitchFamily="34" charset="0"/>
            </a:endParaRPr>
          </a:p>
          <a:p>
            <a:r>
              <a:rPr lang="en-US" b="1" dirty="0">
                <a:latin typeface=" Arial"/>
                <a:cs typeface="Arial" panose="020B0604020202020204" pitchFamily="34" charset="0"/>
              </a:rPr>
              <a:t>	c. Constructive</a:t>
            </a:r>
            <a:r>
              <a:rPr lang="en-US" dirty="0">
                <a:latin typeface=" Arial"/>
                <a:cs typeface="Arial" panose="020B0604020202020204" pitchFamily="34" charset="0"/>
              </a:rPr>
              <a:t> training using computer models and simulations to exercise command and staff functions.</a:t>
            </a:r>
          </a:p>
          <a:p>
            <a:endParaRPr lang="en-US" dirty="0">
              <a:latin typeface=" Arial"/>
              <a:cs typeface="Arial" panose="020B0604020202020204" pitchFamily="34" charset="0"/>
            </a:endParaRPr>
          </a:p>
          <a:p>
            <a:r>
              <a:rPr lang="en-US" b="1" dirty="0">
                <a:latin typeface=" Arial"/>
              </a:rPr>
              <a:t>Risk management. </a:t>
            </a:r>
            <a:r>
              <a:rPr lang="en-US" dirty="0">
                <a:latin typeface=" Arial"/>
              </a:rPr>
              <a:t>Training, especially in a live environment, carries an inherent risk to Soldiers, equipment, and the physical environment. Training effectively mitigates risk by putting in place a system to continuously monitor risk mitigation. </a:t>
            </a:r>
          </a:p>
          <a:p>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Finally, there may be </a:t>
            </a:r>
            <a:r>
              <a:rPr lang="en-US" sz="1200" b="1" i="0" kern="1200" baseline="0" dirty="0">
                <a:solidFill>
                  <a:schemeClr val="tx1"/>
                </a:solidFill>
                <a:effectLst/>
                <a:latin typeface="+mn-lt"/>
                <a:ea typeface="+mn-ea"/>
                <a:cs typeface="+mn-cs"/>
              </a:rPr>
              <a:t>additional </a:t>
            </a:r>
            <a:r>
              <a:rPr lang="en-US" sz="1200" b="1" i="0" kern="1200" dirty="0">
                <a:solidFill>
                  <a:schemeClr val="tx1"/>
                </a:solidFill>
                <a:effectLst/>
                <a:latin typeface="+mn-lt"/>
                <a:ea typeface="+mn-ea"/>
                <a:cs typeface="+mn-cs"/>
              </a:rPr>
              <a:t>planning considerations</a:t>
            </a:r>
            <a:r>
              <a:rPr lang="en-US" sz="1200" b="1"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including: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indent="0" algn="l">
              <a:buFontTx/>
              <a:buNone/>
            </a:pPr>
            <a:r>
              <a:rPr lang="en-US" sz="1200" b="1" u="none" strike="noStrike" baseline="0" dirty="0">
                <a:latin typeface=" Arial"/>
              </a:rPr>
              <a:t>1. The unit’s prioritized mission-essential tasks, weapons qualifications, and collective live-fire tasks to train.</a:t>
            </a:r>
          </a:p>
          <a:p>
            <a:pPr marL="0" indent="0" algn="l">
              <a:buFontTx/>
              <a:buNone/>
            </a:pPr>
            <a:endParaRPr lang="en-US" sz="800" b="1" u="none" strike="noStrike" baseline="0" dirty="0">
              <a:latin typeface=" Arial"/>
            </a:endParaRPr>
          </a:p>
          <a:p>
            <a:pPr marL="0" indent="0" algn="l">
              <a:buFontTx/>
              <a:buNone/>
            </a:pPr>
            <a:r>
              <a:rPr lang="en-US" sz="1200" b="1" u="none" strike="noStrike" baseline="0" dirty="0">
                <a:latin typeface=" Arial"/>
              </a:rPr>
              <a:t>2. The required proficiencies (T or P) to achieve.</a:t>
            </a:r>
          </a:p>
          <a:p>
            <a:pPr marL="0" indent="0" algn="l">
              <a:buFontTx/>
              <a:buNone/>
            </a:pPr>
            <a:endParaRPr lang="en-US" sz="800" b="1" u="none" strike="noStrike" baseline="0" dirty="0">
              <a:latin typeface=" Arial"/>
            </a:endParaRPr>
          </a:p>
          <a:p>
            <a:pPr marL="0" indent="0" algn="l">
              <a:buFontTx/>
              <a:buNone/>
            </a:pPr>
            <a:r>
              <a:rPr lang="en-US" sz="1200" b="1" u="none" strike="noStrike" baseline="0" dirty="0">
                <a:latin typeface=" Arial"/>
              </a:rPr>
              <a:t>3. When (date) training proficiencies must be achieved.</a:t>
            </a:r>
          </a:p>
          <a:p>
            <a:pPr marL="0" indent="0" algn="l">
              <a:buFontTx/>
              <a:buNone/>
            </a:pPr>
            <a:endParaRPr lang="en-US" sz="800" b="1" u="none" strike="noStrike" baseline="0" dirty="0">
              <a:latin typeface=" Arial"/>
            </a:endParaRPr>
          </a:p>
          <a:p>
            <a:pPr marL="0" indent="0" algn="l">
              <a:buFontTx/>
              <a:buNone/>
            </a:pPr>
            <a:r>
              <a:rPr lang="en-US" sz="1200" b="1" u="none" strike="noStrike" baseline="0" dirty="0">
                <a:latin typeface=" Arial"/>
              </a:rPr>
              <a:t>4. An operational environment to replicate in training.</a:t>
            </a:r>
          </a:p>
          <a:p>
            <a:pPr marL="0" indent="0" algn="l">
              <a:buFontTx/>
              <a:buNone/>
            </a:pPr>
            <a:endParaRPr lang="en-US" sz="800" b="1" u="none" strike="noStrike" baseline="0" dirty="0">
              <a:latin typeface=" Arial"/>
            </a:endParaRPr>
          </a:p>
          <a:p>
            <a:pPr marL="0" indent="0" algn="l">
              <a:buFontTx/>
              <a:buNone/>
            </a:pPr>
            <a:r>
              <a:rPr lang="en-US" sz="1200" b="1" u="none" strike="noStrike" baseline="0" dirty="0">
                <a:latin typeface=" Arial"/>
              </a:rPr>
              <a:t>5. Time management system (Green, Amber, Red).</a:t>
            </a:r>
          </a:p>
          <a:p>
            <a:pPr marL="0" indent="0" algn="l">
              <a:buFontTx/>
              <a:buNone/>
            </a:pPr>
            <a:endParaRPr lang="en-US" sz="800" b="1" u="none" strike="noStrike" baseline="0" dirty="0">
              <a:latin typeface=" Arial"/>
            </a:endParaRPr>
          </a:p>
          <a:p>
            <a:pPr marL="0" indent="0" algn="l">
              <a:buFontTx/>
              <a:buNone/>
            </a:pPr>
            <a:r>
              <a:rPr lang="en-US" sz="1200" b="1" u="none" strike="noStrike" baseline="0" dirty="0">
                <a:latin typeface=" Arial"/>
              </a:rPr>
              <a:t>6. Unit training events.</a:t>
            </a:r>
          </a:p>
          <a:p>
            <a:pPr marL="0" indent="0" algn="l">
              <a:buFontTx/>
              <a:buNone/>
            </a:pPr>
            <a:endParaRPr lang="en-US" sz="800" b="1" u="none" strike="noStrike" baseline="0" dirty="0">
              <a:latin typeface=" Arial"/>
            </a:endParaRPr>
          </a:p>
          <a:p>
            <a:pPr marL="0" indent="0" algn="l">
              <a:buFontTx/>
              <a:buNone/>
            </a:pPr>
            <a:r>
              <a:rPr lang="en-US" sz="1200" b="1" u="none" strike="noStrike" baseline="0" dirty="0">
                <a:latin typeface=" Arial"/>
              </a:rPr>
              <a:t>7. External evaluation (known as EXEVAL) expectations and schedule.</a:t>
            </a:r>
            <a:endParaRPr lang="en-US" sz="1200" b="1" dirty="0">
              <a:solidFill>
                <a:prstClr val="black"/>
              </a:solidFill>
              <a:latin typeface=" Arial"/>
            </a:endParaRPr>
          </a:p>
          <a:p>
            <a:pPr marL="0" indent="0">
              <a:buFontTx/>
              <a:buNone/>
            </a:pPr>
            <a:endParaRPr lang="en-US" sz="1200" b="0" i="1" u="sng" strike="noStrike" kern="1200" baseline="0" dirty="0">
              <a:solidFill>
                <a:schemeClr val="tx1"/>
              </a:solidFill>
              <a:latin typeface="+mn-lt"/>
              <a:ea typeface="+mn-ea"/>
              <a:cs typeface="+mn-cs"/>
            </a:endParaRPr>
          </a:p>
          <a:p>
            <a:pPr algn="l"/>
            <a:r>
              <a:rPr lang="en-US" sz="1200" b="1" i="0" u="none" strike="noStrike" baseline="0" dirty="0">
                <a:latin typeface=" Arial"/>
              </a:rPr>
              <a:t>8. Collective live-fire, gunnery, and frequency requirements.</a:t>
            </a:r>
          </a:p>
          <a:p>
            <a:pPr algn="l"/>
            <a:endParaRPr lang="en-US" sz="800" b="1" i="0" u="none" strike="noStrike" baseline="0" dirty="0">
              <a:latin typeface=" Arial"/>
            </a:endParaRPr>
          </a:p>
          <a:p>
            <a:r>
              <a:rPr lang="en-US" sz="1200" b="1" i="0" u="none" strike="noStrike" baseline="0" dirty="0">
                <a:latin typeface=" Arial"/>
              </a:rPr>
              <a:t>9. Individual training guidance such as AWT Training (including warrior tasks and battle drills) and low-density MOS training.</a:t>
            </a:r>
          </a:p>
          <a:p>
            <a:endParaRPr lang="en-US" sz="1200" b="1" i="0" u="none" strike="noStrike" baseline="0" dirty="0">
              <a:latin typeface=" Arial"/>
            </a:endParaRPr>
          </a:p>
          <a:p>
            <a:r>
              <a:rPr lang="en-US" sz="1200" b="1" i="0" u="none" strike="noStrike" baseline="0" dirty="0">
                <a:latin typeface=" Arial"/>
              </a:rPr>
              <a:t>10. Physical training focus.</a:t>
            </a:r>
          </a:p>
          <a:p>
            <a:pPr algn="l"/>
            <a:endParaRPr lang="en-US" sz="800" b="1" i="0" u="none" strike="noStrike" baseline="0" dirty="0">
              <a:latin typeface=" Arial"/>
            </a:endParaRPr>
          </a:p>
          <a:p>
            <a:pPr algn="l"/>
            <a:r>
              <a:rPr lang="en-US" sz="1200" b="1" i="0" u="none" strike="noStrike" baseline="0" dirty="0">
                <a:latin typeface=" Arial"/>
              </a:rPr>
              <a:t>11. Leader development planning.</a:t>
            </a:r>
          </a:p>
          <a:p>
            <a:pPr algn="l"/>
            <a:endParaRPr lang="en-US" sz="800" b="1" i="0" u="none" strike="noStrike" baseline="0" dirty="0">
              <a:latin typeface=" Arial"/>
            </a:endParaRPr>
          </a:p>
          <a:p>
            <a:pPr algn="l"/>
            <a:r>
              <a:rPr lang="en-US" sz="1200" b="1" i="0" u="none" strike="noStrike" baseline="0" dirty="0">
                <a:latin typeface=" Arial"/>
              </a:rPr>
              <a:t>12. Leader certification.</a:t>
            </a:r>
          </a:p>
          <a:p>
            <a:pPr algn="l"/>
            <a:endParaRPr lang="en-US" sz="800" b="1" i="0" u="none" strike="noStrike" baseline="0" dirty="0">
              <a:latin typeface=" Arial"/>
            </a:endParaRPr>
          </a:p>
          <a:p>
            <a:pPr algn="l"/>
            <a:r>
              <a:rPr lang="en-US" sz="1200" b="1" i="0" u="none" strike="noStrike" baseline="0" dirty="0">
                <a:latin typeface=" Arial"/>
              </a:rPr>
              <a:t>13. Long-range training calendar.</a:t>
            </a:r>
          </a:p>
          <a:p>
            <a:pPr algn="l"/>
            <a:endParaRPr lang="en-US" sz="800" b="1" i="0" u="none" strike="noStrike" baseline="0" dirty="0">
              <a:latin typeface=" Arial"/>
            </a:endParaRPr>
          </a:p>
          <a:p>
            <a:pPr algn="l"/>
            <a:r>
              <a:rPr lang="en-US" sz="1200" b="1" i="0" u="none" strike="noStrike" baseline="0" dirty="0">
                <a:latin typeface=" Arial"/>
              </a:rPr>
              <a:t>14. Additional guidance at the discretion of the commander.</a:t>
            </a:r>
            <a:endParaRPr lang="en-US" sz="1200" b="1" dirty="0">
              <a:solidFill>
                <a:prstClr val="black"/>
              </a:solidFill>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sng" strike="noStrike" kern="1200" baseline="0" dirty="0">
              <a:solidFill>
                <a:schemeClr val="tx1"/>
              </a:solidFill>
              <a:latin typeface="+mn-lt"/>
              <a:ea typeface="+mn-ea"/>
              <a:cs typeface="+mn-cs"/>
            </a:endParaRPr>
          </a:p>
          <a:p>
            <a:pPr defTabSz="933237">
              <a:defRPr/>
            </a:pPr>
            <a:r>
              <a:rPr lang="en-US" b="0" baseline="0" dirty="0">
                <a:latin typeface=" Arial"/>
              </a:rPr>
              <a:t>Are there any questions?</a:t>
            </a:r>
          </a:p>
          <a:p>
            <a:pPr defTabSz="933237">
              <a:defRPr/>
            </a:pPr>
            <a:endParaRPr lang="en-US" b="0" baseline="0" dirty="0">
              <a:latin typeface=" Arial"/>
            </a:endParaRPr>
          </a:p>
          <a:p>
            <a:pPr defTabSz="933237">
              <a:defRPr/>
            </a:pPr>
            <a:r>
              <a:rPr lang="en-US" b="0" baseline="0" dirty="0">
                <a:latin typeface=" Arial"/>
              </a:rPr>
              <a:t>Next slide. </a:t>
            </a:r>
          </a:p>
          <a:p>
            <a:endParaRPr lang="en-US" dirty="0"/>
          </a:p>
        </p:txBody>
      </p:sp>
    </p:spTree>
    <p:extLst>
      <p:ext uri="{BB962C8B-B14F-4D97-AF65-F5344CB8AC3E}">
        <p14:creationId xmlns:p14="http://schemas.microsoft.com/office/powerpoint/2010/main" val="2355956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is a build. As you discuss the publication timeline you will click the enter button to show the Month (XX) of publication, and then click the enter button again to show the Oct of FY XX as the training plan execution date.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Instructor must be familiar with the </a:t>
            </a:r>
            <a:r>
              <a:rPr lang="en-US" sz="1200" b="1" kern="1200" dirty="0">
                <a:solidFill>
                  <a:schemeClr val="tx1"/>
                </a:solidFill>
                <a:effectLst/>
                <a:latin typeface="+mn-lt"/>
                <a:ea typeface="+mn-ea"/>
                <a:cs typeface="+mn-cs"/>
              </a:rPr>
              <a:t>Three Army Compo’s</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Active, Reserve, and National Guard </a:t>
            </a:r>
            <a:r>
              <a:rPr lang="en-US" sz="1200" kern="1200" dirty="0">
                <a:solidFill>
                  <a:schemeClr val="tx1"/>
                </a:solidFill>
                <a:effectLst/>
                <a:latin typeface="+mn-lt"/>
                <a:ea typeface="+mn-ea"/>
                <a:cs typeface="+mn-cs"/>
              </a:rPr>
              <a:t>- design for the forces and the interoperability of the three in support of the Army mission to fight and win our nations wars.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Training guidance is published at echelon commencing at 18 months prior to training plan execution date of October 1 of the designated FY. In this diagram the publication of guidance commences at HQDA in June of 2022.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T-C-B Command team you will publish your training guidance at four (4) months in June of 2023 prior to training plan execution day of Oct 1, FY 2024.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have noted in throughout this lesson there are significant differences between the Three (3) Army Compo’s. It is imperative that you understand the training process for your specific compo so that you can effectively accomplish your training objectives and goals.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ASK (if applicable):</a:t>
            </a:r>
          </a:p>
          <a:p>
            <a:endParaRPr lang="en-US" sz="1200" b="1" i="1" kern="1200" dirty="0">
              <a:solidFill>
                <a:schemeClr val="tx1"/>
              </a:solidFill>
              <a:effectLst/>
              <a:latin typeface="+mn-lt"/>
              <a:ea typeface="+mn-ea"/>
              <a:cs typeface="+mn-cs"/>
            </a:endParaRPr>
          </a:p>
          <a:p>
            <a:pPr marL="228600" indent="-228600">
              <a:buAutoNum type="arabicPeriod"/>
            </a:pPr>
            <a:r>
              <a:rPr lang="en-US" sz="1200" b="1" i="1" kern="1200" dirty="0">
                <a:solidFill>
                  <a:schemeClr val="tx1"/>
                </a:solidFill>
                <a:effectLst/>
                <a:latin typeface="+mn-lt"/>
                <a:ea typeface="+mn-ea"/>
                <a:cs typeface="+mn-cs"/>
              </a:rPr>
              <a:t>What Army Compo are you in, and what are potential challenges that you will face that are unique to your compo that the others will not face?</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Suggested Answer: Answers will vary based on experiences, compo, and leadership roles(s). Guide the discussion, accordingly, and be prepared to correct all misconceptions.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Senior leaders develop and communicate training guidance quarterly, semi-annually, and annually. RC senior leaders communicate training guidance annually.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 a set period, they provide clear and concise guidance on what is trained, when it is trained, who is trained and why — task and purpose.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cs typeface="Arial" pitchFamily="34" charset="0"/>
              </a:rPr>
              <a:t>As you review this slide concerning the publication of training guidance note that the publication cycle refers to Regular or Active Army component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cs typeface="Arial" pitchFamily="34" charset="0"/>
              </a:rPr>
              <a:t>This cycle is different from Reserve and National Guard organizations due to demographic disbursement of units, and the training time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Both the Regular Army and Reserve Component (RC) share the same training doctrine, share</a:t>
            </a:r>
            <a:r>
              <a:rPr lang="en-US" baseline="0" dirty="0"/>
              <a:t> </a:t>
            </a:r>
            <a:r>
              <a:rPr lang="en-US" dirty="0"/>
              <a:t>procedures, and train to the same standard. However, the training environment, planning horizons, and time</a:t>
            </a:r>
            <a:r>
              <a:rPr lang="en-US" baseline="0" dirty="0"/>
              <a:t> </a:t>
            </a:r>
            <a:r>
              <a:rPr lang="en-US" dirty="0"/>
              <a:t>available to train differ for RC units.</a:t>
            </a:r>
          </a:p>
          <a:p>
            <a:endParaRPr lang="en-US" dirty="0"/>
          </a:p>
          <a:p>
            <a:r>
              <a:rPr lang="en-US" dirty="0"/>
              <a:t>Geographic dispersion of units affects the </a:t>
            </a:r>
            <a:r>
              <a:rPr lang="en-US" baseline="0" dirty="0"/>
              <a:t>Reserve Component</a:t>
            </a:r>
            <a:r>
              <a:rPr lang="en-US" dirty="0"/>
              <a:t>  training environment increasing the complexity for these</a:t>
            </a:r>
            <a:r>
              <a:rPr lang="en-US" baseline="0" dirty="0"/>
              <a:t> </a:t>
            </a:r>
            <a:r>
              <a:rPr lang="en-US" dirty="0"/>
              <a:t>units to accomplish training.</a:t>
            </a:r>
          </a:p>
          <a:p>
            <a:endParaRPr lang="en-US" dirty="0"/>
          </a:p>
          <a:p>
            <a:r>
              <a:rPr lang="en-US" dirty="0"/>
              <a:t> Reserve units must account for additional resource considerations when</a:t>
            </a:r>
            <a:r>
              <a:rPr lang="en-US" baseline="0" dirty="0"/>
              <a:t> </a:t>
            </a:r>
            <a:r>
              <a:rPr lang="en-US" dirty="0"/>
              <a:t>determining training areas—either a Regular Army or </a:t>
            </a:r>
            <a:r>
              <a:rPr lang="en-US" baseline="0" dirty="0"/>
              <a:t>Reserve Component</a:t>
            </a:r>
            <a:r>
              <a:rPr lang="en-US" dirty="0"/>
              <a:t> training installation—to accomplish training to standard.</a:t>
            </a:r>
          </a:p>
          <a:p>
            <a:endParaRPr lang="en-US" dirty="0"/>
          </a:p>
          <a:p>
            <a:r>
              <a:rPr lang="en-US" dirty="0"/>
              <a:t>The</a:t>
            </a:r>
            <a:r>
              <a:rPr lang="en-US" baseline="0" dirty="0"/>
              <a:t> Reserve Component</a:t>
            </a:r>
            <a:r>
              <a:rPr lang="en-US" dirty="0"/>
              <a:t> Commanders prioritize available training days and synchronize resources over extended planning</a:t>
            </a:r>
            <a:r>
              <a:rPr lang="en-US" baseline="0" dirty="0"/>
              <a:t> </a:t>
            </a:r>
            <a:r>
              <a:rPr lang="en-US" dirty="0"/>
              <a:t>horizons, often over the span of several years. </a:t>
            </a:r>
          </a:p>
          <a:p>
            <a:endParaRPr lang="en-US" dirty="0"/>
          </a:p>
          <a:p>
            <a:r>
              <a:rPr lang="en-US" dirty="0"/>
              <a:t>To mitigate this, </a:t>
            </a:r>
            <a:r>
              <a:rPr lang="en-US" baseline="0" dirty="0"/>
              <a:t>Reserve Component</a:t>
            </a:r>
            <a:r>
              <a:rPr lang="en-US" dirty="0"/>
              <a:t>  units rely on a training month approach,</a:t>
            </a:r>
            <a:r>
              <a:rPr lang="en-US" baseline="0" dirty="0"/>
              <a:t> </a:t>
            </a:r>
            <a:r>
              <a:rPr lang="en-US" dirty="0"/>
              <a:t>T-Month, concept like the T-Week framework.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Army Commands and Army Service Component Commands</a:t>
            </a:r>
            <a:r>
              <a:rPr lang="en-US" sz="1200" b="0" i="0" u="none" strike="noStrike" kern="1200" baseline="0" dirty="0">
                <a:solidFill>
                  <a:schemeClr val="tx1"/>
                </a:solidFill>
                <a:latin typeface="+mn-lt"/>
                <a:ea typeface="+mn-ea"/>
                <a:cs typeface="+mn-cs"/>
              </a:rPr>
              <a:t>, after participating in the ASRC, issue their ATG no later than 16 months prior to the beginning of the fiscal year.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Corps</a:t>
            </a:r>
            <a:r>
              <a:rPr lang="en-US" sz="1200" b="0" i="0" u="none" strike="noStrike" kern="1200" baseline="0" dirty="0">
                <a:solidFill>
                  <a:schemeClr val="tx1"/>
                </a:solidFill>
                <a:latin typeface="+mn-lt"/>
                <a:ea typeface="+mn-ea"/>
                <a:cs typeface="+mn-cs"/>
              </a:rPr>
              <a:t> after integrating the ACOM’s guidance into their ATG, publish it no later than 14 months prior to the start of the FY.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Divisions</a:t>
            </a:r>
            <a:r>
              <a:rPr lang="en-US" sz="1200" b="0" i="0" u="none" strike="noStrike" kern="1200" baseline="0" dirty="0">
                <a:solidFill>
                  <a:schemeClr val="tx1"/>
                </a:solidFill>
                <a:latin typeface="+mn-lt"/>
                <a:ea typeface="+mn-ea"/>
                <a:cs typeface="+mn-cs"/>
              </a:rPr>
              <a:t> publish their ATG to subordinate organizations after incorporating the Corps’ guidance NLT 12 months prior to the beginning of the FY.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4. Brigades</a:t>
            </a:r>
            <a:r>
              <a:rPr lang="en-US" sz="1200" b="0" i="0" u="none" strike="noStrike" kern="1200" baseline="0" dirty="0">
                <a:solidFill>
                  <a:schemeClr val="tx1"/>
                </a:solidFill>
                <a:latin typeface="+mn-lt"/>
                <a:ea typeface="+mn-ea"/>
                <a:cs typeface="+mn-cs"/>
              </a:rPr>
              <a:t> issue ATG NLT 9 months prior to the start of the FY.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5. Battalions</a:t>
            </a:r>
            <a:r>
              <a:rPr lang="en-US" sz="1200" b="0" i="0" u="none" strike="noStrike" kern="1200" baseline="0" dirty="0">
                <a:solidFill>
                  <a:schemeClr val="tx1"/>
                </a:solidFill>
                <a:latin typeface="+mn-lt"/>
                <a:ea typeface="+mn-ea"/>
                <a:cs typeface="+mn-cs"/>
              </a:rPr>
              <a:t> issue ATG NLT 6 months prior to the beginning of the FY.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6. T-C-B </a:t>
            </a:r>
            <a:r>
              <a:rPr lang="en-US" sz="1200" b="0" i="0" u="none" strike="noStrike" kern="1200" baseline="0" dirty="0">
                <a:solidFill>
                  <a:schemeClr val="tx1"/>
                </a:solidFill>
                <a:latin typeface="+mn-lt"/>
                <a:ea typeface="+mn-ea"/>
                <a:cs typeface="+mn-cs"/>
              </a:rPr>
              <a:t>elements issue ATG NLT 4 months prior to the start of the FY.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 Arial"/>
                <a:ea typeface="Times New Roman" panose="02020603050405020304" pitchFamily="18" charset="0"/>
                <a:cs typeface="Arial" panose="020B0604020202020204" pitchFamily="34" charset="0"/>
              </a:rPr>
              <a:t>Are there any questions?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 Arial"/>
                <a:ea typeface="+mn-ea"/>
                <a:cs typeface="+mn-cs"/>
              </a:rPr>
              <a:t>Next Slide.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a:p>
            <a:endParaRPr lang="en-US" dirty="0"/>
          </a:p>
        </p:txBody>
      </p:sp>
    </p:spTree>
    <p:extLst>
      <p:ext uri="{BB962C8B-B14F-4D97-AF65-F5344CB8AC3E}">
        <p14:creationId xmlns:p14="http://schemas.microsoft.com/office/powerpoint/2010/main" val="375541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a:t>
            </a:r>
            <a:r>
              <a:rPr lang="en-US" sz="1200" b="0" kern="1200" dirty="0">
                <a:solidFill>
                  <a:schemeClr val="tx1"/>
                </a:solidFill>
                <a:effectLst/>
                <a:latin typeface="+mn-lt"/>
                <a:ea typeface="+mn-ea"/>
                <a:cs typeface="+mn-cs"/>
              </a:rPr>
              <a:t>FM 7-0, Training, June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INSTRUCTOR NOTES: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a:solidFill>
                  <a:schemeClr val="tx1"/>
                </a:solidFill>
                <a:effectLst/>
                <a:latin typeface=" Arial"/>
                <a:ea typeface="+mn-ea"/>
                <a:cs typeface="Arial" panose="020B0604020202020204" pitchFamily="34" charset="0"/>
              </a:rPr>
              <a:t>The Instructor must read and be familiar with FM 7-0, the focus of the lesson plan is: constructing training at the organizational level by understanding the importance of training proficiencies, training proficiency rating assessments, and the importance of the principles of training as a key feature of employing training management at the organizational level.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Use this time to transition to the first </a:t>
            </a:r>
            <a:r>
              <a:rPr lang="en-US" sz="1200" b="0" kern="1200" baseline="0" dirty="0">
                <a:solidFill>
                  <a:schemeClr val="tx1"/>
                </a:solidFill>
                <a:effectLst/>
                <a:latin typeface=" Arial"/>
                <a:ea typeface="+mn-ea"/>
                <a:cs typeface="Arial" panose="020B0604020202020204" pitchFamily="34" charset="0"/>
              </a:rPr>
              <a:t>lesson:   </a:t>
            </a:r>
            <a:r>
              <a:rPr lang="en-US" sz="1200" b="1" kern="1200" baseline="0" dirty="0">
                <a:solidFill>
                  <a:schemeClr val="tx1"/>
                </a:solidFill>
                <a:effectLst/>
                <a:latin typeface=" Arial"/>
                <a:ea typeface="+mn-ea"/>
                <a:cs typeface="Arial" panose="020B0604020202020204" pitchFamily="34" charset="0"/>
              </a:rPr>
              <a:t>LSA 1- Review Army Training Management at the T-C-B Level</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dirty="0"/>
              <a:t>As noted in other discussion about unit training management, training at the organization level progresses on the previous concepts of achieving proficiency in </a:t>
            </a:r>
            <a:r>
              <a:rPr lang="en-US" sz="1200" b="0" dirty="0">
                <a:latin typeface=" Arial"/>
              </a:rPr>
              <a:t>battle tasks. However, at the organizational level you will own a greater responsibility for </a:t>
            </a:r>
            <a:r>
              <a:rPr lang="en-US" sz="1200" b="1" dirty="0">
                <a:latin typeface=" Arial"/>
              </a:rPr>
              <a:t>UTM</a:t>
            </a:r>
            <a:r>
              <a:rPr lang="en-US" sz="1200" b="0" dirty="0">
                <a:latin typeface=" Arial"/>
              </a:rPr>
              <a:t> as you directly lead your </a:t>
            </a:r>
            <a:r>
              <a:rPr lang="en-US" sz="1200" dirty="0"/>
              <a:t>organizational and small unit leaders by providing critical training guidance while simultaneously supervising training down to the lowest organizational echelons where individual Soldier are trained.</a:t>
            </a:r>
            <a:r>
              <a:rPr lang="en-US" sz="1200" baseline="0" dirty="0"/>
              <a:t> </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dirty="0"/>
              <a:t>You accomplish this by developing critical organizational training plans, conducting organizational training events and through the process of evaluating and recording organizational training with the underlying end-state being your assessment of training proficiencies geared towards meeting the designed and/or assigned mission you and your higher echelon units own. </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dirty="0"/>
              <a:t>In this lesson we will discuss</a:t>
            </a:r>
            <a:r>
              <a:rPr lang="en-US" sz="1200" baseline="0" dirty="0"/>
              <a:t> how you as the leader construct and manage organizational level training in support of higher echelon Commander training objectives and goals published formally through Training Guidance, and informally through continuous dialogue with Commanders at echelon to ensure that goals and objectives set out in the training guidance is faithfully applied throughout the organizational level, your area of responsibility.</a:t>
            </a:r>
            <a:endParaRPr lang="en-US" sz="1200" dirty="0"/>
          </a:p>
          <a:p>
            <a:pPr marL="0" marR="0" lvl="0" indent="0" algn="l" defTabSz="90955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09554"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By way of</a:t>
            </a:r>
            <a:r>
              <a:rPr lang="en-US" b="0" baseline="0" dirty="0">
                <a:latin typeface="Arial" pitchFamily="34" charset="0"/>
                <a:cs typeface="Arial" pitchFamily="34" charset="0"/>
              </a:rPr>
              <a:t> reminder, t</a:t>
            </a:r>
            <a:r>
              <a:rPr lang="en-US" b="0" dirty="0">
                <a:latin typeface="Arial" pitchFamily="34" charset="0"/>
                <a:cs typeface="Arial" pitchFamily="34" charset="0"/>
              </a:rPr>
              <a:t>he</a:t>
            </a:r>
            <a:r>
              <a:rPr lang="en-US" b="0" baseline="0" dirty="0">
                <a:latin typeface="Arial" pitchFamily="34" charset="0"/>
                <a:cs typeface="Arial" pitchFamily="34" charset="0"/>
              </a:rPr>
              <a:t> US Army is the premier ground fighting force for the American people. As such, </a:t>
            </a:r>
            <a:r>
              <a:rPr lang="en-US" b="1" i="1" baseline="0" dirty="0">
                <a:latin typeface="Arial" pitchFamily="34" charset="0"/>
                <a:cs typeface="Arial" pitchFamily="34" charset="0"/>
              </a:rPr>
              <a:t>we are often called to fight and win our nations wars, to establish and sustain peace, and decisively defeat our enemies in various operational environments.</a:t>
            </a:r>
            <a:r>
              <a:rPr lang="en-US" b="0" baseline="0" dirty="0">
                <a:latin typeface="Arial" pitchFamily="34" charset="0"/>
                <a:cs typeface="Arial" pitchFamily="34" charset="0"/>
              </a:rPr>
              <a:t> The success of the Army is directly related to its ability to prepare for every contingency by training on the tasks necessary for mission success. Army training is a methodical process by which leaders develop their units through tough realistic training performed to the highest standards of excellence. </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b="0" baseline="0" dirty="0">
              <a:latin typeface="Arial" pitchFamily="34" charset="0"/>
              <a:cs typeface="Arial" pitchFamily="34" charset="0"/>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b="0" baseline="0" dirty="0">
                <a:latin typeface="Arial" pitchFamily="34" charset="0"/>
                <a:cs typeface="Arial" pitchFamily="34" charset="0"/>
              </a:rPr>
              <a:t>One of our </a:t>
            </a:r>
            <a:r>
              <a:rPr lang="en-US" b="1" i="1" baseline="0" dirty="0">
                <a:latin typeface="Arial" pitchFamily="34" charset="0"/>
                <a:cs typeface="Arial" pitchFamily="34" charset="0"/>
              </a:rPr>
              <a:t>ultimate aims is task mastery, both individual and collective. As an Army force, we exist to deter our enemies; when deterrence fails, we decisively defeat our enemies on the battlefield.</a:t>
            </a:r>
            <a:r>
              <a:rPr lang="en-US" b="0" baseline="0" dirty="0">
                <a:latin typeface="Arial" pitchFamily="34" charset="0"/>
                <a:cs typeface="Arial" pitchFamily="34" charset="0"/>
              </a:rPr>
              <a:t> </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b="0" baseline="0" dirty="0">
              <a:latin typeface="Arial" pitchFamily="34" charset="0"/>
              <a:cs typeface="Arial" pitchFamily="34" charset="0"/>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b="0" baseline="0" dirty="0">
                <a:latin typeface="Arial" pitchFamily="34" charset="0"/>
                <a:cs typeface="Arial" pitchFamily="34" charset="0"/>
              </a:rPr>
              <a:t>Leaders train, and in training identify gaps which exist between a unit's proficiency level and its mission. Identified gaps shape leader training efforts to close identified gaps in a manner that enables the organization to operate at a high level of proficiency in its tasks and is ready to deploy at a moments notice. </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b="0" baseline="0" dirty="0">
              <a:latin typeface="Arial" pitchFamily="34" charset="0"/>
              <a:cs typeface="Arial" pitchFamily="34" charset="0"/>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b="0" baseline="0" dirty="0">
                <a:latin typeface="Arial" pitchFamily="34" charset="0"/>
                <a:cs typeface="Arial" pitchFamily="34" charset="0"/>
              </a:rPr>
              <a:t>We will review some fundamentals of training that are crucial for preparing the Army to fight and win the right way. These fundamentals center on the </a:t>
            </a:r>
            <a:r>
              <a:rPr lang="en-US" b="1" baseline="0" dirty="0">
                <a:latin typeface="Arial" pitchFamily="34" charset="0"/>
                <a:cs typeface="Arial" pitchFamily="34" charset="0"/>
              </a:rPr>
              <a:t>key principles of shoot, move, communicate, and survive</a:t>
            </a:r>
            <a:r>
              <a:rPr lang="en-US" b="0" baseline="0" dirty="0">
                <a:latin typeface="Arial" pitchFamily="34" charset="0"/>
                <a:cs typeface="Arial" pitchFamily="34" charset="0"/>
              </a:rPr>
              <a:t>. These serve as the basis for how leaders at all echelons prioritize their training plans.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continue to prepare for further positions of leadership in times of change and chaos your ability to lead the training planning processes at all stages is critical to your success as a leader, and for the Army to meet its mission of engaging the enemy on the fields of battle when deterrence fails.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current and future organizational leaders it is imperative that you understand the importance of Army training to mission success at all levels, the underlying principles for Army Training and the framework the </a:t>
            </a:r>
            <a:r>
              <a:rPr lang="en-US" sz="1200" b="1" kern="1200" dirty="0">
                <a:solidFill>
                  <a:schemeClr val="tx1"/>
                </a:solidFill>
                <a:effectLst/>
                <a:latin typeface="+mn-lt"/>
                <a:ea typeface="+mn-ea"/>
                <a:cs typeface="+mn-cs"/>
              </a:rPr>
              <a:t>Training Management Cycle (TMC) </a:t>
            </a:r>
            <a:r>
              <a:rPr lang="en-US" sz="1200" kern="1200" dirty="0">
                <a:solidFill>
                  <a:schemeClr val="tx1"/>
                </a:solidFill>
                <a:effectLst/>
                <a:latin typeface="+mn-lt"/>
                <a:ea typeface="+mn-ea"/>
                <a:cs typeface="+mn-cs"/>
              </a:rPr>
              <a:t>for applying those principles.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recognize that not all principles and not all parts of the framework may be applicable at the same time, but each principle is necessary as a critical feature of training management and establishing the fundamentals of Army training at your echelon of leadership. This lesson will attempt to identify some of the most important principles and the most applicable portions of training management so that your next phase of leadership is successful. </a:t>
            </a:r>
            <a:endParaRPr lang="en-US" sz="1200" b="0" kern="120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Are there any questions?</a:t>
            </a:r>
          </a:p>
          <a:p>
            <a:endParaRPr lang="en-US" sz="1200" b="0" kern="1200" dirty="0">
              <a:solidFill>
                <a:schemeClr val="tx1"/>
              </a:solidFill>
              <a:effectLst/>
              <a:latin typeface=" Arial"/>
              <a:ea typeface="+mn-ea"/>
              <a:cs typeface="Arial" panose="020B0604020202020204" pitchFamily="34" charset="0"/>
            </a:endParaRPr>
          </a:p>
          <a:p>
            <a:r>
              <a:rPr lang="en-US" sz="1200" b="0" kern="1200" dirty="0">
                <a:solidFill>
                  <a:schemeClr val="tx1"/>
                </a:solidFill>
                <a:effectLst/>
                <a:latin typeface=" Arial"/>
                <a:ea typeface="+mn-ea"/>
                <a:cs typeface="Arial" panose="020B0604020202020204" pitchFamily="34" charset="0"/>
              </a:rPr>
              <a:t>Next slide.</a:t>
            </a:r>
          </a:p>
          <a:p>
            <a:endParaRPr lang="en-US" sz="1200" b="0" kern="1200" dirty="0">
              <a:solidFill>
                <a:schemeClr val="tx1"/>
              </a:solidFill>
              <a:effectLst/>
              <a:latin typeface=" Arial"/>
              <a:ea typeface="+mn-ea"/>
              <a:cs typeface="Arial" panose="020B0604020202020204" pitchFamily="34" charset="0"/>
            </a:endParaRPr>
          </a:p>
          <a:p>
            <a:endParaRPr lang="en-US" dirty="0"/>
          </a:p>
        </p:txBody>
      </p:sp>
    </p:spTree>
    <p:extLst>
      <p:ext uri="{BB962C8B-B14F-4D97-AF65-F5344CB8AC3E}">
        <p14:creationId xmlns:p14="http://schemas.microsoft.com/office/powerpoint/2010/main" val="2632693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 Appendix E.</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 order to develop and execute training that enables a unit to fulfill its mission requirement Commanders at echelon must develop viable and strategic long-range train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Command Teams accomplished by forecasting training events, resources, and opportunities  through all three planning horizons.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Commanders, First Sergeants and subordinate leaders </a:t>
            </a:r>
            <a:r>
              <a:rPr lang="en-US" b="1" dirty="0">
                <a:latin typeface="Arial" panose="020B0604020202020204" pitchFamily="34" charset="0"/>
                <a:cs typeface="Arial" panose="020B0604020202020204" pitchFamily="34" charset="0"/>
              </a:rPr>
              <a:t>plan training one echelon down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ensure training two echelons down is evaluated and assessed</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mn-ea"/>
                <a:cs typeface="+mn-cs"/>
              </a:rPr>
              <a:t>At all echelons when developing a training plan always take into consideration the training goals and priorities of </a:t>
            </a:r>
            <a:r>
              <a:rPr lang="en-US" sz="1200" b="1" i="0" u="none" strike="noStrike" kern="1200" baseline="0" dirty="0">
                <a:solidFill>
                  <a:schemeClr val="tx1"/>
                </a:solidFill>
                <a:latin typeface="+mn-lt"/>
                <a:ea typeface="+mn-ea"/>
                <a:cs typeface="+mn-cs"/>
              </a:rPr>
              <a:t>Commanders two echelons higher than you.</a:t>
            </a:r>
          </a:p>
          <a:p>
            <a:endParaRPr lang="en-US" sz="1200" b="1" i="0" u="none" strike="noStrike" kern="1200" baseline="0" dirty="0">
              <a:solidFill>
                <a:schemeClr val="tx1"/>
              </a:solidFill>
              <a:latin typeface="+mn-lt"/>
              <a:ea typeface="+mn-ea"/>
              <a:cs typeface="+mn-cs"/>
            </a:endParaRPr>
          </a:p>
          <a:p>
            <a:r>
              <a:rPr lang="en-US" b="0" baseline="0" dirty="0">
                <a:latin typeface=" Arial"/>
              </a:rPr>
              <a:t>Consequently, the training planning process is comprised of </a:t>
            </a:r>
            <a:r>
              <a:rPr lang="en-US" b="1" i="1" baseline="0" dirty="0">
                <a:latin typeface=" Arial"/>
              </a:rPr>
              <a:t>Three Planning Horizons</a:t>
            </a:r>
            <a:r>
              <a:rPr lang="en-US" b="0" baseline="0" dirty="0">
                <a:latin typeface=" 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indent="0" defTabSz="933237">
              <a:buNone/>
              <a:defRPr/>
            </a:pPr>
            <a:r>
              <a:rPr lang="en-US" b="1" i="1" u="sng" dirty="0">
                <a:latin typeface=" Arial"/>
              </a:rPr>
              <a:t>1. Long Range Planning Horizon</a:t>
            </a:r>
            <a:r>
              <a:rPr lang="en-US" b="1" i="1" dirty="0">
                <a:latin typeface=" Arial"/>
              </a:rPr>
              <a:t>.</a:t>
            </a:r>
            <a:r>
              <a:rPr lang="en-US" sz="1200" b="1" i="1" u="none" spc="-15" baseline="0" dirty="0">
                <a:uFill>
                  <a:solidFill>
                    <a:srgbClr val="000000"/>
                  </a:solidFill>
                </a:uFill>
                <a:latin typeface="Arial" pitchFamily="34" charset="0"/>
                <a:cs typeface="Arial" pitchFamily="34" charset="0"/>
              </a:rPr>
              <a:t> </a:t>
            </a:r>
          </a:p>
          <a:p>
            <a:pPr marL="228600" indent="-228600" defTabSz="933237">
              <a:buAutoNum type="arabicPeriod"/>
              <a:defRPr/>
            </a:pPr>
            <a:endParaRPr lang="en-US" sz="1200" b="1" i="1" u="none" spc="-15" baseline="0" dirty="0">
              <a:uFill>
                <a:solidFill>
                  <a:srgbClr val="000000"/>
                </a:solidFill>
              </a:uFill>
              <a:latin typeface="Arial" pitchFamily="34" charset="0"/>
              <a:cs typeface="Arial" pitchFamily="34" charset="0"/>
            </a:endParaRPr>
          </a:p>
          <a:p>
            <a:pPr marL="0" indent="0" defTabSz="933237">
              <a:buNone/>
              <a:defRPr/>
            </a:pPr>
            <a:r>
              <a:rPr lang="en-US" sz="1200" b="0" u="none" spc="-15" baseline="0" dirty="0">
                <a:uFill>
                  <a:solidFill>
                    <a:srgbClr val="000000"/>
                  </a:solidFill>
                </a:uFill>
                <a:latin typeface="Arial" pitchFamily="34" charset="0"/>
                <a:cs typeface="Arial" pitchFamily="34" charset="0"/>
              </a:rPr>
              <a:t>Planning guidance begins early. As we have discussed, as you look at the diagram you will note that guidance for active Army units is published at higher echelons beginning 16 months prior to the FY training is to commence and follows down to the Troop-Company-Battery level at 4 months prior. </a:t>
            </a:r>
          </a:p>
          <a:p>
            <a:pPr marL="0" indent="0" defTabSz="933237">
              <a:buNone/>
              <a:defRPr/>
            </a:pPr>
            <a:endParaRPr lang="en-US" sz="1200" b="0" u="none" spc="-15" baseline="0" dirty="0">
              <a:uFill>
                <a:solidFill>
                  <a:srgbClr val="000000"/>
                </a:solidFill>
              </a:uFill>
              <a:latin typeface="Arial" pitchFamily="34" charset="0"/>
              <a:cs typeface="Arial" pitchFamily="34" charset="0"/>
            </a:endParaRPr>
          </a:p>
          <a:p>
            <a:pPr marL="0" indent="0" defTabSz="933237">
              <a:buNone/>
              <a:defRPr/>
            </a:pPr>
            <a:r>
              <a:rPr lang="en-US" sz="1200" b="0" u="none" spc="-15" baseline="0" dirty="0">
                <a:uFill>
                  <a:solidFill>
                    <a:srgbClr val="000000"/>
                  </a:solidFill>
                </a:uFill>
                <a:latin typeface="Arial" pitchFamily="34" charset="0"/>
                <a:cs typeface="Arial" pitchFamily="34" charset="0"/>
              </a:rPr>
              <a:t>As a top-bottom, then bottom-up process, note that once training plans are developed the lower echelon plan is rolled up with the next higher gaining approval from the next echelon Commander.</a:t>
            </a:r>
          </a:p>
          <a:p>
            <a:pPr defTabSz="933237">
              <a:defRPr/>
            </a:pPr>
            <a:endParaRPr lang="en-US" sz="1200" b="0" u="none" spc="-15" baseline="0" dirty="0">
              <a:uFill>
                <a:solidFill>
                  <a:srgbClr val="000000"/>
                </a:solidFill>
              </a:uFill>
              <a:latin typeface="Arial" pitchFamily="34" charset="0"/>
              <a:cs typeface="Arial" pitchFamily="34" charset="0"/>
            </a:endParaRPr>
          </a:p>
          <a:p>
            <a:pPr defTabSz="933237">
              <a:defRPr/>
            </a:pPr>
            <a:r>
              <a:rPr lang="en-US" sz="1200" b="0" i="0" u="none" spc="-15" baseline="0" dirty="0">
                <a:uFill>
                  <a:solidFill>
                    <a:srgbClr val="000000"/>
                  </a:solidFill>
                </a:uFill>
                <a:latin typeface="Arial" pitchFamily="34" charset="0"/>
                <a:cs typeface="Arial" pitchFamily="34" charset="0"/>
              </a:rPr>
              <a:t>It is critical that you recognize that </a:t>
            </a:r>
            <a:r>
              <a:rPr lang="en-US" sz="1200" b="0" i="1" u="sng" spc="-15" baseline="0" dirty="0">
                <a:uFill>
                  <a:solidFill>
                    <a:srgbClr val="000000"/>
                  </a:solidFill>
                </a:uFill>
                <a:latin typeface="Arial" pitchFamily="34" charset="0"/>
                <a:cs typeface="Arial" pitchFamily="34" charset="0"/>
              </a:rPr>
              <a:t>the planning horizons are different for the Three Army Components </a:t>
            </a:r>
            <a:r>
              <a:rPr lang="en-US" sz="1200" b="0" i="0" u="none" spc="-15" baseline="0" dirty="0">
                <a:uFill>
                  <a:solidFill>
                    <a:srgbClr val="000000"/>
                  </a:solidFill>
                </a:uFill>
                <a:latin typeface="Arial" pitchFamily="34" charset="0"/>
                <a:cs typeface="Arial" pitchFamily="34" charset="0"/>
              </a:rPr>
              <a:t>– </a:t>
            </a:r>
            <a:r>
              <a:rPr lang="en-US" sz="1200" b="1" i="0" u="none" spc="-15" baseline="0" dirty="0">
                <a:uFill>
                  <a:solidFill>
                    <a:srgbClr val="000000"/>
                  </a:solidFill>
                </a:uFill>
                <a:latin typeface="Arial" pitchFamily="34" charset="0"/>
                <a:cs typeface="Arial" pitchFamily="34" charset="0"/>
              </a:rPr>
              <a:t>Active, Reserve, and National Guard</a:t>
            </a:r>
            <a:r>
              <a:rPr lang="en-US" sz="1200" b="0" i="0" u="none" spc="-15" baseline="0" dirty="0">
                <a:uFill>
                  <a:solidFill>
                    <a:srgbClr val="000000"/>
                  </a:solidFill>
                </a:uFill>
                <a:latin typeface="Arial" pitchFamily="34" charset="0"/>
                <a:cs typeface="Arial" pitchFamily="34" charset="0"/>
              </a:rPr>
              <a:t>. </a:t>
            </a:r>
          </a:p>
          <a:p>
            <a:pPr defTabSz="933237">
              <a:defRPr/>
            </a:pPr>
            <a:endParaRPr lang="en-US" sz="1200" b="0" i="0" u="none" spc="-15" baseline="0" dirty="0">
              <a:uFill>
                <a:solidFill>
                  <a:srgbClr val="000000"/>
                </a:solidFill>
              </a:uFill>
              <a:latin typeface="Arial" pitchFamily="34" charset="0"/>
              <a:cs typeface="Arial" pitchFamily="34" charset="0"/>
            </a:endParaRPr>
          </a:p>
          <a:p>
            <a:pPr defTabSz="933237">
              <a:defRPr/>
            </a:pPr>
            <a:r>
              <a:rPr lang="en-US" sz="1200" b="0" i="0" u="none" spc="-15" baseline="0" dirty="0">
                <a:uFill>
                  <a:solidFill>
                    <a:srgbClr val="000000"/>
                  </a:solidFill>
                </a:uFill>
                <a:latin typeface="Arial" pitchFamily="34" charset="0"/>
                <a:cs typeface="Arial" pitchFamily="34" charset="0"/>
              </a:rPr>
              <a:t>For Reserve units they publish guidance starting 18 month prior, Brigade at 10 months prior, and battalions at 6 months prior</a:t>
            </a:r>
            <a:r>
              <a:rPr lang="en-US" sz="1200" b="0" u="none" spc="-15" baseline="0" dirty="0">
                <a:uFill>
                  <a:solidFill>
                    <a:srgbClr val="000000"/>
                  </a:solidFill>
                </a:uFill>
                <a:latin typeface="Arial" pitchFamily="34" charset="0"/>
                <a:cs typeface="Arial" pitchFamily="34" charset="0"/>
              </a:rPr>
              <a:t>. </a:t>
            </a:r>
          </a:p>
          <a:p>
            <a:pPr defTabSz="933237">
              <a:defRPr/>
            </a:pPr>
            <a:endParaRPr lang="en-US" sz="1200" b="0" u="none" spc="-15" baseline="0" dirty="0">
              <a:uFill>
                <a:solidFill>
                  <a:srgbClr val="000000"/>
                </a:solidFill>
              </a:uFill>
              <a:latin typeface="Arial" pitchFamily="34" charset="0"/>
              <a:cs typeface="Arial" pitchFamily="34" charset="0"/>
            </a:endParaRPr>
          </a:p>
          <a:p>
            <a:pPr defTabSz="933237">
              <a:defRPr/>
            </a:pPr>
            <a:r>
              <a:rPr lang="en-US" sz="1200" b="0" u="none" spc="-15" baseline="0" dirty="0">
                <a:uFill>
                  <a:solidFill>
                    <a:srgbClr val="000000"/>
                  </a:solidFill>
                </a:uFill>
                <a:latin typeface="Arial" pitchFamily="34" charset="0"/>
                <a:cs typeface="Arial" pitchFamily="34" charset="0"/>
              </a:rPr>
              <a:t>The nature of the Reserve and National Guard training environment increases the complexity of reserve training planning. </a:t>
            </a:r>
          </a:p>
          <a:p>
            <a:endParaRPr lang="en-US" b="1" u="sng" dirty="0">
              <a:latin typeface=" Arial"/>
            </a:endParaRPr>
          </a:p>
          <a:p>
            <a:r>
              <a:rPr lang="en-US" b="1" i="1" u="sng" dirty="0">
                <a:latin typeface=" Arial"/>
              </a:rPr>
              <a:t>2. Mid-Range Planning Horizon</a:t>
            </a:r>
            <a:r>
              <a:rPr lang="en-US" b="1" dirty="0">
                <a:latin typeface=" Arial"/>
              </a:rPr>
              <a:t>.</a:t>
            </a:r>
            <a:r>
              <a:rPr lang="en-US" dirty="0"/>
              <a:t> </a:t>
            </a:r>
          </a:p>
          <a:p>
            <a:endParaRPr lang="en-US" dirty="0"/>
          </a:p>
          <a:p>
            <a:r>
              <a:rPr lang="en-US" dirty="0"/>
              <a:t>Mid-range planning and preparation </a:t>
            </a:r>
            <a:r>
              <a:rPr lang="en-US" b="1" dirty="0"/>
              <a:t>relies</a:t>
            </a:r>
            <a:r>
              <a:rPr lang="en-US" dirty="0"/>
              <a:t> </a:t>
            </a:r>
            <a:r>
              <a:rPr lang="en-US" b="1" dirty="0"/>
              <a:t>on the approved ATG</a:t>
            </a:r>
            <a:r>
              <a:rPr lang="en-US" dirty="0"/>
              <a:t>. It ensures</a:t>
            </a:r>
            <a:r>
              <a:rPr lang="en-US" baseline="0" dirty="0"/>
              <a:t> </a:t>
            </a:r>
            <a:r>
              <a:rPr lang="en-US" dirty="0"/>
              <a:t>resources are coordinated for and confirmed prior to training events.</a:t>
            </a:r>
          </a:p>
          <a:p>
            <a:endParaRPr lang="en-US" dirty="0"/>
          </a:p>
          <a:p>
            <a:r>
              <a:rPr lang="en-US" dirty="0"/>
              <a:t>The mid-range horizon depends on </a:t>
            </a:r>
            <a:r>
              <a:rPr lang="en-US" b="1" dirty="0"/>
              <a:t>semi-annual and quarterly refinement and execution </a:t>
            </a:r>
            <a:r>
              <a:rPr lang="en-US" dirty="0"/>
              <a:t>of the annual training guidance (known as ATG). </a:t>
            </a:r>
          </a:p>
          <a:p>
            <a:endParaRPr lang="en-US" dirty="0"/>
          </a:p>
          <a:p>
            <a:r>
              <a:rPr lang="en-US" dirty="0"/>
              <a:t>Some of the </a:t>
            </a:r>
            <a:r>
              <a:rPr lang="en-US" b="1" dirty="0"/>
              <a:t>critical activities </a:t>
            </a:r>
            <a:r>
              <a:rPr lang="en-US" dirty="0"/>
              <a:t>that occur during mid-range planning and preparation</a:t>
            </a:r>
            <a:r>
              <a:rPr lang="en-US" baseline="0" dirty="0"/>
              <a:t> </a:t>
            </a:r>
            <a:r>
              <a:rPr lang="en-US" dirty="0"/>
              <a:t>include—</a:t>
            </a:r>
            <a:r>
              <a:rPr lang="en-US" baseline="0" dirty="0"/>
              <a:t> </a:t>
            </a:r>
            <a:r>
              <a:rPr lang="en-US" b="1" dirty="0"/>
              <a:t>Published semi-annual training guidance (SATG) </a:t>
            </a:r>
            <a:r>
              <a:rPr lang="en-US" dirty="0"/>
              <a:t>and </a:t>
            </a:r>
            <a:r>
              <a:rPr lang="en-US" b="1" dirty="0"/>
              <a:t>quarterly training guidance</a:t>
            </a:r>
            <a:r>
              <a:rPr lang="en-US" baseline="0" dirty="0"/>
              <a:t> </a:t>
            </a:r>
            <a:r>
              <a:rPr lang="en-US" b="1" dirty="0"/>
              <a:t>(QTG).</a:t>
            </a:r>
            <a:r>
              <a:rPr lang="en-US" b="1" baseline="0" dirty="0"/>
              <a:t> </a:t>
            </a:r>
          </a:p>
          <a:p>
            <a:endParaRPr lang="en-US" b="1" baseline="0" dirty="0"/>
          </a:p>
          <a:p>
            <a:r>
              <a:rPr lang="en-US" b="1" dirty="0"/>
              <a:t>Semi-annual training briefings (SATBs) </a:t>
            </a:r>
            <a:r>
              <a:rPr lang="en-US" dirty="0"/>
              <a:t>and </a:t>
            </a:r>
            <a:r>
              <a:rPr lang="en-US" b="1" dirty="0"/>
              <a:t>quarterly training briefings (QTBs) </a:t>
            </a:r>
            <a:r>
              <a:rPr lang="en-US" dirty="0"/>
              <a:t>provide periodic updates of subordinate unit training progress to senior commanders.</a:t>
            </a:r>
            <a:r>
              <a:rPr lang="en-US" baseline="0" dirty="0"/>
              <a:t> </a:t>
            </a:r>
          </a:p>
          <a:p>
            <a:endParaRPr lang="en-US" baseline="0" dirty="0"/>
          </a:p>
          <a:p>
            <a:r>
              <a:rPr lang="en-US" dirty="0"/>
              <a:t>Semi-annual training briefings and quarterly training briefings are provided to the commander two</a:t>
            </a:r>
            <a:r>
              <a:rPr lang="en-US" baseline="0" dirty="0"/>
              <a:t> </a:t>
            </a:r>
            <a:r>
              <a:rPr lang="en-US" dirty="0"/>
              <a:t>levels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As T-C-B Command Teams build their desired </a:t>
            </a:r>
            <a:r>
              <a:rPr lang="en-US" baseline="0" dirty="0">
                <a:latin typeface="Arial" panose="020B0604020202020204" pitchFamily="34" charset="0"/>
                <a:cs typeface="Arial" panose="020B0604020202020204" pitchFamily="34" charset="0"/>
              </a:rPr>
              <a:t>training plans, they begin by utilizing higher echelon commander training guidance provided formally (published, dialogues and briefings) and informally (dialogues and briefings).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Higher echelon training guidance is crucial to your efforts in building long- and mid-range calendars which will serves as the foundation for building your short-range calendar.</a:t>
            </a:r>
            <a:endParaRPr lang="en-US" b="1" dirty="0">
              <a:latin typeface=" Arial"/>
            </a:endParaRPr>
          </a:p>
          <a:p>
            <a:endParaRPr lang="en-US" b="1" dirty="0">
              <a:latin typeface=" Arial"/>
            </a:endParaRPr>
          </a:p>
          <a:p>
            <a:r>
              <a:rPr lang="en-US" b="1" i="1" u="sng" dirty="0">
                <a:latin typeface=" Arial"/>
              </a:rPr>
              <a:t>3. Short</a:t>
            </a:r>
            <a:r>
              <a:rPr lang="en-US" b="1" i="1" u="sng" baseline="0" dirty="0">
                <a:latin typeface=" Arial"/>
              </a:rPr>
              <a:t> Range Planning Horizon</a:t>
            </a:r>
            <a:r>
              <a:rPr lang="en-US" b="1" baseline="0" dirty="0">
                <a:latin typeface=" Arial"/>
              </a:rPr>
              <a:t>. </a:t>
            </a:r>
          </a:p>
          <a:p>
            <a:endParaRPr lang="en-US" b="1" baseline="0" dirty="0">
              <a:latin typeface=" Arial"/>
            </a:endParaRPr>
          </a:p>
          <a:p>
            <a:r>
              <a:rPr lang="en-US" dirty="0">
                <a:latin typeface=" Arial"/>
              </a:rPr>
              <a:t>T-C-B units and below manage training through the short-range planning horizon primarily through </a:t>
            </a:r>
            <a:r>
              <a:rPr lang="en-US" b="1" dirty="0">
                <a:latin typeface=" Arial"/>
              </a:rPr>
              <a:t>T-C-B training meetings</a:t>
            </a:r>
            <a:r>
              <a:rPr lang="en-US" dirty="0">
                <a:latin typeface=" Arial"/>
              </a:rPr>
              <a:t>.</a:t>
            </a:r>
          </a:p>
          <a:p>
            <a:endParaRPr lang="en-US" dirty="0">
              <a:latin typeface=" Arial"/>
            </a:endParaRPr>
          </a:p>
          <a:p>
            <a:r>
              <a:rPr lang="en-US" dirty="0">
                <a:latin typeface=" Arial"/>
              </a:rPr>
              <a:t> In this planning horizon, training schedules are approved and published, final pre-execution checks and coordination are conducted, and supplies are delivered. </a:t>
            </a:r>
          </a:p>
          <a:p>
            <a:endParaRPr lang="en-US" dirty="0">
              <a:latin typeface=" Arial"/>
            </a:endParaRPr>
          </a:p>
          <a:p>
            <a:r>
              <a:rPr lang="en-US" dirty="0">
                <a:latin typeface=" Arial"/>
              </a:rPr>
              <a:t>The Training-Week (T-Week) framework is a planning technique that aligns the weeks prior to and after a training event to the actions or activities that must be accomplished.</a:t>
            </a:r>
          </a:p>
          <a:p>
            <a:endParaRPr lang="en-US" dirty="0">
              <a:latin typeface=" Arial"/>
            </a:endParaRPr>
          </a:p>
          <a:p>
            <a:r>
              <a:rPr lang="en-US" dirty="0">
                <a:latin typeface=" Arial"/>
              </a:rPr>
              <a:t> For example, ‘T Week’ is the week of execution, ‘Week T-6’ is six weeks prior to execution, and ‘Week T+1’ is the week following execution.</a:t>
            </a:r>
          </a:p>
          <a:p>
            <a:endParaRPr lang="en-US" dirty="0">
              <a:latin typeface=" Arial"/>
              <a:cs typeface="Arial" panose="020B0604020202020204" pitchFamily="34" charset="0"/>
            </a:endParaRPr>
          </a:p>
          <a:p>
            <a:r>
              <a:rPr lang="en-US" dirty="0">
                <a:latin typeface=" Arial"/>
              </a:rPr>
              <a:t>Organizational unit training schedules are the culmination of long-, mid-, and short-range planning and preparation. Any</a:t>
            </a:r>
            <a:r>
              <a:rPr lang="en-US" baseline="0" dirty="0">
                <a:latin typeface=" Arial"/>
              </a:rPr>
              <a:t> changes to training or the training calendar will require the approval of the next higher echelon commander, except in the case of basic administrative changes. </a:t>
            </a:r>
          </a:p>
          <a:p>
            <a:endParaRPr lang="en-US" baseline="0" dirty="0">
              <a:latin typeface=" Arial"/>
            </a:endParaRPr>
          </a:p>
          <a:p>
            <a:r>
              <a:rPr lang="en-US" baseline="0" dirty="0">
                <a:latin typeface=" Arial"/>
              </a:rPr>
              <a:t>In order to execute effective and successful training changes should be kept to a minimum and made for limited reasons to include the prevention of risk or injury, mission failure or if the changes will significantly enhance the training experience.</a:t>
            </a:r>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rPr>
              <a:t>The Training-Week (T-Week) framework is a planning technique that aligns the weeks prior to and after a training event to the actions or activities that must be accomplished.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rPr>
              <a:t>For example, ‘Week T’ is the week of execution, ‘Week T-6’ is six weeks prior to execution, and ‘Week T+1’ is the week following execution</a:t>
            </a:r>
          </a:p>
          <a:p>
            <a:endParaRPr lang="en-US" sz="1200" dirty="0"/>
          </a:p>
          <a:p>
            <a:r>
              <a:rPr lang="en-US" sz="1200" dirty="0"/>
              <a:t>The</a:t>
            </a:r>
            <a:r>
              <a:rPr lang="en-US" sz="1200" baseline="0" dirty="0"/>
              <a:t> Reserve Component</a:t>
            </a:r>
            <a:r>
              <a:rPr lang="en-US" sz="1200" dirty="0"/>
              <a:t> commanders prioritize available training days and synchronize resources over extended planning</a:t>
            </a:r>
            <a:r>
              <a:rPr lang="en-US" sz="1200" baseline="0" dirty="0"/>
              <a:t> </a:t>
            </a:r>
            <a:r>
              <a:rPr lang="en-US" sz="1200" dirty="0"/>
              <a:t>horizons, often over the span of several years. </a:t>
            </a:r>
          </a:p>
          <a:p>
            <a:endParaRPr lang="en-US" sz="1200" dirty="0"/>
          </a:p>
          <a:p>
            <a:r>
              <a:rPr lang="en-US" sz="1200" dirty="0"/>
              <a:t>To mitigate this, </a:t>
            </a:r>
            <a:r>
              <a:rPr lang="en-US" sz="1200" baseline="0" dirty="0"/>
              <a:t>Reserve Component</a:t>
            </a:r>
            <a:r>
              <a:rPr lang="en-US" sz="1200" dirty="0"/>
              <a:t> units rely on a training month approach,</a:t>
            </a:r>
            <a:r>
              <a:rPr lang="en-US" sz="1200" baseline="0" dirty="0"/>
              <a:t> </a:t>
            </a:r>
            <a:r>
              <a:rPr lang="en-US" sz="1200" b="1" dirty="0"/>
              <a:t>T-Month</a:t>
            </a:r>
            <a:r>
              <a:rPr lang="en-US" sz="1200" dirty="0"/>
              <a:t>, concept like the T-Week framework.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At the </a:t>
            </a:r>
            <a:r>
              <a:rPr lang="en-US" sz="1200" b="1" i="0" u="none" strike="noStrike" kern="1200" baseline="0" dirty="0">
                <a:solidFill>
                  <a:schemeClr val="tx1"/>
                </a:solidFill>
                <a:latin typeface="+mn-lt"/>
                <a:ea typeface="+mn-ea"/>
                <a:cs typeface="+mn-cs"/>
              </a:rPr>
              <a:t>Troop-Company-Battery</a:t>
            </a:r>
            <a:r>
              <a:rPr lang="en-US" sz="1200" b="0" i="0" u="none" strike="noStrike" kern="1200" baseline="0" dirty="0">
                <a:solidFill>
                  <a:schemeClr val="tx1"/>
                </a:solidFill>
                <a:latin typeface="+mn-lt"/>
                <a:ea typeface="+mn-ea"/>
                <a:cs typeface="+mn-cs"/>
              </a:rPr>
              <a:t> level when developing a training plan leaders always take into consideration the training goals and priorities of Commanders two echelons higher than their unit of assignment.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indent="0">
              <a:buNone/>
            </a:pPr>
            <a:r>
              <a:rPr lang="en-US" b="0" dirty="0">
                <a:latin typeface=" Arial"/>
              </a:rPr>
              <a:t>Next Slide.</a:t>
            </a:r>
          </a:p>
          <a:p>
            <a:endParaRPr lang="en-US" b="0" dirty="0">
              <a:latin typeface=" Arial"/>
            </a:endParaRPr>
          </a:p>
          <a:p>
            <a:endParaRPr lang="en-US" b="0" dirty="0">
              <a:latin typeface=" Arial"/>
            </a:endParaRPr>
          </a:p>
        </p:txBody>
      </p:sp>
    </p:spTree>
    <p:extLst>
      <p:ext uri="{BB962C8B-B14F-4D97-AF65-F5344CB8AC3E}">
        <p14:creationId xmlns:p14="http://schemas.microsoft.com/office/powerpoint/2010/main" val="9373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latin typeface=" Arial"/>
              </a:rPr>
              <a:t>REFERENCE: </a:t>
            </a:r>
            <a:r>
              <a:rPr lang="en-US" b="0" dirty="0">
                <a:latin typeface=" Arial"/>
              </a:rPr>
              <a:t>FM 7-0, Training, June 2021. </a:t>
            </a:r>
          </a:p>
          <a:p>
            <a:pPr defTabSz="933237">
              <a:defRPr/>
            </a:pPr>
            <a:endParaRPr lang="en-US" b="0" dirty="0">
              <a:latin typeface=" Arial"/>
              <a:cs typeface="Arial" pitchFamily="34" charset="0"/>
            </a:endParaRPr>
          </a:p>
          <a:p>
            <a:pPr marL="0" marR="0" lvl="0" indent="0" algn="l" defTabSz="933237"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NOTES:</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defTabSz="933237">
              <a:defRPr/>
            </a:pPr>
            <a:r>
              <a:rPr lang="en-US" b="0" dirty="0">
                <a:latin typeface=" Arial"/>
                <a:cs typeface="Arial" pitchFamily="34" charset="0"/>
              </a:rPr>
              <a:t>Allow</a:t>
            </a:r>
            <a:r>
              <a:rPr lang="en-US" b="0" baseline="0" dirty="0">
                <a:latin typeface=" Arial"/>
                <a:cs typeface="Arial" pitchFamily="34" charset="0"/>
              </a:rPr>
              <a:t> students to review the slide and then have a brief discussion. </a:t>
            </a:r>
            <a:endParaRPr lang="en-US" b="0" dirty="0">
              <a:latin typeface=" Arial"/>
              <a:cs typeface="Arial" pitchFamily="34" charset="0"/>
            </a:endParaRPr>
          </a:p>
          <a:p>
            <a:pPr defTabSz="933237">
              <a:defRPr/>
            </a:pPr>
            <a:endParaRPr lang="en-US" b="0" dirty="0">
              <a:latin typeface=" Arial"/>
              <a:cs typeface="Arial" pitchFamily="34" charset="0"/>
            </a:endParaRPr>
          </a:p>
          <a:p>
            <a:pPr defTabSz="933237">
              <a:defRPr/>
            </a:pPr>
            <a:r>
              <a:rPr lang="en-US" b="1" dirty="0">
                <a:latin typeface="Arial" pitchFamily="34" charset="0"/>
                <a:cs typeface="Arial" pitchFamily="34" charset="0"/>
              </a:rPr>
              <a:t>SCRIPT -</a:t>
            </a:r>
          </a:p>
          <a:p>
            <a:pPr defTabSz="933237">
              <a:defRPr/>
            </a:pPr>
            <a:endParaRPr lang="en-US" b="1" dirty="0">
              <a:latin typeface="Arial" pitchFamily="34" charset="0"/>
              <a:cs typeface="Arial" pitchFamily="34" charset="0"/>
            </a:endParaRPr>
          </a:p>
          <a:p>
            <a:pPr defTabSz="933237">
              <a:defRPr/>
            </a:pPr>
            <a:r>
              <a:rPr lang="en-US" sz="1200" b="0" u="none" spc="-15" baseline="0" dirty="0">
                <a:uFill>
                  <a:solidFill>
                    <a:srgbClr val="000000"/>
                  </a:solidFill>
                </a:uFill>
                <a:latin typeface="Arial" pitchFamily="34" charset="0"/>
                <a:cs typeface="Arial" pitchFamily="34" charset="0"/>
              </a:rPr>
              <a:t>You will note that once training plans are developed the lower echelon, the plans are then  nested into the next higher plain and upon approval from the next echelon Commander becomes the basis for unit training events.</a:t>
            </a:r>
          </a:p>
          <a:p>
            <a:pPr defTabSz="933237">
              <a:defRPr/>
            </a:pPr>
            <a:endParaRPr lang="en-US" sz="1200" b="0" u="none" spc="-15" baseline="0" dirty="0">
              <a:uFill>
                <a:solidFill>
                  <a:srgbClr val="000000"/>
                </a:solidFill>
              </a:uFill>
              <a:latin typeface="Arial" pitchFamily="34" charset="0"/>
              <a:cs typeface="Arial" pitchFamily="34" charset="0"/>
            </a:endParaRP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Commander conducts long-range planning and preparation to determine the training required to progress from the unit’s current state of training proficiency to the desired proficiency level.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237" rtl="0" eaLnBrk="1" fontAlgn="auto" latinLnBrk="0" hangingPunct="1">
              <a:lnSpc>
                <a:spcPct val="100000"/>
              </a:lnSpc>
              <a:spcBef>
                <a:spcPts val="0"/>
              </a:spcBef>
              <a:spcAft>
                <a:spcPts val="0"/>
              </a:spcAft>
              <a:buClrTx/>
              <a:buSzTx/>
              <a:buFontTx/>
              <a:buNone/>
              <a:tabLst/>
              <a:defRPr/>
            </a:pPr>
            <a:r>
              <a:rPr lang="en-US" b="0" dirty="0">
                <a:latin typeface=" Arial"/>
              </a:rPr>
              <a:t>There are several key considerations for Long-Range planning and preparations they include but are not limited to: </a:t>
            </a:r>
          </a:p>
          <a:p>
            <a:pPr defTabSz="933237">
              <a:defRPr/>
            </a:pPr>
            <a:endParaRPr lang="en-US" b="1" dirty="0">
              <a:latin typeface="Arial" pitchFamily="34" charset="0"/>
              <a:cs typeface="Arial" pitchFamily="34" charset="0"/>
            </a:endParaRPr>
          </a:p>
          <a:p>
            <a:pPr marL="821831" marR="900833" lvl="1" indent="-342900" algn="l" defTabSz="914400" rtl="0" eaLnBrk="1" fontAlgn="auto" latinLnBrk="0" hangingPunct="1">
              <a:lnSpc>
                <a:spcPct val="100000"/>
              </a:lnSpc>
              <a:spcBef>
                <a:spcPts val="0"/>
              </a:spcBef>
              <a:spcAft>
                <a:spcPts val="612"/>
              </a:spcAft>
              <a:buClrTx/>
              <a:buSzTx/>
              <a:buFont typeface="+mj-lt"/>
              <a:buAutoNum type="alphaLcParenR"/>
              <a:tabLst>
                <a:tab pos="771864" algn="l"/>
                <a:tab pos="772513" algn="l"/>
              </a:tabLst>
              <a:defRPr/>
            </a:pPr>
            <a:r>
              <a:rPr lang="en-US" sz="1600" spc="-5" dirty="0">
                <a:latin typeface="Arial"/>
                <a:cs typeface="Arial"/>
              </a:rPr>
              <a:t>Determine</a:t>
            </a:r>
            <a:r>
              <a:rPr lang="en-US" sz="1600" spc="10" dirty="0">
                <a:latin typeface="Arial"/>
                <a:cs typeface="Arial"/>
              </a:rPr>
              <a:t> </a:t>
            </a:r>
            <a:r>
              <a:rPr lang="en-US" sz="1600" spc="-5" dirty="0">
                <a:latin typeface="Arial"/>
                <a:cs typeface="Arial"/>
              </a:rPr>
              <a:t>the</a:t>
            </a:r>
            <a:r>
              <a:rPr lang="en-US" sz="1600" spc="15" dirty="0">
                <a:latin typeface="Arial"/>
                <a:cs typeface="Arial"/>
              </a:rPr>
              <a:t> </a:t>
            </a:r>
            <a:r>
              <a:rPr lang="en-US" sz="1600" spc="-5" dirty="0">
                <a:latin typeface="Arial"/>
                <a:cs typeface="Arial"/>
              </a:rPr>
              <a:t>training</a:t>
            </a:r>
            <a:r>
              <a:rPr lang="en-US" sz="1600" dirty="0">
                <a:latin typeface="Arial"/>
                <a:cs typeface="Arial"/>
              </a:rPr>
              <a:t> </a:t>
            </a:r>
            <a:r>
              <a:rPr lang="en-US" sz="1600" spc="-5" dirty="0">
                <a:latin typeface="Arial"/>
                <a:cs typeface="Arial"/>
              </a:rPr>
              <a:t>required</a:t>
            </a:r>
            <a:r>
              <a:rPr lang="en-US" sz="1600" spc="15" dirty="0">
                <a:latin typeface="Arial"/>
                <a:cs typeface="Arial"/>
              </a:rPr>
              <a:t> </a:t>
            </a:r>
            <a:r>
              <a:rPr lang="en-US" sz="1600" spc="-5" dirty="0">
                <a:latin typeface="Arial"/>
                <a:cs typeface="Arial"/>
              </a:rPr>
              <a:t>to</a:t>
            </a:r>
            <a:r>
              <a:rPr lang="en-US" sz="1600" spc="10" dirty="0">
                <a:latin typeface="Arial"/>
                <a:cs typeface="Arial"/>
              </a:rPr>
              <a:t> </a:t>
            </a:r>
            <a:r>
              <a:rPr lang="en-US" sz="1600" spc="-10" dirty="0">
                <a:latin typeface="Arial"/>
                <a:cs typeface="Arial"/>
              </a:rPr>
              <a:t>progress</a:t>
            </a:r>
            <a:r>
              <a:rPr lang="en-US" sz="1600" spc="20" dirty="0">
                <a:latin typeface="Arial"/>
                <a:cs typeface="Arial"/>
              </a:rPr>
              <a:t> </a:t>
            </a:r>
            <a:r>
              <a:rPr lang="en-US" sz="1600" spc="-5" dirty="0">
                <a:latin typeface="Arial"/>
                <a:cs typeface="Arial"/>
              </a:rPr>
              <a:t>from</a:t>
            </a:r>
            <a:r>
              <a:rPr lang="en-US" sz="1600" spc="31" dirty="0">
                <a:latin typeface="Arial"/>
                <a:cs typeface="Arial"/>
              </a:rPr>
              <a:t> </a:t>
            </a:r>
            <a:r>
              <a:rPr lang="en-US" sz="1600" spc="-5" dirty="0">
                <a:latin typeface="Arial"/>
                <a:cs typeface="Arial"/>
              </a:rPr>
              <a:t>the</a:t>
            </a:r>
            <a:r>
              <a:rPr lang="en-US" sz="1600" spc="15" dirty="0">
                <a:latin typeface="Arial"/>
                <a:cs typeface="Arial"/>
              </a:rPr>
              <a:t> </a:t>
            </a:r>
            <a:r>
              <a:rPr lang="en-US" sz="1600" spc="-10" dirty="0">
                <a:latin typeface="Arial"/>
                <a:cs typeface="Arial"/>
              </a:rPr>
              <a:t>unit’s</a:t>
            </a:r>
            <a:r>
              <a:rPr lang="en-US" sz="1600" spc="-5" dirty="0">
                <a:latin typeface="Arial"/>
                <a:cs typeface="Arial"/>
              </a:rPr>
              <a:t> current</a:t>
            </a:r>
            <a:r>
              <a:rPr lang="en-US" sz="1600" spc="20" dirty="0">
                <a:latin typeface="Arial"/>
                <a:cs typeface="Arial"/>
              </a:rPr>
              <a:t> </a:t>
            </a:r>
            <a:r>
              <a:rPr lang="en-US" sz="1600" spc="-5" dirty="0">
                <a:latin typeface="Arial"/>
                <a:cs typeface="Arial"/>
              </a:rPr>
              <a:t>state</a:t>
            </a:r>
            <a:r>
              <a:rPr lang="en-US" sz="1600" spc="15" dirty="0">
                <a:latin typeface="Arial"/>
                <a:cs typeface="Arial"/>
              </a:rPr>
              <a:t> </a:t>
            </a:r>
            <a:r>
              <a:rPr lang="en-US" sz="1600" spc="-5" dirty="0">
                <a:latin typeface="Arial"/>
                <a:cs typeface="Arial"/>
              </a:rPr>
              <a:t>of</a:t>
            </a:r>
            <a:r>
              <a:rPr lang="en-US" sz="1600" spc="15" dirty="0">
                <a:latin typeface="Arial"/>
                <a:cs typeface="Arial"/>
              </a:rPr>
              <a:t> </a:t>
            </a:r>
            <a:r>
              <a:rPr lang="en-US" sz="1600" spc="-5" dirty="0">
                <a:latin typeface="Arial"/>
                <a:cs typeface="Arial"/>
              </a:rPr>
              <a:t>training </a:t>
            </a:r>
            <a:r>
              <a:rPr lang="en-US" sz="1600" spc="-439" dirty="0">
                <a:latin typeface="Arial"/>
                <a:cs typeface="Arial"/>
              </a:rPr>
              <a:t> </a:t>
            </a:r>
            <a:r>
              <a:rPr lang="en-US" sz="1600" spc="-5" dirty="0">
                <a:latin typeface="Arial"/>
                <a:cs typeface="Arial"/>
              </a:rPr>
              <a:t>proficiency</a:t>
            </a:r>
            <a:r>
              <a:rPr lang="en-US" sz="1600" spc="-10" dirty="0">
                <a:latin typeface="Arial"/>
                <a:cs typeface="Arial"/>
              </a:rPr>
              <a:t> </a:t>
            </a:r>
            <a:r>
              <a:rPr lang="en-US" sz="1600" spc="-5" dirty="0">
                <a:latin typeface="Arial"/>
                <a:cs typeface="Arial"/>
              </a:rPr>
              <a:t>to</a:t>
            </a:r>
            <a:r>
              <a:rPr lang="en-US" sz="1600" spc="10" dirty="0">
                <a:latin typeface="Arial"/>
                <a:cs typeface="Arial"/>
              </a:rPr>
              <a:t> </a:t>
            </a:r>
            <a:r>
              <a:rPr lang="en-US" sz="1600" spc="-5" dirty="0">
                <a:latin typeface="Arial"/>
                <a:cs typeface="Arial"/>
              </a:rPr>
              <a:t>the</a:t>
            </a:r>
            <a:r>
              <a:rPr lang="en-US" sz="1600" spc="10" dirty="0">
                <a:latin typeface="Arial"/>
                <a:cs typeface="Arial"/>
              </a:rPr>
              <a:t> </a:t>
            </a:r>
            <a:r>
              <a:rPr lang="en-US" sz="1600" spc="-5" dirty="0">
                <a:latin typeface="Arial"/>
                <a:cs typeface="Arial"/>
              </a:rPr>
              <a:t>desired proficiency</a:t>
            </a:r>
            <a:r>
              <a:rPr lang="en-US" sz="1600" spc="-10" dirty="0">
                <a:latin typeface="Arial"/>
                <a:cs typeface="Arial"/>
              </a:rPr>
              <a:t> </a:t>
            </a:r>
            <a:r>
              <a:rPr lang="en-US" sz="1600" spc="-5" dirty="0">
                <a:latin typeface="Arial"/>
                <a:cs typeface="Arial"/>
              </a:rPr>
              <a:t>level.</a:t>
            </a:r>
          </a:p>
          <a:p>
            <a:pPr marL="821831" marR="900833" lvl="1" indent="-342900">
              <a:spcAft>
                <a:spcPts val="612"/>
              </a:spcAft>
              <a:buFont typeface="+mj-lt"/>
              <a:buAutoNum type="alphaLcParenR"/>
              <a:tabLst>
                <a:tab pos="771864" algn="l"/>
                <a:tab pos="772513" algn="l"/>
              </a:tabLst>
            </a:pPr>
            <a:endParaRPr lang="en-US" sz="1600" dirty="0">
              <a:latin typeface="Arial"/>
              <a:cs typeface="Arial"/>
            </a:endParaRPr>
          </a:p>
          <a:p>
            <a:pPr marL="821831" marR="372647" lvl="1" indent="-342900">
              <a:spcAft>
                <a:spcPts val="612"/>
              </a:spcAft>
              <a:buFont typeface="+mj-lt"/>
              <a:buAutoNum type="alphaLcParenR"/>
              <a:tabLst>
                <a:tab pos="771864" algn="l"/>
                <a:tab pos="772513" algn="l"/>
              </a:tabLst>
            </a:pPr>
            <a:r>
              <a:rPr lang="en-US" sz="1600" spc="-5" dirty="0">
                <a:latin typeface="Arial"/>
                <a:cs typeface="Arial"/>
              </a:rPr>
              <a:t>Sequences</a:t>
            </a:r>
            <a:r>
              <a:rPr lang="en-US" sz="1600" spc="-10" dirty="0">
                <a:latin typeface="Arial"/>
                <a:cs typeface="Arial"/>
              </a:rPr>
              <a:t> </a:t>
            </a:r>
            <a:r>
              <a:rPr lang="en-US" sz="1600" spc="-5" dirty="0">
                <a:latin typeface="Arial"/>
                <a:cs typeface="Arial"/>
              </a:rPr>
              <a:t>training events</a:t>
            </a:r>
            <a:r>
              <a:rPr lang="en-US" sz="1600" spc="5" dirty="0">
                <a:latin typeface="Arial"/>
                <a:cs typeface="Arial"/>
              </a:rPr>
              <a:t> </a:t>
            </a:r>
            <a:r>
              <a:rPr lang="en-US" sz="1600" spc="-5" dirty="0">
                <a:latin typeface="Arial"/>
                <a:cs typeface="Arial"/>
              </a:rPr>
              <a:t>with</a:t>
            </a:r>
            <a:r>
              <a:rPr lang="en-US" sz="1600" spc="10" dirty="0">
                <a:latin typeface="Arial"/>
                <a:cs typeface="Arial"/>
              </a:rPr>
              <a:t> </a:t>
            </a:r>
            <a:r>
              <a:rPr lang="en-US" sz="1600" spc="-5" dirty="0">
                <a:latin typeface="Arial"/>
                <a:cs typeface="Arial"/>
              </a:rPr>
              <a:t>resources</a:t>
            </a:r>
            <a:r>
              <a:rPr lang="en-US" sz="1600" spc="15" dirty="0">
                <a:latin typeface="Arial"/>
                <a:cs typeface="Arial"/>
              </a:rPr>
              <a:t> </a:t>
            </a:r>
            <a:r>
              <a:rPr lang="en-US" sz="1600" spc="-5" dirty="0">
                <a:latin typeface="Arial"/>
                <a:cs typeface="Arial"/>
              </a:rPr>
              <a:t>over</a:t>
            </a:r>
            <a:r>
              <a:rPr lang="en-US" sz="1600" spc="5" dirty="0">
                <a:latin typeface="Arial"/>
                <a:cs typeface="Arial"/>
              </a:rPr>
              <a:t> </a:t>
            </a:r>
            <a:r>
              <a:rPr lang="en-US" sz="1600" spc="-5" dirty="0">
                <a:latin typeface="Arial"/>
                <a:cs typeface="Arial"/>
              </a:rPr>
              <a:t>time</a:t>
            </a:r>
            <a:r>
              <a:rPr lang="en-US" sz="1600" spc="10" dirty="0">
                <a:latin typeface="Arial"/>
                <a:cs typeface="Arial"/>
              </a:rPr>
              <a:t> </a:t>
            </a:r>
            <a:r>
              <a:rPr lang="en-US" sz="1600" spc="-5" dirty="0">
                <a:latin typeface="Arial"/>
                <a:cs typeface="Arial"/>
              </a:rPr>
              <a:t>to</a:t>
            </a:r>
            <a:r>
              <a:rPr lang="en-US" sz="1600" spc="10" dirty="0">
                <a:latin typeface="Arial"/>
                <a:cs typeface="Arial"/>
              </a:rPr>
              <a:t> </a:t>
            </a:r>
            <a:r>
              <a:rPr lang="en-US" sz="1600" spc="-5" dirty="0">
                <a:latin typeface="Arial"/>
                <a:cs typeface="Arial"/>
              </a:rPr>
              <a:t>determine</a:t>
            </a:r>
            <a:r>
              <a:rPr lang="en-US" sz="1600" spc="10" dirty="0">
                <a:latin typeface="Arial"/>
                <a:cs typeface="Arial"/>
              </a:rPr>
              <a:t> </a:t>
            </a:r>
            <a:r>
              <a:rPr lang="en-US" sz="1600" spc="-10" dirty="0">
                <a:latin typeface="Arial"/>
                <a:cs typeface="Arial"/>
              </a:rPr>
              <a:t>who,</a:t>
            </a:r>
            <a:r>
              <a:rPr lang="en-US" sz="1600" spc="20" dirty="0">
                <a:latin typeface="Arial"/>
                <a:cs typeface="Arial"/>
              </a:rPr>
              <a:t> </a:t>
            </a:r>
            <a:r>
              <a:rPr lang="en-US" sz="1600" spc="-10" dirty="0">
                <a:latin typeface="Arial"/>
                <a:cs typeface="Arial"/>
              </a:rPr>
              <a:t>what,</a:t>
            </a:r>
            <a:r>
              <a:rPr lang="en-US" sz="1600" spc="20" dirty="0">
                <a:latin typeface="Arial"/>
                <a:cs typeface="Arial"/>
              </a:rPr>
              <a:t> </a:t>
            </a:r>
            <a:r>
              <a:rPr lang="en-US" sz="1600" spc="-10" dirty="0">
                <a:latin typeface="Arial"/>
                <a:cs typeface="Arial"/>
              </a:rPr>
              <a:t>when,</a:t>
            </a:r>
            <a:r>
              <a:rPr lang="en-US" sz="1600" spc="20" dirty="0">
                <a:latin typeface="Arial"/>
                <a:cs typeface="Arial"/>
              </a:rPr>
              <a:t> </a:t>
            </a:r>
            <a:r>
              <a:rPr lang="en-US" sz="1600" spc="-10" dirty="0">
                <a:latin typeface="Arial"/>
                <a:cs typeface="Arial"/>
              </a:rPr>
              <a:t>and </a:t>
            </a:r>
            <a:r>
              <a:rPr lang="en-US" sz="1600" spc="-439" dirty="0">
                <a:latin typeface="Arial"/>
                <a:cs typeface="Arial"/>
              </a:rPr>
              <a:t> </a:t>
            </a:r>
            <a:r>
              <a:rPr lang="en-US" sz="1600" spc="-10" dirty="0">
                <a:latin typeface="Arial"/>
                <a:cs typeface="Arial"/>
              </a:rPr>
              <a:t>where</a:t>
            </a:r>
            <a:r>
              <a:rPr lang="en-US" sz="1600" spc="15" dirty="0">
                <a:latin typeface="Arial"/>
                <a:cs typeface="Arial"/>
              </a:rPr>
              <a:t> </a:t>
            </a:r>
            <a:r>
              <a:rPr lang="en-US" sz="1600" spc="-5" dirty="0">
                <a:latin typeface="Arial"/>
                <a:cs typeface="Arial"/>
              </a:rPr>
              <a:t>to</a:t>
            </a:r>
            <a:r>
              <a:rPr lang="en-US" sz="1600" spc="10" dirty="0">
                <a:latin typeface="Arial"/>
                <a:cs typeface="Arial"/>
              </a:rPr>
              <a:t> </a:t>
            </a:r>
            <a:r>
              <a:rPr lang="en-US" sz="1600" spc="-5" dirty="0">
                <a:latin typeface="Arial"/>
                <a:cs typeface="Arial"/>
              </a:rPr>
              <a:t>train. This includes External Evaluations (EXEVALS), leader development and leader certification programs, and training calendars.</a:t>
            </a:r>
          </a:p>
          <a:p>
            <a:pPr marL="821831" marR="372647" lvl="1" indent="-342900">
              <a:spcAft>
                <a:spcPts val="612"/>
              </a:spcAft>
              <a:buFont typeface="+mj-lt"/>
              <a:buAutoNum type="alphaLcParenR"/>
              <a:tabLst>
                <a:tab pos="771864" algn="l"/>
                <a:tab pos="772513" algn="l"/>
              </a:tabLst>
            </a:pPr>
            <a:endParaRPr lang="en-US" sz="1600" dirty="0">
              <a:latin typeface="Arial"/>
              <a:cs typeface="Arial"/>
            </a:endParaRPr>
          </a:p>
          <a:p>
            <a:pPr marL="821831" marR="986378" lvl="1" indent="-342900">
              <a:spcAft>
                <a:spcPts val="612"/>
              </a:spcAft>
              <a:buFont typeface="+mj-lt"/>
              <a:buAutoNum type="alphaLcParenR"/>
              <a:tabLst>
                <a:tab pos="771864" algn="l"/>
                <a:tab pos="772513" algn="l"/>
              </a:tabLst>
            </a:pPr>
            <a:r>
              <a:rPr lang="en-US" sz="1600" spc="-5" dirty="0">
                <a:latin typeface="Arial"/>
                <a:cs typeface="Arial"/>
              </a:rPr>
              <a:t>Ensures</a:t>
            </a:r>
            <a:r>
              <a:rPr lang="en-US" sz="1600" spc="10" dirty="0">
                <a:latin typeface="Arial"/>
                <a:cs typeface="Arial"/>
              </a:rPr>
              <a:t> </a:t>
            </a:r>
            <a:r>
              <a:rPr lang="en-US" sz="1600" spc="-5" dirty="0">
                <a:latin typeface="Arial"/>
                <a:cs typeface="Arial"/>
              </a:rPr>
              <a:t>coordination</a:t>
            </a:r>
            <a:r>
              <a:rPr lang="en-US" sz="1600" dirty="0">
                <a:latin typeface="Arial"/>
                <a:cs typeface="Arial"/>
              </a:rPr>
              <a:t> </a:t>
            </a:r>
            <a:r>
              <a:rPr lang="en-US" sz="1600" spc="-10" dirty="0">
                <a:latin typeface="Arial"/>
                <a:cs typeface="Arial"/>
              </a:rPr>
              <a:t>and</a:t>
            </a:r>
            <a:r>
              <a:rPr lang="en-US" sz="1600" dirty="0">
                <a:latin typeface="Arial"/>
                <a:cs typeface="Arial"/>
              </a:rPr>
              <a:t> </a:t>
            </a:r>
            <a:r>
              <a:rPr lang="en-US" sz="1600" spc="-5" dirty="0">
                <a:latin typeface="Arial"/>
                <a:cs typeface="Arial"/>
              </a:rPr>
              <a:t>actions </a:t>
            </a:r>
            <a:r>
              <a:rPr lang="en-US" sz="1600" spc="-10" dirty="0">
                <a:latin typeface="Arial"/>
                <a:cs typeface="Arial"/>
              </a:rPr>
              <a:t>needed</a:t>
            </a:r>
            <a:r>
              <a:rPr lang="en-US" sz="1600" spc="20" dirty="0">
                <a:latin typeface="Arial"/>
                <a:cs typeface="Arial"/>
              </a:rPr>
              <a:t> </a:t>
            </a:r>
            <a:r>
              <a:rPr lang="en-US" sz="1600" spc="-5" dirty="0">
                <a:latin typeface="Arial"/>
                <a:cs typeface="Arial"/>
              </a:rPr>
              <a:t>to</a:t>
            </a:r>
            <a:r>
              <a:rPr lang="en-US" sz="1600" spc="15" dirty="0">
                <a:latin typeface="Arial"/>
                <a:cs typeface="Arial"/>
              </a:rPr>
              <a:t> </a:t>
            </a:r>
            <a:r>
              <a:rPr lang="en-US" sz="1600" spc="-5" dirty="0">
                <a:latin typeface="Arial"/>
                <a:cs typeface="Arial"/>
              </a:rPr>
              <a:t>secure</a:t>
            </a:r>
            <a:r>
              <a:rPr lang="en-US" sz="1600" dirty="0">
                <a:latin typeface="Arial"/>
                <a:cs typeface="Arial"/>
              </a:rPr>
              <a:t> </a:t>
            </a:r>
            <a:r>
              <a:rPr lang="en-US" sz="1600" spc="-5" dirty="0">
                <a:latin typeface="Arial"/>
                <a:cs typeface="Arial"/>
              </a:rPr>
              <a:t>long-lead</a:t>
            </a:r>
            <a:r>
              <a:rPr lang="en-US" sz="1600" spc="-10" dirty="0">
                <a:latin typeface="Arial"/>
                <a:cs typeface="Arial"/>
              </a:rPr>
              <a:t> </a:t>
            </a:r>
            <a:r>
              <a:rPr lang="en-US" sz="1600" spc="-5" dirty="0">
                <a:latin typeface="Arial"/>
                <a:cs typeface="Arial"/>
              </a:rPr>
              <a:t>time</a:t>
            </a:r>
            <a:r>
              <a:rPr lang="en-US" sz="1600" spc="15" dirty="0">
                <a:latin typeface="Arial"/>
                <a:cs typeface="Arial"/>
              </a:rPr>
              <a:t> </a:t>
            </a:r>
            <a:r>
              <a:rPr lang="en-US" sz="1600" spc="-5" dirty="0">
                <a:latin typeface="Arial"/>
                <a:cs typeface="Arial"/>
              </a:rPr>
              <a:t>resources</a:t>
            </a:r>
            <a:r>
              <a:rPr lang="en-US" sz="1600" spc="26" dirty="0">
                <a:latin typeface="Arial"/>
                <a:cs typeface="Arial"/>
              </a:rPr>
              <a:t> </a:t>
            </a:r>
            <a:r>
              <a:rPr lang="en-US" sz="1600" spc="-10" dirty="0">
                <a:latin typeface="Arial"/>
                <a:cs typeface="Arial"/>
              </a:rPr>
              <a:t>are </a:t>
            </a:r>
            <a:r>
              <a:rPr lang="en-US" sz="1600" spc="-439" dirty="0">
                <a:latin typeface="Arial"/>
                <a:cs typeface="Arial"/>
              </a:rPr>
              <a:t> </a:t>
            </a:r>
            <a:r>
              <a:rPr lang="en-US" sz="1600" spc="-5" dirty="0">
                <a:latin typeface="Arial"/>
                <a:cs typeface="Arial"/>
              </a:rPr>
              <a:t>accomplished</a:t>
            </a:r>
            <a:r>
              <a:rPr lang="en-US" sz="1600" spc="-31" dirty="0">
                <a:latin typeface="Arial"/>
                <a:cs typeface="Arial"/>
              </a:rPr>
              <a:t> </a:t>
            </a:r>
            <a:r>
              <a:rPr lang="en-US" sz="1600" spc="-5" dirty="0">
                <a:latin typeface="Arial"/>
                <a:cs typeface="Arial"/>
              </a:rPr>
              <a:t>prior</a:t>
            </a:r>
            <a:r>
              <a:rPr lang="en-US" sz="1600" spc="5" dirty="0">
                <a:latin typeface="Arial"/>
                <a:cs typeface="Arial"/>
              </a:rPr>
              <a:t> </a:t>
            </a:r>
            <a:r>
              <a:rPr lang="en-US" sz="1600" spc="-5" dirty="0">
                <a:latin typeface="Arial"/>
                <a:cs typeface="Arial"/>
              </a:rPr>
              <a:t>to</a:t>
            </a:r>
            <a:r>
              <a:rPr lang="en-US" sz="1600" spc="10" dirty="0">
                <a:latin typeface="Arial"/>
                <a:cs typeface="Arial"/>
              </a:rPr>
              <a:t> </a:t>
            </a:r>
            <a:r>
              <a:rPr lang="en-US" sz="1600" spc="-5" dirty="0">
                <a:latin typeface="Arial"/>
                <a:cs typeface="Arial"/>
              </a:rPr>
              <a:t>training.</a:t>
            </a:r>
          </a:p>
          <a:p>
            <a:pPr marL="821831" marR="986378" lvl="1" indent="-342900">
              <a:spcAft>
                <a:spcPts val="612"/>
              </a:spcAft>
              <a:buFont typeface="+mj-lt"/>
              <a:buAutoNum type="alphaLcParenR"/>
              <a:tabLst>
                <a:tab pos="771864" algn="l"/>
                <a:tab pos="772513" algn="l"/>
              </a:tabLst>
            </a:pPr>
            <a:endParaRPr lang="en-US" sz="1600" dirty="0">
              <a:latin typeface="Arial"/>
              <a:cs typeface="Arial"/>
            </a:endParaRPr>
          </a:p>
          <a:p>
            <a:pPr marL="821831" marR="77122" lvl="1" indent="-342900">
              <a:spcAft>
                <a:spcPts val="612"/>
              </a:spcAft>
              <a:buFont typeface="+mj-lt"/>
              <a:buAutoNum type="alphaLcParenR"/>
              <a:tabLst>
                <a:tab pos="771864" algn="l"/>
                <a:tab pos="772513" algn="l"/>
              </a:tabLst>
            </a:pPr>
            <a:r>
              <a:rPr lang="en-US" sz="1600" spc="-10" dirty="0">
                <a:latin typeface="Arial"/>
                <a:cs typeface="Arial"/>
              </a:rPr>
              <a:t>The</a:t>
            </a:r>
            <a:r>
              <a:rPr lang="en-US" sz="1600" spc="10" dirty="0">
                <a:latin typeface="Arial"/>
                <a:cs typeface="Arial"/>
              </a:rPr>
              <a:t> </a:t>
            </a:r>
            <a:r>
              <a:rPr lang="en-US" sz="1600" u="sng" spc="-10" dirty="0">
                <a:uFill>
                  <a:solidFill>
                    <a:srgbClr val="000000"/>
                  </a:solidFill>
                </a:uFill>
                <a:latin typeface="Arial"/>
                <a:cs typeface="Arial"/>
              </a:rPr>
              <a:t>approved</a:t>
            </a:r>
            <a:r>
              <a:rPr lang="en-US" sz="1600" u="sng" dirty="0">
                <a:uFill>
                  <a:solidFill>
                    <a:srgbClr val="000000"/>
                  </a:solidFill>
                </a:uFill>
                <a:latin typeface="Arial"/>
                <a:cs typeface="Arial"/>
              </a:rPr>
              <a:t> </a:t>
            </a:r>
            <a:r>
              <a:rPr lang="en-US" sz="1600" u="sng" spc="-5" dirty="0">
                <a:uFill>
                  <a:solidFill>
                    <a:srgbClr val="000000"/>
                  </a:solidFill>
                </a:uFill>
                <a:latin typeface="Arial"/>
                <a:cs typeface="Arial"/>
              </a:rPr>
              <a:t>training</a:t>
            </a:r>
            <a:r>
              <a:rPr lang="en-US" sz="1600" u="sng" dirty="0">
                <a:uFill>
                  <a:solidFill>
                    <a:srgbClr val="000000"/>
                  </a:solidFill>
                </a:uFill>
                <a:latin typeface="Arial"/>
                <a:cs typeface="Arial"/>
              </a:rPr>
              <a:t> </a:t>
            </a:r>
            <a:r>
              <a:rPr lang="en-US" sz="1600" u="sng" spc="-5" dirty="0">
                <a:uFill>
                  <a:solidFill>
                    <a:srgbClr val="000000"/>
                  </a:solidFill>
                </a:uFill>
                <a:latin typeface="Arial"/>
                <a:cs typeface="Arial"/>
              </a:rPr>
              <a:t>plan</a:t>
            </a:r>
            <a:r>
              <a:rPr lang="en-US" sz="1600" u="sng" dirty="0">
                <a:uFill>
                  <a:solidFill>
                    <a:srgbClr val="000000"/>
                  </a:solidFill>
                </a:uFill>
                <a:latin typeface="Arial"/>
                <a:cs typeface="Arial"/>
              </a:rPr>
              <a:t> </a:t>
            </a:r>
            <a:r>
              <a:rPr lang="en-US" sz="1600" u="sng" spc="-5" dirty="0">
                <a:uFill>
                  <a:solidFill>
                    <a:srgbClr val="000000"/>
                  </a:solidFill>
                </a:uFill>
                <a:latin typeface="Arial"/>
                <a:cs typeface="Arial"/>
              </a:rPr>
              <a:t>becomes</a:t>
            </a:r>
            <a:r>
              <a:rPr lang="en-US" sz="1600" u="sng" spc="5" dirty="0">
                <a:uFill>
                  <a:solidFill>
                    <a:srgbClr val="000000"/>
                  </a:solidFill>
                </a:uFill>
                <a:latin typeface="Arial"/>
                <a:cs typeface="Arial"/>
              </a:rPr>
              <a:t> </a:t>
            </a:r>
            <a:r>
              <a:rPr lang="en-US" sz="1600" u="sng" spc="-5" dirty="0">
                <a:uFill>
                  <a:solidFill>
                    <a:srgbClr val="000000"/>
                  </a:solidFill>
                </a:uFill>
                <a:latin typeface="Arial"/>
                <a:cs typeface="Arial"/>
              </a:rPr>
              <a:t>a</a:t>
            </a:r>
            <a:r>
              <a:rPr lang="en-US" sz="1600" u="sng" spc="15" dirty="0">
                <a:uFill>
                  <a:solidFill>
                    <a:srgbClr val="000000"/>
                  </a:solidFill>
                </a:uFill>
                <a:latin typeface="Arial"/>
                <a:cs typeface="Arial"/>
              </a:rPr>
              <a:t> </a:t>
            </a:r>
            <a:r>
              <a:rPr lang="en-US" sz="1600" u="sng" spc="-5" dirty="0">
                <a:solidFill>
                  <a:srgbClr val="3333FF"/>
                </a:solidFill>
                <a:uFill>
                  <a:solidFill>
                    <a:srgbClr val="000000"/>
                  </a:solidFill>
                </a:uFill>
                <a:latin typeface="Arial"/>
                <a:cs typeface="Arial"/>
              </a:rPr>
              <a:t>contract</a:t>
            </a:r>
            <a:r>
              <a:rPr lang="en-US" sz="1600" spc="31" dirty="0">
                <a:solidFill>
                  <a:srgbClr val="3333FF"/>
                </a:solidFill>
                <a:latin typeface="Arial"/>
                <a:cs typeface="Arial"/>
              </a:rPr>
              <a:t> </a:t>
            </a:r>
            <a:r>
              <a:rPr lang="en-US" sz="1600" spc="-10" dirty="0">
                <a:latin typeface="Arial"/>
                <a:cs typeface="Arial"/>
              </a:rPr>
              <a:t>between</a:t>
            </a:r>
            <a:r>
              <a:rPr lang="en-US" sz="1600" spc="26" dirty="0">
                <a:latin typeface="Arial"/>
                <a:cs typeface="Arial"/>
              </a:rPr>
              <a:t> </a:t>
            </a:r>
            <a:r>
              <a:rPr lang="en-US" sz="1600" spc="-5" dirty="0">
                <a:latin typeface="Arial"/>
                <a:cs typeface="Arial"/>
              </a:rPr>
              <a:t>the</a:t>
            </a:r>
            <a:r>
              <a:rPr lang="en-US" sz="1600" spc="10" dirty="0">
                <a:latin typeface="Arial"/>
                <a:cs typeface="Arial"/>
              </a:rPr>
              <a:t> </a:t>
            </a:r>
            <a:r>
              <a:rPr lang="en-US" sz="1600" spc="-5" dirty="0">
                <a:latin typeface="Arial"/>
                <a:cs typeface="Arial"/>
              </a:rPr>
              <a:t>senior</a:t>
            </a:r>
            <a:r>
              <a:rPr lang="en-US" sz="1600" dirty="0">
                <a:latin typeface="Arial"/>
                <a:cs typeface="Arial"/>
              </a:rPr>
              <a:t> </a:t>
            </a:r>
            <a:r>
              <a:rPr lang="en-US" sz="1600" spc="-10" dirty="0">
                <a:latin typeface="Arial"/>
                <a:cs typeface="Arial"/>
              </a:rPr>
              <a:t>and</a:t>
            </a:r>
            <a:r>
              <a:rPr lang="en-US" sz="1600" dirty="0">
                <a:latin typeface="Arial"/>
                <a:cs typeface="Arial"/>
              </a:rPr>
              <a:t> </a:t>
            </a:r>
            <a:r>
              <a:rPr lang="en-US" sz="1600" spc="-10" dirty="0">
                <a:latin typeface="Arial"/>
                <a:cs typeface="Arial"/>
              </a:rPr>
              <a:t>subordinate </a:t>
            </a:r>
            <a:r>
              <a:rPr lang="en-US" sz="1600" spc="-5" dirty="0">
                <a:latin typeface="Arial"/>
                <a:cs typeface="Arial"/>
              </a:rPr>
              <a:t> Commanders.</a:t>
            </a:r>
            <a:r>
              <a:rPr lang="en-US" sz="1600" spc="31" dirty="0">
                <a:latin typeface="Arial"/>
                <a:cs typeface="Arial"/>
              </a:rPr>
              <a:t> </a:t>
            </a:r>
            <a:r>
              <a:rPr lang="en-US" sz="1600" spc="-5" dirty="0">
                <a:latin typeface="Arial"/>
                <a:cs typeface="Arial"/>
              </a:rPr>
              <a:t>It</a:t>
            </a:r>
            <a:r>
              <a:rPr lang="en-US" sz="1600" spc="20" dirty="0">
                <a:latin typeface="Arial"/>
                <a:cs typeface="Arial"/>
              </a:rPr>
              <a:t> </a:t>
            </a:r>
            <a:r>
              <a:rPr lang="en-US" sz="1600" spc="-10" dirty="0">
                <a:latin typeface="Arial"/>
                <a:cs typeface="Arial"/>
              </a:rPr>
              <a:t>represents</a:t>
            </a:r>
            <a:r>
              <a:rPr lang="en-US" sz="1600" spc="36" dirty="0">
                <a:latin typeface="Arial"/>
                <a:cs typeface="Arial"/>
              </a:rPr>
              <a:t> </a:t>
            </a:r>
            <a:r>
              <a:rPr lang="en-US" sz="1600" spc="-5" dirty="0">
                <a:latin typeface="Arial"/>
                <a:cs typeface="Arial"/>
              </a:rPr>
              <a:t>the</a:t>
            </a:r>
            <a:r>
              <a:rPr lang="en-US" sz="1600" spc="20" dirty="0">
                <a:latin typeface="Arial"/>
                <a:cs typeface="Arial"/>
              </a:rPr>
              <a:t> </a:t>
            </a:r>
            <a:r>
              <a:rPr lang="en-US" sz="1600" spc="-5" dirty="0">
                <a:latin typeface="Arial"/>
                <a:cs typeface="Arial"/>
              </a:rPr>
              <a:t>senior</a:t>
            </a:r>
            <a:r>
              <a:rPr lang="en-US" sz="1600" spc="5" dirty="0">
                <a:latin typeface="Arial"/>
                <a:cs typeface="Arial"/>
              </a:rPr>
              <a:t> </a:t>
            </a:r>
            <a:r>
              <a:rPr lang="en-US" sz="1600" spc="-5" dirty="0">
                <a:latin typeface="Arial"/>
                <a:cs typeface="Arial"/>
              </a:rPr>
              <a:t>Commanders’</a:t>
            </a:r>
            <a:r>
              <a:rPr lang="en-US" sz="1600" spc="-36" dirty="0">
                <a:latin typeface="Arial"/>
                <a:cs typeface="Arial"/>
              </a:rPr>
              <a:t> </a:t>
            </a:r>
            <a:r>
              <a:rPr lang="en-US" sz="1600" spc="-5" dirty="0">
                <a:latin typeface="Arial"/>
                <a:cs typeface="Arial"/>
              </a:rPr>
              <a:t>commitment</a:t>
            </a:r>
            <a:r>
              <a:rPr lang="en-US" sz="1600" spc="20" dirty="0">
                <a:latin typeface="Arial"/>
                <a:cs typeface="Arial"/>
              </a:rPr>
              <a:t> </a:t>
            </a:r>
            <a:r>
              <a:rPr lang="en-US" sz="1600" spc="-5" dirty="0">
                <a:latin typeface="Arial"/>
                <a:cs typeface="Arial"/>
              </a:rPr>
              <a:t>to</a:t>
            </a:r>
            <a:r>
              <a:rPr lang="en-US" sz="1600" spc="20" dirty="0">
                <a:latin typeface="Arial"/>
                <a:cs typeface="Arial"/>
              </a:rPr>
              <a:t> </a:t>
            </a:r>
            <a:r>
              <a:rPr lang="en-US" sz="1600" spc="-5" dirty="0">
                <a:latin typeface="Arial"/>
                <a:cs typeface="Arial"/>
              </a:rPr>
              <a:t>resourcing</a:t>
            </a:r>
            <a:r>
              <a:rPr lang="en-US" sz="1600" spc="5" dirty="0">
                <a:latin typeface="Arial"/>
                <a:cs typeface="Arial"/>
              </a:rPr>
              <a:t> </a:t>
            </a:r>
            <a:r>
              <a:rPr lang="en-US" sz="1600" spc="-10" dirty="0">
                <a:latin typeface="Arial"/>
                <a:cs typeface="Arial"/>
              </a:rPr>
              <a:t>subordinate </a:t>
            </a:r>
            <a:r>
              <a:rPr lang="en-US" sz="1600" spc="-439" dirty="0">
                <a:latin typeface="Arial"/>
                <a:cs typeface="Arial"/>
              </a:rPr>
              <a:t> </a:t>
            </a:r>
            <a:r>
              <a:rPr lang="en-US" sz="1600" spc="-5" dirty="0">
                <a:latin typeface="Arial"/>
                <a:cs typeface="Arial"/>
              </a:rPr>
              <a:t>unit</a:t>
            </a:r>
            <a:r>
              <a:rPr lang="en-US" sz="1600" dirty="0">
                <a:latin typeface="Arial"/>
                <a:cs typeface="Arial"/>
              </a:rPr>
              <a:t> </a:t>
            </a:r>
            <a:r>
              <a:rPr lang="en-US" sz="1600" spc="-5" dirty="0">
                <a:latin typeface="Arial"/>
                <a:cs typeface="Arial"/>
              </a:rPr>
              <a:t>training</a:t>
            </a:r>
            <a:r>
              <a:rPr lang="en-US" sz="1600" spc="5" dirty="0">
                <a:latin typeface="Arial"/>
                <a:cs typeface="Arial"/>
              </a:rPr>
              <a:t> </a:t>
            </a:r>
            <a:r>
              <a:rPr lang="en-US" sz="1600" spc="-10" dirty="0">
                <a:latin typeface="Arial"/>
                <a:cs typeface="Arial"/>
              </a:rPr>
              <a:t>and</a:t>
            </a:r>
            <a:r>
              <a:rPr lang="en-US" sz="1600" dirty="0">
                <a:latin typeface="Arial"/>
                <a:cs typeface="Arial"/>
              </a:rPr>
              <a:t> </a:t>
            </a:r>
            <a:r>
              <a:rPr lang="en-US" sz="1600" spc="-5" dirty="0">
                <a:latin typeface="Arial"/>
                <a:cs typeface="Arial"/>
              </a:rPr>
              <a:t>to</a:t>
            </a:r>
            <a:r>
              <a:rPr lang="en-US" sz="1600" spc="20" dirty="0">
                <a:latin typeface="Arial"/>
                <a:cs typeface="Arial"/>
              </a:rPr>
              <a:t> </a:t>
            </a:r>
            <a:r>
              <a:rPr lang="en-US" sz="1600" spc="-5" dirty="0">
                <a:latin typeface="Arial"/>
                <a:cs typeface="Arial"/>
              </a:rPr>
              <a:t>protect</a:t>
            </a:r>
            <a:r>
              <a:rPr lang="en-US" sz="1600" spc="26" dirty="0">
                <a:latin typeface="Arial"/>
                <a:cs typeface="Arial"/>
              </a:rPr>
              <a:t> </a:t>
            </a:r>
            <a:r>
              <a:rPr lang="en-US" sz="1600" dirty="0">
                <a:latin typeface="Arial"/>
                <a:cs typeface="Arial"/>
              </a:rPr>
              <a:t>it</a:t>
            </a:r>
            <a:r>
              <a:rPr lang="en-US" sz="1600" spc="5" dirty="0">
                <a:latin typeface="Arial"/>
                <a:cs typeface="Arial"/>
              </a:rPr>
              <a:t> </a:t>
            </a:r>
            <a:r>
              <a:rPr lang="en-US" sz="1600" spc="-5" dirty="0">
                <a:latin typeface="Arial"/>
                <a:cs typeface="Arial"/>
              </a:rPr>
              <a:t>from</a:t>
            </a:r>
            <a:r>
              <a:rPr lang="en-US" sz="1600" spc="41" dirty="0">
                <a:latin typeface="Arial"/>
                <a:cs typeface="Arial"/>
              </a:rPr>
              <a:t> </a:t>
            </a:r>
            <a:r>
              <a:rPr lang="en-US" sz="1600" spc="-10" dirty="0">
                <a:latin typeface="Arial"/>
                <a:cs typeface="Arial"/>
              </a:rPr>
              <a:t>un-programmed</a:t>
            </a:r>
            <a:r>
              <a:rPr lang="en-US" sz="1600" spc="41" dirty="0">
                <a:latin typeface="Arial"/>
                <a:cs typeface="Arial"/>
              </a:rPr>
              <a:t> </a:t>
            </a:r>
            <a:r>
              <a:rPr lang="en-US" sz="1600" spc="-5" dirty="0">
                <a:latin typeface="Arial"/>
                <a:cs typeface="Arial"/>
              </a:rPr>
              <a:t>training</a:t>
            </a:r>
            <a:r>
              <a:rPr lang="en-US" sz="1600" dirty="0">
                <a:latin typeface="Arial"/>
                <a:cs typeface="Arial"/>
              </a:rPr>
              <a:t> </a:t>
            </a:r>
            <a:r>
              <a:rPr lang="en-US" sz="1600" spc="-5" dirty="0">
                <a:latin typeface="Arial"/>
                <a:cs typeface="Arial"/>
              </a:rPr>
              <a:t>distracters. </a:t>
            </a:r>
            <a:r>
              <a:rPr lang="en-US" sz="1600" spc="-10" dirty="0">
                <a:latin typeface="Arial"/>
                <a:cs typeface="Arial"/>
              </a:rPr>
              <a:t>The</a:t>
            </a:r>
            <a:r>
              <a:rPr lang="en-US" sz="1600" spc="15" dirty="0">
                <a:latin typeface="Arial"/>
                <a:cs typeface="Arial"/>
              </a:rPr>
              <a:t> </a:t>
            </a:r>
            <a:r>
              <a:rPr lang="en-US" sz="1600" spc="-10" dirty="0">
                <a:latin typeface="Arial"/>
                <a:cs typeface="Arial"/>
              </a:rPr>
              <a:t>subordinate </a:t>
            </a:r>
            <a:r>
              <a:rPr lang="en-US" sz="1600" spc="-5" dirty="0">
                <a:latin typeface="Arial"/>
                <a:cs typeface="Arial"/>
              </a:rPr>
              <a:t> Commander</a:t>
            </a:r>
            <a:r>
              <a:rPr lang="en-US" sz="1600" spc="20" dirty="0">
                <a:latin typeface="Arial"/>
                <a:cs typeface="Arial"/>
              </a:rPr>
              <a:t> </a:t>
            </a:r>
            <a:r>
              <a:rPr lang="en-US" sz="1600" spc="-5" dirty="0">
                <a:latin typeface="Arial"/>
                <a:cs typeface="Arial"/>
              </a:rPr>
              <a:t>commits</a:t>
            </a:r>
            <a:r>
              <a:rPr lang="en-US" sz="1600" spc="10" dirty="0">
                <a:latin typeface="Arial"/>
                <a:cs typeface="Arial"/>
              </a:rPr>
              <a:t> </a:t>
            </a:r>
            <a:r>
              <a:rPr lang="en-US" sz="1600" spc="-5" dirty="0">
                <a:latin typeface="Arial"/>
                <a:cs typeface="Arial"/>
              </a:rPr>
              <a:t>to</a:t>
            </a:r>
            <a:r>
              <a:rPr lang="en-US" sz="1600" spc="15" dirty="0">
                <a:latin typeface="Arial"/>
                <a:cs typeface="Arial"/>
              </a:rPr>
              <a:t> </a:t>
            </a:r>
            <a:r>
              <a:rPr lang="en-US" sz="1600" spc="-5" dirty="0">
                <a:latin typeface="Arial"/>
                <a:cs typeface="Arial"/>
              </a:rPr>
              <a:t>conducting</a:t>
            </a:r>
            <a:r>
              <a:rPr lang="en-US" sz="1600" spc="-10" dirty="0">
                <a:latin typeface="Arial"/>
                <a:cs typeface="Arial"/>
              </a:rPr>
              <a:t> </a:t>
            </a:r>
            <a:r>
              <a:rPr lang="en-US" sz="1600" spc="-5" dirty="0">
                <a:latin typeface="Arial"/>
                <a:cs typeface="Arial"/>
              </a:rPr>
              <a:t>the</a:t>
            </a:r>
            <a:r>
              <a:rPr lang="en-US" sz="1600" spc="15" dirty="0">
                <a:latin typeface="Arial"/>
                <a:cs typeface="Arial"/>
              </a:rPr>
              <a:t> </a:t>
            </a:r>
            <a:r>
              <a:rPr lang="en-US" sz="1600" spc="-5" dirty="0">
                <a:latin typeface="Arial"/>
                <a:cs typeface="Arial"/>
              </a:rPr>
              <a:t>training</a:t>
            </a:r>
            <a:r>
              <a:rPr lang="en-US" sz="1600" dirty="0">
                <a:latin typeface="Arial"/>
                <a:cs typeface="Arial"/>
              </a:rPr>
              <a:t> </a:t>
            </a:r>
            <a:r>
              <a:rPr lang="en-US" sz="1600" spc="-5" dirty="0">
                <a:latin typeface="Arial"/>
                <a:cs typeface="Arial"/>
              </a:rPr>
              <a:t>as</a:t>
            </a:r>
            <a:r>
              <a:rPr lang="en-US" sz="1600" spc="10" dirty="0">
                <a:latin typeface="Arial"/>
                <a:cs typeface="Arial"/>
              </a:rPr>
              <a:t> </a:t>
            </a:r>
            <a:r>
              <a:rPr lang="en-US" sz="1600" spc="-5" dirty="0">
                <a:latin typeface="Arial"/>
                <a:cs typeface="Arial"/>
              </a:rPr>
              <a:t>briefed</a:t>
            </a:r>
            <a:r>
              <a:rPr lang="en-US" sz="1600" spc="15" dirty="0">
                <a:latin typeface="Arial"/>
                <a:cs typeface="Arial"/>
              </a:rPr>
              <a:t> </a:t>
            </a:r>
            <a:r>
              <a:rPr lang="en-US" sz="1600" spc="-5" dirty="0">
                <a:latin typeface="Arial"/>
                <a:cs typeface="Arial"/>
              </a:rPr>
              <a:t>or</a:t>
            </a:r>
            <a:r>
              <a:rPr lang="en-US" sz="1600" spc="10" dirty="0">
                <a:latin typeface="Arial"/>
                <a:cs typeface="Arial"/>
              </a:rPr>
              <a:t> </a:t>
            </a:r>
            <a:r>
              <a:rPr lang="en-US" sz="1600" spc="-5" dirty="0">
                <a:latin typeface="Arial"/>
                <a:cs typeface="Arial"/>
              </a:rPr>
              <a:t>with</a:t>
            </a:r>
            <a:r>
              <a:rPr lang="en-US" sz="1600" spc="15" dirty="0">
                <a:latin typeface="Arial"/>
                <a:cs typeface="Arial"/>
              </a:rPr>
              <a:t> </a:t>
            </a:r>
            <a:r>
              <a:rPr lang="en-US" sz="1600" spc="-10" dirty="0">
                <a:latin typeface="Arial"/>
                <a:cs typeface="Arial"/>
              </a:rPr>
              <a:t>approved</a:t>
            </a:r>
            <a:r>
              <a:rPr lang="en-US" sz="1600" spc="15" dirty="0">
                <a:latin typeface="Arial"/>
                <a:cs typeface="Arial"/>
              </a:rPr>
              <a:t> </a:t>
            </a:r>
            <a:r>
              <a:rPr lang="en-US" sz="1600" spc="-5" dirty="0">
                <a:latin typeface="Arial"/>
                <a:cs typeface="Arial"/>
              </a:rPr>
              <a:t>modifications.</a:t>
            </a:r>
          </a:p>
          <a:p>
            <a:pPr marL="821831" marR="77122" lvl="1" indent="-342900">
              <a:spcAft>
                <a:spcPts val="612"/>
              </a:spcAft>
              <a:buFont typeface="+mj-lt"/>
              <a:buAutoNum type="alphaLcParenR"/>
              <a:tabLst>
                <a:tab pos="771864" algn="l"/>
                <a:tab pos="772513" algn="l"/>
              </a:tabLst>
            </a:pPr>
            <a:endParaRPr lang="en-US" sz="1600" dirty="0">
              <a:latin typeface="Arial"/>
              <a:cs typeface="Arial"/>
            </a:endParaRPr>
          </a:p>
          <a:p>
            <a:pPr marL="821831" marR="5185" lvl="1" indent="-342900">
              <a:spcAft>
                <a:spcPts val="612"/>
              </a:spcAft>
              <a:buFont typeface="+mj-lt"/>
              <a:buAutoNum type="alphaLcParenR"/>
              <a:tabLst>
                <a:tab pos="771864" algn="l"/>
                <a:tab pos="772513" algn="l"/>
              </a:tabLst>
            </a:pPr>
            <a:r>
              <a:rPr lang="en-US" sz="1600" spc="-5" dirty="0">
                <a:latin typeface="Arial"/>
                <a:cs typeface="Arial"/>
              </a:rPr>
              <a:t>When</a:t>
            </a:r>
            <a:r>
              <a:rPr lang="en-US" sz="1600" dirty="0">
                <a:latin typeface="Arial"/>
                <a:cs typeface="Arial"/>
              </a:rPr>
              <a:t> </a:t>
            </a:r>
            <a:r>
              <a:rPr lang="en-US" sz="1600" spc="-10" dirty="0">
                <a:latin typeface="Arial"/>
                <a:cs typeface="Arial"/>
              </a:rPr>
              <a:t>approved,</a:t>
            </a:r>
            <a:r>
              <a:rPr lang="en-US" sz="1600" spc="26" dirty="0">
                <a:latin typeface="Arial"/>
                <a:cs typeface="Arial"/>
              </a:rPr>
              <a:t> </a:t>
            </a:r>
            <a:r>
              <a:rPr lang="en-US" sz="1600" spc="-5" dirty="0">
                <a:latin typeface="Arial"/>
                <a:cs typeface="Arial"/>
              </a:rPr>
              <a:t>the</a:t>
            </a:r>
            <a:r>
              <a:rPr lang="en-US" sz="1600" spc="31" dirty="0">
                <a:latin typeface="Arial"/>
                <a:cs typeface="Arial"/>
              </a:rPr>
              <a:t> </a:t>
            </a:r>
            <a:r>
              <a:rPr lang="en-US" sz="1600" u="sng" spc="-10" dirty="0">
                <a:uFill>
                  <a:solidFill>
                    <a:srgbClr val="000000"/>
                  </a:solidFill>
                </a:uFill>
                <a:latin typeface="Arial"/>
                <a:cs typeface="Arial"/>
              </a:rPr>
              <a:t>long-range</a:t>
            </a:r>
            <a:r>
              <a:rPr lang="en-US" sz="1600" u="sng" spc="15" dirty="0">
                <a:uFill>
                  <a:solidFill>
                    <a:srgbClr val="000000"/>
                  </a:solidFill>
                </a:uFill>
                <a:latin typeface="Arial"/>
                <a:cs typeface="Arial"/>
              </a:rPr>
              <a:t> </a:t>
            </a:r>
            <a:r>
              <a:rPr lang="en-US" sz="1600" u="sng" spc="-5" dirty="0">
                <a:uFill>
                  <a:solidFill>
                    <a:srgbClr val="000000"/>
                  </a:solidFill>
                </a:uFill>
                <a:latin typeface="Arial"/>
                <a:cs typeface="Arial"/>
              </a:rPr>
              <a:t>training plan</a:t>
            </a:r>
            <a:r>
              <a:rPr lang="en-US" sz="1600" u="sng" dirty="0">
                <a:uFill>
                  <a:solidFill>
                    <a:srgbClr val="000000"/>
                  </a:solidFill>
                </a:uFill>
                <a:latin typeface="Arial"/>
                <a:cs typeface="Arial"/>
              </a:rPr>
              <a:t> is </a:t>
            </a:r>
            <a:r>
              <a:rPr lang="en-US" sz="1600" u="sng" spc="-5" dirty="0">
                <a:uFill>
                  <a:solidFill>
                    <a:srgbClr val="000000"/>
                  </a:solidFill>
                </a:uFill>
                <a:latin typeface="Arial"/>
                <a:cs typeface="Arial"/>
              </a:rPr>
              <a:t>published</a:t>
            </a:r>
            <a:r>
              <a:rPr lang="en-US" sz="1600" u="sng" spc="-10" dirty="0">
                <a:uFill>
                  <a:solidFill>
                    <a:srgbClr val="000000"/>
                  </a:solidFill>
                </a:uFill>
                <a:latin typeface="Arial"/>
                <a:cs typeface="Arial"/>
              </a:rPr>
              <a:t> </a:t>
            </a:r>
            <a:r>
              <a:rPr lang="en-US" sz="1600" u="sng" spc="-5" dirty="0">
                <a:uFill>
                  <a:solidFill>
                    <a:srgbClr val="000000"/>
                  </a:solidFill>
                </a:uFill>
                <a:latin typeface="Arial"/>
                <a:cs typeface="Arial"/>
              </a:rPr>
              <a:t>as</a:t>
            </a:r>
            <a:r>
              <a:rPr lang="en-US" sz="1600" spc="-77" dirty="0">
                <a:solidFill>
                  <a:srgbClr val="3333FF"/>
                </a:solidFill>
                <a:latin typeface="Arial"/>
                <a:cs typeface="Arial"/>
              </a:rPr>
              <a:t> </a:t>
            </a:r>
            <a:r>
              <a:rPr lang="en-US" sz="1600" u="sng" spc="-10" dirty="0">
                <a:solidFill>
                  <a:srgbClr val="3333FF"/>
                </a:solidFill>
                <a:uFill>
                  <a:solidFill>
                    <a:srgbClr val="3333FF"/>
                  </a:solidFill>
                </a:uFill>
                <a:latin typeface="Arial"/>
                <a:cs typeface="Arial"/>
              </a:rPr>
              <a:t>Annual</a:t>
            </a:r>
            <a:r>
              <a:rPr lang="en-US" sz="1600" u="sng" spc="-26" dirty="0">
                <a:solidFill>
                  <a:srgbClr val="3333FF"/>
                </a:solidFill>
                <a:uFill>
                  <a:solidFill>
                    <a:srgbClr val="3333FF"/>
                  </a:solidFill>
                </a:uFill>
                <a:latin typeface="Arial"/>
                <a:cs typeface="Arial"/>
              </a:rPr>
              <a:t> </a:t>
            </a:r>
            <a:r>
              <a:rPr lang="en-US" sz="1600" u="sng" spc="-15" dirty="0">
                <a:solidFill>
                  <a:srgbClr val="3333FF"/>
                </a:solidFill>
                <a:uFill>
                  <a:solidFill>
                    <a:srgbClr val="3333FF"/>
                  </a:solidFill>
                </a:uFill>
                <a:latin typeface="Arial"/>
                <a:cs typeface="Arial"/>
              </a:rPr>
              <a:t>Training</a:t>
            </a:r>
            <a:r>
              <a:rPr lang="en-US" sz="1600" u="sng" dirty="0">
                <a:solidFill>
                  <a:srgbClr val="3333FF"/>
                </a:solidFill>
                <a:uFill>
                  <a:solidFill>
                    <a:srgbClr val="3333FF"/>
                  </a:solidFill>
                </a:uFill>
                <a:latin typeface="Arial"/>
                <a:cs typeface="Arial"/>
              </a:rPr>
              <a:t> </a:t>
            </a:r>
            <a:r>
              <a:rPr lang="en-US" sz="1600" u="sng" spc="-5" dirty="0">
                <a:solidFill>
                  <a:srgbClr val="3333FF"/>
                </a:solidFill>
                <a:uFill>
                  <a:solidFill>
                    <a:srgbClr val="3333FF"/>
                  </a:solidFill>
                </a:uFill>
                <a:latin typeface="Arial"/>
                <a:cs typeface="Arial"/>
              </a:rPr>
              <a:t>Guidance</a:t>
            </a:r>
            <a:r>
              <a:rPr lang="en-US" sz="1600" u="sng" spc="15" dirty="0">
                <a:solidFill>
                  <a:srgbClr val="3333FF"/>
                </a:solidFill>
                <a:uFill>
                  <a:solidFill>
                    <a:srgbClr val="3333FF"/>
                  </a:solidFill>
                </a:uFill>
                <a:latin typeface="Arial"/>
                <a:cs typeface="Arial"/>
              </a:rPr>
              <a:t> </a:t>
            </a:r>
            <a:r>
              <a:rPr lang="en-US" sz="1600" spc="-5" dirty="0">
                <a:latin typeface="Arial"/>
                <a:cs typeface="Arial"/>
              </a:rPr>
              <a:t>to </a:t>
            </a:r>
            <a:r>
              <a:rPr lang="en-US" sz="1600" dirty="0">
                <a:latin typeface="Arial"/>
                <a:cs typeface="Arial"/>
              </a:rPr>
              <a:t> </a:t>
            </a:r>
            <a:r>
              <a:rPr lang="en-US" sz="1600" spc="-5" dirty="0">
                <a:latin typeface="Arial"/>
                <a:cs typeface="Arial"/>
              </a:rPr>
              <a:t>subordinate,</a:t>
            </a:r>
            <a:r>
              <a:rPr lang="en-US" sz="1600" spc="10" dirty="0">
                <a:latin typeface="Arial"/>
                <a:cs typeface="Arial"/>
              </a:rPr>
              <a:t> </a:t>
            </a:r>
            <a:r>
              <a:rPr lang="en-US" sz="1600" spc="-20" dirty="0">
                <a:latin typeface="Arial"/>
                <a:cs typeface="Arial"/>
              </a:rPr>
              <a:t>higher,</a:t>
            </a:r>
            <a:r>
              <a:rPr lang="en-US" sz="1600" spc="5" dirty="0">
                <a:latin typeface="Arial"/>
                <a:cs typeface="Arial"/>
              </a:rPr>
              <a:t> </a:t>
            </a:r>
            <a:r>
              <a:rPr lang="en-US" sz="1600" spc="-10" dirty="0">
                <a:latin typeface="Arial"/>
                <a:cs typeface="Arial"/>
              </a:rPr>
              <a:t>and</a:t>
            </a:r>
            <a:r>
              <a:rPr lang="en-US" sz="1600" spc="10" dirty="0">
                <a:latin typeface="Arial"/>
                <a:cs typeface="Arial"/>
              </a:rPr>
              <a:t> </a:t>
            </a:r>
            <a:r>
              <a:rPr lang="en-US" sz="1600" spc="-10" dirty="0">
                <a:latin typeface="Arial"/>
                <a:cs typeface="Arial"/>
              </a:rPr>
              <a:t>other</a:t>
            </a:r>
            <a:r>
              <a:rPr lang="en-US" sz="1600" spc="10" dirty="0">
                <a:latin typeface="Arial"/>
                <a:cs typeface="Arial"/>
              </a:rPr>
              <a:t> </a:t>
            </a:r>
            <a:r>
              <a:rPr lang="en-US" sz="1600" spc="-5" dirty="0">
                <a:latin typeface="Arial"/>
                <a:cs typeface="Arial"/>
              </a:rPr>
              <a:t>affected</a:t>
            </a:r>
            <a:r>
              <a:rPr lang="en-US" sz="1600" spc="15" dirty="0">
                <a:latin typeface="Arial"/>
                <a:cs typeface="Arial"/>
              </a:rPr>
              <a:t> </a:t>
            </a:r>
            <a:r>
              <a:rPr lang="en-US" sz="1600" spc="-5" dirty="0">
                <a:latin typeface="Arial"/>
                <a:cs typeface="Arial"/>
              </a:rPr>
              <a:t>commands,</a:t>
            </a:r>
            <a:r>
              <a:rPr lang="en-US" sz="1600" spc="15" dirty="0">
                <a:latin typeface="Arial"/>
                <a:cs typeface="Arial"/>
              </a:rPr>
              <a:t> </a:t>
            </a:r>
            <a:r>
              <a:rPr lang="en-US" sz="1600" spc="-5" dirty="0">
                <a:latin typeface="Arial"/>
                <a:cs typeface="Arial"/>
              </a:rPr>
              <a:t>as</a:t>
            </a:r>
            <a:r>
              <a:rPr lang="en-US" sz="1600" spc="10" dirty="0">
                <a:latin typeface="Arial"/>
                <a:cs typeface="Arial"/>
              </a:rPr>
              <a:t> </a:t>
            </a:r>
            <a:r>
              <a:rPr lang="en-US" sz="1600" spc="-20" dirty="0">
                <a:latin typeface="Arial"/>
                <a:cs typeface="Arial"/>
              </a:rPr>
              <a:t>necessary.</a:t>
            </a:r>
            <a:r>
              <a:rPr lang="en-US" sz="1600" spc="26" dirty="0">
                <a:latin typeface="Arial"/>
                <a:cs typeface="Arial"/>
              </a:rPr>
              <a:t> </a:t>
            </a:r>
            <a:r>
              <a:rPr lang="en-US" sz="1600" u="sng" spc="-10" dirty="0">
                <a:uFill>
                  <a:solidFill>
                    <a:srgbClr val="000000"/>
                  </a:solidFill>
                </a:uFill>
                <a:latin typeface="Arial"/>
                <a:cs typeface="Arial"/>
              </a:rPr>
              <a:t>The</a:t>
            </a:r>
            <a:r>
              <a:rPr lang="en-US" sz="1600" u="sng" spc="10" dirty="0">
                <a:uFill>
                  <a:solidFill>
                    <a:srgbClr val="000000"/>
                  </a:solidFill>
                </a:uFill>
                <a:latin typeface="Arial"/>
                <a:cs typeface="Arial"/>
              </a:rPr>
              <a:t> </a:t>
            </a:r>
            <a:r>
              <a:rPr lang="en-US" sz="1600" u="sng" spc="-5" dirty="0">
                <a:uFill>
                  <a:solidFill>
                    <a:srgbClr val="000000"/>
                  </a:solidFill>
                </a:uFill>
                <a:latin typeface="Arial"/>
                <a:cs typeface="Arial"/>
              </a:rPr>
              <a:t>format</a:t>
            </a:r>
            <a:r>
              <a:rPr lang="en-US" sz="1600" u="sng" spc="26" dirty="0">
                <a:uFill>
                  <a:solidFill>
                    <a:srgbClr val="000000"/>
                  </a:solidFill>
                </a:uFill>
                <a:latin typeface="Arial"/>
                <a:cs typeface="Arial"/>
              </a:rPr>
              <a:t> </a:t>
            </a:r>
            <a:r>
              <a:rPr lang="en-US" sz="1600" u="sng" spc="-5" dirty="0">
                <a:uFill>
                  <a:solidFill>
                    <a:srgbClr val="000000"/>
                  </a:solidFill>
                </a:uFill>
                <a:latin typeface="Arial"/>
                <a:cs typeface="Arial"/>
              </a:rPr>
              <a:t>of</a:t>
            </a:r>
            <a:r>
              <a:rPr lang="en-US" sz="1600" u="sng" spc="15" dirty="0">
                <a:uFill>
                  <a:solidFill>
                    <a:srgbClr val="000000"/>
                  </a:solidFill>
                </a:uFill>
                <a:latin typeface="Arial"/>
                <a:cs typeface="Arial"/>
              </a:rPr>
              <a:t> </a:t>
            </a:r>
            <a:r>
              <a:rPr lang="en-US" sz="1600" u="sng" spc="-5" dirty="0">
                <a:uFill>
                  <a:solidFill>
                    <a:srgbClr val="000000"/>
                  </a:solidFill>
                </a:uFill>
                <a:latin typeface="Arial"/>
                <a:cs typeface="Arial"/>
              </a:rPr>
              <a:t>the</a:t>
            </a:r>
            <a:r>
              <a:rPr lang="en-US" sz="1600" u="sng" spc="10" dirty="0">
                <a:uFill>
                  <a:solidFill>
                    <a:srgbClr val="000000"/>
                  </a:solidFill>
                </a:uFill>
                <a:latin typeface="Arial"/>
                <a:cs typeface="Arial"/>
              </a:rPr>
              <a:t> </a:t>
            </a:r>
            <a:r>
              <a:rPr lang="en-US" sz="1600" u="sng" spc="-10" dirty="0">
                <a:uFill>
                  <a:solidFill>
                    <a:srgbClr val="000000"/>
                  </a:solidFill>
                </a:uFill>
                <a:latin typeface="Arial"/>
                <a:cs typeface="Arial"/>
              </a:rPr>
              <a:t>annual </a:t>
            </a:r>
            <a:r>
              <a:rPr lang="en-US" sz="1600" spc="-5" dirty="0">
                <a:latin typeface="Arial"/>
                <a:cs typeface="Arial"/>
              </a:rPr>
              <a:t> </a:t>
            </a:r>
            <a:r>
              <a:rPr lang="en-US" sz="1600" u="sng" spc="-5" dirty="0">
                <a:uFill>
                  <a:solidFill>
                    <a:srgbClr val="000000"/>
                  </a:solidFill>
                </a:uFill>
                <a:latin typeface="Arial"/>
                <a:cs typeface="Arial"/>
              </a:rPr>
              <a:t>training guidance</a:t>
            </a:r>
            <a:r>
              <a:rPr lang="en-US" sz="1600" u="sng" spc="-10" dirty="0">
                <a:uFill>
                  <a:solidFill>
                    <a:srgbClr val="000000"/>
                  </a:solidFill>
                </a:uFill>
                <a:latin typeface="Arial"/>
                <a:cs typeface="Arial"/>
              </a:rPr>
              <a:t> </a:t>
            </a:r>
            <a:r>
              <a:rPr lang="en-US" sz="1600" u="sng" dirty="0">
                <a:uFill>
                  <a:solidFill>
                    <a:srgbClr val="000000"/>
                  </a:solidFill>
                </a:uFill>
                <a:latin typeface="Arial"/>
                <a:cs typeface="Arial"/>
              </a:rPr>
              <a:t>is</a:t>
            </a:r>
            <a:r>
              <a:rPr lang="en-US" sz="1600" u="sng" spc="-5" dirty="0">
                <a:uFill>
                  <a:solidFill>
                    <a:srgbClr val="000000"/>
                  </a:solidFill>
                </a:uFill>
                <a:latin typeface="Arial"/>
                <a:cs typeface="Arial"/>
              </a:rPr>
              <a:t> at</a:t>
            </a:r>
            <a:r>
              <a:rPr lang="en-US" sz="1600" u="sng" spc="15" dirty="0">
                <a:uFill>
                  <a:solidFill>
                    <a:srgbClr val="000000"/>
                  </a:solidFill>
                </a:uFill>
                <a:latin typeface="Arial"/>
                <a:cs typeface="Arial"/>
              </a:rPr>
              <a:t> </a:t>
            </a:r>
            <a:r>
              <a:rPr lang="en-US" sz="1600" u="sng" spc="-5" dirty="0">
                <a:uFill>
                  <a:solidFill>
                    <a:srgbClr val="000000"/>
                  </a:solidFill>
                </a:uFill>
                <a:latin typeface="Arial"/>
                <a:cs typeface="Arial"/>
              </a:rPr>
              <a:t>the</a:t>
            </a:r>
            <a:r>
              <a:rPr lang="en-US" sz="1600" u="sng" spc="15" dirty="0">
                <a:uFill>
                  <a:solidFill>
                    <a:srgbClr val="000000"/>
                  </a:solidFill>
                </a:uFill>
                <a:latin typeface="Arial"/>
                <a:cs typeface="Arial"/>
              </a:rPr>
              <a:t> </a:t>
            </a:r>
            <a:r>
              <a:rPr lang="en-US" sz="1600" u="sng" spc="-5" dirty="0">
                <a:uFill>
                  <a:solidFill>
                    <a:srgbClr val="000000"/>
                  </a:solidFill>
                </a:uFill>
                <a:latin typeface="Arial"/>
                <a:cs typeface="Arial"/>
              </a:rPr>
              <a:t>discretion</a:t>
            </a:r>
            <a:r>
              <a:rPr lang="en-US" sz="1600" u="sng" dirty="0">
                <a:uFill>
                  <a:solidFill>
                    <a:srgbClr val="000000"/>
                  </a:solidFill>
                </a:uFill>
                <a:latin typeface="Arial"/>
                <a:cs typeface="Arial"/>
              </a:rPr>
              <a:t> </a:t>
            </a:r>
            <a:r>
              <a:rPr lang="en-US" sz="1600" u="sng" spc="-5" dirty="0">
                <a:uFill>
                  <a:solidFill>
                    <a:srgbClr val="000000"/>
                  </a:solidFill>
                </a:uFill>
                <a:latin typeface="Arial"/>
                <a:cs typeface="Arial"/>
              </a:rPr>
              <a:t>of</a:t>
            </a:r>
            <a:r>
              <a:rPr lang="en-US" sz="1600" u="sng" spc="10" dirty="0">
                <a:uFill>
                  <a:solidFill>
                    <a:srgbClr val="000000"/>
                  </a:solidFill>
                </a:uFill>
                <a:latin typeface="Arial"/>
                <a:cs typeface="Arial"/>
              </a:rPr>
              <a:t> </a:t>
            </a:r>
            <a:r>
              <a:rPr lang="en-US" sz="1600" u="sng" spc="-5" dirty="0">
                <a:uFill>
                  <a:solidFill>
                    <a:srgbClr val="000000"/>
                  </a:solidFill>
                </a:uFill>
                <a:latin typeface="Arial"/>
                <a:cs typeface="Arial"/>
              </a:rPr>
              <a:t>the</a:t>
            </a:r>
            <a:r>
              <a:rPr lang="en-US" sz="1600" u="sng" dirty="0">
                <a:uFill>
                  <a:solidFill>
                    <a:srgbClr val="000000"/>
                  </a:solidFill>
                </a:uFill>
                <a:latin typeface="Arial"/>
                <a:cs typeface="Arial"/>
              </a:rPr>
              <a:t> </a:t>
            </a:r>
            <a:r>
              <a:rPr lang="en-US" sz="1600" u="sng" spc="-5" dirty="0">
                <a:uFill>
                  <a:solidFill>
                    <a:srgbClr val="000000"/>
                  </a:solidFill>
                </a:uFill>
                <a:latin typeface="Arial"/>
                <a:cs typeface="Arial"/>
              </a:rPr>
              <a:t>Commander</a:t>
            </a:r>
            <a:r>
              <a:rPr lang="en-US" sz="1600" u="sng" spc="20" dirty="0">
                <a:uFill>
                  <a:solidFill>
                    <a:srgbClr val="000000"/>
                  </a:solidFill>
                </a:uFill>
                <a:latin typeface="Arial"/>
                <a:cs typeface="Arial"/>
              </a:rPr>
              <a:t> </a:t>
            </a:r>
            <a:r>
              <a:rPr lang="en-US" sz="1600" u="sng" spc="-10" dirty="0">
                <a:uFill>
                  <a:solidFill>
                    <a:srgbClr val="000000"/>
                  </a:solidFill>
                </a:uFill>
                <a:latin typeface="Arial"/>
                <a:cs typeface="Arial"/>
              </a:rPr>
              <a:t>and</a:t>
            </a:r>
            <a:r>
              <a:rPr lang="en-US" sz="1600" u="sng" dirty="0">
                <a:uFill>
                  <a:solidFill>
                    <a:srgbClr val="000000"/>
                  </a:solidFill>
                </a:uFill>
                <a:latin typeface="Arial"/>
                <a:cs typeface="Arial"/>
              </a:rPr>
              <a:t> </a:t>
            </a:r>
            <a:r>
              <a:rPr lang="en-US" sz="1600" u="sng" spc="-5" dirty="0">
                <a:uFill>
                  <a:solidFill>
                    <a:srgbClr val="000000"/>
                  </a:solidFill>
                </a:uFill>
                <a:latin typeface="Arial"/>
                <a:cs typeface="Arial"/>
              </a:rPr>
              <a:t>includes</a:t>
            </a:r>
            <a:r>
              <a:rPr lang="en-US" sz="1600" u="sng" spc="-15" dirty="0">
                <a:uFill>
                  <a:solidFill>
                    <a:srgbClr val="000000"/>
                  </a:solidFill>
                </a:uFill>
                <a:latin typeface="Arial"/>
                <a:cs typeface="Arial"/>
              </a:rPr>
              <a:t> </a:t>
            </a:r>
            <a:r>
              <a:rPr lang="en-US" sz="1600" u="sng" spc="-5" dirty="0">
                <a:uFill>
                  <a:solidFill>
                    <a:srgbClr val="000000"/>
                  </a:solidFill>
                </a:uFill>
                <a:latin typeface="Arial"/>
                <a:cs typeface="Arial"/>
              </a:rPr>
              <a:t>the</a:t>
            </a:r>
            <a:r>
              <a:rPr lang="en-US" sz="1600" u="sng" spc="15" dirty="0">
                <a:uFill>
                  <a:solidFill>
                    <a:srgbClr val="000000"/>
                  </a:solidFill>
                </a:uFill>
                <a:latin typeface="Arial"/>
                <a:cs typeface="Arial"/>
              </a:rPr>
              <a:t> </a:t>
            </a:r>
            <a:r>
              <a:rPr lang="en-US" sz="1600" u="sng" spc="-5" dirty="0">
                <a:uFill>
                  <a:solidFill>
                    <a:srgbClr val="000000"/>
                  </a:solidFill>
                </a:uFill>
                <a:latin typeface="Arial"/>
                <a:cs typeface="Arial"/>
              </a:rPr>
              <a:t>long-range</a:t>
            </a:r>
            <a:r>
              <a:rPr lang="en-US" sz="1600" u="sng" spc="15" dirty="0">
                <a:uFill>
                  <a:solidFill>
                    <a:srgbClr val="000000"/>
                  </a:solidFill>
                </a:uFill>
                <a:latin typeface="Arial"/>
                <a:cs typeface="Arial"/>
              </a:rPr>
              <a:t> </a:t>
            </a:r>
            <a:r>
              <a:rPr lang="en-US" sz="1600" u="sng" spc="-5" dirty="0">
                <a:uFill>
                  <a:solidFill>
                    <a:srgbClr val="000000"/>
                  </a:solidFill>
                </a:uFill>
                <a:latin typeface="Arial"/>
                <a:cs typeface="Arial"/>
              </a:rPr>
              <a:t>training </a:t>
            </a:r>
            <a:r>
              <a:rPr lang="en-US" sz="1600" spc="-439" dirty="0">
                <a:latin typeface="Arial"/>
                <a:cs typeface="Arial"/>
              </a:rPr>
              <a:t> </a:t>
            </a:r>
            <a:r>
              <a:rPr lang="en-US" sz="1600" u="sng" spc="-15" dirty="0">
                <a:uFill>
                  <a:solidFill>
                    <a:srgbClr val="000000"/>
                  </a:solidFill>
                </a:uFill>
                <a:latin typeface="Arial"/>
                <a:cs typeface="Arial"/>
              </a:rPr>
              <a:t>calendar.</a:t>
            </a:r>
          </a:p>
          <a:p>
            <a:pPr marL="821831" marR="5185" lvl="1" indent="-342900">
              <a:spcAft>
                <a:spcPts val="612"/>
              </a:spcAft>
              <a:buFont typeface="+mj-lt"/>
              <a:buAutoNum type="alphaLcParenR"/>
              <a:tabLst>
                <a:tab pos="771864" algn="l"/>
                <a:tab pos="772513" algn="l"/>
              </a:tabLst>
            </a:pPr>
            <a:endParaRPr lang="en-US" sz="1600" u="sng" spc="-15" dirty="0">
              <a:uFill>
                <a:solidFill>
                  <a:srgbClr val="000000"/>
                </a:solidFill>
              </a:uFill>
              <a:latin typeface="Arial"/>
              <a:cs typeface="Arial"/>
            </a:endParaRPr>
          </a:p>
          <a:p>
            <a:pPr marL="821831" marR="5185" lvl="1" indent="-342900" algn="l" defTabSz="914400" rtl="0" eaLnBrk="1" fontAlgn="auto" latinLnBrk="0" hangingPunct="1">
              <a:lnSpc>
                <a:spcPct val="100000"/>
              </a:lnSpc>
              <a:spcBef>
                <a:spcPts val="0"/>
              </a:spcBef>
              <a:spcAft>
                <a:spcPts val="612"/>
              </a:spcAft>
              <a:buClrTx/>
              <a:buSzTx/>
              <a:buFont typeface="+mj-lt"/>
              <a:buAutoNum type="alphaLcParenR"/>
              <a:tabLst>
                <a:tab pos="771864" algn="l"/>
                <a:tab pos="772513" algn="l"/>
              </a:tabLst>
              <a:defRPr/>
            </a:pPr>
            <a:r>
              <a:rPr lang="en-US" sz="1600" dirty="0">
                <a:solidFill>
                  <a:prstClr val="black"/>
                </a:solidFill>
                <a:latin typeface=" Arial"/>
              </a:rPr>
              <a:t>The unit’s prioritized METs/weapons qualifications/collective live-fire tasks to train and the date when training proficiencies must be achieved.  To include Collective live-fire, gunnery and frequency requirements. </a:t>
            </a:r>
          </a:p>
          <a:p>
            <a:pPr marL="821831" marR="5185" lvl="1" indent="-342900">
              <a:spcAft>
                <a:spcPts val="612"/>
              </a:spcAft>
              <a:buFont typeface="+mj-lt"/>
              <a:buAutoNum type="alphaLcParenR"/>
              <a:tabLst>
                <a:tab pos="771864" algn="l"/>
                <a:tab pos="772513" algn="l"/>
              </a:tabLst>
            </a:pPr>
            <a:endParaRPr lang="en-US" sz="1600" dirty="0">
              <a:solidFill>
                <a:prstClr val="black"/>
              </a:solidFill>
              <a:latin typeface=" Arial"/>
            </a:endParaRPr>
          </a:p>
          <a:p>
            <a:pPr marL="821831" marR="5185" lvl="1" indent="-342900">
              <a:spcAft>
                <a:spcPts val="612"/>
              </a:spcAft>
              <a:buFont typeface="+mj-lt"/>
              <a:buAutoNum type="alphaLcParenR"/>
              <a:tabLst>
                <a:tab pos="771864" algn="l"/>
                <a:tab pos="772513" algn="l"/>
              </a:tabLst>
            </a:pPr>
            <a:r>
              <a:rPr lang="en-US" sz="1600" dirty="0">
                <a:solidFill>
                  <a:prstClr val="black"/>
                </a:solidFill>
                <a:latin typeface=" Arial"/>
              </a:rPr>
              <a:t>The operational environment (OE) to replicate in training. </a:t>
            </a:r>
          </a:p>
          <a:p>
            <a:pPr marL="821831" marR="5185" lvl="1" indent="-342900">
              <a:spcAft>
                <a:spcPts val="612"/>
              </a:spcAft>
              <a:buFont typeface="+mj-lt"/>
              <a:buAutoNum type="alphaLcParenR"/>
              <a:tabLst>
                <a:tab pos="771864" algn="l"/>
                <a:tab pos="772513" algn="l"/>
              </a:tabLst>
            </a:pPr>
            <a:endParaRPr lang="en-US" sz="1600" dirty="0">
              <a:solidFill>
                <a:prstClr val="black"/>
              </a:solidFill>
              <a:latin typeface=" Arial"/>
            </a:endParaRPr>
          </a:p>
          <a:p>
            <a:pPr marL="821831" marR="5185" lvl="1" indent="-342900">
              <a:spcAft>
                <a:spcPts val="612"/>
              </a:spcAft>
              <a:buFont typeface="+mj-lt"/>
              <a:buAutoNum type="alphaLcParenR"/>
              <a:tabLst>
                <a:tab pos="771864" algn="l"/>
                <a:tab pos="772513" algn="l"/>
              </a:tabLst>
            </a:pPr>
            <a:r>
              <a:rPr lang="en-US" sz="1600" dirty="0">
                <a:solidFill>
                  <a:prstClr val="black"/>
                </a:solidFill>
                <a:latin typeface=" Arial"/>
              </a:rPr>
              <a:t>Time management cycle.</a:t>
            </a:r>
          </a:p>
          <a:p>
            <a:pPr marL="0" indent="0" defTabSz="514350">
              <a:buFontTx/>
              <a:buNone/>
              <a:defRPr/>
            </a:pPr>
            <a:endParaRPr lang="en-US" sz="1600" dirty="0">
              <a:solidFill>
                <a:prstClr val="black"/>
              </a:solidFill>
              <a:latin typeface=" Arial"/>
            </a:endParaRPr>
          </a:p>
          <a:p>
            <a:pPr defTabSz="933237">
              <a:defRPr/>
            </a:pPr>
            <a:r>
              <a:rPr lang="en-US" b="0" baseline="0" dirty="0">
                <a:latin typeface=" Arial"/>
              </a:rPr>
              <a:t>Are there any questions?</a:t>
            </a:r>
          </a:p>
          <a:p>
            <a:pPr defTabSz="933237">
              <a:defRPr/>
            </a:pPr>
            <a:endParaRPr lang="en-US" b="0" baseline="0" dirty="0">
              <a:latin typeface=" Arial"/>
            </a:endParaRPr>
          </a:p>
          <a:p>
            <a:pPr defTabSz="933237">
              <a:defRPr/>
            </a:pPr>
            <a:r>
              <a:rPr lang="en-US" b="0" baseline="0" dirty="0">
                <a:latin typeface=" Arial"/>
              </a:rPr>
              <a:t>Next slide. </a:t>
            </a:r>
          </a:p>
          <a:p>
            <a:pPr defTabSz="933237">
              <a:defRPr/>
            </a:pPr>
            <a:endParaRPr lang="en-US" b="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496996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latin typeface=" Arial"/>
              </a:rPr>
              <a:t>REFERENCE: </a:t>
            </a:r>
            <a:r>
              <a:rPr lang="en-US" b="0" dirty="0">
                <a:latin typeface=" Arial"/>
              </a:rPr>
              <a:t>FM 7-0, Training, June 2021.</a:t>
            </a:r>
          </a:p>
          <a:p>
            <a:pPr defTabSz="933237">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Allow the students the opportunity to read/review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Present this as another way to look at the Training Management process and the design and implementation of training at the T-C-B echelon  and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SCRIPT - </a:t>
            </a:r>
          </a:p>
          <a:p>
            <a:endParaRPr lang="en-US" dirty="0"/>
          </a:p>
          <a:p>
            <a:r>
              <a:rPr lang="en-US" b="1" i="1" dirty="0"/>
              <a:t>ASK:</a:t>
            </a:r>
          </a:p>
          <a:p>
            <a:endParaRPr lang="en-US" b="1" i="1" dirty="0">
              <a:latin typeface=" Arial"/>
            </a:endParaRPr>
          </a:p>
          <a:p>
            <a:pPr marL="228600" indent="-228600">
              <a:buAutoNum type="arabicPeriod"/>
            </a:pPr>
            <a:r>
              <a:rPr lang="en-US" b="1" i="1" dirty="0">
                <a:latin typeface=" Arial"/>
              </a:rPr>
              <a:t>What do you view to be key points from this slide? Explain.</a:t>
            </a:r>
          </a:p>
          <a:p>
            <a:pPr marL="228600" indent="-228600">
              <a:buAutoNum type="arabicPeriod"/>
            </a:pPr>
            <a:endParaRPr lang="en-US" dirty="0">
              <a:latin typeface=" Arial"/>
            </a:endParaRPr>
          </a:p>
          <a:p>
            <a:pPr marL="0" indent="0">
              <a:buNone/>
            </a:pPr>
            <a:r>
              <a:rPr lang="en-US" dirty="0">
                <a:latin typeface=" Arial"/>
              </a:rPr>
              <a:t>Suggested Answer: Allow for dialogue and asks follow on questions to continue the dialogue.</a:t>
            </a:r>
          </a:p>
          <a:p>
            <a:endParaRPr lang="en-US" dirty="0">
              <a:latin typeface="Arial" panose="020B0604020202020204" pitchFamily="34" charset="0"/>
              <a:cs typeface="Arial" panose="020B0604020202020204" pitchFamily="34" charset="0"/>
            </a:endParaRPr>
          </a:p>
          <a:p>
            <a:pPr defTabSz="933237">
              <a:defRPr/>
            </a:pPr>
            <a:r>
              <a:rPr lang="en-US" b="0" baseline="0" dirty="0">
                <a:latin typeface=" Arial"/>
              </a:rPr>
              <a:t>Are there any questions?</a:t>
            </a:r>
          </a:p>
          <a:p>
            <a:pPr defTabSz="933237">
              <a:defRPr/>
            </a:pPr>
            <a:endParaRPr lang="en-US" b="0" baseline="0" dirty="0">
              <a:latin typeface=" Arial"/>
            </a:endParaRPr>
          </a:p>
          <a:p>
            <a:pPr defTabSz="933237">
              <a:defRPr/>
            </a:pPr>
            <a:r>
              <a:rPr lang="en-US" b="0" baseline="0" dirty="0">
                <a:latin typeface=" Arial"/>
              </a:rPr>
              <a:t>Next slide. </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11637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is the Commander's responsibility, allied with the guidance and advisement of the 1SG, to defend their organization’s approved training from </a:t>
            </a:r>
            <a:r>
              <a:rPr lang="en-US" sz="1200" b="1" i="1" u="sng" strike="noStrike" kern="1200" baseline="0" dirty="0">
                <a:solidFill>
                  <a:schemeClr val="tx1"/>
                </a:solidFill>
                <a:latin typeface="+mn-lt"/>
                <a:ea typeface="+mn-ea"/>
                <a:cs typeface="+mn-cs"/>
              </a:rPr>
              <a:t>un-forecasted requirements and to underwrite associated risk </a:t>
            </a:r>
            <a:r>
              <a:rPr lang="en-US" sz="1200" b="0" i="0" u="none" strike="noStrike" kern="1200" baseline="0" dirty="0">
                <a:solidFill>
                  <a:schemeClr val="tx1"/>
                </a:solidFill>
                <a:latin typeface="+mn-lt"/>
                <a:ea typeface="+mn-ea"/>
                <a:cs typeface="+mn-cs"/>
              </a:rPr>
              <a:t>to lower priority missions, all leaders involved in the training process have a role in the prevention of training distractors.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T-C-B Command Teams execute this responsibility by a</a:t>
            </a:r>
            <a:r>
              <a:rPr lang="en-US" dirty="0">
                <a:latin typeface="Arial" panose="020B0604020202020204" pitchFamily="34" charset="0"/>
                <a:cs typeface="Arial" panose="020B0604020202020204" pitchFamily="34" charset="0"/>
              </a:rPr>
              <a:t>llocating the necessary training time and resources to enable subordinate organizations to train to standard.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Fight to Train principle of the Nine Principles of Training, when effectively executed, separates great trainers and trained units from others.</a:t>
            </a:r>
            <a:r>
              <a:rPr lang="en-US" dirty="0">
                <a:latin typeface=" 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rPr>
              <a:t>The Army time management systems is a tool that aids you in the Fight to Train principle as you can prioritize and sequence training in a way that allows you as a Command Team to build your training tasks from simple to complex, while doing so when training resources and opportunities are optimal.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rPr>
              <a:t>One method utilized in which leaders can </a:t>
            </a:r>
            <a:r>
              <a:rPr lang="en-US" b="1" i="1" dirty="0">
                <a:latin typeface=" Arial"/>
              </a:rPr>
              <a:t>protect training </a:t>
            </a:r>
            <a:r>
              <a:rPr lang="en-US" dirty="0">
                <a:latin typeface=" Arial"/>
              </a:rPr>
              <a:t>is by the</a:t>
            </a:r>
            <a:r>
              <a:rPr lang="en-US" baseline="0" dirty="0">
                <a:latin typeface=" Arial"/>
              </a:rPr>
              <a:t> utilization of a </a:t>
            </a:r>
            <a:r>
              <a:rPr lang="en-US" b="1" dirty="0">
                <a:latin typeface="Arial" panose="020B0604020202020204" pitchFamily="34" charset="0"/>
                <a:cs typeface="Arial" panose="020B0604020202020204" pitchFamily="34" charset="0"/>
              </a:rPr>
              <a:t>time management system.</a:t>
            </a:r>
            <a:r>
              <a:rPr lang="en-US" dirty="0">
                <a:latin typeface="Arial" panose="020B0604020202020204" pitchFamily="34" charset="0"/>
                <a:cs typeface="Arial" panose="020B0604020202020204" pitchFamily="34" charset="0"/>
              </a:rPr>
              <a:t> </a:t>
            </a:r>
            <a:r>
              <a:rPr lang="en-US" sz="1200" b="0" i="0" u="none" strike="noStrike" baseline="0" dirty="0">
                <a:latin typeface="Times New Roman" panose="02020603050405020304" pitchFamily="18" charset="0"/>
              </a:rPr>
              <a:t>The most common time management system is the</a:t>
            </a:r>
            <a:r>
              <a:rPr lang="en-US" sz="1200" b="1" i="0" u="none" strike="noStrike" baseline="0" dirty="0">
                <a:latin typeface="Times New Roman" panose="02020603050405020304" pitchFamily="18" charset="0"/>
              </a:rPr>
              <a:t> Green-Amber-Red (G-A-R) Time Management Cycle</a:t>
            </a:r>
            <a:r>
              <a:rPr lang="en-US" sz="1200" b="0" i="0" u="none" strike="noStrike" baseline="0" dirty="0">
                <a:latin typeface="Times New Roman" panose="02020603050405020304" pitchFamily="18" charset="0"/>
              </a:rPr>
              <a:t>. </a:t>
            </a:r>
            <a:endParaRPr lang="en-US" sz="1200" b="1" i="0" u="none" strike="noStrike" baseline="0"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b="0" dirty="0">
                <a:latin typeface=" Arial"/>
              </a:rPr>
              <a:t>As you project training events so your unit can train to desired proficiency, effective management of scarce resources comes into play. Time must be forcefully managed and strategically allocated to ensure subordinate units have ample time to become proficient in support of the higher unit.</a:t>
            </a:r>
          </a:p>
          <a:p>
            <a:endParaRPr lang="en-US" b="0" dirty="0">
              <a:latin typeface=" Arial"/>
            </a:endParaRPr>
          </a:p>
          <a:p>
            <a:pPr algn="l"/>
            <a:r>
              <a:rPr lang="en-US" b="0" dirty="0">
                <a:latin typeface=" Arial"/>
              </a:rPr>
              <a:t>Training leaders don’t just seek to be task proficient; they seek </a:t>
            </a:r>
            <a:r>
              <a:rPr lang="en-US" b="1" dirty="0">
                <a:latin typeface=" Arial"/>
              </a:rPr>
              <a:t>Task Mastery </a:t>
            </a:r>
            <a:r>
              <a:rPr lang="en-US" b="0" dirty="0">
                <a:latin typeface=" Arial"/>
              </a:rPr>
              <a:t>as a goal. </a:t>
            </a:r>
          </a:p>
          <a:p>
            <a:pPr algn="l"/>
            <a:endParaRPr lang="en-US" b="0" dirty="0">
              <a:latin typeface=" Arial"/>
            </a:endParaRPr>
          </a:p>
          <a:p>
            <a:pPr algn="l"/>
            <a:r>
              <a:rPr lang="en-US" b="0" dirty="0">
                <a:latin typeface=" Arial"/>
              </a:rPr>
              <a:t>As a result, such requires organizational leaders at echelon to develop and execute training, and, when needed, retraining to build and sustain individual ad collective skills and unit capabilities in support of higher echelon mission requirements. </a:t>
            </a:r>
          </a:p>
          <a:p>
            <a:pPr algn="l"/>
            <a:endParaRPr lang="en-US" sz="1800" b="0" i="0" u="none" strike="noStrike" baseline="0" dirty="0">
              <a:latin typeface=" Arial"/>
            </a:endParaRPr>
          </a:p>
          <a:p>
            <a:pPr algn="l"/>
            <a:r>
              <a:rPr lang="en-US" sz="1800" b="0" i="0" u="none" strike="noStrike" baseline="0" dirty="0">
                <a:latin typeface="Times New Roman" panose="02020603050405020304" pitchFamily="18" charset="0"/>
              </a:rPr>
              <a:t>Higher echelon Commanders account for all organizations within their command and utilize an equitable time management system based on unit training priorities and missions.</a:t>
            </a:r>
          </a:p>
          <a:p>
            <a:pPr algn="l"/>
            <a:endParaRPr lang="en-US" sz="1800" b="0" i="0" u="none" strike="noStrike" baseline="0" dirty="0">
              <a:latin typeface="Times New Roman" panose="02020603050405020304" pitchFamily="18" charset="0"/>
            </a:endParaRPr>
          </a:p>
          <a:p>
            <a:pPr algn="l"/>
            <a:r>
              <a:rPr lang="en-US" sz="2800" b="1" i="1" u="none" strike="noStrike" baseline="0" dirty="0">
                <a:latin typeface="Times New Roman" panose="02020603050405020304" pitchFamily="18" charset="0"/>
              </a:rPr>
              <a:t>ASK:</a:t>
            </a:r>
          </a:p>
          <a:p>
            <a:pPr algn="l"/>
            <a:endParaRPr lang="en-US" sz="2800" b="1" i="1" u="none" strike="noStrike" baseline="0" dirty="0">
              <a:latin typeface="Times New Roman" panose="02020603050405020304" pitchFamily="18" charset="0"/>
            </a:endParaRPr>
          </a:p>
          <a:p>
            <a:pPr marL="0" indent="0" algn="l">
              <a:buNone/>
            </a:pPr>
            <a:r>
              <a:rPr lang="en-US" sz="2800" b="1" i="1" u="none" strike="noStrike" baseline="0" dirty="0">
                <a:latin typeface="Times New Roman" panose="02020603050405020304" pitchFamily="18" charset="0"/>
              </a:rPr>
              <a:t>1. We have already discussed the G-A-R Time Management Cycle; do you have any questions about it?</a:t>
            </a:r>
          </a:p>
          <a:p>
            <a:pPr algn="l"/>
            <a:endParaRPr lang="en-US" sz="1800"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 Arial"/>
              </a:rPr>
              <a:t>Answers to this will vary based on the needs and understanding of the students. Guide discussion if needed. </a:t>
            </a:r>
            <a:r>
              <a:rPr lang="en-US" sz="1800" b="1" dirty="0">
                <a:latin typeface=" Arial"/>
              </a:rPr>
              <a:t>DO NOT</a:t>
            </a:r>
            <a:r>
              <a:rPr lang="en-US" sz="1800" b="0" dirty="0">
                <a:latin typeface=" Arial"/>
              </a:rPr>
              <a:t> get eclipsed by time asking this question-and-answer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rPr>
              <a:t>The complexity of tasks can be a major factor in how much time is needed to conduct an effective training event for those tasks. Allowing subordinates to have not only “white” space on a calendar, but “Green Space”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rPr>
              <a:t>Green space is available time on the calendar when the unit can conduct complex, prime-time training. </a:t>
            </a:r>
          </a:p>
          <a:p>
            <a:endParaRPr lang="en-US" b="0" dirty="0">
              <a:latin typeface=" Arial"/>
            </a:endParaRPr>
          </a:p>
          <a:p>
            <a:r>
              <a:rPr lang="en-US" b="0" dirty="0">
                <a:latin typeface=" Arial"/>
              </a:rPr>
              <a:t>The next slide will provide you with a sample view of the training schedule utilizing the Time Management Cycle</a:t>
            </a:r>
          </a:p>
          <a:p>
            <a:endParaRPr lang="en-US" b="0" dirty="0">
              <a:latin typeface=" Arial"/>
            </a:endParaRPr>
          </a:p>
          <a:p>
            <a:r>
              <a:rPr lang="en-US" b="0" dirty="0">
                <a:latin typeface=" Arial"/>
              </a:rPr>
              <a:t> Are there any questions?</a:t>
            </a:r>
          </a:p>
          <a:p>
            <a:endParaRPr lang="en-US" b="0" dirty="0">
              <a:latin typeface=" Arial"/>
            </a:endParaRPr>
          </a:p>
          <a:p>
            <a:r>
              <a:rPr lang="en-US" b="0" dirty="0">
                <a:latin typeface=" Arial"/>
              </a:rPr>
              <a:t>Next Slide</a:t>
            </a:r>
          </a:p>
        </p:txBody>
      </p:sp>
    </p:spTree>
    <p:extLst>
      <p:ext uri="{BB962C8B-B14F-4D97-AF65-F5344CB8AC3E}">
        <p14:creationId xmlns:p14="http://schemas.microsoft.com/office/powerpoint/2010/main" val="975385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3427" y="4328409"/>
            <a:ext cx="5467416" cy="45518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REFERENCE:</a:t>
            </a:r>
            <a:r>
              <a:rPr lang="en-US" sz="800" b="1" kern="1200" baseline="0" dirty="0">
                <a:solidFill>
                  <a:schemeClr val="tx1"/>
                </a:solidFill>
                <a:effectLst/>
                <a:latin typeface="+mn-lt"/>
                <a:ea typeface="+mn-ea"/>
                <a:cs typeface="+mn-cs"/>
              </a:rPr>
              <a:t> </a:t>
            </a:r>
            <a:r>
              <a:rPr lang="en-US" sz="800" b="0" kern="1200" baseline="0" dirty="0">
                <a:solidFill>
                  <a:schemeClr val="tx1"/>
                </a:solidFill>
                <a:effectLst/>
                <a:latin typeface="+mn-lt"/>
                <a:ea typeface="+mn-ea"/>
                <a:cs typeface="+mn-cs"/>
              </a:rPr>
              <a:t>FM 7-0, Training, June 2021.</a:t>
            </a:r>
            <a:endParaRPr lang="en-US" sz="800" b="0" kern="1200" dirty="0">
              <a:solidFill>
                <a:schemeClr val="tx1"/>
              </a:solidFill>
              <a:effectLst/>
              <a:latin typeface="+mn-lt"/>
              <a:ea typeface="+mn-ea"/>
              <a:cs typeface="+mn-cs"/>
            </a:endParaRPr>
          </a:p>
          <a:p>
            <a:endParaRPr lang="en-US" sz="800" b="1"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INSTRUCTOR NOTES: </a:t>
            </a:r>
            <a:endParaRPr lang="en-US" sz="800" kern="1200" dirty="0">
              <a:solidFill>
                <a:schemeClr val="tx1"/>
              </a:solidFill>
              <a:effectLst/>
              <a:latin typeface="+mn-lt"/>
              <a:ea typeface="+mn-ea"/>
              <a:cs typeface="+mn-cs"/>
            </a:endParaRP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is a build slide on how the Time Management System applies to a training calendar from the Brigade echelon down to the Squad level. </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Instructor should practice building this slide in order to hit the key points of the slide based on using the time management system and the use of training events by echelon.</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Remind the participants of the importance of creating the calendar in accordance with higher echelon and local Garrison policies in order to better formulate their training calendar.</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As you build and walk the slide through to completion the instructor must be able to identify the color codes and how the color coding improves the calendar and makes it an easy reference guide for managing training events.</a:t>
            </a:r>
          </a:p>
          <a:p>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SCRIPT -</a:t>
            </a:r>
          </a:p>
          <a:p>
            <a:endParaRPr lang="en-US" sz="800" dirty="0">
              <a:latin typeface=" Arial"/>
            </a:endParaRPr>
          </a:p>
          <a:p>
            <a:r>
              <a:rPr lang="en-US" sz="800" dirty="0">
                <a:latin typeface=" Arial"/>
              </a:rPr>
              <a:t>Are there any questions?</a:t>
            </a:r>
          </a:p>
          <a:p>
            <a:endParaRPr lang="en-US" sz="800" dirty="0">
              <a:latin typeface=" Arial"/>
            </a:endParaRPr>
          </a:p>
          <a:p>
            <a:r>
              <a:rPr lang="en-US" sz="800" dirty="0">
                <a:latin typeface=" Arial"/>
              </a:rPr>
              <a:t>Next Slide.</a:t>
            </a:r>
          </a:p>
        </p:txBody>
      </p:sp>
    </p:spTree>
    <p:extLst>
      <p:ext uri="{BB962C8B-B14F-4D97-AF65-F5344CB8AC3E}">
        <p14:creationId xmlns:p14="http://schemas.microsoft.com/office/powerpoint/2010/main" val="2310829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REFERENCE</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FM 7-0, Training, June 2021.</a:t>
            </a:r>
          </a:p>
          <a:p>
            <a:pPr lvl="0"/>
            <a:endParaRPr lang="en-US" sz="1200" b="1"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INSTRUCTOR NOTES</a:t>
            </a:r>
            <a:r>
              <a:rPr lang="en-US" sz="1200" b="1" kern="1200" baseline="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Give students time to review the slide as you discuss the varied steps. Note that under the color codes allows for easier identification of critical actions and sub-steps for each Training Model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    </a:t>
            </a:r>
          </a:p>
          <a:p>
            <a:endParaRPr lang="en-US" sz="1200" b="1" kern="1200" dirty="0">
              <a:solidFill>
                <a:schemeClr val="tx1"/>
              </a:solidFill>
              <a:effectLst/>
              <a:latin typeface="+mn-lt"/>
              <a:ea typeface="+mn-ea"/>
              <a:cs typeface="+mn-cs"/>
            </a:endParaRPr>
          </a:p>
          <a:p>
            <a:pPr>
              <a:spcAft>
                <a:spcPts val="600"/>
              </a:spcAft>
            </a:pPr>
            <a:r>
              <a:rPr lang="en-US" sz="1200" dirty="0">
                <a:latin typeface=" Arial"/>
              </a:rPr>
              <a:t>Training models are an effective technique for small units (company and below) to plan and prepare a training event. They provide a logical and reliable framework of activities and actions for small-unit leaders to plan and prepare, execute, and evaluate single training events. </a:t>
            </a:r>
          </a:p>
          <a:p>
            <a:pPr>
              <a:spcAft>
                <a:spcPts val="600"/>
              </a:spcAft>
            </a:pPr>
            <a:endParaRPr lang="en-US" sz="500" dirty="0">
              <a:latin typeface=" Arial"/>
            </a:endParaRPr>
          </a:p>
          <a:p>
            <a:r>
              <a:rPr lang="en-US" sz="1200" kern="1200" dirty="0">
                <a:solidFill>
                  <a:schemeClr val="tx1"/>
                </a:solidFill>
                <a:effectLst/>
                <a:latin typeface="+mn-lt"/>
                <a:ea typeface="+mn-ea"/>
                <a:cs typeface="+mn-cs"/>
              </a:rPr>
              <a:t>A commonly used and effective model for managing all aspects for training events is </a:t>
            </a:r>
            <a:r>
              <a:rPr lang="en-US" sz="1200" b="1" kern="1200" dirty="0">
                <a:solidFill>
                  <a:schemeClr val="tx1"/>
                </a:solidFill>
                <a:effectLst/>
                <a:latin typeface="+mn-lt"/>
                <a:ea typeface="+mn-ea"/>
                <a:cs typeface="+mn-cs"/>
              </a:rPr>
              <a:t>the 8-Step Training Model</a:t>
            </a:r>
            <a:r>
              <a:rPr lang="en-US" sz="1200" kern="1200" dirty="0">
                <a:solidFill>
                  <a:schemeClr val="tx1"/>
                </a:solidFill>
                <a:effectLst/>
                <a:latin typeface="+mn-lt"/>
                <a:ea typeface="+mn-ea"/>
                <a:cs typeface="+mn-cs"/>
              </a:rPr>
              <a:t>; the premier training model for the US Army.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the steps are listed in numerical order, you do not need to lock yourself into the given sequence.  For example, leader training may not occur until the leaders are available independent of the event planning sequence provided by the 8-step training model.  </a:t>
            </a:r>
          </a:p>
          <a:p>
            <a:endParaRPr lang="en-US" sz="1200" kern="1200" dirty="0">
              <a:solidFill>
                <a:schemeClr val="tx1"/>
              </a:solidFill>
              <a:effectLst/>
              <a:latin typeface="+mn-lt"/>
              <a:ea typeface="+mn-ea"/>
              <a:cs typeface="+mn-cs"/>
            </a:endParaRPr>
          </a:p>
          <a:p>
            <a:r>
              <a:rPr lang="en-US" dirty="0"/>
              <a:t>The</a:t>
            </a:r>
            <a:r>
              <a:rPr lang="en-US" baseline="0" dirty="0"/>
              <a:t> instructor must go into the details below to explain each step.  The details for the </a:t>
            </a:r>
            <a:r>
              <a:rPr lang="en-US" dirty="0"/>
              <a:t>8-Step Training Model </a:t>
            </a:r>
            <a:r>
              <a:rPr lang="en-US" baseline="0" dirty="0"/>
              <a:t>are provided below:</a:t>
            </a:r>
          </a:p>
          <a:p>
            <a:endParaRPr lang="en-US" baseline="0" dirty="0"/>
          </a:p>
          <a:p>
            <a:r>
              <a:rPr lang="en-US" b="1" dirty="0"/>
              <a:t>Step 1: Plan the training event. </a:t>
            </a:r>
          </a:p>
          <a:p>
            <a:endParaRPr lang="en-US" b="1" dirty="0"/>
          </a:p>
          <a:p>
            <a:r>
              <a:rPr lang="en-US" dirty="0"/>
              <a:t>Leaders develop specific and measurable training objectives based on the Commander's guidance. They identify and coordinate the resources necessary to train and provide guidance and direction to subordinates. </a:t>
            </a:r>
          </a:p>
          <a:p>
            <a:endParaRPr lang="en-US" dirty="0"/>
          </a:p>
          <a:p>
            <a:r>
              <a:rPr lang="en-US" dirty="0"/>
              <a:t>Leaders allocate and ensure Soldiers have enough time for training as well as identify the required resources to train effectively. They identify potential hazards and eliminate or mitigate associated risks. Lastly, leaders develop evaluation plans that support the tasks trained.</a:t>
            </a:r>
          </a:p>
          <a:p>
            <a:endParaRPr lang="en-US" dirty="0"/>
          </a:p>
          <a:p>
            <a:r>
              <a:rPr lang="en-US" b="1" dirty="0"/>
              <a:t>Step 2: Train and certify leaders. </a:t>
            </a:r>
          </a:p>
          <a:p>
            <a:endParaRPr lang="en-US" b="1" dirty="0"/>
          </a:p>
          <a:p>
            <a:r>
              <a:rPr lang="en-US" dirty="0"/>
              <a:t>Certification requirements are established, and leaders and trainers are certified to lead and conduct the training. Certified personnel must have detailed knowledge of the training subject matter and have performed the task to standard themselves. This step also includes training and certifying opposing force (OPFOR) leaders.</a:t>
            </a:r>
          </a:p>
          <a:p>
            <a:endParaRPr lang="en-US" dirty="0"/>
          </a:p>
          <a:p>
            <a:r>
              <a:rPr lang="en-US" b="1" dirty="0"/>
              <a:t>Step 3: Recon training sites.</a:t>
            </a:r>
          </a:p>
          <a:p>
            <a:endParaRPr lang="en-US" b="1" dirty="0"/>
          </a:p>
          <a:p>
            <a:r>
              <a:rPr lang="en-US" dirty="0"/>
              <a:t>Leaders perform reconnaissance of training sites and report back observations and potential issues prior to training execution. Leaders verify that training locations can support the training event and enable the unit to accomplish its training objectives. They contact site support personnel and solve scheduling and coordination issues.</a:t>
            </a:r>
          </a:p>
          <a:p>
            <a:endParaRPr lang="en-US" dirty="0"/>
          </a:p>
          <a:p>
            <a:r>
              <a:rPr lang="en-US" b="1" dirty="0"/>
              <a:t>Step 4: Issue the operation order (OPORD). </a:t>
            </a:r>
          </a:p>
          <a:p>
            <a:endParaRPr lang="en-US" b="1" dirty="0"/>
          </a:p>
          <a:p>
            <a:r>
              <a:rPr lang="en-US" dirty="0"/>
              <a:t>This order specifies responsibilities, timelines for execution, tactical scenarios, and other key information necessary to execute the training event. Leaders identify the tasks trained, training objectives, the training mission, and the methods to execute the training. </a:t>
            </a:r>
          </a:p>
          <a:p>
            <a:endParaRPr lang="en-US" dirty="0"/>
          </a:p>
          <a:p>
            <a:r>
              <a:rPr lang="en-US" dirty="0"/>
              <a:t>Leaders ensure subordinates have all available information to prepare and execute the training event. A successful training event relies on all leaders understanding the expected outcome and remaining focused on the training objectives. </a:t>
            </a:r>
          </a:p>
          <a:p>
            <a:endParaRPr lang="en-US" dirty="0"/>
          </a:p>
          <a:p>
            <a:r>
              <a:rPr lang="en-US" b="1" dirty="0"/>
              <a:t>Step 5: Rehearse. </a:t>
            </a:r>
          </a:p>
          <a:p>
            <a:endParaRPr lang="en-US" b="1" dirty="0"/>
          </a:p>
          <a:p>
            <a:r>
              <a:rPr lang="en-US" dirty="0"/>
              <a:t>Leaders conduct rehearsals to ensure plans are synchronized and actions are understood by subordinates. Leaders supervise rehearsals to ensure those responsible for training are prepared and organized. This step includes conducting rehearsals necessary for OPFOR leaders and personnel.</a:t>
            </a:r>
          </a:p>
          <a:p>
            <a:endParaRPr lang="en-US" dirty="0"/>
          </a:p>
          <a:p>
            <a:r>
              <a:rPr lang="en-US" b="1" dirty="0"/>
              <a:t>Step 6: Train. </a:t>
            </a:r>
          </a:p>
          <a:p>
            <a:endParaRPr lang="en-US" b="1" dirty="0"/>
          </a:p>
          <a:p>
            <a:r>
              <a:rPr lang="en-US" dirty="0"/>
              <a:t>Training is executed, tasks are observed and evaluated, and training objectives are trained until proficiency is achieved. As participants perform tasks, trainers evaluate performance against published standards.</a:t>
            </a:r>
          </a:p>
          <a:p>
            <a:endParaRPr lang="en-US" dirty="0"/>
          </a:p>
          <a:p>
            <a:r>
              <a:rPr lang="en-US" b="1" dirty="0"/>
              <a:t>Step 7: Conduct after action reviews. </a:t>
            </a:r>
          </a:p>
          <a:p>
            <a:endParaRPr lang="en-US" b="1" dirty="0"/>
          </a:p>
          <a:p>
            <a:r>
              <a:rPr lang="en-US" dirty="0"/>
              <a:t>After action reviews (AARs) are conducted during the planning process, executed training and upon training event completion. AAR feedback is provided to the unit Commander to help assess task proficiency. </a:t>
            </a:r>
          </a:p>
          <a:p>
            <a:endParaRPr lang="en-US" dirty="0"/>
          </a:p>
          <a:p>
            <a:r>
              <a:rPr lang="en-US" dirty="0"/>
              <a:t>Lessons learned are discussed, recorded for future use, and shared with other units and leaders. These reviews help improve unit training as well as the unit’s tactics, techniques, and procedures (TTP). </a:t>
            </a:r>
          </a:p>
          <a:p>
            <a:endParaRPr lang="en-US" dirty="0"/>
          </a:p>
          <a:p>
            <a:r>
              <a:rPr lang="en-US" b="1" dirty="0"/>
              <a:t>Step 8: Retrain. </a:t>
            </a:r>
          </a:p>
          <a:p>
            <a:endParaRPr lang="en-US" b="1" dirty="0"/>
          </a:p>
          <a:p>
            <a:r>
              <a:rPr lang="en-US" dirty="0"/>
              <a:t>Tasks not performed to standard are retrained and re-evaluated until the standard is achieved. Units do not depart the training event with tasks not trained to standard and training objectives not met.</a:t>
            </a:r>
          </a:p>
          <a:p>
            <a:endParaRPr lang="en-US" dirty="0"/>
          </a:p>
          <a:p>
            <a:r>
              <a:rPr lang="en-US" sz="1200" b="0" kern="1200" dirty="0">
                <a:solidFill>
                  <a:schemeClr val="tx1"/>
                </a:solidFill>
                <a:effectLst/>
                <a:latin typeface="+mn-lt"/>
                <a:ea typeface="+mn-ea"/>
                <a:cs typeface="+mn-cs"/>
              </a:rPr>
              <a:t>Are there any questions?</a:t>
            </a:r>
            <a:endParaRPr lang="en-US" sz="1200" b="0" kern="1200" baseline="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Next slide.</a:t>
            </a:r>
          </a:p>
          <a:p>
            <a:endParaRPr lang="en-US" dirty="0"/>
          </a:p>
        </p:txBody>
      </p:sp>
    </p:spTree>
    <p:extLst>
      <p:ext uri="{BB962C8B-B14F-4D97-AF65-F5344CB8AC3E}">
        <p14:creationId xmlns:p14="http://schemas.microsoft.com/office/powerpoint/2010/main" val="563514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latin typeface=" Arial"/>
              </a:rPr>
              <a:t>REFERENCE: </a:t>
            </a:r>
            <a:r>
              <a:rPr lang="en-US" b="0" dirty="0">
                <a:latin typeface=" Arial"/>
              </a:rPr>
              <a:t>FM 7-0, Training, June 2021.</a:t>
            </a:r>
          </a:p>
          <a:p>
            <a:pPr defTabSz="933237">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Highlight the Evaluation and Assessment diagram. Emphasize its 360-degree nature especially how the identified entities provide evaluation and that these evaluations, formal and informal, guide how the Commander, in consultation with the 1SG, assess training in light of current and desired training proficiency 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itchFamily="34" charset="0"/>
                <a:cs typeface="Arial" pitchFamily="34" charset="0"/>
              </a:rPr>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itchFamily="34" charset="0"/>
                <a:cs typeface="Arial" pitchFamily="34" charset="0"/>
              </a:rPr>
              <a:t>1. </a:t>
            </a:r>
            <a:r>
              <a:rPr lang="en-US" b="1" i="1" baseline="0" dirty="0">
                <a:latin typeface="Arial" pitchFamily="34" charset="0"/>
                <a:cs typeface="Arial" pitchFamily="34" charset="0"/>
              </a:rPr>
              <a:t>Evaluation and assessment is a continuous process based on a wide variety of inputs and feedbacks. Where does this input and feedback come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Arial" pitchFamily="34" charset="0"/>
                <a:cs typeface="Arial" pitchFamily="34" charset="0"/>
              </a:rPr>
              <a:t>Suggested Answer: </a:t>
            </a:r>
            <a:r>
              <a:rPr lang="en-US" sz="1200" b="0" i="0" u="none" strike="noStrike" kern="1200" baseline="0" dirty="0">
                <a:solidFill>
                  <a:schemeClr val="tx1"/>
                </a:solidFill>
                <a:latin typeface="+mn-lt"/>
                <a:ea typeface="+mn-ea"/>
                <a:cs typeface="+mn-cs"/>
              </a:rPr>
              <a:t>Soldier, subordinate leader, and noncommissioned officer observations and evaluations, external reports and inspections, after action reviews, and senior leader observations.</a:t>
            </a:r>
            <a:r>
              <a:rPr lang="en-US" b="0" baseline="0" dirty="0">
                <a:latin typeface="Arial" pitchFamily="34" charset="0"/>
                <a:cs typeface="Arial" pitchFamily="34" charset="0"/>
              </a:rPr>
              <a:t>. FM 7-0, para 5-1)</a:t>
            </a: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itchFamily="34" charset="0"/>
                <a:cs typeface="Arial" pitchFamily="34" charset="0"/>
              </a:rPr>
              <a:t>2.  What critical insights do 1SGs and subordinate NCOs provide in the evaluation and assessment of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Arial" pitchFamily="34" charset="0"/>
                <a:cs typeface="Arial" pitchFamily="34" charset="0"/>
              </a:rPr>
              <a:t>Suggested Answer:  Answers will vary based on past positions and experiences.</a:t>
            </a:r>
            <a:endParaRPr lang="en-US" b="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endParaRPr lang="en-US" dirty="0"/>
          </a:p>
          <a:p>
            <a:r>
              <a:rPr lang="en-US" b="0" dirty="0"/>
              <a:t>During evaluation planning</a:t>
            </a:r>
            <a:r>
              <a:rPr lang="en-US" b="0" baseline="0" dirty="0"/>
              <a:t> c</a:t>
            </a:r>
            <a:r>
              <a:rPr lang="en-US" dirty="0"/>
              <a:t>ommanders ensure a supporting evaluation plan exists for training events. This plan provides trained</a:t>
            </a:r>
            <a:r>
              <a:rPr lang="en-US" baseline="0" dirty="0"/>
              <a:t> </a:t>
            </a:r>
            <a:r>
              <a:rPr lang="en-US" dirty="0"/>
              <a:t>and certified evaluators with a process to observe and record task proficiency. </a:t>
            </a:r>
          </a:p>
          <a:p>
            <a:endParaRPr lang="en-US" dirty="0"/>
          </a:p>
          <a:p>
            <a:r>
              <a:rPr lang="en-US" dirty="0"/>
              <a:t>Evaluators record the results</a:t>
            </a:r>
            <a:r>
              <a:rPr lang="en-US" baseline="0" dirty="0"/>
              <a:t> </a:t>
            </a:r>
            <a:r>
              <a:rPr lang="en-US" dirty="0"/>
              <a:t>of their observations and provide them to the commander at the conclusion of training as part of feedback.</a:t>
            </a:r>
          </a:p>
          <a:p>
            <a:endParaRPr lang="en-US" dirty="0"/>
          </a:p>
          <a:p>
            <a:r>
              <a:rPr lang="en-US" dirty="0"/>
              <a:t>When</a:t>
            </a:r>
            <a:r>
              <a:rPr lang="en-US" baseline="0" dirty="0"/>
              <a:t> it comes to e</a:t>
            </a:r>
            <a:r>
              <a:rPr lang="en-US" dirty="0"/>
              <a:t>xternal evaluations (EXEVALs) they are directed and resourced by the commander two echelons above</a:t>
            </a:r>
            <a:r>
              <a:rPr lang="en-US" baseline="0" dirty="0"/>
              <a:t> </a:t>
            </a:r>
            <a:r>
              <a:rPr lang="en-US" dirty="0"/>
              <a:t>the evaluated unit. Leaders outside the evaluated unit’s chain of command conduct these evaluations.</a:t>
            </a:r>
            <a:r>
              <a:rPr lang="en-US" baseline="0" dirty="0"/>
              <a:t> </a:t>
            </a:r>
          </a:p>
          <a:p>
            <a:endParaRPr lang="en-US" baseline="0" dirty="0"/>
          </a:p>
          <a:p>
            <a:r>
              <a:rPr lang="en-US" dirty="0"/>
              <a:t>EXEVALs are conducted down to platoon level, but at the commander’s discretion can be conducted below</a:t>
            </a:r>
            <a:r>
              <a:rPr lang="en-US" baseline="0" dirty="0"/>
              <a:t> </a:t>
            </a:r>
            <a:r>
              <a:rPr lang="en-US" dirty="0"/>
              <a:t>platoon. The selected collective tasks to validate become EXEVAL training objectives. </a:t>
            </a:r>
          </a:p>
          <a:p>
            <a:endParaRPr lang="en-US" dirty="0"/>
          </a:p>
          <a:p>
            <a:r>
              <a:rPr lang="en-US" dirty="0"/>
              <a:t>The EXEVAL</a:t>
            </a:r>
            <a:r>
              <a:rPr lang="en-US" baseline="0" dirty="0"/>
              <a:t> </a:t>
            </a:r>
            <a:r>
              <a:rPr lang="en-US" dirty="0"/>
              <a:t>exercises unit command and control, communications, movement, and operations against an actual or</a:t>
            </a:r>
            <a:r>
              <a:rPr lang="en-US" baseline="0" dirty="0"/>
              <a:t> </a:t>
            </a:r>
            <a:r>
              <a:rPr lang="en-US" dirty="0"/>
              <a:t>simulated opposing force in a replicated operational environment. (See appendix H and AR 350-1 for</a:t>
            </a:r>
            <a:r>
              <a:rPr lang="en-US" baseline="0" dirty="0"/>
              <a:t> </a:t>
            </a:r>
            <a:r>
              <a:rPr lang="en-US" dirty="0"/>
              <a:t>additional information on EXEVALs.)</a:t>
            </a:r>
          </a:p>
          <a:p>
            <a:endParaRPr lang="en-US" dirty="0"/>
          </a:p>
          <a:p>
            <a:pPr defTabSz="933237">
              <a:defRPr/>
            </a:pPr>
            <a:r>
              <a:rPr lang="en-US" b="0" baseline="0" dirty="0">
                <a:latin typeface=" Arial"/>
              </a:rPr>
              <a:t>Are there any questions?</a:t>
            </a:r>
          </a:p>
          <a:p>
            <a:pPr defTabSz="933237">
              <a:defRPr/>
            </a:pPr>
            <a:endParaRPr lang="en-US" b="0" baseline="0" dirty="0">
              <a:latin typeface=" Arial"/>
            </a:endParaRPr>
          </a:p>
          <a:p>
            <a:pPr defTabSz="933237">
              <a:defRPr/>
            </a:pPr>
            <a:r>
              <a:rPr lang="en-US" b="0" baseline="0" dirty="0">
                <a:latin typeface=" Arial"/>
              </a:rPr>
              <a:t>Next slide. </a:t>
            </a:r>
          </a:p>
          <a:p>
            <a:endParaRPr lang="en-US" dirty="0"/>
          </a:p>
        </p:txBody>
      </p:sp>
    </p:spTree>
    <p:extLst>
      <p:ext uri="{BB962C8B-B14F-4D97-AF65-F5344CB8AC3E}">
        <p14:creationId xmlns:p14="http://schemas.microsoft.com/office/powerpoint/2010/main" val="1415472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latin typeface=" Arial"/>
              </a:rPr>
              <a:t>REFERENCE: </a:t>
            </a:r>
            <a:r>
              <a:rPr lang="en-US" b="0" dirty="0">
                <a:latin typeface=" Arial"/>
              </a:rPr>
              <a:t>FM 7-0, Training, June 2021.</a:t>
            </a: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cs typeface="Arial" pitchFamily="34" charset="0"/>
              </a:rPr>
              <a:t>If needed allow for further discussion by addressing any noted lack of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spc="-5"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training is evaluated. Evaluation is the </a:t>
            </a:r>
            <a:r>
              <a:rPr lang="en-US" i="1" u="sng" dirty="0"/>
              <a:t>objective observation </a:t>
            </a:r>
            <a:r>
              <a:rPr lang="en-US" dirty="0"/>
              <a:t>of performance measured against standards. Presentation of the evaluation observations can be provided through formal or informal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t>
            </a:r>
            <a:r>
              <a:rPr lang="en-US" dirty="0"/>
              <a:t>individual tasks (Army warrior and military occupational specialty tasks), drills, other collective tasks, and</a:t>
            </a:r>
            <a:r>
              <a:rPr lang="en-US" baseline="0" dirty="0"/>
              <a:t> </a:t>
            </a:r>
            <a:r>
              <a:rPr lang="en-US" dirty="0"/>
              <a:t>collective live-fire tasks, training and evaluation outlines (T&amp;EOs) are the reference for task standards. For weapons qualification standards, the applicable weapon system publications</a:t>
            </a:r>
            <a:r>
              <a:rPr lang="en-US" baseline="0" dirty="0"/>
              <a:t> (TCs) </a:t>
            </a:r>
            <a:r>
              <a:rPr lang="en-US" dirty="0"/>
              <a:t>are the principal reference points.</a:t>
            </a:r>
          </a:p>
          <a:p>
            <a:endParaRPr lang="en-US" dirty="0"/>
          </a:p>
          <a:p>
            <a:r>
              <a:rPr lang="en-US" dirty="0"/>
              <a:t>The commander relies heavily on evaluation results when assessing proficiency. 1SG and NCO involvement in this process is a signal feature as they provide direct oversight for the execution of training according to published standards. </a:t>
            </a:r>
          </a:p>
          <a:p>
            <a:endParaRPr lang="en-US" dirty="0"/>
          </a:p>
          <a:p>
            <a:r>
              <a:rPr lang="en-US" dirty="0"/>
              <a:t>Evaluations can be</a:t>
            </a:r>
            <a:r>
              <a:rPr lang="en-US" baseline="0" dirty="0"/>
              <a:t> </a:t>
            </a:r>
            <a:r>
              <a:rPr lang="en-US" dirty="0"/>
              <a:t>executed using internal or external assets. The evaluation of training occurs during the execution phase of</a:t>
            </a:r>
            <a:r>
              <a:rPr lang="en-US" baseline="0" dirty="0"/>
              <a:t> </a:t>
            </a:r>
            <a:r>
              <a:rPr lang="en-US" dirty="0"/>
              <a:t>training events as well as during the planning and preparation phases as leaders continually find ways to</a:t>
            </a:r>
            <a:r>
              <a:rPr lang="en-US" baseline="0" dirty="0"/>
              <a:t> </a:t>
            </a:r>
            <a:r>
              <a:rPr lang="en-US" dirty="0"/>
              <a:t>improve unit tactics, techniques, and procedures. Additionally, leaders use evaluations as opportunities to</a:t>
            </a:r>
            <a:r>
              <a:rPr lang="en-US" baseline="0" dirty="0"/>
              <a:t> </a:t>
            </a:r>
            <a:r>
              <a:rPr lang="en-US" dirty="0"/>
              <a:t>coach and mentor subordinates.</a:t>
            </a:r>
          </a:p>
          <a:p>
            <a:endParaRPr lang="en-US" dirty="0"/>
          </a:p>
          <a:p>
            <a:pPr defTabSz="933237">
              <a:defRPr/>
            </a:pPr>
            <a:r>
              <a:rPr lang="en-US" b="0" baseline="0" dirty="0">
                <a:latin typeface=" Arial"/>
              </a:rPr>
              <a:t>Are there any questions?</a:t>
            </a:r>
          </a:p>
          <a:p>
            <a:pPr defTabSz="933237">
              <a:defRPr/>
            </a:pPr>
            <a:endParaRPr lang="en-US" b="0" baseline="0" dirty="0">
              <a:latin typeface=" Arial"/>
            </a:endParaRPr>
          </a:p>
          <a:p>
            <a:pPr defTabSz="933237">
              <a:defRPr/>
            </a:pPr>
            <a:r>
              <a:rPr lang="en-US" b="0" baseline="0" dirty="0">
                <a:latin typeface=" Arial"/>
              </a:rPr>
              <a:t>Next slide. </a:t>
            </a:r>
          </a:p>
          <a:p>
            <a:endParaRPr lang="en-US" dirty="0"/>
          </a:p>
        </p:txBody>
      </p:sp>
    </p:spTree>
    <p:extLst>
      <p:ext uri="{BB962C8B-B14F-4D97-AF65-F5344CB8AC3E}">
        <p14:creationId xmlns:p14="http://schemas.microsoft.com/office/powerpoint/2010/main" val="3716125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indent="0">
              <a:buFont typeface="Arial" panose="020B0604020202020204" pitchFamily="34" charset="0"/>
              <a:buNone/>
            </a:pPr>
            <a:endParaRPr lang="en-US" b="1" baseline="0" dirty="0">
              <a:latin typeface=" Arial"/>
            </a:endParaRPr>
          </a:p>
          <a:p>
            <a:r>
              <a:rPr lang="en-US" b="1" dirty="0">
                <a:latin typeface=" Arial"/>
              </a:rPr>
              <a:t>INSTRUCTOR NOTES: </a:t>
            </a:r>
          </a:p>
          <a:p>
            <a:endParaRPr lang="en-US" sz="1200" b="1"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1. The Check on Learning in this presentation includes questions and answers (solutions) for the instructor ONLY.</a:t>
            </a:r>
          </a:p>
          <a:p>
            <a:pPr marL="0" lvl="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Determine if students have gained familiarity with the material discussed by soliciting student questions and explanations. Ask the students questions and correct misunderstandings.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indent="0">
              <a:buNone/>
            </a:pPr>
            <a:endParaRPr lang="en-US" sz="1200" dirty="0">
              <a:latin typeface=" Aria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We will now conduct a Check on Learning. </a:t>
            </a:r>
            <a:r>
              <a:rPr lang="en-US" sz="1200" b="0" kern="1200" baseline="0" dirty="0">
                <a:solidFill>
                  <a:schemeClr val="tx1"/>
                </a:solidFill>
                <a:effectLst/>
                <a:latin typeface=" Arial"/>
                <a:ea typeface="+mn-ea"/>
                <a:cs typeface="Arial" panose="020B0604020202020204" pitchFamily="34" charset="0"/>
              </a:rPr>
              <a:t> Do not answer until prompted to.</a:t>
            </a:r>
          </a:p>
          <a:p>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tx1"/>
                </a:solidFill>
                <a:effectLst/>
                <a:latin typeface=" Arial"/>
                <a:ea typeface="+mn-ea"/>
                <a:cs typeface="Arial" panose="020B0604020202020204" pitchFamily="34" charset="0"/>
              </a:rPr>
              <a:t>ASK: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kern="1200" baseline="0" dirty="0">
              <a:solidFill>
                <a:schemeClr val="tx1"/>
              </a:solidFill>
              <a:effectLst/>
              <a:latin typeface=" Arial"/>
              <a:ea typeface="+mn-ea"/>
              <a:cs typeface="Arial" panose="020B0604020202020204" pitchFamily="34" charset="0"/>
            </a:endParaRPr>
          </a:p>
          <a:p>
            <a:pPr marL="228600" indent="-228600">
              <a:buAutoNum type="arabicPeriod"/>
            </a:pPr>
            <a:r>
              <a:rPr lang="en-US" sz="1200" b="1" kern="1200" dirty="0">
                <a:solidFill>
                  <a:schemeClr val="tx1"/>
                </a:solidFill>
                <a:effectLst/>
                <a:latin typeface="+mn-lt"/>
                <a:ea typeface="+mn-ea"/>
                <a:cs typeface="+mn-cs"/>
              </a:rPr>
              <a:t>What are the three planning horizons for Army training? (ref: FM 7-0, Chap 3, para 3-3 to 3-6) </a:t>
            </a:r>
          </a:p>
          <a:p>
            <a:pPr marL="228600" indent="-228600">
              <a:buAutoNum type="arabicPeriod"/>
            </a:pPr>
            <a:endParaRPr lang="en-US" sz="1200" b="1" kern="1200" dirty="0">
              <a:solidFill>
                <a:schemeClr val="tx1"/>
              </a:solidFill>
              <a:effectLst/>
              <a:latin typeface="+mn-lt"/>
              <a:ea typeface="+mn-ea"/>
              <a:cs typeface="+mn-cs"/>
            </a:endParaRPr>
          </a:p>
          <a:p>
            <a:pPr marL="0" indent="0">
              <a:buNone/>
            </a:pPr>
            <a:r>
              <a:rPr lang="en-US" sz="1200" b="0" kern="1200" dirty="0">
                <a:solidFill>
                  <a:schemeClr val="tx1"/>
                </a:solidFill>
                <a:effectLst/>
                <a:latin typeface="+mn-lt"/>
                <a:ea typeface="+mn-ea"/>
                <a:cs typeface="+mn-cs"/>
              </a:rPr>
              <a:t>Answer: Long-range, Mid-range, and Short-range.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What is the premier training model used by the Army, and why</a:t>
            </a:r>
            <a:r>
              <a:rPr lang="en-US" sz="1200" b="1" kern="1200" baseline="0" dirty="0">
                <a:solidFill>
                  <a:schemeClr val="tx1"/>
                </a:solidFill>
                <a:effectLst/>
                <a:latin typeface="+mn-lt"/>
                <a:ea typeface="+mn-ea"/>
                <a:cs typeface="+mn-cs"/>
              </a:rPr>
              <a:t>? (ref: FM 7-0, Chap 3, para 3-21)</a:t>
            </a:r>
          </a:p>
          <a:p>
            <a:endParaRPr lang="en-US" sz="1200" b="1" kern="1200" baseline="0" dirty="0">
              <a:solidFill>
                <a:schemeClr val="tx1"/>
              </a:solidFill>
              <a:effectLst/>
              <a:latin typeface="+mn-lt"/>
              <a:ea typeface="+mn-ea"/>
              <a:cs typeface="+mn-cs"/>
            </a:endParaRPr>
          </a:p>
          <a:p>
            <a:pPr algn="l"/>
            <a:r>
              <a:rPr lang="en-US" sz="1200" b="0" kern="1200" dirty="0">
                <a:solidFill>
                  <a:schemeClr val="tx1"/>
                </a:solidFill>
                <a:effectLst/>
                <a:latin typeface="+mn-lt"/>
                <a:ea typeface="+mn-ea"/>
                <a:cs typeface="+mn-cs"/>
              </a:rPr>
              <a:t>Answer: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8-Step Training model, it </a:t>
            </a:r>
            <a:r>
              <a:rPr lang="en-US" sz="1800" b="0" i="0" u="none" strike="noStrike" baseline="0" dirty="0">
                <a:latin typeface="Times New Roman" panose="02020603050405020304" pitchFamily="18" charset="0"/>
              </a:rPr>
              <a:t>provide a logical and reliable framework of activities and actions for small-unit leaders to plan and prepare, execute, and evaluate single training events.</a:t>
            </a:r>
            <a:r>
              <a:rPr lang="en-US" sz="1200" kern="1200" dirty="0">
                <a:solidFill>
                  <a:schemeClr val="tx1"/>
                </a:solidFill>
                <a:effectLst/>
                <a:latin typeface="+mn-lt"/>
                <a:ea typeface="+mn-ea"/>
                <a:cs typeface="+mn-cs"/>
              </a:rPr>
              <a:t> </a:t>
            </a:r>
          </a:p>
          <a:p>
            <a:pPr algn="l"/>
            <a:endParaRPr lang="en-US" sz="1200" b="0" kern="1200" dirty="0">
              <a:solidFill>
                <a:schemeClr val="tx1"/>
              </a:solidFill>
              <a:effectLst/>
              <a:latin typeface="Aria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FF0000"/>
                </a:solidFill>
                <a:latin typeface=" Arial"/>
                <a:ea typeface="+mn-ea"/>
                <a:cs typeface="Arial" pitchFamily="34" charset="0"/>
              </a:rPr>
              <a:t>Are there any questions?</a:t>
            </a:r>
            <a:endParaRPr lang="en-US" sz="1200" b="0" i="0" u="none" strike="noStrike" kern="1200" baseline="0" dirty="0">
              <a:solidFill>
                <a:schemeClr val="tx1"/>
              </a:solidFill>
              <a:latin typeface=" Arial"/>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 Arial"/>
                <a:ea typeface="+mn-ea"/>
                <a:cs typeface="Arial" panose="020B0604020202020204" pitchFamily="34" charset="0"/>
              </a:rPr>
              <a:t>Next slide.</a:t>
            </a:r>
          </a:p>
          <a:p>
            <a:endParaRPr lang="en-US" dirty="0"/>
          </a:p>
        </p:txBody>
      </p:sp>
    </p:spTree>
    <p:extLst>
      <p:ext uri="{BB962C8B-B14F-4D97-AF65-F5344CB8AC3E}">
        <p14:creationId xmlns:p14="http://schemas.microsoft.com/office/powerpoint/2010/main" val="2039398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indent="0">
              <a:buFont typeface="Arial" panose="020B0604020202020204" pitchFamily="34" charset="0"/>
              <a:buNone/>
            </a:pPr>
            <a:endParaRPr lang="en-US" b="1" baseline="0" dirty="0">
              <a:latin typeface=" Arial"/>
            </a:endParaRPr>
          </a:p>
          <a:p>
            <a:r>
              <a:rPr lang="en-US" b="1" dirty="0">
                <a:latin typeface=" Arial"/>
              </a:rPr>
              <a:t>INSTRUCTOR NOTES: </a:t>
            </a:r>
          </a:p>
          <a:p>
            <a:endParaRPr lang="en-US" sz="1200" b="1" kern="1200" dirty="0">
              <a:solidFill>
                <a:schemeClr val="tx1"/>
              </a:solidFill>
              <a:effectLst/>
              <a:latin typeface="+mn-lt"/>
              <a:ea typeface="+mn-ea"/>
              <a:cs typeface="+mn-cs"/>
            </a:endParaRPr>
          </a:p>
          <a:p>
            <a:r>
              <a:rPr lang="en-US" b="1" dirty="0">
                <a:latin typeface=" Arial"/>
              </a:rPr>
              <a:t>SCRIPT -  </a:t>
            </a:r>
          </a:p>
          <a:p>
            <a:endParaRPr lang="en-US" b="1" baseline="0" dirty="0">
              <a:latin typeface=" Arial"/>
            </a:endParaRPr>
          </a:p>
          <a:p>
            <a:r>
              <a:rPr lang="en-US" b="0" baseline="0" dirty="0">
                <a:latin typeface=" Arial"/>
              </a:rPr>
              <a:t>During this lesson we learned:</a:t>
            </a:r>
          </a:p>
          <a:p>
            <a:pPr marL="0" indent="0">
              <a:buFont typeface="Wingdings" panose="05000000000000000000" pitchFamily="2" charset="2"/>
              <a:buNone/>
            </a:pPr>
            <a:endParaRPr lang="en-US" sz="1200" b="0" baseline="0" dirty="0">
              <a:latin typeface=" Arial"/>
            </a:endParaRPr>
          </a:p>
          <a:p>
            <a:pPr marL="0" indent="0">
              <a:buFont typeface="Wingdings" panose="05000000000000000000" pitchFamily="2" charset="2"/>
              <a:buNone/>
            </a:pPr>
            <a:r>
              <a:rPr lang="en-US" sz="1200" dirty="0">
                <a:latin typeface=" Arial"/>
              </a:rPr>
              <a:t>About the centrality of Training Guidance for training planning</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About the Training Planning Horizons</a:t>
            </a:r>
          </a:p>
          <a:p>
            <a:pPr marL="0" indent="0">
              <a:buFont typeface="Wingdings" panose="05000000000000000000" pitchFamily="2" charset="2"/>
              <a:buNone/>
            </a:pPr>
            <a:endParaRPr lang="en-US" sz="1200" dirty="0">
              <a:latin typeface=" Arial"/>
            </a:endParaRPr>
          </a:p>
          <a:p>
            <a:pPr marL="0" indent="0">
              <a:buFont typeface="Wingdings" panose="05000000000000000000" pitchFamily="2" charset="2"/>
              <a:buNone/>
            </a:pPr>
            <a:r>
              <a:rPr lang="en-US" sz="1200" dirty="0">
                <a:latin typeface=" Arial"/>
              </a:rPr>
              <a:t>About the importance of time management for planning training</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We also reviewed the 8-Step Training Model and its influence on training management</a:t>
            </a:r>
          </a:p>
          <a:p>
            <a:pPr marL="144661" indent="-144661">
              <a:buFont typeface="Wingdings" panose="05000000000000000000" pitchFamily="2" charset="2"/>
              <a:buChar char="ü"/>
            </a:pPr>
            <a:endParaRPr lang="en-US" sz="1200" dirty="0">
              <a:latin typeface=" Arial"/>
            </a:endParaRPr>
          </a:p>
          <a:p>
            <a:pPr marL="0" indent="0">
              <a:buFont typeface="Wingdings" panose="05000000000000000000" pitchFamily="2" charset="2"/>
              <a:buNone/>
            </a:pPr>
            <a:r>
              <a:rPr lang="en-US" sz="1200" dirty="0">
                <a:latin typeface=" Arial"/>
              </a:rPr>
              <a:t>Lastly, we reviewed the importance of evaluation and assessment for training management</a:t>
            </a:r>
          </a:p>
          <a:p>
            <a:endParaRPr lang="en-US" sz="1200" b="0" i="0" u="none" strike="noStrike" kern="1200" baseline="0" dirty="0">
              <a:solidFill>
                <a:schemeClr val="tx1"/>
              </a:solidFill>
              <a:latin typeface=" Arial"/>
              <a:ea typeface="+mn-ea"/>
              <a:cs typeface="+mn-cs"/>
            </a:endParaRPr>
          </a:p>
          <a:p>
            <a:r>
              <a:rPr lang="en-US" dirty="0"/>
              <a:t>Are there any questions?</a:t>
            </a:r>
          </a:p>
          <a:p>
            <a:endParaRPr lang="en-US" dirty="0"/>
          </a:p>
          <a:p>
            <a:r>
              <a:rPr lang="en-US" dirty="0"/>
              <a:t>Next</a:t>
            </a:r>
            <a:r>
              <a:rPr lang="en-US" baseline="0" dirty="0"/>
              <a:t> slide.</a:t>
            </a:r>
          </a:p>
          <a:p>
            <a:endParaRPr lang="en-US" dirty="0"/>
          </a:p>
        </p:txBody>
      </p:sp>
    </p:spTree>
    <p:extLst>
      <p:ext uri="{BB962C8B-B14F-4D97-AF65-F5344CB8AC3E}">
        <p14:creationId xmlns:p14="http://schemas.microsoft.com/office/powerpoint/2010/main" val="65381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a:t>
            </a:r>
            <a:r>
              <a:rPr lang="en-US" sz="1200" b="0" kern="1200" dirty="0">
                <a:solidFill>
                  <a:schemeClr val="tx1"/>
                </a:solidFill>
                <a:effectLst/>
                <a:latin typeface="+mn-lt"/>
                <a:ea typeface="+mn-ea"/>
                <a:cs typeface="+mn-cs"/>
              </a:rPr>
              <a:t>FM 7-0, Training, June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 Arial"/>
            </a:endParaRPr>
          </a:p>
          <a:p>
            <a:r>
              <a:rPr lang="en-US" dirty="0">
                <a:cs typeface="Calibri"/>
              </a:rPr>
              <a:t>Allow the participants time to read the question.</a:t>
            </a:r>
          </a:p>
          <a:p>
            <a:endParaRPr lang="en-US" dirty="0">
              <a:cs typeface="Calibri"/>
            </a:endParaRPr>
          </a:p>
          <a:p>
            <a:r>
              <a:rPr lang="en-US" b="1" i="1" dirty="0">
                <a:cs typeface="Calibri"/>
              </a:rPr>
              <a:t>Allow time for discussion but manage time accordingly. </a:t>
            </a:r>
          </a:p>
          <a:p>
            <a:endParaRPr lang="en-US" dirty="0">
              <a:cs typeface="Calibri"/>
            </a:endParaRPr>
          </a:p>
          <a:p>
            <a:r>
              <a:rPr lang="en-US" dirty="0">
                <a:cs typeface="Calibri"/>
              </a:rPr>
              <a:t>Identify trends in the answers provided, if time allows try to tie them into the discussion.</a:t>
            </a:r>
          </a:p>
          <a:p>
            <a:endParaRPr lang="en-US" dirty="0">
              <a:cs typeface="Calibri"/>
            </a:endParaRPr>
          </a:p>
          <a:p>
            <a:r>
              <a:rPr lang="en-US" b="1" dirty="0">
                <a:cs typeface="Calibri"/>
              </a:rPr>
              <a:t>SCRIPT -</a:t>
            </a:r>
          </a:p>
          <a:p>
            <a:endParaRPr lang="en-US" dirty="0">
              <a:cs typeface="Calibri"/>
            </a:endParaRPr>
          </a:p>
          <a:p>
            <a:r>
              <a:rPr lang="en-US" dirty="0">
                <a:cs typeface="Calibri"/>
              </a:rPr>
              <a:t>Are there any other ideas or questions?</a:t>
            </a:r>
          </a:p>
          <a:p>
            <a:endParaRPr lang="en-US" dirty="0">
              <a:cs typeface="Calibri"/>
            </a:endParaRPr>
          </a:p>
          <a:p>
            <a:r>
              <a:rPr lang="en-US" dirty="0">
                <a:cs typeface="Calibri"/>
              </a:rPr>
              <a:t>Next Slide</a:t>
            </a:r>
          </a:p>
        </p:txBody>
      </p:sp>
    </p:spTree>
    <p:extLst>
      <p:ext uri="{BB962C8B-B14F-4D97-AF65-F5344CB8AC3E}">
        <p14:creationId xmlns:p14="http://schemas.microsoft.com/office/powerpoint/2010/main" val="2213888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a:t>
            </a:r>
            <a:r>
              <a:rPr lang="en-US" sz="1200" b="0" kern="1200" dirty="0">
                <a:solidFill>
                  <a:schemeClr val="tx1"/>
                </a:solidFill>
                <a:effectLst/>
                <a:latin typeface="+mn-lt"/>
                <a:ea typeface="+mn-ea"/>
                <a:cs typeface="+mn-cs"/>
              </a:rPr>
              <a:t>FM 7-0, Training, June 2021.</a:t>
            </a: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INSTRUCTOR NOTES: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a:solidFill>
                  <a:schemeClr val="tx1"/>
                </a:solidFill>
                <a:effectLst/>
                <a:latin typeface=" Arial"/>
                <a:ea typeface="+mn-ea"/>
                <a:cs typeface="Arial" panose="020B0604020202020204" pitchFamily="34" charset="0"/>
              </a:rPr>
              <a:t>The Instructor must read and be familiar with FM 7-0, the focus of the lesson plan is: constructing training at the organizational level by understanding the importance of training proficiencies, training proficiency rating assessments, and the importance of the principles of training as a key feature of employing training management at the organizational level.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Use this time to transition to the first </a:t>
            </a:r>
            <a:r>
              <a:rPr lang="en-US" sz="1200" b="0" kern="1200" baseline="0" dirty="0">
                <a:solidFill>
                  <a:schemeClr val="tx1"/>
                </a:solidFill>
                <a:effectLst/>
                <a:latin typeface=" Arial"/>
                <a:ea typeface="+mn-ea"/>
                <a:cs typeface="Arial" panose="020B0604020202020204" pitchFamily="34" charset="0"/>
              </a:rPr>
              <a:t>lesson:   </a:t>
            </a:r>
            <a:r>
              <a:rPr lang="en-US" sz="1200" b="1" kern="1200" baseline="0" dirty="0">
                <a:solidFill>
                  <a:schemeClr val="tx1"/>
                </a:solidFill>
                <a:effectLst/>
                <a:latin typeface=" Arial"/>
                <a:ea typeface="+mn-ea"/>
                <a:cs typeface="Arial" panose="020B0604020202020204" pitchFamily="34" charset="0"/>
              </a:rPr>
              <a:t>LSA 4 – Review the Communication of Training Priorities at the T-C-B Level</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dirty="0"/>
              <a:t>Successful training not only requires that predictable, sustainable, and targeted training is developed, it also requires that unit Soldiers at all levels understand what the training year will look like.</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 Arial"/>
              <a:ea typeface="+mn-ea"/>
              <a:cs typeface="Arial" panose="020B0604020202020204" pitchFamily="34" charset="0"/>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 Arial"/>
                <a:ea typeface="+mn-ea"/>
                <a:cs typeface="Arial" panose="020B0604020202020204" pitchFamily="34" charset="0"/>
              </a:rPr>
              <a:t>Communicating the training priorities of the T-C-B means that leaders and Soldiers are aware of the goals, objectives, and expectations of Commanders at all echelon for training to meet mission requirements. This can be done in formal or informal ways.</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 Arial"/>
              <a:ea typeface="+mn-ea"/>
              <a:cs typeface="Arial" panose="020B0604020202020204" pitchFamily="34" charset="0"/>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 Arial"/>
                <a:ea typeface="+mn-ea"/>
                <a:cs typeface="Arial" panose="020B0604020202020204" pitchFamily="34" charset="0"/>
              </a:rPr>
              <a:t>For the purpose of this portion of the Pre-Command Course, we will limit ourselves to the formal and published means to do this.</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 Arial"/>
              <a:ea typeface="+mn-ea"/>
              <a:cs typeface="Arial" panose="020B0604020202020204" pitchFamily="34" charset="0"/>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 Arial"/>
                <a:ea typeface="+mn-ea"/>
                <a:cs typeface="Arial" panose="020B0604020202020204" pitchFamily="34" charset="0"/>
              </a:rPr>
              <a:t>Are there any questions?</a:t>
            </a:r>
          </a:p>
          <a:p>
            <a:pPr marL="0" marR="0" lvl="0" indent="0" algn="l" defTabSz="909554"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 Arial"/>
              <a:ea typeface="+mn-ea"/>
              <a:cs typeface="Arial" panose="020B0604020202020204" pitchFamily="34" charset="0"/>
            </a:endParaRPr>
          </a:p>
          <a:p>
            <a:pPr marL="0" marR="0" lvl="0" indent="0" algn="l" defTabSz="909554"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 Arial"/>
                <a:ea typeface="+mn-ea"/>
                <a:cs typeface="Arial" panose="020B0604020202020204" pitchFamily="34" charset="0"/>
              </a:rPr>
              <a:t>Next slide.</a:t>
            </a:r>
          </a:p>
          <a:p>
            <a:endParaRPr lang="en-US" sz="1200" b="0" kern="1200" dirty="0">
              <a:solidFill>
                <a:schemeClr val="tx1"/>
              </a:solidFill>
              <a:effectLst/>
              <a:latin typeface=" Arial"/>
              <a:ea typeface="+mn-ea"/>
              <a:cs typeface="Arial" panose="020B0604020202020204" pitchFamily="34" charset="0"/>
            </a:endParaRPr>
          </a:p>
          <a:p>
            <a:endParaRPr lang="en-US" dirty="0"/>
          </a:p>
        </p:txBody>
      </p:sp>
    </p:spTree>
    <p:extLst>
      <p:ext uri="{BB962C8B-B14F-4D97-AF65-F5344CB8AC3E}">
        <p14:creationId xmlns:p14="http://schemas.microsoft.com/office/powerpoint/2010/main" val="3669834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Allow students to read the slide while you talk.</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your review this quote by Eisenhower, </a:t>
            </a:r>
            <a:endParaRPr lang="en-US" sz="120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 Arial"/>
              </a:rPr>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 Arial"/>
              </a:rPr>
              <a:t>1. In your experience, is Eisenhower correct about training? Why or Why not?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i="1"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 Arial"/>
              </a:rPr>
              <a:t>Suggested Answer: Varied based on participant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 Arial"/>
              </a:rPr>
              <a:t>Are there any other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 Arial"/>
              </a:rPr>
              <a:t>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 Arial"/>
            </a:endParaRPr>
          </a:p>
          <a:p>
            <a:endParaRPr lang="en-US" dirty="0"/>
          </a:p>
        </p:txBody>
      </p:sp>
    </p:spTree>
    <p:extLst>
      <p:ext uri="{BB962C8B-B14F-4D97-AF65-F5344CB8AC3E}">
        <p14:creationId xmlns:p14="http://schemas.microsoft.com/office/powerpoint/2010/main" val="3010394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4775" y="1144588"/>
            <a:ext cx="41211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is a build slide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algn="l"/>
            <a:endParaRPr lang="en-US" sz="1200" b="0" i="0" dirty="0">
              <a:latin typeface=" Arial"/>
            </a:endParaRPr>
          </a:p>
          <a:p>
            <a:pPr algn="l"/>
            <a:r>
              <a:rPr lang="en-US" sz="1200" b="0" i="0" dirty="0">
                <a:latin typeface=" Arial"/>
              </a:rPr>
              <a:t>There is a significant need to publish the Long-Range unit training plan.  </a:t>
            </a:r>
            <a:r>
              <a:rPr lang="en-US" sz="1200" dirty="0">
                <a:latin typeface=" Arial"/>
              </a:rPr>
              <a:t>Without a plan you can never fully capitalize on training resources, synchronize efforts, or foster a predictable weekly schedule that enables Soldiers and leaders to meet expectations and understand their responsibilities. </a:t>
            </a:r>
          </a:p>
          <a:p>
            <a:pPr algn="l"/>
            <a:endParaRPr lang="en-US" sz="1200" dirty="0">
              <a:latin typeface=" Arial"/>
            </a:endParaRPr>
          </a:p>
          <a:p>
            <a:pPr algn="l"/>
            <a:r>
              <a:rPr lang="en-US" sz="1200" b="1" dirty="0">
                <a:latin typeface=" Arial"/>
              </a:rPr>
              <a:t>(1</a:t>
            </a:r>
            <a:r>
              <a:rPr lang="en-US" sz="1200" b="1" baseline="30000" dirty="0">
                <a:latin typeface=" Arial"/>
              </a:rPr>
              <a:t>st</a:t>
            </a:r>
            <a:r>
              <a:rPr lang="en-US" sz="1200" b="1" dirty="0">
                <a:latin typeface=" Arial"/>
              </a:rPr>
              <a:t> Click enter - the Training Plan OPORD shows) </a:t>
            </a:r>
          </a:p>
          <a:p>
            <a:pPr algn="l"/>
            <a:endParaRPr lang="en-US" sz="1200" b="1" dirty="0">
              <a:latin typeface=" Arial"/>
            </a:endParaRPr>
          </a:p>
          <a:p>
            <a:pPr algn="l"/>
            <a:r>
              <a:rPr lang="en-US" sz="1200" b="0" dirty="0">
                <a:latin typeface=" Arial"/>
              </a:rPr>
              <a:t>The Training Plan OPORD is a strategic method to communicate the Long-Range training plan to all subordinates. I provides a clear snapshot of the 5Ws of training, identifies resources, methods for evaluation and assessment, prioritized training tasks and desired training proficiency assessments among other training data. </a:t>
            </a:r>
          </a:p>
          <a:p>
            <a:pPr algn="l"/>
            <a:endParaRPr lang="en-US" sz="1200" b="0" dirty="0">
              <a:latin typeface=" Arial"/>
            </a:endParaRPr>
          </a:p>
          <a:p>
            <a:pPr algn="l"/>
            <a:r>
              <a:rPr lang="en-US" sz="1200" b="0" dirty="0">
                <a:latin typeface=" Arial"/>
              </a:rPr>
              <a:t>The OPORD will demonstrate the depth of the long-range training plan while identify key leaders/trainers.</a:t>
            </a:r>
          </a:p>
          <a:p>
            <a:pPr algn="l"/>
            <a:endParaRPr lang="en-US" sz="1200" b="0" dirty="0">
              <a:latin typeface=" Arial"/>
            </a:endParaRPr>
          </a:p>
          <a:p>
            <a:pPr algn="l"/>
            <a:r>
              <a:rPr lang="en-US" sz="1200" b="1" dirty="0">
                <a:latin typeface=" Arial"/>
              </a:rPr>
              <a:t>(2d Click enter – The Training Calendar shows)</a:t>
            </a:r>
          </a:p>
          <a:p>
            <a:endParaRPr lang="en-US" b="0" dirty="0">
              <a:latin typeface=" Arial"/>
            </a:endParaRPr>
          </a:p>
          <a:p>
            <a:r>
              <a:rPr lang="en-US" b="0" dirty="0">
                <a:latin typeface=" Arial"/>
              </a:rPr>
              <a:t>As the slide indicates, Approved Training Guidance is documented and includes a training calendar.  Placing events on a calendar is not a plan or guidance, it is just a component of the overall planning process.  </a:t>
            </a:r>
          </a:p>
          <a:p>
            <a:endParaRPr lang="en-US" b="0" dirty="0">
              <a:latin typeface=" Arial"/>
            </a:endParaRPr>
          </a:p>
          <a:p>
            <a:r>
              <a:rPr lang="en-US" b="0" dirty="0">
                <a:latin typeface=" Arial"/>
              </a:rPr>
              <a:t>Are there any questions?</a:t>
            </a:r>
          </a:p>
          <a:p>
            <a:endParaRPr lang="en-US" b="0" dirty="0">
              <a:latin typeface=" Arial"/>
            </a:endParaRPr>
          </a:p>
          <a:p>
            <a:r>
              <a:rPr lang="en-US" b="0" dirty="0">
                <a:latin typeface=" Arial"/>
              </a:rPr>
              <a:t>Next slide.</a:t>
            </a:r>
          </a:p>
          <a:p>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p:txBody>
      </p:sp>
    </p:spTree>
    <p:extLst>
      <p:ext uri="{BB962C8B-B14F-4D97-AF65-F5344CB8AC3E}">
        <p14:creationId xmlns:p14="http://schemas.microsoft.com/office/powerpoint/2010/main" val="1230885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 it pertains to planning</a:t>
            </a:r>
            <a:r>
              <a:rPr lang="en-US" sz="1200" b="0" kern="1200" baseline="0" dirty="0">
                <a:solidFill>
                  <a:schemeClr val="tx1"/>
                </a:solidFill>
                <a:effectLst/>
                <a:latin typeface="+mn-lt"/>
                <a:ea typeface="+mn-ea"/>
                <a:cs typeface="+mn-cs"/>
              </a:rPr>
              <a:t> and executing training a method used by </a:t>
            </a:r>
            <a:r>
              <a:rPr lang="en-US" sz="1200" b="0" i="0" u="none" strike="noStrike" kern="1200" baseline="0" dirty="0">
                <a:solidFill>
                  <a:schemeClr val="tx1"/>
                </a:solidFill>
                <a:latin typeface="+mn-lt"/>
                <a:ea typeface="+mn-ea"/>
                <a:cs typeface="+mn-cs"/>
              </a:rPr>
              <a:t>Commanders at echelon is the establishment of a unit’s </a:t>
            </a:r>
            <a:r>
              <a:rPr lang="en-US" sz="1200" b="1" i="0" u="none" strike="noStrike" kern="1200" baseline="0" dirty="0">
                <a:solidFill>
                  <a:schemeClr val="tx1"/>
                </a:solidFill>
                <a:latin typeface="+mn-lt"/>
                <a:ea typeface="+mn-ea"/>
                <a:cs typeface="+mn-cs"/>
              </a:rPr>
              <a:t>Training Battle Rhythm. </a:t>
            </a:r>
            <a:r>
              <a:rPr lang="en-US" sz="1200" b="0" i="0" u="none" strike="noStrike" kern="1200" baseline="0" dirty="0">
                <a:solidFill>
                  <a:schemeClr val="tx1"/>
                </a:solidFill>
                <a:latin typeface="+mn-lt"/>
                <a:ea typeface="+mn-ea"/>
                <a:cs typeface="+mn-cs"/>
              </a:rPr>
              <a:t>One express purpose of the battle rhythm is formally </a:t>
            </a:r>
            <a:r>
              <a:rPr lang="en-US" sz="1200" b="0" i="1" u="none" strike="noStrike" kern="1200" baseline="0" dirty="0">
                <a:solidFill>
                  <a:schemeClr val="tx1"/>
                </a:solidFill>
                <a:latin typeface="+mn-lt"/>
                <a:ea typeface="+mn-ea"/>
                <a:cs typeface="+mn-cs"/>
              </a:rPr>
              <a:t>integrated and synchronize training activities, meetings, briefings, conferences, and reports and other training related activities</a:t>
            </a:r>
            <a:r>
              <a:rPr lang="en-US" sz="1200" b="0" i="0" u="none" strike="noStrike" kern="1200" baseline="0" dirty="0">
                <a:solidFill>
                  <a:schemeClr val="tx1"/>
                </a:solidFill>
                <a:latin typeface="+mn-lt"/>
                <a:ea typeface="+mn-ea"/>
                <a:cs typeface="+mn-cs"/>
              </a:rPr>
              <a:t>. Establishing a training battle rhythm helps </a:t>
            </a:r>
            <a:r>
              <a:rPr lang="en-US" sz="1200" b="0" i="1" u="sng" strike="noStrike" kern="1200" baseline="0" dirty="0">
                <a:solidFill>
                  <a:schemeClr val="tx1"/>
                </a:solidFill>
                <a:latin typeface="+mn-lt"/>
                <a:ea typeface="+mn-ea"/>
                <a:cs typeface="+mn-cs"/>
              </a:rPr>
              <a:t>sequence and formalize </a:t>
            </a:r>
            <a:r>
              <a:rPr lang="en-US" sz="1200" b="0" i="0" u="none" strike="noStrike" kern="1200" baseline="0" dirty="0">
                <a:solidFill>
                  <a:schemeClr val="tx1"/>
                </a:solidFill>
                <a:latin typeface="+mn-lt"/>
                <a:ea typeface="+mn-ea"/>
                <a:cs typeface="+mn-cs"/>
              </a:rPr>
              <a:t>these activities to regulate the flow of and sharing of training information across the command.</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a:t>
            </a:r>
            <a:r>
              <a:rPr lang="en-US" b="0" baseline="0" dirty="0"/>
              <a:t> slide demonstrates what a Platoon Training </a:t>
            </a:r>
            <a:r>
              <a:rPr lang="en-US" b="0" dirty="0"/>
              <a:t>might identify</a:t>
            </a:r>
            <a:r>
              <a:rPr lang="en-US" b="0" baseline="0" dirty="0"/>
              <a:t> as three essential elements to the training management activities of small unit echelons</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sz="1200" b="0" i="0" u="none" strike="noStrike" kern="1200" baseline="0" dirty="0">
                <a:solidFill>
                  <a:schemeClr val="tx1"/>
                </a:solidFill>
                <a:latin typeface="+mn-lt"/>
                <a:ea typeface="+mn-ea"/>
                <a:cs typeface="+mn-cs"/>
              </a:rPr>
              <a:t>Training Battle Rhythm activities will include but are not limited to:</a:t>
            </a:r>
          </a:p>
          <a:p>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1" u="sng" strike="noStrike" kern="1200" baseline="0" dirty="0">
                <a:solidFill>
                  <a:schemeClr val="tx1"/>
                </a:solidFill>
                <a:latin typeface="+mn-lt"/>
                <a:ea typeface="+mn-ea"/>
                <a:cs typeface="+mn-cs"/>
              </a:rPr>
              <a:t>Training Meetings </a:t>
            </a:r>
            <a:r>
              <a:rPr lang="en-US" sz="1200" b="1" i="1"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At all echelons training meetings are conducted to refine training guidance and training calendars. At battalion and brigade levels, these meetings focus on overall annual training guidance progress and ensuring training resources for subordinate companies are coordinated and available when training begins.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Company and below units manage training in the short-range planning horizon primarily through company training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will discuss platoon level meetings in more depth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1" i="1" u="sng" strike="noStrike" kern="1200" baseline="0" dirty="0">
                <a:solidFill>
                  <a:schemeClr val="tx1"/>
                </a:solidFill>
                <a:latin typeface="+mn-lt"/>
                <a:ea typeface="+mn-ea"/>
                <a:cs typeface="+mn-cs"/>
              </a:rPr>
              <a:t>2. Training Schedule </a:t>
            </a:r>
            <a:r>
              <a:rPr lang="en-US" sz="1200" b="1" i="1" u="none" strike="noStrike" kern="1200" baseline="0" dirty="0">
                <a:solidFill>
                  <a:schemeClr val="tx1"/>
                </a:solidFill>
                <a:latin typeface="+mn-lt"/>
                <a:ea typeface="+mn-ea"/>
                <a:cs typeface="+mn-cs"/>
              </a:rPr>
              <a:t>– </a:t>
            </a: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echelons, the organizational training schedule is integrated with higher echelon training schedule(s).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minimum, the schedule will include:</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The Date-Time-Group of training (start and end).</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Target audience for the training.</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Tasks trained (task title and numbers for reference).</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Trainer (primary and alternate).</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Uniform and equipment.</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Training location.</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References (such as FM 6-22 and TC 7-101).</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Authentication (organizational approving authority signatures).</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r>
              <a:rPr lang="en-US" sz="1200" b="1" i="1" u="sng" strike="noStrike" kern="1200" baseline="0" dirty="0">
                <a:solidFill>
                  <a:schemeClr val="tx1"/>
                </a:solidFill>
                <a:latin typeface="+mn-lt"/>
                <a:ea typeface="+mn-ea"/>
                <a:cs typeface="+mn-cs"/>
              </a:rPr>
              <a:t>3. T-Week</a:t>
            </a:r>
            <a:r>
              <a:rPr lang="en-US" sz="1200" b="0" i="0" u="sng" strike="noStrike" kern="1200" baseline="0" dirty="0">
                <a:solidFill>
                  <a:schemeClr val="tx1"/>
                </a:solidFill>
                <a:latin typeface="+mn-lt"/>
                <a:ea typeface="+mn-ea"/>
                <a:cs typeface="+mn-cs"/>
              </a:rPr>
              <a:t> </a:t>
            </a:r>
            <a:r>
              <a:rPr lang="en-US" sz="1200" b="1" i="1" u="sng" strike="noStrike" kern="1200" baseline="0" dirty="0">
                <a:solidFill>
                  <a:schemeClr val="tx1"/>
                </a:solidFill>
                <a:latin typeface="+mn-lt"/>
                <a:ea typeface="+mn-ea"/>
                <a:cs typeface="+mn-cs"/>
              </a:rPr>
              <a:t>Coordination</a:t>
            </a:r>
            <a:r>
              <a:rPr lang="en-US" sz="1200" b="1" i="1" u="none" strike="noStrike" kern="1200" baseline="0" dirty="0">
                <a:solidFill>
                  <a:schemeClr val="tx1"/>
                </a:solidFill>
                <a:latin typeface="+mn-lt"/>
                <a:ea typeface="+mn-ea"/>
                <a:cs typeface="+mn-cs"/>
              </a:rPr>
              <a:t> –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Training-Week (T-Week) framework is a planning technique that aligns the weeks prior to and after a training event to the actions or activities that must be accomplished. For example, ‘Week T’ is the week of execution, ‘Week T-6’ is six weeks prior to execution, and ‘Week T+1’ is the week following execution.</a:t>
            </a: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we discussed in a previous lesson, the T week construct is a backward planning method.  The T-6 to T+1 provided is a snapshot for training activities to be discussed at the training meeting corresponding to the 6 week lock in of the training schedule.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T week activities can be included but a separate event planning meeting is encouraged due to the time constraints and resources available.  The addition of the T+1 to our graphic is necessary to include training just completed.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Remember that any significant changes to the training calendar/schedule require higher echelon Commander approval. Administrative changes require no such approval.</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Are there any questions?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Next Slide.</a:t>
            </a:r>
            <a:endParaRPr lang="en-US" dirty="0"/>
          </a:p>
        </p:txBody>
      </p:sp>
    </p:spTree>
    <p:extLst>
      <p:ext uri="{BB962C8B-B14F-4D97-AF65-F5344CB8AC3E}">
        <p14:creationId xmlns:p14="http://schemas.microsoft.com/office/powerpoint/2010/main" val="1301658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r>
              <a:rPr lang="en-US" sz="1800" b="0" dirty="0">
                <a:latin typeface=" Arial"/>
              </a:rPr>
              <a:t>The second feature of the Training Battle Rhythm that we will discuss centers on conducting training briefs at all echelons. Like Training guidance, training Briefs are conduct at the </a:t>
            </a:r>
            <a:r>
              <a:rPr lang="en-US" sz="1800" b="1" dirty="0">
                <a:latin typeface=" Arial"/>
              </a:rPr>
              <a:t>Annual (ATB), Semi-Annual (SATB), </a:t>
            </a:r>
            <a:r>
              <a:rPr lang="en-US" sz="1800" b="0" dirty="0">
                <a:latin typeface=" Arial"/>
              </a:rPr>
              <a:t>and </a:t>
            </a:r>
            <a:r>
              <a:rPr lang="en-US" sz="1800" b="1" dirty="0">
                <a:latin typeface=" Arial"/>
              </a:rPr>
              <a:t>Quarterly (QTB)</a:t>
            </a:r>
            <a:r>
              <a:rPr lang="en-US" sz="1800" b="0" dirty="0">
                <a:latin typeface=" Arial"/>
              </a:rPr>
              <a:t> sequences.</a:t>
            </a:r>
          </a:p>
          <a:p>
            <a:endParaRPr lang="en-US" sz="1800"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One express purpose of the training briefs is formal </a:t>
            </a:r>
            <a:r>
              <a:rPr lang="en-US" sz="1800" b="0" i="1" u="none" strike="noStrike" kern="1200" baseline="0" dirty="0">
                <a:solidFill>
                  <a:schemeClr val="tx1"/>
                </a:solidFill>
                <a:latin typeface="+mn-lt"/>
                <a:ea typeface="+mn-ea"/>
                <a:cs typeface="+mn-cs"/>
              </a:rPr>
              <a:t>integration and synchronization of training management, to include reporting on training activities to higher echelon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These establishing briefing main the </a:t>
            </a:r>
            <a:r>
              <a:rPr lang="en-US" sz="1800" b="0" i="1" u="sng" strike="noStrike" kern="1200" baseline="0" dirty="0">
                <a:solidFill>
                  <a:schemeClr val="tx1"/>
                </a:solidFill>
                <a:latin typeface="+mn-lt"/>
                <a:ea typeface="+mn-ea"/>
                <a:cs typeface="+mn-cs"/>
              </a:rPr>
              <a:t>sequencing and formalization of training management activities</a:t>
            </a:r>
            <a:r>
              <a:rPr lang="en-US" sz="1800" b="0" i="0" u="none" strike="noStrike" kern="1200" baseline="0" dirty="0">
                <a:solidFill>
                  <a:schemeClr val="tx1"/>
                </a:solidFill>
                <a:latin typeface="+mn-lt"/>
                <a:ea typeface="+mn-ea"/>
                <a:cs typeface="+mn-cs"/>
              </a:rPr>
              <a:t>, which regulates the flow of and sharing of training information across the command relationship. </a:t>
            </a:r>
          </a:p>
          <a:p>
            <a:endParaRPr lang="en-US" sz="1800" b="0" dirty="0">
              <a:latin typeface=" Arial"/>
            </a:endParaRPr>
          </a:p>
          <a:p>
            <a:pPr algn="l"/>
            <a:r>
              <a:rPr lang="en-US" sz="1800" b="0" dirty="0">
                <a:latin typeface=" Arial"/>
              </a:rPr>
              <a:t>The commander two levels up approves the subordinate unit’s long-range training plan. </a:t>
            </a:r>
            <a:r>
              <a:rPr lang="en-US" sz="2800" b="0" i="0" u="none" strike="noStrike" baseline="0" dirty="0">
                <a:latin typeface="Times New Roman" panose="02020603050405020304" pitchFamily="18" charset="0"/>
              </a:rPr>
              <a:t>This approval and commander-to-commander contract is normally part of the </a:t>
            </a:r>
            <a:r>
              <a:rPr lang="en-US" sz="2800" b="1" i="0" u="none" strike="noStrike" baseline="0" dirty="0">
                <a:latin typeface="Times New Roman" panose="02020603050405020304" pitchFamily="18" charset="0"/>
              </a:rPr>
              <a:t>ATB</a:t>
            </a:r>
            <a:r>
              <a:rPr lang="en-US" sz="2800" b="0" i="0" u="none" strike="noStrike" baseline="0" dirty="0">
                <a:latin typeface="Times New Roman" panose="02020603050405020304" pitchFamily="18" charset="0"/>
              </a:rPr>
              <a:t>, and includes higher echelon Commander approval for subordinate unit: </a:t>
            </a:r>
            <a:r>
              <a:rPr lang="en-US" sz="1800" b="0" i="0" u="none" strike="noStrike" baseline="0" dirty="0">
                <a:latin typeface="Times New Roman" panose="02020603050405020304" pitchFamily="18" charset="0"/>
              </a:rPr>
              <a:t> </a:t>
            </a:r>
            <a:endParaRPr lang="en-US" sz="1800" b="0" dirty="0">
              <a:latin typeface=" Arial"/>
            </a:endParaRPr>
          </a:p>
          <a:p>
            <a:endParaRPr lang="en-US" sz="1800" b="0" dirty="0">
              <a:latin typeface=" Arial"/>
            </a:endParaRPr>
          </a:p>
          <a:p>
            <a:pPr marL="228600" indent="-228600">
              <a:buFont typeface="+mj-lt"/>
              <a:buAutoNum type="arabicPeriod"/>
            </a:pPr>
            <a:r>
              <a:rPr lang="en-US" sz="1800" b="0" dirty="0">
                <a:latin typeface=" Arial"/>
              </a:rPr>
              <a:t>Current training proficiency assessment</a:t>
            </a:r>
          </a:p>
          <a:p>
            <a:pPr marL="228600" indent="-228600">
              <a:buFont typeface="+mj-lt"/>
              <a:buAutoNum type="arabicPeriod"/>
            </a:pPr>
            <a:endParaRPr lang="en-US" sz="1800" b="0" dirty="0">
              <a:latin typeface=" Arial"/>
            </a:endParaRPr>
          </a:p>
          <a:p>
            <a:pPr marL="228600" indent="-228600">
              <a:buFont typeface="+mj-lt"/>
              <a:buAutoNum type="arabicPeriod"/>
            </a:pPr>
            <a:r>
              <a:rPr lang="en-US" sz="1800" b="0" dirty="0">
                <a:latin typeface=" Arial"/>
              </a:rPr>
              <a:t>Mission-essential task prioritization/weapons qualification guidance/collective live-fire requirements</a:t>
            </a:r>
          </a:p>
          <a:p>
            <a:pPr marL="228600" indent="-228600">
              <a:buFont typeface="+mj-lt"/>
              <a:buAutoNum type="arabicPeriod"/>
            </a:pPr>
            <a:endParaRPr lang="en-US" sz="1800" b="0" dirty="0">
              <a:latin typeface=" Arial"/>
            </a:endParaRPr>
          </a:p>
          <a:p>
            <a:pPr marL="228600" indent="-228600">
              <a:buFont typeface="+mj-lt"/>
              <a:buAutoNum type="arabicPeriod"/>
            </a:pPr>
            <a:r>
              <a:rPr lang="en-US" sz="1800" b="0" dirty="0">
                <a:latin typeface=" Arial"/>
              </a:rPr>
              <a:t>Long-range training plan, ensuring it is nested within the higher unit’s training plan, is resourced appropriately, and can accomplish the subordinate unit’s progression to the designated level of training proficiency.</a:t>
            </a:r>
          </a:p>
          <a:p>
            <a:endParaRPr lang="en-US" sz="1800" b="0" dirty="0">
              <a:latin typeface=" Arial"/>
            </a:endParaRPr>
          </a:p>
          <a:p>
            <a:r>
              <a:rPr lang="en-US" sz="1800" b="0" dirty="0">
                <a:latin typeface=" Arial"/>
              </a:rPr>
              <a:t>This approved plan becomes a contract between the commanders. The subordinate commander agrees to execute the plan and the higher commander agrees to protect and resource the plan.</a:t>
            </a:r>
          </a:p>
          <a:p>
            <a:endParaRPr lang="en-US" sz="1800" b="0" dirty="0">
              <a:latin typeface=" Arial"/>
            </a:endParaRPr>
          </a:p>
          <a:p>
            <a:pPr marR="1160" algn="l"/>
            <a:r>
              <a:rPr lang="en-US" sz="2800" b="0" i="0" u="none" strike="noStrike" baseline="0" dirty="0">
                <a:latin typeface="Times New Roman" panose="02020603050405020304" pitchFamily="18" charset="0"/>
              </a:rPr>
              <a:t>Battalion commanders brief the division commander and company commanders brief the brigade commander. The briefings are designed to discuss past, present, and future training expectations and to approve any necessary modifications to the annual training guidance. </a:t>
            </a:r>
          </a:p>
          <a:p>
            <a:pPr marR="1160" algn="l"/>
            <a:endParaRPr lang="en-US" sz="2800" b="0" i="0" u="none" strike="noStrike" baseline="0" dirty="0">
              <a:latin typeface="Times New Roman" panose="02020603050405020304" pitchFamily="18" charset="0"/>
            </a:endParaRPr>
          </a:p>
          <a:p>
            <a:pPr marR="1160" algn="l"/>
            <a:r>
              <a:rPr lang="en-US" sz="2800" b="0" i="0" u="none" strike="noStrike" baseline="0" dirty="0">
                <a:latin typeface="Times New Roman" panose="02020603050405020304" pitchFamily="18" charset="0"/>
              </a:rPr>
              <a:t>The briefing results in a training contract or agreement between the senior and subordinate commanders consisting of two parts:</a:t>
            </a:r>
          </a:p>
          <a:p>
            <a:pPr marR="1160" algn="l"/>
            <a:endParaRPr lang="en-US" sz="2800" b="0" i="0" u="none" strike="noStrike" baseline="0" dirty="0">
              <a:latin typeface="Times New Roman" panose="02020603050405020304" pitchFamily="18" charset="0"/>
            </a:endParaRPr>
          </a:p>
          <a:p>
            <a:pPr marR="1160" algn="l"/>
            <a:r>
              <a:rPr lang="en-US" sz="2800" b="1" i="1" u="none" strike="noStrike" baseline="0" dirty="0">
                <a:latin typeface="Times New Roman" panose="02020603050405020304" pitchFamily="18" charset="0"/>
              </a:rPr>
              <a:t>First</a:t>
            </a:r>
            <a:r>
              <a:rPr lang="en-US" sz="2800" b="1" i="0" u="none" strike="noStrike" baseline="0" dirty="0">
                <a:latin typeface="Times New Roman" panose="02020603050405020304" pitchFamily="18" charset="0"/>
              </a:rPr>
              <a:t>,</a:t>
            </a:r>
            <a:r>
              <a:rPr lang="en-US" sz="2800" b="0" i="0" u="none" strike="noStrike" baseline="0" dirty="0">
                <a:latin typeface="Times New Roman" panose="02020603050405020304" pitchFamily="18" charset="0"/>
              </a:rPr>
              <a:t> upon approval of the subordinate commander’s plan, the senior commander agrees to provide resources and protect the subordinate unit from unprogrammed training distracters. </a:t>
            </a:r>
          </a:p>
          <a:p>
            <a:pPr marR="1160" algn="l"/>
            <a:endParaRPr lang="en-US" sz="2800" b="0" i="0" u="none" strike="noStrike" baseline="0" dirty="0">
              <a:latin typeface="Times New Roman" panose="02020603050405020304" pitchFamily="18" charset="0"/>
            </a:endParaRPr>
          </a:p>
          <a:p>
            <a:pPr marR="1160" algn="l"/>
            <a:r>
              <a:rPr lang="en-US" sz="2800" b="1" i="1" u="none" strike="noStrike" baseline="0" dirty="0">
                <a:latin typeface="Times New Roman" panose="02020603050405020304" pitchFamily="18" charset="0"/>
              </a:rPr>
              <a:t>Second</a:t>
            </a:r>
            <a:r>
              <a:rPr lang="en-US" sz="2800" b="1" i="0" u="none" strike="noStrike" baseline="0" dirty="0">
                <a:latin typeface="Times New Roman" panose="02020603050405020304" pitchFamily="18" charset="0"/>
              </a:rPr>
              <a:t>,</a:t>
            </a:r>
            <a:r>
              <a:rPr lang="en-US" sz="2800" b="0" i="0" u="none" strike="noStrike" baseline="0" dirty="0">
                <a:latin typeface="Times New Roman" panose="02020603050405020304" pitchFamily="18" charset="0"/>
              </a:rPr>
              <a:t> the subordinate commander agrees to execute the approved training to standard.</a:t>
            </a:r>
          </a:p>
          <a:p>
            <a:pPr marR="1160" algn="l"/>
            <a:endParaRPr lang="en-US" sz="2800" b="0" i="0" u="none" strike="noStrike" baseline="0" dirty="0">
              <a:latin typeface="Times New Roman" panose="02020603050405020304" pitchFamily="18" charset="0"/>
            </a:endParaRPr>
          </a:p>
          <a:p>
            <a:pPr algn="l"/>
            <a:r>
              <a:rPr lang="en-US" sz="2800" b="0" i="0" u="none" strike="noStrike" baseline="0" dirty="0">
                <a:latin typeface="Times New Roman" panose="02020603050405020304" pitchFamily="18" charset="0"/>
              </a:rPr>
              <a:t>Included in the training plan that is part of the briefing process is the </a:t>
            </a:r>
            <a:r>
              <a:rPr lang="en-US" sz="2800" b="1" i="0" u="none" strike="noStrike" baseline="0" dirty="0">
                <a:latin typeface="Times New Roman" panose="02020603050405020304" pitchFamily="18" charset="0"/>
              </a:rPr>
              <a:t>Unit Leader Development Plan</a:t>
            </a:r>
            <a:r>
              <a:rPr lang="en-US" sz="2800" b="0" i="0" u="none" strike="noStrike" baseline="0" dirty="0">
                <a:latin typeface="Times New Roman" panose="02020603050405020304" pitchFamily="18" charset="0"/>
              </a:rPr>
              <a:t>. Leaders create leader development plans focused on improving and sustaining subordinate leader skills and attributes as unit training progresses. This planning is also discussed during training meetings and ATBs, SATBs, and QTBs. </a:t>
            </a:r>
            <a:endParaRPr lang="en-US" sz="1800" b="0" dirty="0">
              <a:latin typeface=" Arial"/>
            </a:endParaRPr>
          </a:p>
          <a:p>
            <a:endParaRPr lang="en-US" sz="1800" b="0" dirty="0">
              <a:latin typeface=" Arial"/>
            </a:endParaRPr>
          </a:p>
          <a:p>
            <a:r>
              <a:rPr lang="en-US" sz="1800" b="0" dirty="0">
                <a:latin typeface=" Arial"/>
              </a:rPr>
              <a:t>Are there any questions?</a:t>
            </a:r>
          </a:p>
          <a:p>
            <a:endParaRPr lang="en-US" sz="1800" b="0" dirty="0">
              <a:latin typeface=" Arial"/>
            </a:endParaRPr>
          </a:p>
          <a:p>
            <a:r>
              <a:rPr lang="en-US" sz="1800" b="0" dirty="0">
                <a:latin typeface=" Arial"/>
              </a:rPr>
              <a:t>Next Slide.</a:t>
            </a:r>
            <a:endParaRPr lang="en-US" sz="1800" b="0" i="0" u="none" strike="noStrike" baseline="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3774656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sz="1200" b="0" i="0" u="none" strike="noStrike" kern="1200" baseline="0" dirty="0">
              <a:solidFill>
                <a:schemeClr val="tx1"/>
              </a:solidFill>
              <a:latin typeface=" Arial"/>
              <a:ea typeface="+mn-ea"/>
              <a:cs typeface="+mn-cs"/>
            </a:endParaRPr>
          </a:p>
          <a:p>
            <a:r>
              <a:rPr lang="en-US" sz="1200" b="1" i="0" u="none" strike="noStrike" kern="1200" baseline="0" dirty="0">
                <a:solidFill>
                  <a:schemeClr val="tx1"/>
                </a:solidFill>
                <a:latin typeface=" Arial"/>
                <a:ea typeface="+mn-ea"/>
                <a:cs typeface="+mn-cs"/>
              </a:rPr>
              <a:t>Semi-Annual (SATB) and Quarterly Training Briefs (QTBs)</a:t>
            </a:r>
            <a:r>
              <a:rPr lang="en-US" sz="1200" b="0" i="0" u="none" strike="noStrike" kern="1200" baseline="0" dirty="0">
                <a:solidFill>
                  <a:schemeClr val="tx1"/>
                </a:solidFill>
                <a:latin typeface=" Arial"/>
                <a:ea typeface="+mn-ea"/>
                <a:cs typeface="+mn-cs"/>
              </a:rPr>
              <a:t> are Mid-range training planning and preparation briefings to obtain feed back on the long-range training plan. </a:t>
            </a:r>
          </a:p>
          <a:p>
            <a:endParaRPr lang="en-US" sz="1200" b="0" i="0" u="none" strike="noStrike" kern="1200" baseline="0" dirty="0">
              <a:solidFill>
                <a:schemeClr val="tx1"/>
              </a:solidFill>
              <a:latin typeface=" Arial"/>
              <a:ea typeface="+mn-ea"/>
              <a:cs typeface="+mn-cs"/>
            </a:endParaRPr>
          </a:p>
          <a:p>
            <a:r>
              <a:rPr lang="en-US" sz="1200" b="0" i="0" u="none" strike="noStrike" kern="1200" baseline="0" dirty="0">
                <a:solidFill>
                  <a:schemeClr val="tx1"/>
                </a:solidFill>
                <a:latin typeface=" Arial"/>
                <a:ea typeface="+mn-ea"/>
                <a:cs typeface="+mn-cs"/>
              </a:rPr>
              <a:t>It ensures resources are coordinated for and confirmed; focuses on a by-quarter refinement and execution of the long-range plan.  And like the ATB, results in a contract for future training.</a:t>
            </a:r>
          </a:p>
          <a:p>
            <a:endParaRPr lang="en-US" sz="1200" b="0" i="0" u="none" strike="noStrike" kern="1200" baseline="0" dirty="0">
              <a:solidFill>
                <a:schemeClr val="tx1"/>
              </a:solidFill>
              <a:latin typeface=" Arial"/>
              <a:ea typeface="+mn-ea"/>
              <a:cs typeface="+mn-cs"/>
            </a:endParaRPr>
          </a:p>
          <a:p>
            <a:pPr algn="l"/>
            <a:r>
              <a:rPr lang="en-US" sz="1800" b="0" i="0" u="none" strike="noStrike" baseline="0" dirty="0">
                <a:latin typeface="Times New Roman" panose="02020603050405020304" pitchFamily="18" charset="0"/>
              </a:rPr>
              <a:t>Battalion commanders brief the division commander and company commanders brief the brigade commander. The briefings are designed to discuss past, present, and future training expectations and to approve any necessary modifications to the annual training guidance.</a:t>
            </a:r>
          </a:p>
          <a:p>
            <a:pPr algn="l"/>
            <a:endParaRPr lang="en-US" sz="1200" b="0" i="0" u="none" strike="noStrike" kern="1200" baseline="0" dirty="0">
              <a:solidFill>
                <a:schemeClr val="tx1"/>
              </a:solidFill>
              <a:latin typeface=" Arial"/>
              <a:ea typeface="+mn-ea"/>
              <a:cs typeface="+mn-cs"/>
            </a:endParaRPr>
          </a:p>
          <a:p>
            <a:r>
              <a:rPr lang="en-US" sz="1200" b="0" i="0" u="none" strike="noStrike" kern="1200" baseline="0" dirty="0">
                <a:solidFill>
                  <a:schemeClr val="tx1"/>
                </a:solidFill>
                <a:latin typeface=" Arial"/>
                <a:ea typeface="+mn-ea"/>
                <a:cs typeface="+mn-cs"/>
              </a:rPr>
              <a:t>Some of the critical activities that occur during mid-range planning and preparation:</a:t>
            </a:r>
          </a:p>
          <a:p>
            <a:endParaRPr lang="en-US" sz="1200" b="0" i="0" u="none" strike="noStrike" kern="1200" baseline="0" dirty="0">
              <a:solidFill>
                <a:schemeClr val="tx1"/>
              </a:solidFill>
              <a:latin typeface=" Arial"/>
              <a:ea typeface="+mn-ea"/>
              <a:cs typeface="+mn-cs"/>
            </a:endParaRPr>
          </a:p>
          <a:p>
            <a:pPr marL="228600" indent="-228600">
              <a:buAutoNum type="arabicPeriod"/>
            </a:pPr>
            <a:r>
              <a:rPr lang="en-US" sz="1200" b="0" i="0" u="none" strike="noStrike" kern="1200" baseline="0" dirty="0">
                <a:solidFill>
                  <a:schemeClr val="tx1"/>
                </a:solidFill>
                <a:latin typeface=" Arial"/>
                <a:ea typeface="+mn-ea"/>
                <a:cs typeface="+mn-cs"/>
              </a:rPr>
              <a:t>Leader development plan development. </a:t>
            </a:r>
          </a:p>
          <a:p>
            <a:pPr marL="228600" indent="-228600">
              <a:buAutoNum type="arabicPeriod"/>
            </a:pPr>
            <a:endParaRPr lang="en-US" sz="1200" b="0" i="0" u="none" strike="noStrike" kern="1200" baseline="0" dirty="0">
              <a:solidFill>
                <a:schemeClr val="tx1"/>
              </a:solidFill>
              <a:latin typeface=" Arial"/>
              <a:ea typeface="+mn-ea"/>
              <a:cs typeface="+mn-cs"/>
            </a:endParaRPr>
          </a:p>
          <a:p>
            <a:pPr marL="228600" indent="-228600">
              <a:buAutoNum type="arabicPeriod" startAt="2"/>
            </a:pPr>
            <a:r>
              <a:rPr lang="en-US" sz="1200" b="0" i="0" u="none" strike="noStrike" kern="1200" baseline="0" dirty="0">
                <a:solidFill>
                  <a:schemeClr val="tx1"/>
                </a:solidFill>
                <a:latin typeface=" Arial"/>
                <a:ea typeface="+mn-ea"/>
                <a:cs typeface="+mn-cs"/>
              </a:rPr>
              <a:t>Installation training resource conference attendance. These conferences provide home station units visibility of training resource usage and scheduling on the installation. Attendance gives unit leaders and training planners opportunities to review, coordinate and secure these major resources (such as ranges, training areas, simulators, etc..) for future training. They also help de-conflict potential scheduling issues between using units. </a:t>
            </a:r>
          </a:p>
          <a:p>
            <a:pPr marL="228600" indent="-228600">
              <a:buAutoNum type="arabicPeriod" startAt="2"/>
            </a:pPr>
            <a:endParaRPr lang="en-US" sz="1200" b="0" i="0" u="none" strike="noStrike" kern="1200" baseline="0" dirty="0">
              <a:solidFill>
                <a:schemeClr val="tx1"/>
              </a:solidFill>
              <a:latin typeface=" Arial"/>
              <a:ea typeface="+mn-ea"/>
              <a:cs typeface="+mn-cs"/>
            </a:endParaRPr>
          </a:p>
          <a:p>
            <a:pPr marL="228600" indent="-228600">
              <a:buAutoNum type="arabicPeriod" startAt="3"/>
            </a:pPr>
            <a:r>
              <a:rPr lang="en-US" sz="1200" b="0" i="0" u="none" strike="noStrike" kern="1200" baseline="0" dirty="0">
                <a:solidFill>
                  <a:schemeClr val="tx1"/>
                </a:solidFill>
                <a:latin typeface=" Arial"/>
                <a:ea typeface="+mn-ea"/>
                <a:cs typeface="+mn-cs"/>
              </a:rPr>
              <a:t>Execution of T-Week actions and pre-execution checks. </a:t>
            </a:r>
          </a:p>
          <a:p>
            <a:pPr marL="228600" indent="-228600">
              <a:buAutoNum type="arabicPeriod" startAt="3"/>
            </a:pPr>
            <a:endParaRPr lang="en-US" sz="1200" b="0" i="0" u="none" strike="noStrike" kern="1200" baseline="0" dirty="0">
              <a:solidFill>
                <a:schemeClr val="tx1"/>
              </a:solidFill>
              <a:latin typeface=" Arial"/>
              <a:ea typeface="+mn-ea"/>
              <a:cs typeface="+mn-cs"/>
            </a:endParaRPr>
          </a:p>
          <a:p>
            <a:pPr marL="0" indent="0">
              <a:buNone/>
            </a:pPr>
            <a:r>
              <a:rPr lang="en-US" sz="1200" b="1" i="1" u="none" strike="noStrike" kern="1200" baseline="0" dirty="0">
                <a:solidFill>
                  <a:schemeClr val="tx1"/>
                </a:solidFill>
                <a:latin typeface=" Arial"/>
                <a:ea typeface="+mn-ea"/>
                <a:cs typeface="+mn-cs"/>
              </a:rPr>
              <a:t>ASK:</a:t>
            </a:r>
          </a:p>
          <a:p>
            <a:pPr marL="0" indent="0">
              <a:buNone/>
            </a:pPr>
            <a:endParaRPr lang="en-US" sz="1200" b="1" i="1" u="none" strike="noStrike" kern="1200" baseline="0" dirty="0">
              <a:solidFill>
                <a:schemeClr val="tx1"/>
              </a:solidFill>
              <a:latin typeface=" Arial"/>
              <a:ea typeface="+mn-ea"/>
              <a:cs typeface="+mn-cs"/>
            </a:endParaRPr>
          </a:p>
          <a:p>
            <a:pPr marL="0" indent="0">
              <a:buNone/>
            </a:pPr>
            <a:r>
              <a:rPr lang="en-US" sz="1200" b="1" i="1" u="none" strike="noStrike" kern="1200" baseline="0" dirty="0">
                <a:solidFill>
                  <a:schemeClr val="tx1"/>
                </a:solidFill>
                <a:latin typeface=" Arial"/>
                <a:ea typeface="+mn-ea"/>
                <a:cs typeface="+mn-cs"/>
              </a:rPr>
              <a:t>1. What other critical activities or training data should you include in the training briefings?</a:t>
            </a:r>
          </a:p>
          <a:p>
            <a:pPr marL="228600" indent="-228600">
              <a:buAutoNum type="arabicPeriod"/>
            </a:pPr>
            <a:endParaRPr lang="en-US" sz="1200" b="0" i="0" u="none" strike="noStrike" kern="1200" baseline="0" dirty="0">
              <a:solidFill>
                <a:schemeClr val="tx1"/>
              </a:solidFill>
              <a:latin typeface=" Arial"/>
              <a:ea typeface="+mn-ea"/>
              <a:cs typeface="+mn-cs"/>
            </a:endParaRPr>
          </a:p>
          <a:p>
            <a:pPr marL="0" indent="0">
              <a:buNone/>
            </a:pPr>
            <a:r>
              <a:rPr lang="en-US" sz="1200" b="0" i="0" u="none" strike="noStrike" kern="1200" baseline="0" dirty="0">
                <a:solidFill>
                  <a:schemeClr val="tx1"/>
                </a:solidFill>
                <a:latin typeface=" Arial"/>
                <a:ea typeface="+mn-ea"/>
                <a:cs typeface="+mn-cs"/>
              </a:rPr>
              <a:t>Suggested Answer: Answers will vary based on participant experiences. Allow for discussion.</a:t>
            </a:r>
          </a:p>
          <a:p>
            <a:pPr marL="228600" indent="-228600">
              <a:buAutoNum type="arabicPeriod" startAt="3"/>
            </a:pPr>
            <a:endParaRPr lang="en-US" sz="1200" b="0" i="0" u="none" strike="noStrike" kern="1200" baseline="0" dirty="0">
              <a:solidFill>
                <a:schemeClr val="tx1"/>
              </a:solidFill>
              <a:latin typeface=" Arial"/>
              <a:ea typeface="+mn-ea"/>
              <a:cs typeface="+mn-cs"/>
            </a:endParaRPr>
          </a:p>
          <a:p>
            <a:pPr marL="0" indent="0">
              <a:buNone/>
            </a:pPr>
            <a:r>
              <a:rPr lang="en-US" sz="1200" b="0" i="0" u="none" strike="noStrike" kern="1200" baseline="0" dirty="0">
                <a:solidFill>
                  <a:schemeClr val="tx1"/>
                </a:solidFill>
                <a:latin typeface=" Arial"/>
                <a:ea typeface="+mn-ea"/>
                <a:cs typeface="+mn-cs"/>
              </a:rPr>
              <a:t>Are there any questions?</a:t>
            </a:r>
          </a:p>
          <a:p>
            <a:pPr marL="0" indent="0">
              <a:buNone/>
            </a:pPr>
            <a:endParaRPr lang="en-US" sz="1200" b="0" i="0" u="none" strike="noStrike" kern="1200" baseline="0" dirty="0">
              <a:solidFill>
                <a:schemeClr val="tx1"/>
              </a:solidFill>
              <a:latin typeface=" Arial"/>
              <a:ea typeface="+mn-ea"/>
              <a:cs typeface="+mn-cs"/>
            </a:endParaRPr>
          </a:p>
          <a:p>
            <a:pPr marL="0" indent="0">
              <a:buNone/>
            </a:pPr>
            <a:r>
              <a:rPr lang="en-US" sz="1200" b="0" i="0" u="none" strike="noStrike" kern="1200" baseline="0" dirty="0">
                <a:solidFill>
                  <a:schemeClr val="tx1"/>
                </a:solidFill>
                <a:latin typeface=" Arial"/>
                <a:ea typeface="+mn-ea"/>
                <a:cs typeface="+mn-cs"/>
              </a:rPr>
              <a:t>Next Slide.</a:t>
            </a:r>
          </a:p>
          <a:p>
            <a:pPr marL="0" indent="0">
              <a:buNone/>
            </a:pPr>
            <a:endParaRPr lang="en-US" sz="1200" b="0" i="0" u="none" strike="noStrike" kern="1200" baseline="0" dirty="0">
              <a:solidFill>
                <a:schemeClr val="tx1"/>
              </a:solidFill>
              <a:latin typeface=" Arial"/>
              <a:ea typeface="+mn-ea"/>
              <a:cs typeface="+mn-cs"/>
            </a:endParaRPr>
          </a:p>
          <a:p>
            <a:endParaRPr lang="en-US" b="0" dirty="0">
              <a:latin typeface=" Arial"/>
            </a:endParaRPr>
          </a:p>
        </p:txBody>
      </p:sp>
    </p:spTree>
    <p:extLst>
      <p:ext uri="{BB962C8B-B14F-4D97-AF65-F5344CB8AC3E}">
        <p14:creationId xmlns:p14="http://schemas.microsoft.com/office/powerpoint/2010/main" val="29731870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dirty="0">
              <a:latin typeface=" Arial"/>
            </a:endParaRPr>
          </a:p>
          <a:p>
            <a:r>
              <a:rPr lang="en-US" dirty="0">
                <a:latin typeface=" Arial"/>
              </a:rPr>
              <a:t>As your review the slide, note that training meetings at the T-C-B level are regulated by higher echelon and local policy. Thus, the meetings are set to meet the synchronization and coordination needs of the unit leadership. </a:t>
            </a:r>
          </a:p>
          <a:p>
            <a:endParaRPr lang="en-US" dirty="0">
              <a:latin typeface=" Arial"/>
            </a:endParaRPr>
          </a:p>
          <a:p>
            <a:r>
              <a:rPr lang="en-US" dirty="0">
                <a:latin typeface=" Arial"/>
              </a:rPr>
              <a:t>They are also utilized to provide training guidance and training calendar refinement, as required. </a:t>
            </a:r>
          </a:p>
          <a:p>
            <a:endParaRPr lang="en-US" dirty="0">
              <a:latin typeface=" Arial"/>
            </a:endParaRPr>
          </a:p>
          <a:p>
            <a:r>
              <a:rPr lang="en-US" dirty="0">
                <a:latin typeface=" Arial"/>
              </a:rPr>
              <a:t>Company Training Meetings discuss a wide variety of training related topics and issues to include mid-range training, previous weeks training, and leader development efforts that align with higher echelon guidance, unit mission requirements, and other pertinent issues related to training efforts. </a:t>
            </a:r>
          </a:p>
          <a:p>
            <a:endParaRPr lang="en-US" dirty="0">
              <a:latin typeface=" Arial"/>
            </a:endParaRPr>
          </a:p>
          <a:p>
            <a:r>
              <a:rPr lang="en-US" dirty="0">
                <a:latin typeface=" Arial"/>
              </a:rPr>
              <a:t>Furthermore, the T-C-B training meeting will address short-range planning and preparation, training calenda changes and other relevant data.</a:t>
            </a:r>
          </a:p>
          <a:p>
            <a:endParaRPr lang="en-US" dirty="0">
              <a:latin typeface=" Arial"/>
            </a:endParaRPr>
          </a:p>
          <a:p>
            <a:r>
              <a:rPr lang="en-US" dirty="0">
                <a:latin typeface=" Arial"/>
              </a:rPr>
              <a:t>Some questions these meetings address include, but are not limited to,  – </a:t>
            </a:r>
          </a:p>
          <a:p>
            <a:endParaRPr lang="en-US" dirty="0">
              <a:latin typeface=" Arial"/>
            </a:endParaRPr>
          </a:p>
          <a:p>
            <a:pPr marL="0" indent="0">
              <a:buNone/>
            </a:pPr>
            <a:r>
              <a:rPr lang="en-US" b="0" u="none" dirty="0">
                <a:latin typeface=" Arial"/>
              </a:rPr>
              <a:t>a. How do we direct training to ensure we meet objectives based on current assessment?</a:t>
            </a:r>
          </a:p>
          <a:p>
            <a:pPr marL="0" indent="0">
              <a:buNone/>
            </a:pPr>
            <a:endParaRPr lang="en-US" b="0" u="none" dirty="0">
              <a:latin typeface=" Arial"/>
            </a:endParaRPr>
          </a:p>
          <a:p>
            <a:r>
              <a:rPr lang="en-US" b="0" u="none" dirty="0">
                <a:latin typeface=" Arial"/>
              </a:rPr>
              <a:t>b. What adjustments or refinements need to take place to ensure we attain the desired training proficiency rating?</a:t>
            </a:r>
          </a:p>
          <a:p>
            <a:endParaRPr lang="en-US" b="0" u="none" dirty="0">
              <a:latin typeface=" Arial"/>
            </a:endParaRPr>
          </a:p>
          <a:p>
            <a:r>
              <a:rPr lang="en-US" b="0" u="none" dirty="0">
                <a:latin typeface=" Arial"/>
              </a:rPr>
              <a:t>c. Is the current training regimen capable of successfully attaining its desired end state?</a:t>
            </a:r>
          </a:p>
          <a:p>
            <a:endParaRPr lang="en-US" b="0" u="none" dirty="0">
              <a:latin typeface=" Arial"/>
            </a:endParaRPr>
          </a:p>
          <a:p>
            <a:r>
              <a:rPr lang="en-US" b="0" u="none" dirty="0">
                <a:latin typeface=" Arial"/>
              </a:rPr>
              <a:t>d. Do we have sufficient resources to execute the training, or do we need to request more?</a:t>
            </a:r>
          </a:p>
          <a:p>
            <a:endParaRPr lang="en-US" b="0" u="none" dirty="0">
              <a:latin typeface=" Arial"/>
            </a:endParaRPr>
          </a:p>
          <a:p>
            <a:r>
              <a:rPr lang="en-US" dirty="0">
                <a:latin typeface=" Arial"/>
              </a:rPr>
              <a:t>e. What is the Commander’s short range training guidance that provide priorities and resources (including time)? </a:t>
            </a:r>
          </a:p>
          <a:p>
            <a:endParaRPr lang="en-US" dirty="0">
              <a:latin typeface=" Arial"/>
            </a:endParaRPr>
          </a:p>
          <a:p>
            <a:r>
              <a:rPr lang="en-US" dirty="0">
                <a:latin typeface=" Arial"/>
              </a:rPr>
              <a:t>f. Do we need to Rehearse the execution for the training events?</a:t>
            </a:r>
          </a:p>
          <a:p>
            <a:endParaRPr lang="en-US" dirty="0">
              <a:latin typeface=" Arial"/>
            </a:endParaRPr>
          </a:p>
          <a:p>
            <a:pPr marL="0" indent="0">
              <a:buNone/>
            </a:pPr>
            <a:r>
              <a:rPr lang="en-US" dirty="0">
                <a:latin typeface=" Arial"/>
              </a:rPr>
              <a:t>g. Are the resources finalized?</a:t>
            </a:r>
          </a:p>
          <a:p>
            <a:pPr marL="0" indent="0">
              <a:buNone/>
            </a:pPr>
            <a:endParaRPr lang="en-US" dirty="0">
              <a:latin typeface=" Arial"/>
            </a:endParaRPr>
          </a:p>
          <a:p>
            <a:pPr marL="0" indent="0">
              <a:buNone/>
            </a:pPr>
            <a:r>
              <a:rPr lang="en-US" dirty="0">
                <a:latin typeface=" Arial"/>
              </a:rPr>
              <a:t>h. Are the Leaders Certified?</a:t>
            </a:r>
          </a:p>
          <a:p>
            <a:pPr marL="0" indent="0">
              <a:buNone/>
            </a:pPr>
            <a:endParaRPr lang="en-US" dirty="0">
              <a:latin typeface=" Arial"/>
            </a:endParaRPr>
          </a:p>
          <a:p>
            <a:pPr marL="0" indent="0">
              <a:buNone/>
            </a:pPr>
            <a:r>
              <a:rPr lang="en-US" dirty="0" err="1">
                <a:latin typeface=" Arial"/>
              </a:rPr>
              <a:t>i</a:t>
            </a:r>
            <a:r>
              <a:rPr lang="en-US" dirty="0">
                <a:latin typeface=" Arial"/>
              </a:rPr>
              <a:t>. Did we meet the requirements revealed by the Training Gates (T&amp;EO)?</a:t>
            </a:r>
          </a:p>
          <a:p>
            <a:pPr marL="0" indent="0">
              <a:buNone/>
            </a:pPr>
            <a:endParaRPr lang="en-US" dirty="0">
              <a:latin typeface=" Arial"/>
            </a:endParaRPr>
          </a:p>
          <a:p>
            <a:pPr marL="0" indent="0">
              <a:buNone/>
            </a:pPr>
            <a:r>
              <a:rPr lang="en-US" dirty="0">
                <a:latin typeface=" Arial"/>
              </a:rPr>
              <a:t>j. Is the 6-week draft Training plan validated and approved?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just">
              <a:spcBef>
                <a:spcPts val="200"/>
              </a:spcBef>
              <a:spcAft>
                <a:spcPts val="0"/>
              </a:spcAft>
              <a:buSzPts val="800"/>
              <a:buFontTx/>
              <a:buNone/>
              <a:tabLst>
                <a:tab pos="777240" algn="l"/>
                <a:tab pos="457200" algn="l"/>
              </a:tabLst>
            </a:pPr>
            <a:r>
              <a:rPr lang="en-US" b="0" dirty="0">
                <a:latin typeface=" Arial"/>
                <a:ea typeface="Times New Roman" panose="02020603050405020304" pitchFamily="18" charset="0"/>
              </a:rPr>
              <a:t>Organizational leaders conduct organizational training meetings to coordinate the training efforts of the organizational. organizational meetings have three objectives: </a:t>
            </a:r>
          </a:p>
          <a:p>
            <a:pPr marL="0" marR="0" lvl="0" indent="0" algn="just">
              <a:spcBef>
                <a:spcPts val="200"/>
              </a:spcBef>
              <a:spcAft>
                <a:spcPts val="0"/>
              </a:spcAft>
              <a:buFontTx/>
              <a:buNone/>
              <a:tabLst>
                <a:tab pos="777240" algn="l"/>
                <a:tab pos="457200" algn="l"/>
              </a:tabLst>
            </a:pPr>
            <a:endParaRPr lang="en-US" b="0" dirty="0">
              <a:latin typeface=" Arial"/>
              <a:ea typeface="Times New Roman" panose="02020603050405020304" pitchFamily="18" charset="0"/>
            </a:endParaRPr>
          </a:p>
          <a:p>
            <a:pPr marL="0" marR="0" lvl="0" indent="0" algn="just">
              <a:spcBef>
                <a:spcPts val="200"/>
              </a:spcBef>
              <a:spcAft>
                <a:spcPts val="0"/>
              </a:spcAft>
              <a:buFontTx/>
              <a:buNone/>
              <a:tabLst>
                <a:tab pos="777240" algn="l"/>
                <a:tab pos="457200" algn="l"/>
              </a:tabLst>
            </a:pPr>
            <a:r>
              <a:rPr lang="en-US" b="1" i="1" dirty="0">
                <a:latin typeface=" Arial"/>
                <a:ea typeface="Times New Roman" panose="02020603050405020304" pitchFamily="18" charset="0"/>
              </a:rPr>
              <a:t>One,  </a:t>
            </a:r>
            <a:r>
              <a:rPr lang="en-US" b="0" dirty="0">
                <a:latin typeface=" Arial"/>
                <a:ea typeface="Times New Roman" panose="02020603050405020304" pitchFamily="18" charset="0"/>
              </a:rPr>
              <a:t>To gather information from subordinate leaders on the training proficiency of battle tasks and Soldier individual task and battle drill proficiencies. </a:t>
            </a:r>
          </a:p>
          <a:p>
            <a:pPr marL="0" marR="0" lvl="0" indent="0" algn="just">
              <a:spcBef>
                <a:spcPts val="200"/>
              </a:spcBef>
              <a:spcAft>
                <a:spcPts val="0"/>
              </a:spcAft>
              <a:buFontTx/>
              <a:buNone/>
              <a:tabLst>
                <a:tab pos="777240" algn="l"/>
                <a:tab pos="457200" algn="l"/>
              </a:tabLst>
            </a:pPr>
            <a:endParaRPr lang="en-US" b="0" dirty="0">
              <a:latin typeface=" Arial"/>
              <a:ea typeface="Times New Roman" panose="02020603050405020304" pitchFamily="18" charset="0"/>
            </a:endParaRPr>
          </a:p>
          <a:p>
            <a:pPr marL="0" marR="0" lvl="0" indent="0" algn="just">
              <a:spcBef>
                <a:spcPts val="200"/>
              </a:spcBef>
              <a:spcAft>
                <a:spcPts val="0"/>
              </a:spcAft>
              <a:buFontTx/>
              <a:buNone/>
              <a:tabLst>
                <a:tab pos="777240" algn="l"/>
                <a:tab pos="457200" algn="l"/>
              </a:tabLst>
            </a:pPr>
            <a:r>
              <a:rPr lang="en-US" b="1" i="1" dirty="0">
                <a:latin typeface=" Arial"/>
                <a:ea typeface="Times New Roman" panose="02020603050405020304" pitchFamily="18" charset="0"/>
              </a:rPr>
              <a:t>Two,  </a:t>
            </a:r>
            <a:r>
              <a:rPr lang="en-US" b="0" dirty="0">
                <a:latin typeface=" Arial"/>
                <a:ea typeface="Times New Roman" panose="02020603050405020304" pitchFamily="18" charset="0"/>
              </a:rPr>
              <a:t>To discuss preparations for upcoming training.</a:t>
            </a:r>
          </a:p>
          <a:p>
            <a:pPr marL="0" marR="0" lvl="0" indent="0" algn="just">
              <a:spcBef>
                <a:spcPts val="200"/>
              </a:spcBef>
              <a:spcAft>
                <a:spcPts val="0"/>
              </a:spcAft>
              <a:buFontTx/>
              <a:buNone/>
              <a:tabLst>
                <a:tab pos="777240" algn="l"/>
                <a:tab pos="457200" algn="l"/>
              </a:tabLst>
            </a:pPr>
            <a:endParaRPr lang="en-US" b="0" dirty="0">
              <a:latin typeface=" Arial"/>
              <a:ea typeface="Times New Roman" panose="02020603050405020304" pitchFamily="18" charset="0"/>
            </a:endParaRPr>
          </a:p>
          <a:p>
            <a:pPr marL="0" marR="0" lvl="0" indent="0" algn="just">
              <a:spcBef>
                <a:spcPts val="200"/>
              </a:spcBef>
              <a:spcAft>
                <a:spcPts val="0"/>
              </a:spcAft>
              <a:buFontTx/>
              <a:buNone/>
              <a:tabLst>
                <a:tab pos="777240" algn="l"/>
                <a:tab pos="457200" algn="l"/>
              </a:tabLst>
            </a:pPr>
            <a:r>
              <a:rPr lang="en-US" b="1" i="1" dirty="0">
                <a:latin typeface=" Arial"/>
                <a:ea typeface="Times New Roman" panose="02020603050405020304" pitchFamily="18" charset="0"/>
              </a:rPr>
              <a:t>Three, </a:t>
            </a:r>
            <a:r>
              <a:rPr lang="en-US" b="0" dirty="0">
                <a:latin typeface=" Arial"/>
                <a:ea typeface="Times New Roman" panose="02020603050405020304" pitchFamily="18" charset="0"/>
              </a:rPr>
              <a:t>To solicit ideas for future training requirements. </a:t>
            </a:r>
          </a:p>
          <a:p>
            <a:pPr marL="171450" marR="0" lvl="0" indent="-171450" algn="just">
              <a:spcBef>
                <a:spcPts val="200"/>
              </a:spcBef>
              <a:spcAft>
                <a:spcPts val="0"/>
              </a:spcAft>
              <a:buFontTx/>
              <a:buChar char="-"/>
              <a:tabLst>
                <a:tab pos="777240" algn="l"/>
                <a:tab pos="457200" algn="l"/>
              </a:tabLst>
            </a:pPr>
            <a:endParaRPr lang="en-US" b="0" dirty="0">
              <a:latin typeface=" Arial"/>
              <a:ea typeface="Times New Roman" panose="02020603050405020304" pitchFamily="18" charset="0"/>
            </a:endParaRPr>
          </a:p>
          <a:p>
            <a:pPr algn="l"/>
            <a:r>
              <a:rPr lang="en-US" dirty="0">
                <a:latin typeface=" Arial"/>
              </a:rPr>
              <a:t>Are there any questions?</a:t>
            </a:r>
          </a:p>
          <a:p>
            <a:pPr algn="l"/>
            <a:endParaRPr lang="en-US" dirty="0">
              <a:latin typeface=" Arial"/>
            </a:endParaRPr>
          </a:p>
          <a:p>
            <a:pPr algn="l"/>
            <a:r>
              <a:rPr lang="en-US" dirty="0">
                <a:latin typeface=" Arial"/>
              </a:rPr>
              <a:t>Next Slide.</a:t>
            </a:r>
          </a:p>
          <a:p>
            <a:endParaRPr lang="en-US" dirty="0">
              <a:latin typeface=" Arial"/>
            </a:endParaRPr>
          </a:p>
        </p:txBody>
      </p:sp>
    </p:spTree>
    <p:extLst>
      <p:ext uri="{BB962C8B-B14F-4D97-AF65-F5344CB8AC3E}">
        <p14:creationId xmlns:p14="http://schemas.microsoft.com/office/powerpoint/2010/main" val="4005285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REFERENCE:</a:t>
            </a:r>
            <a:r>
              <a:rPr lang="en-US" sz="1600" b="1" kern="1200" baseline="0" dirty="0">
                <a:solidFill>
                  <a:schemeClr val="tx1"/>
                </a:solidFill>
                <a:effectLst/>
                <a:latin typeface="+mn-lt"/>
                <a:ea typeface="+mn-ea"/>
                <a:cs typeface="+mn-cs"/>
              </a:rPr>
              <a:t> </a:t>
            </a:r>
            <a:r>
              <a:rPr lang="en-US" sz="1600" b="0" kern="1200" baseline="0" dirty="0">
                <a:solidFill>
                  <a:schemeClr val="tx1"/>
                </a:solidFill>
                <a:effectLst/>
                <a:latin typeface="+mn-lt"/>
                <a:ea typeface="+mn-ea"/>
                <a:cs typeface="+mn-cs"/>
              </a:rPr>
              <a:t>FM 7-0, Training, June 2021.</a:t>
            </a:r>
            <a:endParaRPr lang="en-US" sz="1600" b="0"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INSTRUCTOR NOTES: </a:t>
            </a:r>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SCRIPT -</a:t>
            </a:r>
          </a:p>
          <a:p>
            <a:pPr marL="0" marR="0" lvl="2">
              <a:spcBef>
                <a:spcPts val="600"/>
              </a:spcBef>
              <a:spcAft>
                <a:spcPts val="0"/>
              </a:spcAft>
              <a:tabLst>
                <a:tab pos="548640" algn="l"/>
                <a:tab pos="667385" algn="l"/>
                <a:tab pos="786130" algn="l"/>
              </a:tabLst>
            </a:pPr>
            <a:endParaRPr lang="en-US" sz="1600" b="0" kern="1200" dirty="0">
              <a:solidFill>
                <a:schemeClr val="tx1"/>
              </a:solidFill>
              <a:latin typeface=" Arial"/>
              <a:ea typeface="Times New Roman" panose="02020603050405020304" pitchFamily="18" charset="0"/>
              <a:cs typeface="+mn-cs"/>
            </a:endParaRPr>
          </a:p>
          <a:p>
            <a:pPr marL="0" marR="0" lvl="2">
              <a:spcBef>
                <a:spcPts val="600"/>
              </a:spcBef>
              <a:spcAft>
                <a:spcPts val="0"/>
              </a:spcAft>
              <a:tabLst>
                <a:tab pos="548640" algn="l"/>
                <a:tab pos="667385" algn="l"/>
                <a:tab pos="786130" algn="l"/>
              </a:tabLst>
            </a:pPr>
            <a:r>
              <a:rPr lang="en-US" sz="1600" b="1" kern="1200" dirty="0">
                <a:solidFill>
                  <a:schemeClr val="tx1"/>
                </a:solidFill>
                <a:latin typeface=" Arial"/>
                <a:ea typeface="Times New Roman" panose="02020603050405020304" pitchFamily="18" charset="0"/>
                <a:cs typeface="+mn-cs"/>
              </a:rPr>
              <a:t>Short-range</a:t>
            </a:r>
            <a:r>
              <a:rPr lang="en-US" sz="1600" b="0" kern="1200" dirty="0">
                <a:solidFill>
                  <a:schemeClr val="tx1"/>
                </a:solidFill>
                <a:latin typeface=" Arial"/>
                <a:ea typeface="Times New Roman" panose="02020603050405020304" pitchFamily="18" charset="0"/>
                <a:cs typeface="+mn-cs"/>
              </a:rPr>
              <a:t> planning refines specific actions to complete prior to training execution. </a:t>
            </a:r>
          </a:p>
          <a:p>
            <a:pPr marL="0" marR="0" lvl="2">
              <a:spcBef>
                <a:spcPts val="600"/>
              </a:spcBef>
              <a:spcAft>
                <a:spcPts val="0"/>
              </a:spcAft>
              <a:tabLst>
                <a:tab pos="548640" algn="l"/>
                <a:tab pos="667385" algn="l"/>
                <a:tab pos="786130" algn="l"/>
              </a:tabLst>
            </a:pPr>
            <a:endParaRPr lang="en-US" sz="1600" b="0" kern="1200" dirty="0">
              <a:solidFill>
                <a:schemeClr val="tx1"/>
              </a:solidFill>
              <a:latin typeface=" Arial"/>
              <a:ea typeface="Times New Roman" panose="02020603050405020304" pitchFamily="18" charset="0"/>
              <a:cs typeface="+mn-cs"/>
            </a:endParaRPr>
          </a:p>
          <a:p>
            <a:pPr marL="0" marR="0" lvl="2">
              <a:spcBef>
                <a:spcPts val="600"/>
              </a:spcBef>
              <a:spcAft>
                <a:spcPts val="0"/>
              </a:spcAft>
              <a:tabLst>
                <a:tab pos="548640" algn="l"/>
                <a:tab pos="667385" algn="l"/>
                <a:tab pos="786130" algn="l"/>
              </a:tabLst>
            </a:pPr>
            <a:r>
              <a:rPr lang="en-US" sz="1600" b="0" kern="1200" dirty="0">
                <a:solidFill>
                  <a:schemeClr val="tx1"/>
                </a:solidFill>
                <a:latin typeface=" Arial"/>
                <a:ea typeface="Times New Roman" panose="02020603050405020304" pitchFamily="18" charset="0"/>
                <a:cs typeface="+mn-cs"/>
              </a:rPr>
              <a:t>As you review the slide, there are some additional short-range planning preparations to consider which will include, but not be limited to some of the following activities—</a:t>
            </a:r>
          </a:p>
          <a:p>
            <a:pPr marL="0" marR="0" lvl="2">
              <a:spcBef>
                <a:spcPts val="600"/>
              </a:spcBef>
              <a:spcAft>
                <a:spcPts val="0"/>
              </a:spcAft>
              <a:tabLst>
                <a:tab pos="548640" algn="l"/>
                <a:tab pos="667385" algn="l"/>
                <a:tab pos="78613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Monitor T-Week activities and pre-execution checks.</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Continue to train and certify leaders. </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Convoy clearances submitted and approved.</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All classes of supply resourcing requests submitted and ready for pickup.</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Orders issued.</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Conduct rehearsals.</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Draw equipment and supplies to include training aids devices simulators and simulations.</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Complete safety risk assessments.</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pPr marL="285750" marR="0" lvl="0" indent="-285750">
              <a:spcBef>
                <a:spcPts val="200"/>
              </a:spcBef>
              <a:spcAft>
                <a:spcPts val="0"/>
              </a:spcAft>
              <a:buSzPts val="800"/>
              <a:buFont typeface="Arial" panose="020B0604020202020204" pitchFamily="34" charset="0"/>
              <a:buChar char="•"/>
              <a:tabLst>
                <a:tab pos="777240" algn="l"/>
              </a:tabLst>
            </a:pPr>
            <a:r>
              <a:rPr lang="en-US" sz="1600" b="0" kern="1200" dirty="0">
                <a:solidFill>
                  <a:schemeClr val="tx1"/>
                </a:solidFill>
                <a:latin typeface=" Arial"/>
                <a:ea typeface="Times New Roman" panose="02020603050405020304" pitchFamily="18" charset="0"/>
                <a:cs typeface="+mn-cs"/>
              </a:rPr>
              <a:t>Conduct pre-combat checks and inspections.</a:t>
            </a:r>
          </a:p>
          <a:p>
            <a:pPr marL="285750" marR="0" lvl="0" indent="-285750">
              <a:spcBef>
                <a:spcPts val="200"/>
              </a:spcBef>
              <a:spcAft>
                <a:spcPts val="0"/>
              </a:spcAft>
              <a:buSzPts val="800"/>
              <a:buFont typeface="Arial" panose="020B0604020202020204" pitchFamily="34" charset="0"/>
              <a:buChar char="•"/>
              <a:tabLst>
                <a:tab pos="777240" algn="l"/>
              </a:tabLst>
            </a:pPr>
            <a:endParaRPr lang="en-US" sz="1600" b="0" kern="1200" dirty="0">
              <a:solidFill>
                <a:schemeClr val="tx1"/>
              </a:solidFill>
              <a:latin typeface=" Arial"/>
              <a:ea typeface="Times New Roman" panose="02020603050405020304" pitchFamily="18" charset="0"/>
              <a:cs typeface="+mn-cs"/>
            </a:endParaRPr>
          </a:p>
          <a:p>
            <a:r>
              <a:rPr lang="en-US" sz="1600" b="1" i="1" kern="1200" dirty="0">
                <a:solidFill>
                  <a:schemeClr val="tx1"/>
                </a:solidFill>
                <a:latin typeface=" Arial"/>
                <a:ea typeface="Times New Roman" panose="02020603050405020304" pitchFamily="18" charset="0"/>
                <a:cs typeface="+mn-cs"/>
              </a:rPr>
              <a:t>ASK:</a:t>
            </a:r>
          </a:p>
          <a:p>
            <a:endParaRPr lang="en-US" sz="1600" b="1" i="1" kern="1200" dirty="0">
              <a:solidFill>
                <a:schemeClr val="tx1"/>
              </a:solidFill>
              <a:latin typeface=" Arial"/>
              <a:ea typeface="Times New Roman" panose="02020603050405020304" pitchFamily="18" charset="0"/>
              <a:cs typeface="+mn-cs"/>
            </a:endParaRPr>
          </a:p>
          <a:p>
            <a:pPr marL="0" indent="0">
              <a:buNone/>
            </a:pPr>
            <a:r>
              <a:rPr lang="en-US" sz="1600" b="1" i="1" kern="1200" dirty="0">
                <a:solidFill>
                  <a:schemeClr val="tx1"/>
                </a:solidFill>
                <a:latin typeface=" Arial"/>
                <a:ea typeface="Times New Roman" panose="02020603050405020304" pitchFamily="18" charset="0"/>
                <a:cs typeface="+mn-cs"/>
              </a:rPr>
              <a:t>1. In your experience what are the challenges that arise when you are preparing to execute training? Explain.</a:t>
            </a:r>
          </a:p>
          <a:p>
            <a:pPr marL="342900" indent="-342900">
              <a:buAutoNum type="arabicPeriod"/>
            </a:pPr>
            <a:endParaRPr lang="en-US" sz="1600" b="0" kern="1200" dirty="0">
              <a:solidFill>
                <a:schemeClr val="tx1"/>
              </a:solidFill>
              <a:latin typeface=" Arial"/>
              <a:ea typeface="Times New Roman" panose="02020603050405020304" pitchFamily="18" charset="0"/>
              <a:cs typeface="+mn-cs"/>
            </a:endParaRPr>
          </a:p>
          <a:p>
            <a:pPr marL="0" indent="0">
              <a:buNone/>
            </a:pPr>
            <a:r>
              <a:rPr lang="en-US" sz="1600" b="0" kern="1200" dirty="0">
                <a:solidFill>
                  <a:schemeClr val="tx1"/>
                </a:solidFill>
                <a:latin typeface=" Arial"/>
                <a:ea typeface="Times New Roman" panose="02020603050405020304" pitchFamily="18" charset="0"/>
                <a:cs typeface="+mn-cs"/>
              </a:rPr>
              <a:t>Suggested Answers: Answers will vary depending on participant experiences. Lead and Manage the dialogue in accordance with time. </a:t>
            </a:r>
          </a:p>
          <a:p>
            <a:pPr marL="0" indent="0">
              <a:buNone/>
            </a:pPr>
            <a:endParaRPr lang="en-US" sz="1600" b="0" kern="1200" dirty="0">
              <a:solidFill>
                <a:schemeClr val="tx1"/>
              </a:solidFill>
              <a:latin typeface=" Arial"/>
              <a:ea typeface="Times New Roman" panose="02020603050405020304" pitchFamily="18" charset="0"/>
              <a:cs typeface="+mn-cs"/>
            </a:endParaRPr>
          </a:p>
          <a:p>
            <a:r>
              <a:rPr lang="en-US" sz="1600" b="0" kern="1200" dirty="0">
                <a:solidFill>
                  <a:schemeClr val="tx1"/>
                </a:solidFill>
                <a:latin typeface=" Arial"/>
                <a:ea typeface="Times New Roman" panose="02020603050405020304" pitchFamily="18" charset="0"/>
                <a:cs typeface="+mn-cs"/>
              </a:rPr>
              <a:t>Are there any questions?</a:t>
            </a:r>
          </a:p>
          <a:p>
            <a:endParaRPr lang="en-US" sz="1600" b="0" kern="1200" dirty="0">
              <a:solidFill>
                <a:schemeClr val="tx1"/>
              </a:solidFill>
              <a:latin typeface=" Arial"/>
              <a:ea typeface="+mn-ea"/>
              <a:cs typeface="+mn-cs"/>
            </a:endParaRPr>
          </a:p>
          <a:p>
            <a:r>
              <a:rPr lang="en-US" sz="1600" b="0" kern="1200" dirty="0">
                <a:solidFill>
                  <a:schemeClr val="tx1"/>
                </a:solidFill>
                <a:latin typeface=" Arial"/>
                <a:ea typeface="+mn-ea"/>
                <a:cs typeface="+mn-cs"/>
              </a:rPr>
              <a:t>Next slide</a:t>
            </a:r>
            <a:endParaRPr lang="en-US" sz="3600" b="0" kern="120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a:p>
            <a:endParaRPr lang="en-US" b="0" dirty="0">
              <a:latin typeface=" Arial"/>
            </a:endParaRPr>
          </a:p>
        </p:txBody>
      </p:sp>
    </p:spTree>
    <p:extLst>
      <p:ext uri="{BB962C8B-B14F-4D97-AF65-F5344CB8AC3E}">
        <p14:creationId xmlns:p14="http://schemas.microsoft.com/office/powerpoint/2010/main" val="7820073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slide depicts the </a:t>
            </a:r>
            <a:r>
              <a:rPr lang="en-US" sz="1200" b="1" i="0" u="none" strike="noStrike" kern="1200" baseline="0" dirty="0">
                <a:solidFill>
                  <a:schemeClr val="tx1"/>
                </a:solidFill>
                <a:latin typeface="+mn-lt"/>
                <a:ea typeface="+mn-ea"/>
                <a:cs typeface="+mn-cs"/>
              </a:rPr>
              <a:t>Training-Week (T-Week) </a:t>
            </a:r>
            <a:r>
              <a:rPr lang="en-US" sz="1200" b="0" i="0" u="none" strike="noStrike" kern="1200" baseline="0" dirty="0">
                <a:solidFill>
                  <a:schemeClr val="tx1"/>
                </a:solidFill>
                <a:latin typeface="+mn-lt"/>
                <a:ea typeface="+mn-ea"/>
                <a:cs typeface="+mn-cs"/>
              </a:rPr>
              <a:t>framework. As a planning technique The T-Week framework is a means to view training by identifying training that occurred the week(s) prior to and after scheduled training events to the actions or activities that must be accomplished.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‘Week T’ is the week of execution, ‘Week T-6’ is six weeks prior to execution, and ‘Week T+1’ is the week following execution.</a:t>
            </a:r>
            <a:r>
              <a:rPr lang="en-US" sz="1200" dirty="0">
                <a:solidFill>
                  <a:prstClr val="black"/>
                </a:solidFill>
                <a:latin typeface=" Arial"/>
                <a:ea typeface="Times New Roman" panose="02020603050405020304" pitchFamily="18" charset="0"/>
              </a:rPr>
              <a:t> .Units develop and tailor their own T-Week actions and timelines based on local command requirements.</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it was mentioned previously, I just want to review the T week construct and how it is a backward planning method. The T-6 to T+1 provided is a snapshot for training activities to be discussed at the training meeting corresponding to the 6 week lock in of the training schedule.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T week activities can be included but a separate event planning meeting is encouraged due to the time constraints and resources available.  The addition of the T+1 to our graphic is necessary to include training just completed.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For the other Army Components, the use of the </a:t>
            </a:r>
            <a:r>
              <a:rPr lang="en-US" sz="1200" b="1" i="0" u="none" strike="noStrike" kern="1200" baseline="0" dirty="0">
                <a:solidFill>
                  <a:schemeClr val="tx1"/>
                </a:solidFill>
                <a:latin typeface="+mn-lt"/>
                <a:ea typeface="+mn-ea"/>
                <a:cs typeface="+mn-cs"/>
              </a:rPr>
              <a:t>T-Month</a:t>
            </a:r>
            <a:r>
              <a:rPr lang="en-US" sz="1200" b="0" i="0" u="none" strike="noStrike" kern="1200" baseline="0" dirty="0">
                <a:solidFill>
                  <a:schemeClr val="tx1"/>
                </a:solidFill>
                <a:latin typeface="+mn-lt"/>
                <a:ea typeface="+mn-ea"/>
                <a:cs typeface="+mn-cs"/>
              </a:rPr>
              <a:t> is used and presents unique challenges for training.</a:t>
            </a:r>
            <a:r>
              <a:rPr lang="en-US" sz="1200" dirty="0">
                <a:solidFill>
                  <a:prstClr val="black"/>
                </a:solidFill>
                <a:latin typeface="Arial" panose="020B0604020202020204"/>
                <a:ea typeface="Times New Roman" panose="02020603050405020304" pitchFamily="18" charset="0"/>
              </a:rPr>
              <a:t> These components, due to demographic and resourcing challenges will aggregate activities based on their drilling schedules, whether by the month or by their Two-Week ADT events.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rPr>
              <a:t>Units develop and tailor their own T-week actions and timelines based on local command requirements. These principles apply to the T-Month methodology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 Arial"/>
              </a:rPr>
              <a:t>Are there any questions?</a:t>
            </a:r>
          </a:p>
          <a:p>
            <a:endParaRPr lang="en-US" b="0" dirty="0">
              <a:latin typeface=" Arial"/>
            </a:endParaRPr>
          </a:p>
          <a:p>
            <a:r>
              <a:rPr lang="en-US" b="0" dirty="0">
                <a:latin typeface=" Arial"/>
              </a:rPr>
              <a:t>Next Slide.</a:t>
            </a:r>
            <a:endParaRPr lang="en-US" dirty="0">
              <a:latin typeface=" Arial"/>
            </a:endParaRPr>
          </a:p>
        </p:txBody>
      </p:sp>
    </p:spTree>
    <p:extLst>
      <p:ext uri="{BB962C8B-B14F-4D97-AF65-F5344CB8AC3E}">
        <p14:creationId xmlns:p14="http://schemas.microsoft.com/office/powerpoint/2010/main" val="7511949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slide is another snapshot of the Training Meeting.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review, at echelon, training schedules are the culmination of long, mid, and short-range planning and preparation.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development and publication of training schedules ensure that training is conducted on time, by qualified trainers and with the necessary resources.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are priorities of work tied to timelines.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Organizational leaders at echelon develop and publish draft training schedules no later than 6 weeks prior to training.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relevant organizational leader signs and then higher echelon Commanders approves training schedules no later than 6 weeks prior to training execution.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Training schedules are posted in common areas or are provided to Soldiers.</a:t>
            </a:r>
          </a:p>
          <a:p>
            <a:endParaRPr lang="en-US" sz="1200" b="0" i="0" u="none" strike="noStrike" kern="1200" baseline="0" dirty="0">
              <a:solidFill>
                <a:schemeClr val="tx1"/>
              </a:solidFill>
              <a:latin typeface="+mn-lt"/>
              <a:ea typeface="+mn-ea"/>
              <a:cs typeface="+mn-cs"/>
            </a:endParaRPr>
          </a:p>
          <a:p>
            <a:r>
              <a:rPr lang="en-US" b="0" dirty="0">
                <a:latin typeface=" Arial"/>
              </a:rPr>
              <a:t>Are there any questions?</a:t>
            </a:r>
          </a:p>
          <a:p>
            <a:endParaRPr lang="en-US" b="0" dirty="0">
              <a:latin typeface=" Arial"/>
            </a:endParaRPr>
          </a:p>
          <a:p>
            <a:r>
              <a:rPr lang="en-US" b="0" dirty="0">
                <a:latin typeface=" Arial"/>
              </a:rPr>
              <a:t>Next</a:t>
            </a:r>
            <a:r>
              <a:rPr lang="en-US" b="0" baseline="0" dirty="0">
                <a:latin typeface=" Arial"/>
              </a:rPr>
              <a:t> slide.</a:t>
            </a:r>
            <a:endParaRPr lang="en-US" b="0" dirty="0">
              <a:latin typeface=" Arial"/>
            </a:endParaRPr>
          </a:p>
          <a:p>
            <a:endParaRPr lang="en-US" b="0" dirty="0">
              <a:latin typeface=" Arial"/>
            </a:endParaRPr>
          </a:p>
          <a:p>
            <a:endParaRPr lang="en-US" b="0" dirty="0">
              <a:latin typeface=" Arial"/>
            </a:endParaRPr>
          </a:p>
        </p:txBody>
      </p:sp>
    </p:spTree>
    <p:extLst>
      <p:ext uri="{BB962C8B-B14F-4D97-AF65-F5344CB8AC3E}">
        <p14:creationId xmlns:p14="http://schemas.microsoft.com/office/powerpoint/2010/main" val="121459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4775" y="1144588"/>
            <a:ext cx="41211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FM 7-0, Training, June 2021.</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have already noted this, but I must emphasize</a:t>
            </a:r>
            <a:r>
              <a:rPr lang="en-US" sz="1200" b="0" kern="1200" baseline="0" dirty="0">
                <a:solidFill>
                  <a:schemeClr val="tx1"/>
                </a:solidFill>
                <a:effectLst/>
                <a:latin typeface="+mn-lt"/>
                <a:ea typeface="+mn-ea"/>
                <a:cs typeface="+mn-cs"/>
              </a:rPr>
              <a:t> that u</a:t>
            </a:r>
            <a:r>
              <a:rPr lang="en-US" sz="1200" b="0" kern="1200" dirty="0">
                <a:solidFill>
                  <a:schemeClr val="tx1"/>
                </a:solidFill>
                <a:effectLst/>
                <a:latin typeface="+mn-lt"/>
                <a:ea typeface="+mn-ea"/>
                <a:cs typeface="+mn-cs"/>
              </a:rPr>
              <a:t>nit</a:t>
            </a:r>
            <a:r>
              <a:rPr lang="en-US" sz="1200" b="0" kern="1200" baseline="0" dirty="0">
                <a:solidFill>
                  <a:schemeClr val="tx1"/>
                </a:solidFill>
                <a:effectLst/>
                <a:latin typeface="+mn-lt"/>
                <a:ea typeface="+mn-ea"/>
                <a:cs typeface="+mn-cs"/>
              </a:rPr>
              <a:t> training programs</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acknowledge the </a:t>
            </a:r>
            <a:r>
              <a:rPr lang="en-US" sz="1200" b="1" i="1" kern="1200" dirty="0">
                <a:solidFill>
                  <a:schemeClr val="tx1"/>
                </a:solidFill>
                <a:effectLst/>
                <a:latin typeface="+mn-lt"/>
                <a:ea typeface="+mn-ea"/>
                <a:cs typeface="+mn-cs"/>
              </a:rPr>
              <a:t>principle that units cannot achieve or sustain fully</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trained proficiency on every task simultaneously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organizational </a:t>
            </a:r>
            <a:r>
              <a:rPr lang="en-US" sz="1200" kern="1200" baseline="0" dirty="0">
                <a:solidFill>
                  <a:schemeClr val="tx1"/>
                </a:solidFill>
                <a:effectLst/>
                <a:latin typeface="+mn-lt"/>
                <a:ea typeface="+mn-ea"/>
                <a:cs typeface="+mn-cs"/>
              </a:rPr>
              <a:t>leaders must f</a:t>
            </a:r>
            <a:r>
              <a:rPr lang="en-US" sz="1200" kern="1200" dirty="0">
                <a:solidFill>
                  <a:schemeClr val="tx1"/>
                </a:solidFill>
                <a:effectLst/>
                <a:latin typeface="+mn-lt"/>
                <a:ea typeface="+mn-ea"/>
                <a:cs typeface="+mn-cs"/>
              </a:rPr>
              <a:t>ocus training efforts on their unit’s prioritized METs to optimize limited training time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unit in the Army is designed, or assigned missions, in a specific manner and order that affects how they fight and win the nations wars. If this is true, then as T-C-B Command Teams you will shape and manage training programs that optimize training proficiency requirements whether for missions.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provide this capability your organization is assigned a </a:t>
            </a:r>
            <a:r>
              <a:rPr lang="en-US" sz="1200" b="1" kern="1200" dirty="0">
                <a:solidFill>
                  <a:schemeClr val="tx1"/>
                </a:solidFill>
                <a:effectLst/>
                <a:latin typeface="+mn-lt"/>
                <a:ea typeface="+mn-ea"/>
                <a:cs typeface="+mn-cs"/>
              </a:rPr>
              <a:t>Table of Organization and Equipment (TOE)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Table of Distribution and Allowances (TDA). </a:t>
            </a:r>
            <a:r>
              <a:rPr lang="en-US" sz="1200" b="0" kern="1200" dirty="0">
                <a:solidFill>
                  <a:schemeClr val="tx1"/>
                </a:solidFill>
                <a:effectLst/>
                <a:latin typeface="+mn-lt"/>
                <a:ea typeface="+mn-ea"/>
                <a:cs typeface="+mn-cs"/>
              </a:rPr>
              <a:t>These tables are authorizations documents that establish how an organization is equipped, staffed, organized, and afforded mission capabilities which ultimately governs how it trains to meet its mission.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It goes unspoken, </a:t>
            </a:r>
            <a:r>
              <a:rPr lang="en-US" sz="1200" kern="1200" dirty="0">
                <a:solidFill>
                  <a:schemeClr val="tx1"/>
                </a:solidFill>
                <a:effectLst/>
                <a:latin typeface="+mn-lt"/>
                <a:ea typeface="+mn-ea"/>
                <a:cs typeface="+mn-cs"/>
              </a:rPr>
              <a:t>but we can't train to the TOE or TDA, so what is it that we use to train? Organizations at all echelons train to accomplish their </a:t>
            </a:r>
            <a:r>
              <a:rPr lang="en-US" sz="1200" b="1" kern="1200" dirty="0">
                <a:solidFill>
                  <a:schemeClr val="tx1"/>
                </a:solidFill>
                <a:effectLst/>
                <a:latin typeface="+mn-lt"/>
                <a:ea typeface="+mn-ea"/>
                <a:cs typeface="+mn-cs"/>
              </a:rPr>
              <a:t>Mission Essential Task (MET) proficiencies </a:t>
            </a:r>
            <a:r>
              <a:rPr lang="en-US" sz="1200" kern="1200" dirty="0">
                <a:solidFill>
                  <a:schemeClr val="tx1"/>
                </a:solidFill>
                <a:effectLst/>
                <a:latin typeface="+mn-lt"/>
                <a:ea typeface="+mn-ea"/>
                <a:cs typeface="+mn-cs"/>
              </a:rPr>
              <a:t>and attain their MET proficiency ratings.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Time and resource constraints not withstanding, as leaders, you will need to be creative to train all MET tasks at one point or another. It is in this time of constraint that organizational leaders </a:t>
            </a:r>
            <a:r>
              <a:rPr lang="en-US" sz="1200" b="1" kern="1200" dirty="0">
                <a:solidFill>
                  <a:schemeClr val="tx1"/>
                </a:solidFill>
                <a:effectLst/>
                <a:latin typeface="+mn-lt"/>
                <a:ea typeface="+mn-ea"/>
                <a:cs typeface="+mn-cs"/>
              </a:rPr>
              <a:t>prioritize </a:t>
            </a:r>
            <a:r>
              <a:rPr lang="en-US" sz="1200" kern="1200" dirty="0">
                <a:solidFill>
                  <a:schemeClr val="tx1"/>
                </a:solidFill>
                <a:effectLst/>
                <a:latin typeface="+mn-lt"/>
                <a:ea typeface="+mn-ea"/>
                <a:cs typeface="+mn-cs"/>
              </a:rPr>
              <a:t>training tasks by aligning your training goals and objectives to higher echelon Commander guidance, goals, and objectives.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end-state is a fully trained organization that accomplishes those necessary tasks, individual and collective, that allows it to contribute to the Army goal of deterrence, and when necessary, victory on the battlefield.</a:t>
            </a:r>
          </a:p>
          <a:p>
            <a:endParaRPr lang="en-US" b="0" dirty="0">
              <a:latin typeface=" Arial"/>
            </a:endParaRPr>
          </a:p>
          <a:p>
            <a:r>
              <a:rPr lang="en-US" sz="1200" b="0" dirty="0">
                <a:effectLst/>
                <a:latin typeface="Calibri" panose="020F0502020204030204" pitchFamily="34" charset="0"/>
                <a:cs typeface="Times New Roman" panose="02020603050405020304" pitchFamily="18" charset="0"/>
              </a:rPr>
              <a:t>Are there any questions?</a:t>
            </a:r>
          </a:p>
          <a:p>
            <a:endParaRPr lang="en-US" sz="1200" b="1" dirty="0">
              <a:effectLst/>
              <a:latin typeface="Calibri" panose="020F0502020204030204" pitchFamily="34" charset="0"/>
              <a:cs typeface="Times New Roman" panose="02020603050405020304" pitchFamily="18" charset="0"/>
            </a:endParaRPr>
          </a:p>
          <a:p>
            <a:r>
              <a:rPr lang="en-US" sz="1200" b="0" dirty="0">
                <a:effectLst/>
                <a:latin typeface="Calibri" panose="020F0502020204030204" pitchFamily="34" charset="0"/>
                <a:cs typeface="Times New Roman" panose="02020603050405020304" pitchFamily="18" charset="0"/>
              </a:rPr>
              <a:t>Next Slide</a:t>
            </a:r>
            <a:endParaRPr lang="en-US" b="0" dirty="0">
              <a:latin typeface=" Arial"/>
            </a:endParaRPr>
          </a:p>
        </p:txBody>
      </p:sp>
    </p:spTree>
    <p:extLst>
      <p:ext uri="{BB962C8B-B14F-4D97-AF65-F5344CB8AC3E}">
        <p14:creationId xmlns:p14="http://schemas.microsoft.com/office/powerpoint/2010/main" val="2740530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b="1" baseline="0" dirty="0"/>
              <a:t> </a:t>
            </a:r>
            <a:r>
              <a:rPr lang="en-US" b="0" baseline="0" dirty="0"/>
              <a:t>FM 7-0, Training, June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 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 Arial"/>
                <a:ea typeface="Calibri" panose="020F0502020204030204" pitchFamily="34" charset="0"/>
                <a:cs typeface="Times New Roman" panose="02020603050405020304" pitchFamily="18" charset="0"/>
              </a:rPr>
              <a:t>INSTRUCTOR</a:t>
            </a:r>
            <a:r>
              <a:rPr lang="en-US" sz="1200" b="1" baseline="0" dirty="0">
                <a:effectLst/>
                <a:latin typeface=" Arial"/>
                <a:ea typeface="Calibri" panose="020F0502020204030204" pitchFamily="34" charset="0"/>
                <a:cs typeface="Times New Roman" panose="02020603050405020304" pitchFamily="18" charset="0"/>
              </a:rPr>
              <a:t> NOTES:  </a:t>
            </a:r>
            <a:r>
              <a:rPr lang="en-US" sz="1200" b="0" baseline="0" dirty="0">
                <a:effectLst/>
                <a:latin typeface=" Arial"/>
                <a:ea typeface="Calibri" panose="020F0502020204030204" pitchFamily="34" charset="0"/>
                <a:cs typeface="Times New Roman" panose="02020603050405020304" pitchFamily="18" charset="0"/>
              </a:rPr>
              <a:t> </a:t>
            </a:r>
            <a:endParaRPr lang="en-US" sz="1200" b="1" baseline="0" dirty="0">
              <a:effectLst/>
              <a:latin typeface=" Arial"/>
              <a:ea typeface="Calibri" panose="020F0502020204030204" pitchFamily="34" charset="0"/>
              <a:cs typeface="Times New Roman" panose="02020603050405020304" pitchFamily="18" charset="0"/>
            </a:endParaRPr>
          </a:p>
          <a:p>
            <a:endParaRPr lang="en-US" baseline="0" dirty="0"/>
          </a:p>
          <a:p>
            <a:r>
              <a:rPr lang="en-US" sz="1200" b="0" kern="1200" dirty="0">
                <a:solidFill>
                  <a:schemeClr val="tx1"/>
                </a:solidFill>
                <a:effectLst/>
                <a:latin typeface="+mn-lt"/>
                <a:ea typeface="+mn-ea"/>
                <a:cs typeface="+mn-cs"/>
              </a:rPr>
              <a:t>Begin the lesson with the question; build</a:t>
            </a:r>
            <a:r>
              <a:rPr lang="en-US" sz="1200" b="0" kern="1200" baseline="0" dirty="0">
                <a:solidFill>
                  <a:schemeClr val="tx1"/>
                </a:solidFill>
                <a:effectLst/>
                <a:latin typeface="+mn-lt"/>
                <a:ea typeface="+mn-ea"/>
                <a:cs typeface="+mn-cs"/>
              </a:rPr>
              <a:t> the slide and introduce the 4 main points for Training Schedules from FM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 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 Arial"/>
                <a:ea typeface="Calibri" panose="020F0502020204030204" pitchFamily="34" charset="0"/>
                <a:cs typeface="Times New Roman" panose="02020603050405020304" pitchFamily="18" charset="0"/>
              </a:rPr>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effectLst/>
              <a:latin typeface=" 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 Arial"/>
                <a:ea typeface="Calibri" panose="020F0502020204030204" pitchFamily="34" charset="0"/>
                <a:cs typeface="Times New Roman" panose="02020603050405020304" pitchFamily="18" charset="0"/>
              </a:rPr>
              <a:t>1. Where do we get the priorities of work and when do we have to associate the timelines with those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 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 Arial"/>
                <a:ea typeface="Calibri" panose="020F0502020204030204" pitchFamily="34" charset="0"/>
                <a:cs typeface="Times New Roman" panose="02020603050405020304" pitchFamily="18" charset="0"/>
              </a:rPr>
              <a:t>Suggested Answer: The priorities were determined during the LRTP process, and the times are associated with these previously determined priorities 6 weeks prior to training; dates were set during the LRTP process, but execution timelines are not required for long/mid range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 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 Arial"/>
                <a:ea typeface="Calibri" panose="020F0502020204030204" pitchFamily="34" charset="0"/>
                <a:cs typeface="Times New Roman" panose="02020603050405020304" pitchFamily="18" charset="0"/>
              </a:rPr>
              <a:t>Training schedules are developed during the short-range planning horizon.</a:t>
            </a:r>
            <a:endParaRPr lang="en-US" sz="1200" b="1" dirty="0">
              <a:effectLst/>
              <a:latin typeface=" 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 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 Arial"/>
                <a:ea typeface="Calibri" panose="020F0502020204030204" pitchFamily="34" charset="0"/>
                <a:cs typeface="Times New Roman" panose="02020603050405020304" pitchFamily="18" charset="0"/>
              </a:rPr>
              <a:t>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 Arial"/>
              <a:ea typeface="Calibri" panose="020F0502020204030204" pitchFamily="34" charset="0"/>
              <a:cs typeface="Times New Roman" panose="02020603050405020304" pitchFamily="18" charset="0"/>
            </a:endParaRPr>
          </a:p>
          <a:p>
            <a:pPr algn="l"/>
            <a:r>
              <a:rPr lang="en-US" sz="1800" b="0" i="0" u="none" strike="noStrike" baseline="0" dirty="0">
                <a:latin typeface="Times New Roman" panose="02020603050405020304" pitchFamily="18" charset="0"/>
              </a:rPr>
              <a:t>Company training schedules are the culmination of long-, mid-, and short-range planning and preparation.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During long-range planning, the company commander sequences training events with resources over time to determine who, what, when, and where to train to ensure coordination and resources.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Company training schedules ensure training is conducted on time, by qualified trainers, and with the necessary resources. Company training schedules are priorities of work tied to timelines. Company  commanders develop training schedules no later than 6 weeks prior to training.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The T-C-B Commander signs, </a:t>
            </a:r>
            <a:r>
              <a:rPr lang="en-US" sz="1800" b="1" i="0" u="sng" strike="noStrike" baseline="0" dirty="0">
                <a:latin typeface="Times New Roman" panose="02020603050405020304" pitchFamily="18" charset="0"/>
              </a:rPr>
              <a:t>and the Battalion Commander approves</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training schedules no later than 6 weeks prior to training execution, generally at the conclusion of the weekly battalion training meeting.</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Training schedules are posted in company common areas and are provided to Soldiers.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role of the Company Commander in the development of the Training Schedule and the approval authority of the Battalion Commander. This authentication process is a driven lower to higher.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T-Week, the week of training execution is not included in the determining when to publish the training schedule; there are essentially 7 weeks of training schedules published and posted.</a:t>
            </a:r>
          </a:p>
          <a:p>
            <a:endParaRPr lang="en-US" sz="1200" b="0" kern="1200" baseline="0" dirty="0">
              <a:solidFill>
                <a:schemeClr val="tx1"/>
              </a:solidFill>
              <a:effectLst/>
              <a:latin typeface="+mn-lt"/>
              <a:ea typeface="+mn-ea"/>
              <a:cs typeface="+mn-cs"/>
            </a:endParaRPr>
          </a:p>
          <a:p>
            <a:pPr algn="l"/>
            <a:r>
              <a:rPr lang="en-US" sz="1200" b="0" i="0" u="none" strike="noStrike" baseline="0" dirty="0">
                <a:latin typeface="Times New Roman" panose="02020603050405020304" pitchFamily="18" charset="0"/>
              </a:rPr>
              <a:t>Company training schedules ensure training is conducted on time, by qualified trainers, and with the necessary resources. Company training schedules are priorities of work tied to timelines. </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Times New Roman" panose="02020603050405020304" pitchFamily="18" charset="0"/>
              </a:rPr>
              <a:t>Training schedules are posted in company common areas and are provided to Soldiers. </a:t>
            </a:r>
            <a:r>
              <a:rPr lang="en-US" sz="1200" b="0" i="0" u="sng" strike="noStrike" baseline="0" dirty="0">
                <a:latin typeface="Times New Roman" panose="02020603050405020304" pitchFamily="18" charset="0"/>
              </a:rPr>
              <a:t>At a minimum</a:t>
            </a:r>
            <a:r>
              <a:rPr lang="en-US" sz="1200" b="0" i="0" u="none" strike="noStrike" baseline="0" dirty="0">
                <a:latin typeface="Times New Roman" panose="02020603050405020304" pitchFamily="18" charset="0"/>
              </a:rPr>
              <a:t>, company training schedules include the following information:</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Date and time of training (start and end).</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Attendees.</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Tasks trained (task title and numbers for reference).</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Trainer (primary and alternate).</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Uniform and equipment.</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Location (such as training areas or facilities).</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References (such as FM 6-22 and TC 7-101).</a:t>
            </a:r>
          </a:p>
          <a:p>
            <a:pPr algn="l"/>
            <a:endParaRPr lang="en-US" sz="1200" b="0" i="0" u="none" strike="noStrike" baseline="0" dirty="0">
              <a:latin typeface="Times New Roman" panose="02020603050405020304" pitchFamily="18" charset="0"/>
            </a:endParaRPr>
          </a:p>
          <a:p>
            <a:pPr algn="l"/>
            <a:r>
              <a:rPr lang="en-US" sz="1200" b="0" i="0" u="none" strike="noStrike" baseline="0" dirty="0">
                <a:latin typeface="Wingdings-Regular"/>
              </a:rPr>
              <a:t>. </a:t>
            </a:r>
            <a:r>
              <a:rPr lang="en-US" sz="1200" b="0" i="0" u="none" strike="noStrike" baseline="0" dirty="0">
                <a:latin typeface="Times New Roman" panose="02020603050405020304" pitchFamily="18" charset="0"/>
              </a:rPr>
              <a:t>Authentication (company commander signature and battalion commander signature when approved).</a:t>
            </a:r>
          </a:p>
          <a:p>
            <a:endParaRPr lang="en-US" sz="800" b="1" kern="1200" dirty="0">
              <a:solidFill>
                <a:schemeClr val="tx1"/>
              </a:solidFill>
              <a:effectLst/>
              <a:latin typeface="+mn-lt"/>
              <a:ea typeface="+mn-ea"/>
              <a:cs typeface="+mn-cs"/>
            </a:endParaRPr>
          </a:p>
          <a:p>
            <a:r>
              <a:rPr lang="en-US" sz="800" b="0" kern="1200" dirty="0">
                <a:solidFill>
                  <a:schemeClr val="tx1"/>
                </a:solidFill>
                <a:effectLst/>
                <a:latin typeface="+mn-lt"/>
                <a:ea typeface="+mn-ea"/>
                <a:cs typeface="+mn-cs"/>
              </a:rPr>
              <a:t>The list above is meant to describe the minimum data the Training Schedule function of DTMS requires. Local policy may provide for further training data requirements.  </a:t>
            </a:r>
          </a:p>
          <a:p>
            <a:endParaRPr lang="en-US" sz="800" b="0" kern="1200" dirty="0">
              <a:solidFill>
                <a:schemeClr val="tx1"/>
              </a:solidFill>
              <a:effectLst/>
              <a:latin typeface="+mn-lt"/>
              <a:ea typeface="+mn-ea"/>
              <a:cs typeface="+mn-cs"/>
            </a:endParaRPr>
          </a:p>
          <a:p>
            <a:r>
              <a:rPr lang="en-US" sz="800" b="0" kern="1200" dirty="0">
                <a:solidFill>
                  <a:schemeClr val="tx1"/>
                </a:solidFill>
                <a:effectLst/>
                <a:latin typeface="+mn-lt"/>
                <a:ea typeface="+mn-ea"/>
                <a:cs typeface="+mn-cs"/>
              </a:rPr>
              <a:t>For example, some organizations use SharePoint for Training Schedules that are tailored to meet organizational needs that may exceed the minimum recommended content.  </a:t>
            </a:r>
          </a:p>
          <a:p>
            <a:endParaRPr lang="en-US" sz="800" b="0" kern="1200" baseline="0" dirty="0">
              <a:solidFill>
                <a:schemeClr val="tx1"/>
              </a:solidFill>
              <a:effectLst/>
              <a:latin typeface="+mn-lt"/>
              <a:ea typeface="+mn-ea"/>
              <a:cs typeface="+mn-cs"/>
            </a:endParaRPr>
          </a:p>
          <a:p>
            <a:r>
              <a:rPr lang="en-US" sz="800" b="0" kern="1200" baseline="0" dirty="0">
                <a:solidFill>
                  <a:schemeClr val="tx1"/>
                </a:solidFill>
                <a:effectLst/>
                <a:latin typeface="+mn-lt"/>
                <a:ea typeface="+mn-ea"/>
                <a:cs typeface="+mn-cs"/>
              </a:rPr>
              <a:t>Are there any questions?</a:t>
            </a:r>
          </a:p>
          <a:p>
            <a:endParaRPr lang="en-US" sz="800" b="0" kern="1200" baseline="0" dirty="0">
              <a:solidFill>
                <a:schemeClr val="tx1"/>
              </a:solidFill>
              <a:effectLst/>
              <a:latin typeface="+mn-lt"/>
              <a:ea typeface="+mn-ea"/>
              <a:cs typeface="+mn-cs"/>
            </a:endParaRPr>
          </a:p>
          <a:p>
            <a:r>
              <a:rPr lang="en-US" sz="800" b="0" kern="1200" baseline="0" dirty="0">
                <a:solidFill>
                  <a:schemeClr val="tx1"/>
                </a:solidFill>
                <a:effectLst/>
                <a:latin typeface="+mn-lt"/>
                <a:ea typeface="+mn-ea"/>
                <a:cs typeface="+mn-cs"/>
              </a:rPr>
              <a:t>Next slide.</a:t>
            </a:r>
          </a:p>
          <a:p>
            <a:endParaRPr lang="en-US" sz="1200" b="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14734131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latin typeface=" Arial"/>
              </a:rPr>
              <a:t>REFERENCE: </a:t>
            </a:r>
            <a:r>
              <a:rPr lang="en-US" b="0" dirty="0">
                <a:latin typeface=" Arial"/>
              </a:rPr>
              <a:t>FM 7-0, Training, June 2021.</a:t>
            </a:r>
          </a:p>
          <a:p>
            <a:pPr defTabSz="933237">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INSTRUCTOR NOTES: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defTabSz="933237"/>
            <a:r>
              <a:rPr lang="en-US" dirty="0">
                <a:latin typeface=" Arial"/>
              </a:rPr>
              <a:t>To enable predictability and consistent quality execution, events codified in a training schedule should not change. </a:t>
            </a:r>
          </a:p>
          <a:p>
            <a:pPr defTabSz="933237"/>
            <a:endParaRPr lang="en-US" dirty="0">
              <a:latin typeface=" Arial"/>
            </a:endParaRPr>
          </a:p>
          <a:p>
            <a:r>
              <a:rPr lang="en-US" sz="1200" b="0" i="1" u="sng" kern="1200" dirty="0">
                <a:solidFill>
                  <a:schemeClr val="tx1"/>
                </a:solidFill>
                <a:effectLst/>
                <a:latin typeface=" Arial"/>
                <a:ea typeface="+mn-ea"/>
                <a:cs typeface="+mn-cs"/>
              </a:rPr>
              <a:t>However, there are instances where changes to training schedules are sometimes unavoidable</a:t>
            </a:r>
            <a:r>
              <a:rPr lang="en-US" sz="1200" b="0" i="1" u="none" kern="1200" baseline="0" dirty="0">
                <a:solidFill>
                  <a:schemeClr val="tx1"/>
                </a:solidFill>
                <a:effectLst/>
                <a:latin typeface=" Arial"/>
                <a:ea typeface="+mn-ea"/>
                <a:cs typeface="+mn-cs"/>
              </a:rPr>
              <a:t> </a:t>
            </a:r>
            <a:r>
              <a:rPr lang="en-US" sz="1200" b="0" kern="1200" baseline="0" dirty="0">
                <a:solidFill>
                  <a:schemeClr val="tx1"/>
                </a:solidFill>
                <a:effectLst/>
                <a:latin typeface=" Arial"/>
                <a:ea typeface="+mn-ea"/>
                <a:cs typeface="+mn-cs"/>
              </a:rPr>
              <a:t>and must be approved by higher commanders, </a:t>
            </a:r>
            <a:r>
              <a:rPr lang="en-US" sz="1200" b="0" kern="1200" dirty="0">
                <a:solidFill>
                  <a:schemeClr val="tx1"/>
                </a:solidFill>
                <a:effectLst/>
                <a:latin typeface=" Arial"/>
                <a:ea typeface="+mn-ea"/>
                <a:cs typeface="+mn-cs"/>
              </a:rPr>
              <a:t>but to the greatest extent possible, commanders keep changes to a minimum:</a:t>
            </a:r>
          </a:p>
          <a:p>
            <a:r>
              <a:rPr lang="en-US" sz="1200" b="0" kern="1200" dirty="0">
                <a:solidFill>
                  <a:schemeClr val="tx1"/>
                </a:solidFill>
                <a:effectLst/>
                <a:latin typeface=" Arial"/>
                <a:ea typeface="+mn-ea"/>
                <a:cs typeface="+mn-cs"/>
              </a:rPr>
              <a:t> </a:t>
            </a:r>
            <a:endParaRPr lang="en-US" b="0" dirty="0">
              <a:latin typeface=" Arial"/>
            </a:endParaRPr>
          </a:p>
          <a:p>
            <a:pPr defTabSz="685800">
              <a:defRPr/>
            </a:pPr>
            <a:r>
              <a:rPr lang="en-US" sz="1200" b="1" i="1" dirty="0">
                <a:solidFill>
                  <a:prstClr val="black"/>
                </a:solidFill>
                <a:latin typeface="Arial" panose="020B0604020202020204" pitchFamily="34" charset="0"/>
                <a:cs typeface="Arial" panose="020B0604020202020204" pitchFamily="34" charset="0"/>
              </a:rPr>
              <a:t>a. Changes between T-6 and T-4 require </a:t>
            </a:r>
            <a:r>
              <a:rPr lang="en-US" sz="1200" b="1" i="1" u="sng" dirty="0">
                <a:solidFill>
                  <a:prstClr val="black"/>
                </a:solidFill>
                <a:latin typeface="Arial" panose="020B0604020202020204" pitchFamily="34" charset="0"/>
                <a:cs typeface="Arial" panose="020B0604020202020204" pitchFamily="34" charset="0"/>
              </a:rPr>
              <a:t>BN Commander</a:t>
            </a:r>
            <a:r>
              <a:rPr lang="en-US" sz="1200" b="1" i="1" u="none" dirty="0">
                <a:solidFill>
                  <a:prstClr val="black"/>
                </a:solidFill>
                <a:latin typeface="Arial" panose="020B0604020202020204" pitchFamily="34" charset="0"/>
                <a:cs typeface="Arial" panose="020B0604020202020204" pitchFamily="34" charset="0"/>
              </a:rPr>
              <a:t> </a:t>
            </a:r>
            <a:r>
              <a:rPr lang="en-US" sz="1200" b="1" i="1" dirty="0">
                <a:solidFill>
                  <a:prstClr val="black"/>
                </a:solidFill>
                <a:latin typeface="Arial" panose="020B0604020202020204" pitchFamily="34" charset="0"/>
                <a:cs typeface="Arial" panose="020B0604020202020204" pitchFamily="34" charset="0"/>
              </a:rPr>
              <a:t>approval.</a:t>
            </a:r>
          </a:p>
          <a:p>
            <a:pPr defTabSz="685800">
              <a:defRPr/>
            </a:pPr>
            <a:endParaRPr lang="en-US" sz="1200" b="1" i="1" dirty="0">
              <a:solidFill>
                <a:prstClr val="black"/>
              </a:solidFill>
              <a:latin typeface="Arial" panose="020B0604020202020204" pitchFamily="34" charset="0"/>
              <a:cs typeface="Arial" panose="020B0604020202020204" pitchFamily="34" charset="0"/>
            </a:endParaRPr>
          </a:p>
          <a:p>
            <a:pPr defTabSz="685800">
              <a:defRPr/>
            </a:pPr>
            <a:r>
              <a:rPr lang="en-US" sz="1200" b="1" i="1" dirty="0">
                <a:solidFill>
                  <a:prstClr val="black"/>
                </a:solidFill>
                <a:latin typeface="Arial" panose="020B0604020202020204" pitchFamily="34" charset="0"/>
                <a:cs typeface="Arial" panose="020B0604020202020204" pitchFamily="34" charset="0"/>
              </a:rPr>
              <a:t>b. Changes between T-3 and T-2 require </a:t>
            </a:r>
            <a:r>
              <a:rPr lang="en-US" sz="1200" b="1" i="1" u="sng" dirty="0">
                <a:solidFill>
                  <a:prstClr val="black"/>
                </a:solidFill>
                <a:latin typeface="Arial" panose="020B0604020202020204" pitchFamily="34" charset="0"/>
                <a:cs typeface="Arial" panose="020B0604020202020204" pitchFamily="34" charset="0"/>
              </a:rPr>
              <a:t>BDE Commander</a:t>
            </a:r>
            <a:r>
              <a:rPr lang="en-US" sz="1200" b="1" i="1" u="none" dirty="0">
                <a:solidFill>
                  <a:prstClr val="black"/>
                </a:solidFill>
                <a:latin typeface="Arial" panose="020B0604020202020204" pitchFamily="34" charset="0"/>
                <a:cs typeface="Arial" panose="020B0604020202020204" pitchFamily="34" charset="0"/>
              </a:rPr>
              <a:t> </a:t>
            </a:r>
            <a:r>
              <a:rPr lang="en-US" sz="1200" b="1" i="1" dirty="0">
                <a:solidFill>
                  <a:prstClr val="black"/>
                </a:solidFill>
                <a:latin typeface="Arial" panose="020B0604020202020204" pitchFamily="34" charset="0"/>
                <a:cs typeface="Arial" panose="020B0604020202020204" pitchFamily="34" charset="0"/>
              </a:rPr>
              <a:t>approval.</a:t>
            </a:r>
          </a:p>
          <a:p>
            <a:pPr defTabSz="685800">
              <a:defRPr/>
            </a:pPr>
            <a:endParaRPr lang="en-US" sz="1200" b="1" i="1" dirty="0">
              <a:solidFill>
                <a:prstClr val="black"/>
              </a:solidFill>
              <a:latin typeface="Arial" panose="020B0604020202020204" pitchFamily="34" charset="0"/>
              <a:cs typeface="Arial" panose="020B0604020202020204" pitchFamily="34" charset="0"/>
            </a:endParaRPr>
          </a:p>
          <a:p>
            <a:pPr defTabSz="685800">
              <a:defRPr/>
            </a:pPr>
            <a:r>
              <a:rPr lang="en-US" sz="1200" b="1" i="1" dirty="0">
                <a:solidFill>
                  <a:prstClr val="black"/>
                </a:solidFill>
                <a:latin typeface="Arial" panose="020B0604020202020204" pitchFamily="34" charset="0"/>
                <a:cs typeface="Arial" panose="020B0604020202020204" pitchFamily="34" charset="0"/>
              </a:rPr>
              <a:t>c. Changes inside T-1 require </a:t>
            </a:r>
            <a:r>
              <a:rPr lang="en-US" sz="1200" b="1" i="1" u="sng" dirty="0">
                <a:solidFill>
                  <a:prstClr val="black"/>
                </a:solidFill>
                <a:latin typeface="Arial" panose="020B0604020202020204" pitchFamily="34" charset="0"/>
                <a:cs typeface="Arial" panose="020B0604020202020204" pitchFamily="34" charset="0"/>
              </a:rPr>
              <a:t>DIV Commander</a:t>
            </a:r>
            <a:r>
              <a:rPr lang="en-US" sz="1200" b="1" i="1" u="none" dirty="0">
                <a:solidFill>
                  <a:prstClr val="black"/>
                </a:solidFill>
                <a:latin typeface="Arial" panose="020B0604020202020204" pitchFamily="34" charset="0"/>
                <a:cs typeface="Arial" panose="020B0604020202020204" pitchFamily="34" charset="0"/>
              </a:rPr>
              <a:t> </a:t>
            </a:r>
            <a:r>
              <a:rPr lang="en-US" sz="1200" b="1" i="1" dirty="0">
                <a:solidFill>
                  <a:prstClr val="black"/>
                </a:solidFill>
                <a:latin typeface="Arial" panose="020B0604020202020204" pitchFamily="34" charset="0"/>
                <a:cs typeface="Arial" panose="020B0604020202020204" pitchFamily="34" charset="0"/>
              </a:rPr>
              <a:t>approval.</a:t>
            </a:r>
          </a:p>
          <a:p>
            <a:pPr defTabSz="933237"/>
            <a:endParaRPr lang="en-US" b="1" dirty="0">
              <a:latin typeface=" Arial"/>
            </a:endParaRPr>
          </a:p>
          <a:p>
            <a:pPr defTabSz="933237"/>
            <a:r>
              <a:rPr lang="en-US" b="1" i="1" dirty="0">
                <a:latin typeface=" Arial"/>
              </a:rPr>
              <a:t>Continuous changes withing two weeks of training execution is an indication of  significant T-C-B leadership failure to accurately plan unit training, and/or an indication of a critical failure for the next higher Commander to protect subordinate units from un-forecasted distracters.</a:t>
            </a:r>
          </a:p>
          <a:p>
            <a:pPr defTabSz="933237"/>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itchFamily="34" charset="0"/>
                <a:cs typeface="Arial" pitchFamily="34" charset="0"/>
              </a:rPr>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itchFamily="34" charset="0"/>
                <a:cs typeface="Arial" pitchFamily="34" charset="0"/>
              </a:rPr>
              <a:t>1. What does repeated changes to the training calendar mean for training and leadership</a:t>
            </a:r>
            <a:r>
              <a:rPr lang="en-US" b="1" i="1" baseline="0" dirty="0">
                <a:latin typeface="Arial" pitchFamily="34" charset="0"/>
                <a:cs typeface="Arial" pitchFamily="34" charset="0"/>
              </a:rPr>
              <a:t>? Explain.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baseline="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Arial" pitchFamily="34" charset="0"/>
                <a:cs typeface="Arial" pitchFamily="34" charset="0"/>
              </a:rPr>
              <a:t>Suggested Answer: </a:t>
            </a:r>
            <a:r>
              <a:rPr lang="en-US" b="0" i="0" dirty="0">
                <a:latin typeface=" Arial"/>
              </a:rPr>
              <a:t>Continuous changes withing two weeks of training execution is an indication of  significant T-C-B leadership failure to accurately plan unit training, and/or an indication of a critical failure for the next higher Commander to protect subordinate units from un-forecasted distracters.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 Arial"/>
              </a:rPr>
              <a:t>2. Do you agree with the assessment of failed leadership when repeated changes to the calendar are made? Explain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 Arial"/>
              </a:rPr>
              <a:t>Suggested answer: Will vary based on participant experiences. Manage dialogue to make effective use of allotted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 Arial"/>
            </a:endParaRPr>
          </a:p>
          <a:p>
            <a:pPr defTabSz="933237">
              <a:defRPr/>
            </a:pPr>
            <a:r>
              <a:rPr lang="en-US" b="0" baseline="0" dirty="0">
                <a:latin typeface=" Arial"/>
              </a:rPr>
              <a:t>Are there any questions?</a:t>
            </a:r>
          </a:p>
          <a:p>
            <a:pPr defTabSz="933237">
              <a:defRPr/>
            </a:pPr>
            <a:endParaRPr lang="en-US" b="0" baseline="0" dirty="0">
              <a:latin typeface=" Arial"/>
            </a:endParaRPr>
          </a:p>
          <a:p>
            <a:pPr defTabSz="933237">
              <a:defRPr/>
            </a:pPr>
            <a:r>
              <a:rPr lang="en-US" b="0" baseline="0" dirty="0">
                <a:latin typeface=" Arial"/>
              </a:rPr>
              <a:t>Next slide. </a:t>
            </a:r>
          </a:p>
          <a:p>
            <a:pPr defTabSz="933237"/>
            <a:endParaRPr lang="en-US" dirty="0">
              <a:latin typeface=" Arial"/>
            </a:endParaRPr>
          </a:p>
          <a:p>
            <a:endParaRPr lang="en-US" dirty="0"/>
          </a:p>
        </p:txBody>
      </p:sp>
    </p:spTree>
    <p:extLst>
      <p:ext uri="{BB962C8B-B14F-4D97-AF65-F5344CB8AC3E}">
        <p14:creationId xmlns:p14="http://schemas.microsoft.com/office/powerpoint/2010/main" val="11404722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indent="0">
              <a:buFont typeface="Arial" panose="020B0604020202020204" pitchFamily="34" charset="0"/>
              <a:buNone/>
            </a:pPr>
            <a:endParaRPr lang="en-US" b="1"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 Arial"/>
              </a:rPr>
              <a:t>INSTRUCTOR NOTES: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Determine if students have gained familiarity with the material discussed by soliciting student questions and answers. Ask the students questions and correct misunderstanding.</a:t>
            </a:r>
          </a:p>
          <a:p>
            <a:endParaRPr lang="en-US" sz="12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The Check on Learning in this presentation includes questions and answers (solutions) for the instructor ONLY. </a:t>
            </a:r>
          </a:p>
          <a:p>
            <a:pPr marL="228600" lvl="0" indent="-228600">
              <a:buAutoNum type="arabicPeriod"/>
            </a:pPr>
            <a:endParaRPr lang="en-US" sz="12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Determine if students have gained familiarity with the material discussed by soliciting student questions and explanations. Ask the students questions and correct misunderstandings.</a:t>
            </a:r>
          </a:p>
          <a:p>
            <a:endParaRPr lang="en-US" b="0" baseline="0" dirty="0">
              <a:latin typeface=" Arial"/>
            </a:endParaRPr>
          </a:p>
          <a:p>
            <a:r>
              <a:rPr lang="en-US" b="1" dirty="0">
                <a:latin typeface=" Arial"/>
              </a:rPr>
              <a:t>SCRIPT -</a:t>
            </a:r>
          </a:p>
          <a:p>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We will now conduct a Check on Learning. </a:t>
            </a:r>
            <a:r>
              <a:rPr lang="en-US" sz="1200" b="0" kern="1200" baseline="0" dirty="0">
                <a:solidFill>
                  <a:schemeClr val="tx1"/>
                </a:solidFill>
                <a:effectLst/>
                <a:latin typeface=" Arial"/>
                <a:ea typeface="+mn-ea"/>
                <a:cs typeface="Arial" panose="020B0604020202020204" pitchFamily="34" charset="0"/>
              </a:rPr>
              <a:t> Do not answer until prompted to.</a:t>
            </a:r>
          </a:p>
          <a:p>
            <a:endParaRPr lang="en-US" b="1" dirty="0">
              <a:latin typeface=" Aria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tx1"/>
                </a:solidFill>
                <a:effectLst/>
                <a:latin typeface=" Arial"/>
                <a:ea typeface="+mn-ea"/>
                <a:cs typeface="Arial" panose="020B0604020202020204" pitchFamily="34" charset="0"/>
              </a:rPr>
              <a:t>ASK: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kern="1200" baseline="0" dirty="0">
              <a:solidFill>
                <a:schemeClr val="tx1"/>
              </a:solidFill>
              <a:effectLst/>
              <a:latin typeface=" Arial"/>
              <a:ea typeface="+mn-ea"/>
              <a:cs typeface="Arial" panose="020B0604020202020204" pitchFamily="34" charset="0"/>
            </a:endParaRPr>
          </a:p>
          <a:p>
            <a:r>
              <a:rPr lang="en-US" sz="1200" b="1" kern="1200" dirty="0">
                <a:solidFill>
                  <a:schemeClr val="tx1"/>
                </a:solidFill>
                <a:effectLst/>
                <a:latin typeface="+mn-lt"/>
                <a:ea typeface="+mn-ea"/>
                <a:cs typeface="+mn-cs"/>
              </a:rPr>
              <a:t>1. Training battle rhythms are established to _____________________ AND _____________________ prioritized training activities? (ref: FM 7-0, Chap 3, para 3-2</a:t>
            </a:r>
            <a:r>
              <a:rPr lang="en-US" sz="1200" b="1" kern="1200" baseline="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Answer: Integrate and Synchronize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a:ea typeface="+mn-lt"/>
                <a:cs typeface="+mn-lt"/>
              </a:rPr>
              <a:t>2.  What is the center of gravity of</a:t>
            </a:r>
            <a:r>
              <a:rPr lang="en-US" sz="1200" b="1" kern="1200" baseline="0" dirty="0">
                <a:solidFill>
                  <a:schemeClr val="tx1"/>
                </a:solidFill>
                <a:effectLst/>
                <a:latin typeface="Arial"/>
                <a:ea typeface="+mn-lt"/>
                <a:cs typeface="+mn-lt"/>
              </a:rPr>
              <a:t> unit training management</a:t>
            </a:r>
            <a:r>
              <a:rPr lang="en-US" sz="1200" b="1" kern="1200" dirty="0">
                <a:solidFill>
                  <a:schemeClr val="tx1"/>
                </a:solidFill>
                <a:effectLst/>
                <a:latin typeface="Arial"/>
                <a:ea typeface="+mn-lt"/>
                <a:cs typeface="+mn-lt"/>
              </a:rPr>
              <a:t>?</a:t>
            </a:r>
            <a:r>
              <a:rPr lang="en-US" sz="1200" b="1" kern="1200" baseline="0" dirty="0">
                <a:solidFill>
                  <a:schemeClr val="tx1"/>
                </a:solidFill>
                <a:effectLst/>
                <a:latin typeface="Arial"/>
                <a:ea typeface="+mn-lt"/>
                <a:cs typeface="+mn-lt"/>
              </a:rPr>
              <a:t> (ref: FM 7-0, Appendix E, para E-4)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a:ea typeface="+mn-lt"/>
                <a:cs typeface="+mn-lt"/>
              </a:rPr>
              <a:t>Answer:</a:t>
            </a:r>
            <a:r>
              <a:rPr lang="en-US" sz="1200" b="1" kern="1200" baseline="0" dirty="0">
                <a:solidFill>
                  <a:schemeClr val="tx1"/>
                </a:solidFill>
                <a:effectLst/>
                <a:latin typeface="Arial"/>
                <a:ea typeface="+mn-lt"/>
                <a:cs typeface="+mn-lt"/>
              </a:rPr>
              <a:t>  </a:t>
            </a:r>
            <a:r>
              <a:rPr lang="en-US" sz="1200" b="0" kern="1200" baseline="0" dirty="0">
                <a:solidFill>
                  <a:schemeClr val="tx1"/>
                </a:solidFill>
                <a:effectLst/>
                <a:latin typeface="Arial"/>
                <a:ea typeface="+mn-lt"/>
                <a:cs typeface="+mn-lt"/>
              </a:rPr>
              <a:t>Company training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a:ea typeface="+mn-lt"/>
                <a:cs typeface="+mn-lt"/>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a:ea typeface="+mn-lt"/>
                <a:cs typeface="+mn-lt"/>
              </a:rPr>
              <a:t>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a:ea typeface="+mn-lt"/>
              <a:cs typeface="+mn-lt"/>
            </a:endParaRPr>
          </a:p>
          <a:p>
            <a:endParaRPr lang="en-US" dirty="0"/>
          </a:p>
        </p:txBody>
      </p:sp>
    </p:spTree>
    <p:extLst>
      <p:ext uri="{BB962C8B-B14F-4D97-AF65-F5344CB8AC3E}">
        <p14:creationId xmlns:p14="http://schemas.microsoft.com/office/powerpoint/2010/main" val="25331626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Times New Roman" panose="02020603050405020304" pitchFamily="18" charset="0"/>
                <a:cs typeface="Times New Roman" panose="02020603050405020304" pitchFamily="18" charset="0"/>
              </a:rPr>
              <a:t>REFERENCE:</a:t>
            </a:r>
            <a:r>
              <a:rPr lang="en-US" sz="1200" b="1" baseline="0" dirty="0">
                <a:latin typeface="Times New Roman" panose="02020603050405020304" pitchFamily="18" charset="0"/>
                <a:cs typeface="Times New Roman" panose="02020603050405020304" pitchFamily="18" charset="0"/>
              </a:rPr>
              <a:t> </a:t>
            </a:r>
            <a:r>
              <a:rPr lang="en-US" sz="1200" b="0" baseline="0" dirty="0">
                <a:latin typeface="Times New Roman" panose="02020603050405020304" pitchFamily="18" charset="0"/>
                <a:cs typeface="Times New Roman" panose="02020603050405020304" pitchFamily="18" charset="0"/>
              </a:rPr>
              <a:t>FM 7-0, Training, June 2021.</a:t>
            </a:r>
          </a:p>
          <a:p>
            <a:pPr marL="0" indent="0">
              <a:buFont typeface="Arial" panose="020B0604020202020204" pitchFamily="34" charset="0"/>
              <a:buNone/>
            </a:pPr>
            <a:endParaRPr lang="en-US" sz="1200" b="1"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Times New Roman" panose="02020603050405020304" pitchFamily="18" charset="0"/>
                <a:cs typeface="Times New Roman" panose="02020603050405020304" pitchFamily="18" charset="0"/>
              </a:rPr>
              <a:t>INSTRUCTOR NOTES: </a:t>
            </a:r>
          </a:p>
          <a:p>
            <a:endParaRPr lang="en-US" sz="1200" b="0" baseline="0" dirty="0">
              <a:latin typeface="Times New Roman" panose="02020603050405020304" pitchFamily="18" charset="0"/>
              <a:cs typeface="Times New Roman" panose="02020603050405020304" pitchFamily="18" charset="0"/>
            </a:endParaRPr>
          </a:p>
          <a:p>
            <a:r>
              <a:rPr lang="en-US" sz="1200" b="1" baseline="0" dirty="0">
                <a:latin typeface="Times New Roman" panose="02020603050405020304" pitchFamily="18" charset="0"/>
                <a:cs typeface="Times New Roman" panose="02020603050405020304" pitchFamily="18" charset="0"/>
              </a:rPr>
              <a:t>SCRIPT -</a:t>
            </a:r>
          </a:p>
          <a:p>
            <a:r>
              <a:rPr lang="en-US" sz="1200" b="1" baseline="0" dirty="0">
                <a:latin typeface="Times New Roman" panose="02020603050405020304" pitchFamily="18" charset="0"/>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In this block of instruction: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We learned that Army Training Briefs at Echelon serve to synchronize training management efforts</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We learned that key leader involvement in training meeting is critical to training coordination, resourcing, and execution</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We learned that training schedules provide units at echelon a snapshot of training efforts to meet mission requirements</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Are there any questions?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We will now move into the second Practical Learning Activity of our lesson, Planning Long-Range Training.</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Next slide.</a:t>
            </a:r>
          </a:p>
        </p:txBody>
      </p:sp>
    </p:spTree>
    <p:extLst>
      <p:ext uri="{BB962C8B-B14F-4D97-AF65-F5344CB8AC3E}">
        <p14:creationId xmlns:p14="http://schemas.microsoft.com/office/powerpoint/2010/main" val="22636796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INSTRUCTOR NOTES</a:t>
            </a:r>
            <a:r>
              <a:rPr lang="en-US" sz="1200" b="1" kern="1200" baseline="0" dirty="0">
                <a:solidFill>
                  <a:schemeClr val="tx1"/>
                </a:solidFill>
                <a:effectLst/>
                <a:latin typeface="+mn-lt"/>
                <a:ea typeface="+mn-ea"/>
                <a:cs typeface="+mn-cs"/>
              </a:rPr>
              <a:t>:</a:t>
            </a:r>
          </a:p>
          <a:p>
            <a:pPr lvl="0"/>
            <a:endParaRPr lang="en-US" sz="1200" kern="1200" baseline="0" dirty="0">
              <a:solidFill>
                <a:schemeClr val="tx1"/>
              </a:solidFill>
              <a:effectLst/>
              <a:latin typeface="+mn-lt"/>
              <a:ea typeface="+mn-ea"/>
              <a:cs typeface="+mn-cs"/>
            </a:endParaRPr>
          </a:p>
          <a:p>
            <a:pPr marL="228600" lvl="0" indent="-228600">
              <a:buFont typeface="+mj-lt"/>
              <a:buAutoNum type="arabicPeriod"/>
            </a:pPr>
            <a:r>
              <a:rPr lang="en-US" sz="1200" kern="1200" baseline="0" dirty="0">
                <a:solidFill>
                  <a:schemeClr val="tx1"/>
                </a:solidFill>
                <a:effectLst/>
                <a:latin typeface="+mn-lt"/>
                <a:ea typeface="+mn-ea"/>
                <a:cs typeface="+mn-cs"/>
              </a:rPr>
              <a:t>Instructor will pass out exam to each attending student.</a:t>
            </a:r>
          </a:p>
          <a:p>
            <a:pPr marL="228600" lvl="0" indent="-228600">
              <a:buFont typeface="+mj-lt"/>
              <a:buAutoNum type="arabicPeriod"/>
            </a:pPr>
            <a:endParaRPr lang="en-US" sz="1200" kern="1200" baseline="0" dirty="0">
              <a:solidFill>
                <a:schemeClr val="tx1"/>
              </a:solidFill>
              <a:effectLst/>
              <a:latin typeface="+mn-lt"/>
              <a:ea typeface="+mn-ea"/>
              <a:cs typeface="+mn-cs"/>
            </a:endParaRPr>
          </a:p>
          <a:p>
            <a:pPr marL="228600" lvl="0" indent="-228600">
              <a:buFont typeface="+mj-lt"/>
              <a:buAutoNum type="arabicPeriod"/>
            </a:pPr>
            <a:r>
              <a:rPr lang="en-US" sz="1200" kern="1200" baseline="0" dirty="0">
                <a:solidFill>
                  <a:schemeClr val="tx1"/>
                </a:solidFill>
                <a:effectLst/>
                <a:latin typeface="+mn-lt"/>
                <a:ea typeface="+mn-ea"/>
                <a:cs typeface="+mn-cs"/>
              </a:rPr>
              <a:t>Instructor will designate a test turn in location in the classroom.</a:t>
            </a:r>
          </a:p>
          <a:p>
            <a:pPr marL="228600" lvl="0" indent="-228600">
              <a:buFont typeface="+mj-lt"/>
              <a:buAutoNum type="arabicPeriod"/>
            </a:pPr>
            <a:endParaRPr lang="en-US" sz="1200" kern="1200" baseline="0" dirty="0">
              <a:solidFill>
                <a:schemeClr val="tx1"/>
              </a:solidFill>
              <a:effectLst/>
              <a:latin typeface="+mn-lt"/>
              <a:ea typeface="+mn-ea"/>
              <a:cs typeface="+mn-cs"/>
            </a:endParaRPr>
          </a:p>
          <a:p>
            <a:pPr marL="228600" lvl="0" indent="-228600">
              <a:buFont typeface="+mj-lt"/>
              <a:buAutoNum type="arabicPeriod"/>
            </a:pPr>
            <a:r>
              <a:rPr lang="en-US" sz="1200" kern="1200" baseline="0" dirty="0">
                <a:solidFill>
                  <a:schemeClr val="tx1"/>
                </a:solidFill>
                <a:effectLst/>
                <a:latin typeface="+mn-lt"/>
                <a:ea typeface="+mn-ea"/>
                <a:cs typeface="+mn-cs"/>
              </a:rPr>
              <a:t>Instruct students on what they should do upon test completion.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SCRIPT-</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We will now conduct a final check on learning by completing a practical exercise, a 20-question written test.</a:t>
            </a:r>
          </a:p>
          <a:p>
            <a:pPr lvl="0"/>
            <a:endParaRPr lang="en-US" sz="1200" b="1" kern="1200" dirty="0">
              <a:solidFill>
                <a:schemeClr val="tx1"/>
              </a:solidFill>
              <a:effectLst/>
              <a:latin typeface="+mn-lt"/>
              <a:ea typeface="+mn-ea"/>
              <a:cs typeface="+mn-cs"/>
            </a:endParaRPr>
          </a:p>
          <a:p>
            <a:pPr lvl="0"/>
            <a:r>
              <a:rPr lang="en-US" sz="1200" i="1" u="sng" kern="1200" dirty="0">
                <a:solidFill>
                  <a:schemeClr val="tx1"/>
                </a:solidFill>
                <a:effectLst/>
                <a:latin typeface="+mn-lt"/>
                <a:ea typeface="+mn-ea"/>
                <a:cs typeface="+mn-cs"/>
              </a:rPr>
              <a:t>Instructor</a:t>
            </a:r>
            <a:r>
              <a:rPr lang="en-US" sz="1200" i="1" u="sng" kern="1200" baseline="0" dirty="0">
                <a:solidFill>
                  <a:schemeClr val="tx1"/>
                </a:solidFill>
                <a:effectLst/>
                <a:latin typeface="+mn-lt"/>
                <a:ea typeface="+mn-ea"/>
                <a:cs typeface="+mn-cs"/>
              </a:rPr>
              <a:t> will read or explain the following:</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You are about to take the practical exercise </a:t>
            </a:r>
            <a:r>
              <a:rPr lang="en-US" sz="1200" b="1" kern="1200" dirty="0">
                <a:solidFill>
                  <a:schemeClr val="tx1"/>
                </a:solidFill>
                <a:effectLst/>
                <a:latin typeface="+mn-lt"/>
                <a:ea typeface="+mn-ea"/>
                <a:cs typeface="+mn-cs"/>
              </a:rPr>
              <a:t>as part of the PME Course Material.</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This exercise will test your understanding of materials discussed in this lesson. You must answer all </a:t>
            </a:r>
            <a:r>
              <a:rPr lang="en-US" sz="1200" kern="1200" baseline="0" dirty="0">
                <a:solidFill>
                  <a:schemeClr val="tx1"/>
                </a:solidFill>
                <a:effectLst/>
                <a:latin typeface="+mn-lt"/>
                <a:ea typeface="+mn-ea"/>
                <a:cs typeface="+mn-cs"/>
              </a:rPr>
              <a:t>20 </a:t>
            </a:r>
            <a:r>
              <a:rPr lang="en-US" sz="1200" kern="1200" dirty="0">
                <a:solidFill>
                  <a:schemeClr val="tx1"/>
                </a:solidFill>
                <a:effectLst/>
                <a:latin typeface="+mn-lt"/>
                <a:ea typeface="+mn-ea"/>
                <a:cs typeface="+mn-cs"/>
              </a:rPr>
              <a:t>questions correctly (100%) to receive a Go.</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You will have 25 minutes to complete this exercise. You may not discuss, work with, or help any other student during the duration of the exercise.</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You may use any notes that you took or available references.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Please fill out the administrative date prior to turning in your exercise sheets for review.</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When you complete your test please turn in, upside</a:t>
            </a:r>
            <a:r>
              <a:rPr lang="en-US" sz="1200" kern="1200" baseline="0" dirty="0">
                <a:solidFill>
                  <a:schemeClr val="tx1"/>
                </a:solidFill>
                <a:effectLst/>
                <a:latin typeface="+mn-lt"/>
                <a:ea typeface="+mn-ea"/>
                <a:cs typeface="+mn-cs"/>
              </a:rPr>
              <a:t> down to (the designated location) for grading.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Are there any questions?</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You may now begin</a:t>
            </a:r>
            <a:endParaRPr lang="en-US" baseline="0" dirty="0">
              <a:latin typeface=" Arial"/>
            </a:endParaRPr>
          </a:p>
        </p:txBody>
      </p:sp>
    </p:spTree>
    <p:extLst>
      <p:ext uri="{BB962C8B-B14F-4D97-AF65-F5344CB8AC3E}">
        <p14:creationId xmlns:p14="http://schemas.microsoft.com/office/powerpoint/2010/main" val="29004467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a:t>
            </a:r>
            <a:r>
              <a:rPr lang="en-US" b="1" baseline="0" dirty="0">
                <a:latin typeface=" Arial"/>
              </a:rPr>
              <a:t> </a:t>
            </a:r>
            <a:r>
              <a:rPr lang="en-US" b="0" baseline="0" dirty="0">
                <a:latin typeface=" Arial"/>
              </a:rPr>
              <a:t>FM 7-0, Training, June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INSTRUCTOR NOTES: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Determine if students have gained familiarity with the material discussed by soliciting student questions and answers. Ask the students questions and correct misunderstanding.</a:t>
            </a:r>
          </a:p>
          <a:p>
            <a:endParaRPr lang="en-US" sz="12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The Check on Learning in this presentation includes questions and answers (solutions) for the instructor ONLY. </a:t>
            </a:r>
          </a:p>
          <a:p>
            <a:pPr marL="228600" lvl="0" indent="-228600">
              <a:buAutoNum type="arabicPeriod"/>
            </a:pPr>
            <a:endParaRPr lang="en-US" sz="12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Determine if students have gained familiarity with the material discussed by soliciting student questions and explanations. Ask the students questions and correct misunderstandings.</a:t>
            </a:r>
          </a:p>
          <a:p>
            <a:endParaRPr lang="en-US" b="0" baseline="0" dirty="0">
              <a:latin typeface=" Arial"/>
            </a:endParaRPr>
          </a:p>
          <a:p>
            <a:r>
              <a:rPr lang="en-US" b="1" dirty="0">
                <a:latin typeface=" Arial"/>
              </a:rPr>
              <a:t>SCRIPT -</a:t>
            </a:r>
          </a:p>
          <a:p>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 Arial"/>
                <a:ea typeface="+mn-ea"/>
                <a:cs typeface="Arial" panose="020B0604020202020204" pitchFamily="34" charset="0"/>
              </a:rPr>
              <a:t>We will now conduct a </a:t>
            </a:r>
            <a:r>
              <a:rPr lang="en-US" sz="1200" b="1" kern="1200" dirty="0">
                <a:solidFill>
                  <a:schemeClr val="tx1"/>
                </a:solidFill>
                <a:effectLst/>
                <a:latin typeface=" Arial"/>
                <a:ea typeface="+mn-ea"/>
                <a:cs typeface="Arial" panose="020B0604020202020204" pitchFamily="34" charset="0"/>
              </a:rPr>
              <a:t>Check on Learning</a:t>
            </a:r>
            <a:r>
              <a:rPr lang="en-US" sz="1200" b="0" kern="1200" dirty="0">
                <a:solidFill>
                  <a:schemeClr val="tx1"/>
                </a:solidFill>
                <a:effectLst/>
                <a:latin typeface=" Arial"/>
                <a:ea typeface="+mn-ea"/>
                <a:cs typeface="Arial" panose="020B0604020202020204" pitchFamily="34" charset="0"/>
              </a:rPr>
              <a:t>. </a:t>
            </a:r>
            <a:r>
              <a:rPr lang="en-US" sz="1200" b="0" kern="1200" baseline="0" dirty="0">
                <a:solidFill>
                  <a:schemeClr val="tx1"/>
                </a:solidFill>
                <a:effectLst/>
                <a:latin typeface=" Arial"/>
                <a:ea typeface="+mn-ea"/>
                <a:cs typeface="Arial" panose="020B0604020202020204" pitchFamily="34" charset="0"/>
              </a:rPr>
              <a:t> Do not answer until prompted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 Arial"/>
                <a:ea typeface="+mn-ea"/>
                <a:cs typeface="+mn-cs"/>
              </a:rPr>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 Arial"/>
              <a:ea typeface="+mn-ea"/>
              <a:cs typeface="+mn-cs"/>
            </a:endParaRPr>
          </a:p>
          <a:p>
            <a:pPr marL="0" marR="0">
              <a:lnSpc>
                <a:spcPct val="107000"/>
              </a:lnSpc>
              <a:spcBef>
                <a:spcPts val="0"/>
              </a:spcBef>
              <a:spcAft>
                <a:spcPts val="800"/>
              </a:spcAft>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1. Where will you discover the standards required to achieve task proficiency? (ref: FM 7-0, Chap 3, 3-1)</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Answer Training and Evaluation Outlines.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2. Whose approval is required to change the organizational training schedule when the unit is at T-1 Week? (ref: Fm 7-0, Chap 3, 3-18)</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Answer: Division Commander.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3. Identify some training techniques that you, as organizational leaders, can utilize to achieve task standards? (ref: FM 7-0, Chap 4, 4-23 to 4-28)</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Answer: Drills, Lane Training, Opportunity Training, Sergeants Time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 Arial"/>
                <a:ea typeface="+mn-ea"/>
                <a:cs typeface="+mn-cs"/>
              </a:rPr>
              <a:t>Let’s conduct a </a:t>
            </a:r>
            <a:r>
              <a:rPr lang="en-US" sz="1200" b="1" kern="1200" dirty="0">
                <a:solidFill>
                  <a:schemeClr val="tx1"/>
                </a:solidFill>
                <a:effectLst/>
                <a:latin typeface=" Arial"/>
                <a:ea typeface="+mn-ea"/>
                <a:cs typeface="+mn-cs"/>
              </a:rPr>
              <a:t>Final Review</a:t>
            </a:r>
            <a:r>
              <a:rPr lang="en-US" sz="1200" kern="1200" dirty="0">
                <a:solidFill>
                  <a:schemeClr val="tx1"/>
                </a:solidFill>
                <a:effectLst/>
                <a:latin typeface=" 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 Arial"/>
                <a:ea typeface="+mn-ea"/>
                <a:cs typeface="+mn-cs"/>
              </a:rPr>
              <a:t>In our time together we learned</a:t>
            </a:r>
            <a:r>
              <a:rPr lang="en-US" sz="1200" kern="1200" baseline="0" dirty="0">
                <a:solidFill>
                  <a:schemeClr val="tx1"/>
                </a:solidFill>
                <a:effectLst/>
                <a:latin typeface=" Arial"/>
                <a:ea typeface="+mn-ea"/>
                <a:cs typeface="+mn-cs"/>
              </a:rPr>
              <a:t> </a:t>
            </a:r>
            <a:r>
              <a:rPr lang="en-US" sz="1200" kern="1200" dirty="0">
                <a:solidFill>
                  <a:schemeClr val="tx1"/>
                </a:solidFill>
                <a:effectLst/>
                <a:latin typeface=" Arial"/>
                <a:ea typeface="+mn-ea"/>
                <a:cs typeface="+mn-cs"/>
              </a:rPr>
              <a:t>that Army training is a deliberate, planned, resourced and executed</a:t>
            </a:r>
            <a:r>
              <a:rPr lang="en-US" sz="1200" kern="1200" baseline="0" dirty="0">
                <a:solidFill>
                  <a:schemeClr val="tx1"/>
                </a:solidFill>
                <a:effectLst/>
                <a:latin typeface=" Arial"/>
                <a:ea typeface="+mn-ea"/>
                <a:cs typeface="+mn-cs"/>
              </a:rPr>
              <a:t> program led by Commanders and organizational leaders at all echelons ensuring that Army units are capable, confident, and ready to fulfill mission requirements when called upon to fight and win our nations wars. As organizational leaders this is accomplished 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latin typeface=" Arial"/>
              </a:rPr>
              <a:t>We learned how to configure and implement training management at the T-C-B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 Arial"/>
                <a:ea typeface="+mn-ea"/>
                <a:cs typeface="+mn-cs"/>
              </a:rPr>
              <a:t>We learned how to identify </a:t>
            </a:r>
            <a:r>
              <a:rPr lang="en-US" sz="1600" b="0" baseline="0" dirty="0">
                <a:latin typeface=" Arial"/>
              </a:rPr>
              <a:t>T-C-B </a:t>
            </a:r>
            <a:r>
              <a:rPr lang="en-US" sz="1600" b="0" i="0" u="none" strike="noStrike" kern="1200" baseline="0" dirty="0">
                <a:solidFill>
                  <a:schemeClr val="tx1"/>
                </a:solidFill>
                <a:latin typeface=" Arial"/>
                <a:ea typeface="+mn-ea"/>
                <a:cs typeface="+mn-cs"/>
              </a:rPr>
              <a:t>training tasks and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a:solidFill>
                <a:schemeClr val="tx1"/>
              </a:solidFill>
              <a:latin typeface=" Arial"/>
              <a:ea typeface="+mn-ea"/>
              <a:cs typeface="+mn-cs"/>
            </a:endParaRPr>
          </a:p>
          <a:p>
            <a:pPr marL="0" indent="0">
              <a:buFont typeface="Wingdings" panose="05000000000000000000" pitchFamily="2" charset="2"/>
              <a:buNone/>
            </a:pPr>
            <a:r>
              <a:rPr lang="en-US" sz="1600" b="0" dirty="0">
                <a:latin typeface=" Arial"/>
              </a:rPr>
              <a:t>We learned how to organize training at the </a:t>
            </a:r>
            <a:r>
              <a:rPr lang="en-US" sz="1600" b="0" baseline="0" dirty="0">
                <a:latin typeface=" Arial"/>
              </a:rPr>
              <a:t>T-C-B</a:t>
            </a:r>
            <a:r>
              <a:rPr lang="en-US" sz="1600" b="0" dirty="0">
                <a:latin typeface=" Arial"/>
              </a:rPr>
              <a:t> level using the 8-Step Training Model </a:t>
            </a:r>
          </a:p>
          <a:p>
            <a:pPr marL="0" indent="0">
              <a:buFont typeface="Wingdings" panose="05000000000000000000" pitchFamily="2" charset="2"/>
              <a:buNone/>
            </a:pPr>
            <a:endParaRPr lang="en-US" sz="16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 Arial"/>
                <a:ea typeface="+mn-ea"/>
                <a:cs typeface="+mn-cs"/>
              </a:rPr>
              <a:t>We learned how to organize training at the </a:t>
            </a:r>
            <a:r>
              <a:rPr lang="en-US" sz="1600" b="0" baseline="0" dirty="0">
                <a:latin typeface=" Arial"/>
              </a:rPr>
              <a:t>T-C-B</a:t>
            </a:r>
            <a:r>
              <a:rPr lang="en-US" sz="1600" b="0" i="0" u="none" strike="noStrike" kern="1200" baseline="0" dirty="0">
                <a:solidFill>
                  <a:schemeClr val="tx1"/>
                </a:solidFill>
                <a:latin typeface=" Arial"/>
                <a:ea typeface="+mn-ea"/>
                <a:cs typeface="+mn-cs"/>
              </a:rPr>
              <a:t> level by executing briefs and meetings which synchronize and coordinate training efforts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 Arial"/>
                <a:ea typeface="+mn-ea"/>
                <a:cs typeface="+mn-cs"/>
              </a:rPr>
              <a:t>We developed </a:t>
            </a:r>
            <a:r>
              <a:rPr lang="en-US" sz="1600" b="0" baseline="0" dirty="0">
                <a:latin typeface=" Arial"/>
              </a:rPr>
              <a:t>T-C-B</a:t>
            </a:r>
            <a:r>
              <a:rPr lang="en-US" sz="1600" b="0" i="0" u="none" strike="noStrike" kern="1200" baseline="0" dirty="0">
                <a:solidFill>
                  <a:schemeClr val="tx1"/>
                </a:solidFill>
                <a:latin typeface=" Arial"/>
                <a:ea typeface="+mn-ea"/>
                <a:cs typeface="+mn-cs"/>
              </a:rPr>
              <a:t> long-range training plans to execute training tasks identified through the three-step task crosswalk process.</a:t>
            </a:r>
            <a:endParaRPr lang="en-US" sz="1200" b="1"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Are there any questions?</a:t>
            </a:r>
            <a:r>
              <a:rPr lang="en-US"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effectLst/>
              <a:latin typeface=" Arial"/>
              <a:ea typeface="+mn-ea"/>
              <a:cs typeface="+mn-cs"/>
            </a:endParaRPr>
          </a:p>
          <a:p>
            <a:endParaRPr lang="en-US" dirty="0"/>
          </a:p>
        </p:txBody>
      </p:sp>
    </p:spTree>
    <p:extLst>
      <p:ext uri="{BB962C8B-B14F-4D97-AF65-F5344CB8AC3E}">
        <p14:creationId xmlns:p14="http://schemas.microsoft.com/office/powerpoint/2010/main" val="12668910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REFERENCE</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FM 7-0, Training, June 2021.</a:t>
            </a:r>
          </a:p>
          <a:p>
            <a:pPr lvl="0"/>
            <a:endParaRPr lang="en-US" sz="1200" b="1"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INSTRUCTOR NOTES:</a:t>
            </a:r>
            <a:endParaRPr lang="en-US" sz="1200" b="1"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This concludes our lesson, Review Army Training Management at the Troop-Company-Battery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Do you have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Students are encouraged to participate in a private feedback dialogue with instructor, to refine mastery of lesson objectives or address related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p:txBody>
      </p:sp>
    </p:spTree>
    <p:extLst>
      <p:ext uri="{BB962C8B-B14F-4D97-AF65-F5344CB8AC3E}">
        <p14:creationId xmlns:p14="http://schemas.microsoft.com/office/powerpoint/2010/main" val="360919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 Arial"/>
                <a:ea typeface="+mn-ea"/>
                <a:cs typeface="+mn-cs"/>
              </a:rPr>
              <a:t>REFERENCE</a:t>
            </a:r>
            <a:r>
              <a:rPr lang="en-US" sz="1200" b="0" kern="1200" dirty="0">
                <a:solidFill>
                  <a:schemeClr val="tx1"/>
                </a:solidFill>
                <a:effectLst/>
                <a:latin typeface=" Arial"/>
                <a:ea typeface="+mn-ea"/>
                <a:cs typeface="+mn-cs"/>
              </a:rPr>
              <a:t>:</a:t>
            </a:r>
            <a:r>
              <a:rPr lang="en-US" sz="1200" b="0" kern="1200" baseline="0" dirty="0">
                <a:solidFill>
                  <a:schemeClr val="tx1"/>
                </a:solidFill>
                <a:effectLst/>
                <a:latin typeface=" Arial"/>
                <a:ea typeface="+mn-ea"/>
                <a:cs typeface="+mn-cs"/>
              </a:rPr>
              <a:t> FM 7-0, Training, June 2021.</a:t>
            </a:r>
          </a:p>
          <a:p>
            <a:pPr lvl="0"/>
            <a:endParaRPr lang="en-US" sz="1200" b="1" kern="1200" baseline="0" dirty="0">
              <a:solidFill>
                <a:schemeClr val="tx1"/>
              </a:solidFill>
              <a:effectLst/>
              <a:latin typeface=" Arial"/>
              <a:ea typeface="+mn-ea"/>
              <a:cs typeface="+mn-cs"/>
            </a:endParaRPr>
          </a:p>
          <a:p>
            <a:pPr lvl="0"/>
            <a:r>
              <a:rPr lang="en-US" sz="1200" b="1" kern="1200" dirty="0">
                <a:solidFill>
                  <a:schemeClr val="tx1"/>
                </a:solidFill>
                <a:effectLst/>
                <a:latin typeface=" Arial"/>
                <a:ea typeface="+mn-ea"/>
                <a:cs typeface="+mn-cs"/>
              </a:rPr>
              <a:t>INSTRUCTOR NOTES:</a:t>
            </a:r>
            <a:endParaRPr lang="en-US" sz="1200" b="1" kern="1200" baseline="0" dirty="0">
              <a:solidFill>
                <a:schemeClr val="tx1"/>
              </a:solidFill>
              <a:effectLst/>
              <a:latin typeface=" Arial"/>
              <a:ea typeface="+mn-ea"/>
              <a:cs typeface="+mn-cs"/>
            </a:endParaRPr>
          </a:p>
          <a:p>
            <a:endParaRPr lang="en-US" sz="1200" b="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 Arial"/>
              </a:rPr>
              <a:t>SCRIPT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The Army fights as a team, and whenever possible, trains at echelon as a team. Additionally, the simultaneous training of multiple echelons on complementary tasks is the most efficient and effective way to train because it optimizes the use of time and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 Arial"/>
                <a:ea typeface="+mn-ea"/>
                <a:cs typeface="+mn-cs"/>
              </a:rPr>
              <a:t>As a one-team, one-fight approach National Guard and Reserve elements, as well as allied nations can operate directly with and in support of their US and active counterparts, and in doing so training will need to be planned in a manner which will foster this capability. These principles of training aid in developing training with this end-state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202124"/>
              </a:solidFill>
              <a:effectLst/>
              <a:latin typeface=" Arial"/>
            </a:endParaRPr>
          </a:p>
          <a:p>
            <a:pPr algn="l"/>
            <a:r>
              <a:rPr lang="en-US" sz="1200" b="0" i="0" u="none" strike="noStrike" baseline="0" dirty="0">
                <a:latin typeface=" Arial"/>
              </a:rPr>
              <a:t>When engaging with the Nine Principles of Training there are unifying themes that undergird how and why these principles are critical for managing training at the platoon level.  </a:t>
            </a:r>
          </a:p>
          <a:p>
            <a:pPr algn="l"/>
            <a:endParaRPr lang="en-US" sz="1200" b="0" i="0" u="none" strike="noStrike" baseline="0" dirty="0">
              <a:latin typeface=" Arial"/>
            </a:endParaRPr>
          </a:p>
          <a:p>
            <a:pPr algn="l"/>
            <a:r>
              <a:rPr lang="en-US" sz="1200" b="0" i="0" u="none" strike="noStrike" baseline="0" dirty="0">
                <a:latin typeface=" Arial"/>
              </a:rPr>
              <a:t>These unifying themes include but are not limited to the following: </a:t>
            </a:r>
          </a:p>
          <a:p>
            <a:pPr algn="l"/>
            <a:endParaRPr lang="en-US" sz="1200" b="0" i="0" u="none" strike="noStrike" baseline="0" dirty="0">
              <a:latin typeface=" Arial"/>
            </a:endParaRPr>
          </a:p>
          <a:p>
            <a:pPr marL="0" indent="0" algn="l">
              <a:buNone/>
            </a:pPr>
            <a:r>
              <a:rPr lang="en-US" sz="1200" b="0" i="0" u="none" strike="noStrike" baseline="0" dirty="0">
                <a:latin typeface=" Arial"/>
              </a:rPr>
              <a:t>1. The principles of training provide foundational direction and influence for training planning, preparation, and execution at all echelons. </a:t>
            </a:r>
          </a:p>
          <a:p>
            <a:pPr marL="228600" indent="-228600" algn="l">
              <a:buAutoNum type="arabicPeriod"/>
            </a:pPr>
            <a:endParaRPr lang="en-US" sz="1200" b="0" i="0" u="none" strike="noStrike" baseline="0" dirty="0">
              <a:latin typeface=" Arial"/>
            </a:endParaRPr>
          </a:p>
          <a:p>
            <a:pPr algn="l"/>
            <a:r>
              <a:rPr lang="en-US" sz="1200" b="0" i="0" u="none" strike="noStrike" baseline="0" dirty="0">
                <a:latin typeface=" Arial"/>
              </a:rPr>
              <a:t>2. The principles of training are complimentary. The leader must understand that these principles rely on each other.</a:t>
            </a:r>
          </a:p>
          <a:p>
            <a:pPr algn="l"/>
            <a:endParaRPr lang="en-US" sz="1200" b="0" i="0" u="none" strike="noStrike" baseline="0" dirty="0">
              <a:latin typeface=" Arial"/>
            </a:endParaRPr>
          </a:p>
          <a:p>
            <a:pPr algn="l"/>
            <a:r>
              <a:rPr lang="en-US" sz="1200" b="0" i="0" u="none" strike="noStrike" baseline="0" dirty="0">
                <a:latin typeface=" Arial"/>
              </a:rPr>
              <a:t>3. The principles of training focus the leader on the task and purpose of Army training at all echelons.</a:t>
            </a:r>
          </a:p>
          <a:p>
            <a:pPr algn="l"/>
            <a:endParaRPr lang="en-US" sz="1200" b="0" i="0" u="none" strike="noStrike" baseline="0" dirty="0">
              <a:latin typeface=" Arial"/>
            </a:endParaRPr>
          </a:p>
          <a:p>
            <a:pPr algn="l"/>
            <a:r>
              <a:rPr lang="en-US" sz="1200" b="0" i="0" u="none" strike="noStrike" baseline="0" dirty="0">
                <a:latin typeface=" Arial"/>
              </a:rPr>
              <a:t>4. The Army is designed as and fights as a team at all echelons. This includes not only Joint operations, but in a multi-echelon and multi-compo setting.</a:t>
            </a:r>
          </a:p>
          <a:p>
            <a:pPr algn="l"/>
            <a:endParaRPr lang="en-US" sz="1200" b="0" i="0" u="none" strike="noStrike"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 Arial"/>
              </a:rPr>
              <a:t>5. The Army fights as a combined arms team.</a:t>
            </a:r>
            <a:r>
              <a:rPr lang="en-US" sz="1200" b="0" i="0" u="none" strike="noStrike" kern="1200" baseline="0" dirty="0">
                <a:solidFill>
                  <a:schemeClr val="tx1"/>
                </a:solidFill>
                <a:latin typeface=" Arial"/>
                <a:ea typeface="+mn-ea"/>
                <a:cs typeface="+mn-cs"/>
              </a:rPr>
              <a:t> To win, units must regularly train with the organizations in which they operate, and with the capabilities with which they intend to fight. Leaders must proactively plan and coordinate training to account for as many elements and domains as possible with which they will operate.</a:t>
            </a:r>
          </a:p>
          <a:p>
            <a:pPr algn="l"/>
            <a:endParaRPr lang="en-US" sz="120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 Arial"/>
                <a:ea typeface="+mn-ea"/>
                <a:cs typeface="+mn-cs"/>
              </a:rPr>
              <a:t>The </a:t>
            </a:r>
            <a:r>
              <a:rPr lang="en-US" sz="1200" b="1" kern="1200" baseline="0" dirty="0">
                <a:solidFill>
                  <a:schemeClr val="tx1"/>
                </a:solidFill>
                <a:effectLst/>
                <a:latin typeface=" Arial"/>
                <a:ea typeface="+mn-ea"/>
                <a:cs typeface="+mn-cs"/>
              </a:rPr>
              <a:t>Nine Principles of Training </a:t>
            </a:r>
            <a:r>
              <a:rPr lang="en-US" sz="1200" b="0" kern="1200" baseline="0" dirty="0">
                <a:solidFill>
                  <a:schemeClr val="tx1"/>
                </a:solidFill>
                <a:effectLst/>
                <a:latin typeface=" Arial"/>
                <a:ea typeface="+mn-ea"/>
                <a:cs typeface="+mn-cs"/>
              </a:rPr>
              <a:t>provide Army leaders with the foundational direction for guiding and influencing training at all echelons. These principles complement one another and provide task and purpose to all aspects of training management. Today we will focus on Principle’s 1 and 2 since they are directed at you- the Commander and First Sergeant: </a:t>
            </a:r>
          </a:p>
          <a:p>
            <a:endParaRPr lang="en-US" sz="1200" b="1" kern="1200" dirty="0">
              <a:solidFill>
                <a:schemeClr val="tx1"/>
              </a:solidFill>
              <a:effectLst/>
              <a:latin typeface=" Arial"/>
              <a:ea typeface="+mn-ea"/>
              <a:cs typeface="+mn-cs"/>
            </a:endParaRPr>
          </a:p>
          <a:p>
            <a:r>
              <a:rPr lang="en-US" sz="1200" b="1" i="1" u="sng" kern="1200" dirty="0">
                <a:solidFill>
                  <a:schemeClr val="tx1"/>
                </a:solidFill>
                <a:effectLst/>
                <a:latin typeface=" Arial"/>
                <a:ea typeface="+mn-ea"/>
                <a:cs typeface="+mn-cs"/>
              </a:rPr>
              <a:t>1. COMMANDERS ARE THE PRIMARY TRAINERS</a:t>
            </a:r>
            <a:endParaRPr lang="en-US" sz="1200" i="1" u="sng" kern="1200" dirty="0">
              <a:solidFill>
                <a:schemeClr val="tx1"/>
              </a:solidFill>
              <a:effectLst/>
              <a:latin typeface=" Arial"/>
              <a:ea typeface="+mn-ea"/>
              <a:cs typeface="+mn-cs"/>
            </a:endParaRPr>
          </a:p>
          <a:p>
            <a:endParaRPr lang="en-US" sz="1200" kern="1200" dirty="0">
              <a:solidFill>
                <a:schemeClr val="tx1"/>
              </a:solidFill>
              <a:effectLst/>
              <a:latin typeface=" Arial"/>
              <a:ea typeface="+mn-ea"/>
              <a:cs typeface="+mn-cs"/>
            </a:endParaRPr>
          </a:p>
          <a:p>
            <a:r>
              <a:rPr lang="en-US" sz="1200" kern="1200" dirty="0">
                <a:solidFill>
                  <a:schemeClr val="tx1"/>
                </a:solidFill>
                <a:effectLst/>
                <a:latin typeface=" Arial"/>
                <a:ea typeface="+mn-ea"/>
                <a:cs typeface="+mn-cs"/>
              </a:rPr>
              <a:t>Commanders and leaders at echelon are responsible and accountable for the training and performance of their units. Commanders train and resource training one echelon down, and they evaluate to two echelons down. They are responsible for assessing unit training proficiency and prioritizing unit training. Subordinate unit leaders are the primary trainers of their elements. For example, a platoon leader is responsible for the training and performance of the platoon.</a:t>
            </a:r>
          </a:p>
          <a:p>
            <a:r>
              <a:rPr lang="en-US" sz="1200" kern="1200" dirty="0">
                <a:solidFill>
                  <a:schemeClr val="tx1"/>
                </a:solidFill>
                <a:effectLst/>
                <a:latin typeface=" Arial"/>
                <a:ea typeface="+mn-ea"/>
                <a:cs typeface="+mn-cs"/>
              </a:rPr>
              <a:t> </a:t>
            </a:r>
          </a:p>
          <a:p>
            <a:r>
              <a:rPr lang="en-US" sz="1200" b="1" i="1" u="sng" kern="1200" dirty="0">
                <a:solidFill>
                  <a:schemeClr val="tx1"/>
                </a:solidFill>
                <a:effectLst/>
                <a:latin typeface=" Arial"/>
                <a:ea typeface="+mn-ea"/>
                <a:cs typeface="+mn-cs"/>
              </a:rPr>
              <a:t>2. NONCOMMISSIONED OFFICERS TRAIN INDIVIDUALS, CREWS, AND SMALL TEAMS; ADVISE COMMANDERS ON ALL ASPECTS OF TRAINING</a:t>
            </a:r>
            <a:endParaRPr lang="en-US" sz="1200" i="1" u="sng" kern="1200" dirty="0">
              <a:solidFill>
                <a:schemeClr val="tx1"/>
              </a:solidFill>
              <a:effectLst/>
              <a:latin typeface=" Arial"/>
              <a:ea typeface="+mn-ea"/>
              <a:cs typeface="+mn-cs"/>
            </a:endParaRPr>
          </a:p>
          <a:p>
            <a:endParaRPr lang="en-US" sz="1200" kern="1200" dirty="0">
              <a:solidFill>
                <a:schemeClr val="tx1"/>
              </a:solidFill>
              <a:effectLst/>
              <a:latin typeface=" Arial"/>
              <a:ea typeface="+mn-ea"/>
              <a:cs typeface="+mn-cs"/>
            </a:endParaRPr>
          </a:p>
          <a:p>
            <a:r>
              <a:rPr lang="en-US" sz="1200" kern="1200" dirty="0">
                <a:solidFill>
                  <a:schemeClr val="tx1"/>
                </a:solidFill>
                <a:effectLst/>
                <a:latin typeface=" Arial"/>
                <a:ea typeface="+mn-ea"/>
                <a:cs typeface="+mn-cs"/>
              </a:rPr>
              <a:t>Noncommissioned officers set the foundation for Army training. They train Soldiers, crews, and small teams to be battle-ready. They provide crucial input and advice to the commander on what is trained and how it is trained. This ensures the organization trains on its most important tasks down to the individual Soldier.  Noncommissioned officers—</a:t>
            </a:r>
          </a:p>
          <a:p>
            <a:endParaRPr lang="en-US" sz="1200" kern="1200" dirty="0">
              <a:solidFill>
                <a:schemeClr val="tx1"/>
              </a:solidFill>
              <a:effectLst/>
              <a:latin typeface=" Arial"/>
              <a:ea typeface="+mn-ea"/>
              <a:cs typeface="+mn-cs"/>
            </a:endParaRP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Maintain responsibility for Soldier and small-unit training proficiency.</a:t>
            </a: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Identify and train Soldier, crew, and small-team tasks.</a:t>
            </a: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Help identify and prioritize unit collective tasks that support unit mission-essential tasks.</a:t>
            </a: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Train and enforce task standards.</a:t>
            </a: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Continually focus training on sustaining strengths and improving weaknesses.</a:t>
            </a: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Develop junior noncommissioned officers and help officers develop junior officers.</a:t>
            </a: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Provide timely and objective training advice to their officers.</a:t>
            </a:r>
          </a:p>
          <a:p>
            <a:pPr marL="171450" indent="-171450">
              <a:buFont typeface="Arial" panose="020B0604020202020204" pitchFamily="34" charset="0"/>
              <a:buChar char="•"/>
            </a:pPr>
            <a:r>
              <a:rPr lang="en-US" sz="1200" kern="1200" dirty="0">
                <a:solidFill>
                  <a:schemeClr val="tx1"/>
                </a:solidFill>
                <a:effectLst/>
                <a:latin typeface=" Arial"/>
                <a:ea typeface="+mn-ea"/>
                <a:cs typeface="+mn-cs"/>
              </a:rPr>
              <a:t>Assist in planning, resource coordination, support, risk mitigation, supervision, and evaluation of training.</a:t>
            </a:r>
          </a:p>
          <a:p>
            <a:r>
              <a:rPr lang="en-US" sz="1200" b="1" kern="1200" dirty="0">
                <a:solidFill>
                  <a:schemeClr val="tx1"/>
                </a:solidFill>
                <a:effectLst/>
                <a:latin typeface=" Arial"/>
                <a:ea typeface="+mn-ea"/>
                <a:cs typeface="+mn-cs"/>
              </a:rPr>
              <a:t> </a:t>
            </a:r>
            <a:endParaRPr lang="en-US" sz="1200" kern="1200" dirty="0">
              <a:solidFill>
                <a:schemeClr val="tx1"/>
              </a:solidFill>
              <a:effectLst/>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 Arial"/>
              </a:rPr>
              <a:t>We will discuss these two principles a little further on the next two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 Arial"/>
            </a:endParaRPr>
          </a:p>
          <a:p>
            <a:r>
              <a:rPr lang="en-US" sz="1200" b="0" kern="1200" baseline="0" dirty="0">
                <a:solidFill>
                  <a:schemeClr val="tx1"/>
                </a:solidFill>
                <a:effectLst/>
                <a:latin typeface=" Arial"/>
                <a:ea typeface="+mn-ea"/>
                <a:cs typeface="+mn-cs"/>
              </a:rPr>
              <a:t>Are there any questions?</a:t>
            </a:r>
          </a:p>
          <a:p>
            <a:endParaRPr lang="en-US" sz="1200" b="0" kern="1200" baseline="0" dirty="0">
              <a:solidFill>
                <a:schemeClr val="tx1"/>
              </a:solidFill>
              <a:effectLst/>
              <a:latin typeface=" Arial"/>
              <a:ea typeface="+mn-ea"/>
              <a:cs typeface="+mn-cs"/>
            </a:endParaRPr>
          </a:p>
          <a:p>
            <a:r>
              <a:rPr lang="en-US" sz="1200" b="0" kern="1200" baseline="0" dirty="0">
                <a:solidFill>
                  <a:schemeClr val="tx1"/>
                </a:solidFill>
                <a:effectLst/>
                <a:latin typeface=" Arial"/>
                <a:ea typeface="+mn-ea"/>
                <a:cs typeface="+mn-cs"/>
              </a:rPr>
              <a:t>Next slide. </a:t>
            </a:r>
            <a:endParaRPr lang="en-US" sz="1200" dirty="0">
              <a:latin typeface=" Arial"/>
            </a:endParaRPr>
          </a:p>
        </p:txBody>
      </p:sp>
    </p:spTree>
    <p:extLst>
      <p:ext uri="{BB962C8B-B14F-4D97-AF65-F5344CB8AC3E}">
        <p14:creationId xmlns:p14="http://schemas.microsoft.com/office/powerpoint/2010/main" val="132109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 </a:t>
            </a:r>
            <a:r>
              <a:rPr lang="en-US" b="0" dirty="0">
                <a:latin typeface=" Arial"/>
              </a:rPr>
              <a:t>FM 7-0, Training, June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question noted below should be a rhetorical one that allows the participants to think about their responsibilities to address identified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Commanders and first sergeants are responsible and accountable for the training and performance of their units. 1SGs ensure that training is designed and executed according to Army standards. Commanders train and resource training one echelon down, and they evaluate to two echelons 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They are responsible for assessing unit training proficiency and prioritizing unit training. Subordinate unit leaders are the primary trainers of their elements.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For example, a platoon leader is responsible for the training and performance of his/her platoon and the platoon sergeant is responsible for ensuring that training is to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a:solidFill>
                  <a:schemeClr val="tx1"/>
                </a:solidFill>
                <a:latin typeface="+mn-lt"/>
                <a:ea typeface="+mn-ea"/>
                <a:cs typeface="+mn-cs"/>
              </a:rPr>
              <a: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1" u="none" strike="noStrike" kern="1200" baseline="0" dirty="0">
                <a:solidFill>
                  <a:schemeClr val="tx1"/>
                </a:solidFill>
                <a:latin typeface="+mn-lt"/>
                <a:ea typeface="+mn-ea"/>
                <a:cs typeface="+mn-cs"/>
              </a:rPr>
              <a:t>As a Commander should you respond to the challenges you identified earlier?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Suggested Answer: Advise the participants to write the question down and dialog with their First Sergeant on the class break or other identified time to allow them to wrestle with the implications of this question.</a:t>
            </a:r>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Next slide. </a:t>
            </a:r>
            <a:endParaRPr lang="en-US" b="0" dirty="0">
              <a:latin typeface=" Arial"/>
            </a:endParaRPr>
          </a:p>
        </p:txBody>
      </p:sp>
    </p:spTree>
    <p:extLst>
      <p:ext uri="{BB962C8B-B14F-4D97-AF65-F5344CB8AC3E}">
        <p14:creationId xmlns:p14="http://schemas.microsoft.com/office/powerpoint/2010/main" val="181523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 Arial"/>
              </a:rPr>
              <a:t>REFERENCE: </a:t>
            </a:r>
            <a:r>
              <a:rPr lang="en-US" b="0" dirty="0">
                <a:latin typeface=" Arial"/>
              </a:rPr>
              <a:t>FM 7-0, Training, June 2021; the Army Training Network at https://atn.army.mil, and the Digital Job Book and Small Unit Leaders Tool, also the DTMS Knowledge Base tutorials.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 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question noted below should be a rhetorical one that allows the participants to think about their responsibilities to address identified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First Sergeant, alongside the Commander, and in collaboration with the noncommissioned officers of the unit set the foundation for Army training. They train Soldiers, crews, and small teams to be battle-ready.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They provide crucial input and advice to the commander on what is trained and how it is trained. This ensures the organization trains on its most important tasks down to the individual Soldier.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First Sergeant and the NCOs of the unit will—</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Maintain responsibility for Soldier and small-unit training proficiency.</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and train Soldier, crew, and small-team tasks.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Help identify and prioritize unit collective tasks that support unit mission-essential tasks.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Train and enforce task standards.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Continually focus training on sustaining strengths and improving weaknesses.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Develop junior noncommissioned officers and help officers develop junior officers.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timely and objective training advice to their officers.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 in planning, resource coordination, support, risk mitigation, supervision, and evaluation of training.</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 Army provides leaders at echelon, officer and enlisted, with tools to help manage and record training. Two tools are the </a:t>
            </a:r>
            <a:r>
              <a:rPr lang="en-US" sz="1200" b="1" i="0" u="none" strike="noStrike" kern="1200" baseline="0" dirty="0">
                <a:solidFill>
                  <a:schemeClr val="tx1"/>
                </a:solidFill>
                <a:latin typeface="+mn-lt"/>
                <a:ea typeface="+mn-ea"/>
                <a:cs typeface="+mn-cs"/>
              </a:rPr>
              <a:t>Digital Job Book (DJB)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Small Unit Leaders Tool (SULT). </a:t>
            </a:r>
            <a:r>
              <a:rPr lang="en-US" sz="1200" b="0" i="0" u="none" strike="noStrike" kern="1200" baseline="0" dirty="0">
                <a:solidFill>
                  <a:schemeClr val="tx1"/>
                </a:solidFill>
                <a:latin typeface="+mn-lt"/>
                <a:ea typeface="+mn-ea"/>
                <a:cs typeface="+mn-cs"/>
              </a:rPr>
              <a:t>Each tool is unique and </a:t>
            </a:r>
            <a:r>
              <a:rPr lang="en-US" dirty="0"/>
              <a:t>provides users with access to view and review notifications for Army course registrations.</a:t>
            </a:r>
            <a:r>
              <a:rPr lang="en-US" sz="1200" b="0" i="0" u="none" strike="noStrike" kern="1200" baseline="0" dirty="0">
                <a:solidFill>
                  <a:schemeClr val="tx1"/>
                </a:solidFill>
                <a:latin typeface="+mn-lt"/>
                <a:ea typeface="+mn-ea"/>
                <a:cs typeface="+mn-cs"/>
              </a:rPr>
              <a: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These tools will also provide </a:t>
            </a:r>
            <a:r>
              <a:rPr lang="en-US" dirty="0"/>
              <a:t>leaders with the capabilities to view, assign, update, and record Soldier training and qualification information such as ACFT scores, height / weight, weapon assignments/qualifications, and training tasks.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Users can also manage Expert Badges and assign training to their Soldiers without the need for a system account or specialized training.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Once locally authorized / enabled by the unit commander / first sergeant, junior leaders can access the </a:t>
            </a:r>
            <a:r>
              <a:rPr lang="en-US" b="1" dirty="0"/>
              <a:t>DJB and SULT </a:t>
            </a:r>
            <a:r>
              <a:rPr lang="en-US" dirty="0"/>
              <a:t>from any device without the need for a system account or training using their ICAM Username / Password.</a:t>
            </a: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 Arial"/>
              </a:rPr>
              <a:t>Next slide. </a:t>
            </a:r>
            <a:endParaRPr lang="en-US" b="0" dirty="0">
              <a:latin typeface=" Arial"/>
            </a:endParaRPr>
          </a:p>
        </p:txBody>
      </p:sp>
    </p:spTree>
    <p:extLst>
      <p:ext uri="{BB962C8B-B14F-4D97-AF65-F5344CB8AC3E}">
        <p14:creationId xmlns:p14="http://schemas.microsoft.com/office/powerpoint/2010/main" val="109675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DABEFE-FD17-408F-AED8-B1327AFB349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40329-47D5-4145-9BC0-14B5C6AB994B}" type="slidenum">
              <a:rPr lang="en-US" smtClean="0"/>
              <a:t>‹#›</a:t>
            </a:fld>
            <a:endParaRPr lang="en-US"/>
          </a:p>
        </p:txBody>
      </p:sp>
    </p:spTree>
    <p:extLst>
      <p:ext uri="{BB962C8B-B14F-4D97-AF65-F5344CB8AC3E}">
        <p14:creationId xmlns:p14="http://schemas.microsoft.com/office/powerpoint/2010/main" val="13176852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46691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48456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5360" y="6675120"/>
            <a:ext cx="548640" cy="182880"/>
          </a:xfrm>
          <a:prstGeom prst="rect">
            <a:avLst/>
          </a:prstGeom>
        </p:spPr>
        <p:txBody>
          <a:bodyPr/>
          <a:lstStyle/>
          <a:p>
            <a:endParaRPr lang="en-US" dirty="0"/>
          </a:p>
        </p:txBody>
      </p:sp>
    </p:spTree>
    <p:extLst>
      <p:ext uri="{BB962C8B-B14F-4D97-AF65-F5344CB8AC3E}">
        <p14:creationId xmlns:p14="http://schemas.microsoft.com/office/powerpoint/2010/main" val="3897168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dirty="0"/>
          </a:p>
        </p:txBody>
      </p:sp>
    </p:spTree>
    <p:extLst>
      <p:ext uri="{BB962C8B-B14F-4D97-AF65-F5344CB8AC3E}">
        <p14:creationId xmlns:p14="http://schemas.microsoft.com/office/powerpoint/2010/main" val="2870668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686800" y="6492888"/>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419388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4111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3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414CD6-8336-448A-9AA6-E47A3FDCEEF3}"/>
              </a:ext>
            </a:extLst>
          </p:cNvPr>
          <p:cNvSpPr/>
          <p:nvPr userDrawn="1"/>
        </p:nvSpPr>
        <p:spPr>
          <a:xfrm>
            <a:off x="1" y="0"/>
            <a:ext cx="4571998" cy="66141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2" name="Rectangle 31"/>
          <p:cNvSpPr/>
          <p:nvPr userDrawn="1"/>
        </p:nvSpPr>
        <p:spPr>
          <a:xfrm>
            <a:off x="4571999" y="0"/>
            <a:ext cx="4572001" cy="6614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3" name="Title 1"/>
          <p:cNvSpPr txBox="1">
            <a:spLocks/>
          </p:cNvSpPr>
          <p:nvPr userDrawn="1"/>
        </p:nvSpPr>
        <p:spPr>
          <a:xfrm>
            <a:off x="4572000" y="0"/>
            <a:ext cx="4572000" cy="640080"/>
          </a:xfrm>
          <a:prstGeom prst="rect">
            <a:avLst/>
          </a:prstGeom>
        </p:spPr>
        <p:txBody>
          <a:bodyPr lIns="13716" tIns="13716" rIns="13716" bIns="13716" anchor="ctr" anchorCtr="0">
            <a:normAutofit/>
          </a:bodyPr>
          <a:lstStyle>
            <a:lvl1pPr algn="ctr" defTabSz="685495" rtl="0" eaLnBrk="1" latinLnBrk="0" hangingPunct="1">
              <a:spcBef>
                <a:spcPct val="0"/>
              </a:spcBef>
              <a:buNone/>
              <a:defRPr sz="21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endParaRPr lang="en-US" sz="1575" dirty="0">
              <a:solidFill>
                <a:prstClr val="black"/>
              </a:solidFill>
            </a:endParaRPr>
          </a:p>
        </p:txBody>
      </p:sp>
      <p:sp>
        <p:nvSpPr>
          <p:cNvPr id="3" name="TextBox 2">
            <a:extLst>
              <a:ext uri="{FF2B5EF4-FFF2-40B4-BE49-F238E27FC236}">
                <a16:creationId xmlns:a16="http://schemas.microsoft.com/office/drawing/2014/main" id="{5DB40BCE-E100-89A9-2340-CC9CAAEB59E0}"/>
              </a:ext>
            </a:extLst>
          </p:cNvPr>
          <p:cNvSpPr txBox="1"/>
          <p:nvPr userDrawn="1"/>
        </p:nvSpPr>
        <p:spPr>
          <a:xfrm>
            <a:off x="783" y="6568254"/>
            <a:ext cx="2140744" cy="276999"/>
          </a:xfrm>
          <a:prstGeom prst="rect">
            <a:avLst/>
          </a:prstGeom>
          <a:noFill/>
        </p:spPr>
        <p:txBody>
          <a:bodyPr wrap="square">
            <a:spAutoFit/>
          </a:bodyPr>
          <a:lstStyle/>
          <a:p>
            <a:pPr marL="0" marR="0" lvl="0" indent="0" algn="l" defTabSz="514121"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BE ALL YOU CAN BE!</a:t>
            </a:r>
          </a:p>
        </p:txBody>
      </p:sp>
      <p:sp>
        <p:nvSpPr>
          <p:cNvPr id="4" name="Rectangle 3">
            <a:extLst>
              <a:ext uri="{FF2B5EF4-FFF2-40B4-BE49-F238E27FC236}">
                <a16:creationId xmlns:a16="http://schemas.microsoft.com/office/drawing/2014/main" id="{A8D20084-5914-76D4-0730-F203AC0539F6}"/>
              </a:ext>
            </a:extLst>
          </p:cNvPr>
          <p:cNvSpPr>
            <a:spLocks noChangeArrowheads="1"/>
          </p:cNvSpPr>
          <p:nvPr userDrawn="1"/>
        </p:nvSpPr>
        <p:spPr bwMode="auto">
          <a:xfrm>
            <a:off x="1032879" y="21653"/>
            <a:ext cx="3448594" cy="639763"/>
          </a:xfrm>
          <a:prstGeom prst="rect">
            <a:avLst/>
          </a:prstGeom>
          <a:noFill/>
          <a:ln w="9525">
            <a:noFill/>
            <a:miter lim="800000"/>
            <a:headEnd/>
            <a:tailEnd/>
          </a:ln>
        </p:spPr>
        <p:txBody>
          <a:bodyPr wrap="none" lIns="38573" tIns="19286" rIns="38573" bIns="19286" anchor="ctr"/>
          <a:lstStyle/>
          <a:p>
            <a:pPr marL="322263" indent="190500" defTabSz="514121">
              <a:defRPr/>
            </a:pPr>
            <a:r>
              <a:rPr lang="en-US" sz="1400" b="1" dirty="0">
                <a:solidFill>
                  <a:srgbClr val="F6C700"/>
                </a:solidFill>
                <a:latin typeface=" Arial"/>
              </a:rPr>
              <a:t>US Army Combined Arms Center</a:t>
            </a:r>
          </a:p>
          <a:p>
            <a:pPr marL="322263" indent="190500" defTabSz="514121">
              <a:defRPr/>
            </a:pPr>
            <a:r>
              <a:rPr lang="en-US" sz="1050" b="1" dirty="0">
                <a:solidFill>
                  <a:srgbClr val="969696"/>
                </a:solidFill>
                <a:latin typeface=" Arial"/>
              </a:rPr>
              <a:t>DRIVE CHANGE…FORGE VICTORY!</a:t>
            </a:r>
          </a:p>
        </p:txBody>
      </p:sp>
      <p:pic>
        <p:nvPicPr>
          <p:cNvPr id="5" name="U.S. Army" descr="U.S. Army">
            <a:extLst>
              <a:ext uri="{FF2B5EF4-FFF2-40B4-BE49-F238E27FC236}">
                <a16:creationId xmlns:a16="http://schemas.microsoft.com/office/drawing/2014/main" id="{950B9ABC-211D-CD3C-F5D9-1B124A894679}"/>
              </a:ext>
            </a:extLst>
          </p:cNvPr>
          <p:cNvPicPr>
            <a:picLocks noChangeAspect="1"/>
          </p:cNvPicPr>
          <p:nvPr userDrawn="1"/>
        </p:nvPicPr>
        <p:blipFill>
          <a:blip r:embed="rId9"/>
          <a:stretch>
            <a:fillRect/>
          </a:stretch>
        </p:blipFill>
        <p:spPr bwMode="black">
          <a:xfrm>
            <a:off x="-162703" y="-33672"/>
            <a:ext cx="1840697" cy="695088"/>
          </a:xfrm>
          <a:prstGeom prst="rect">
            <a:avLst/>
          </a:prstGeom>
        </p:spPr>
      </p:pic>
      <p:sp>
        <p:nvSpPr>
          <p:cNvPr id="2" name="TextBox 1">
            <a:extLst>
              <a:ext uri="{FF2B5EF4-FFF2-40B4-BE49-F238E27FC236}">
                <a16:creationId xmlns:a16="http://schemas.microsoft.com/office/drawing/2014/main" id="{EE71699E-D07A-6AAD-2DA4-95A270A46177}"/>
              </a:ext>
            </a:extLst>
          </p:cNvPr>
          <p:cNvSpPr txBox="1"/>
          <p:nvPr userDrawn="1"/>
        </p:nvSpPr>
        <p:spPr>
          <a:xfrm>
            <a:off x="3885003" y="12747"/>
            <a:ext cx="1371600" cy="182880"/>
          </a:xfrm>
          <a:prstGeom prst="rect">
            <a:avLst/>
          </a:prstGeom>
          <a:noFill/>
        </p:spPr>
        <p:txBody>
          <a:bodyPr wrap="square" rtlCol="0" anchor="ctr">
            <a:noAutofit/>
          </a:bodyPr>
          <a:lstStyle/>
          <a:p>
            <a:pPr algn="ctr"/>
            <a:r>
              <a:rPr lang="en-US" sz="1200" b="1" dirty="0">
                <a:solidFill>
                  <a:srgbClr val="00B050"/>
                </a:solidFill>
                <a:latin typeface="Arial" panose="020B0604020202020204" pitchFamily="34" charset="0"/>
                <a:cs typeface="Arial" panose="020B0604020202020204" pitchFamily="34" charset="0"/>
              </a:rPr>
              <a:t>UNCLASSIFIED</a:t>
            </a:r>
          </a:p>
        </p:txBody>
      </p:sp>
      <p:sp>
        <p:nvSpPr>
          <p:cNvPr id="7" name="TextBox 6">
            <a:extLst>
              <a:ext uri="{FF2B5EF4-FFF2-40B4-BE49-F238E27FC236}">
                <a16:creationId xmlns:a16="http://schemas.microsoft.com/office/drawing/2014/main" id="{1E951A5B-1BE3-9AA5-CEC9-023AA8912993}"/>
              </a:ext>
            </a:extLst>
          </p:cNvPr>
          <p:cNvSpPr txBox="1"/>
          <p:nvPr userDrawn="1"/>
        </p:nvSpPr>
        <p:spPr>
          <a:xfrm>
            <a:off x="3885003" y="6615313"/>
            <a:ext cx="1371600" cy="182880"/>
          </a:xfrm>
          <a:prstGeom prst="rect">
            <a:avLst/>
          </a:prstGeom>
          <a:noFill/>
        </p:spPr>
        <p:txBody>
          <a:bodyPr wrap="square" rtlCol="0" anchor="ctr">
            <a:noAutofit/>
          </a:bodyPr>
          <a:lstStyle/>
          <a:p>
            <a:pPr algn="ctr"/>
            <a:r>
              <a:rPr lang="en-US" sz="1200" b="1" dirty="0">
                <a:solidFill>
                  <a:srgbClr val="00B050"/>
                </a:solidFill>
                <a:latin typeface="Arial" panose="020B0604020202020204" pitchFamily="34" charset="0"/>
                <a:cs typeface="Arial" panose="020B0604020202020204" pitchFamily="34" charset="0"/>
              </a:rPr>
              <a:t>UNCLASSIFIED</a:t>
            </a:r>
          </a:p>
        </p:txBody>
      </p:sp>
      <p:sp>
        <p:nvSpPr>
          <p:cNvPr id="8" name="Title 1">
            <a:extLst>
              <a:ext uri="{FF2B5EF4-FFF2-40B4-BE49-F238E27FC236}">
                <a16:creationId xmlns:a16="http://schemas.microsoft.com/office/drawing/2014/main" id="{29328FD3-774E-39BC-AD60-4C1186410144}"/>
              </a:ext>
            </a:extLst>
          </p:cNvPr>
          <p:cNvSpPr txBox="1">
            <a:spLocks/>
          </p:cNvSpPr>
          <p:nvPr userDrawn="1"/>
        </p:nvSpPr>
        <p:spPr>
          <a:xfrm>
            <a:off x="4571998" y="-1"/>
            <a:ext cx="4572001" cy="640080"/>
          </a:xfrm>
          <a:prstGeom prst="rect">
            <a:avLst/>
          </a:prstGeom>
        </p:spPr>
        <p:txBody>
          <a:bodyPr lIns="18288" tIns="18288" rIns="18288" bIns="18288" anchor="ctr" anchorCtr="0">
            <a:normAutofit/>
          </a:bodyPr>
          <a:lstStyle>
            <a:lvl1pPr algn="ctr" defTabSz="913993" rtl="0" eaLnBrk="1" latinLnBrk="0" hangingPunct="1">
              <a:spcBef>
                <a:spcPct val="0"/>
              </a:spcBef>
              <a:buNone/>
              <a:defRPr sz="2800" b="1" i="0" kern="1200" baseline="0">
                <a:solidFill>
                  <a:schemeClr val="tx1"/>
                </a:solidFill>
                <a:effectLst/>
                <a:latin typeface="Arial" panose="020B0604020202020204" pitchFamily="34" charset="0"/>
                <a:ea typeface="+mj-ea"/>
                <a:cs typeface="Arial" panose="020B0604020202020204" pitchFamily="34" charset="0"/>
              </a:defRPr>
            </a:lvl1pPr>
          </a:lstStyle>
          <a:p>
            <a:r>
              <a:rPr lang="en-US" dirty="0"/>
              <a:t>Training Management</a:t>
            </a:r>
          </a:p>
        </p:txBody>
      </p:sp>
    </p:spTree>
    <p:extLst>
      <p:ext uri="{BB962C8B-B14F-4D97-AF65-F5344CB8AC3E}">
        <p14:creationId xmlns:p14="http://schemas.microsoft.com/office/powerpoint/2010/main" val="38504749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ransition spd="med">
    <p:fade/>
  </p:transition>
  <p:hf hdr="0" ftr="0" dt="0"/>
  <p:txStyles>
    <p:titleStyle>
      <a:lvl1pPr algn="ctr" defTabSz="514121" rtl="0" eaLnBrk="1" latinLnBrk="0" hangingPunct="1">
        <a:spcBef>
          <a:spcPct val="0"/>
        </a:spcBef>
        <a:buNone/>
        <a:defRPr sz="2400" b="1" kern="1200">
          <a:solidFill>
            <a:schemeClr val="tx1"/>
          </a:solidFill>
          <a:latin typeface="+mn-lt"/>
          <a:ea typeface="+mj-ea"/>
          <a:cs typeface="Arial" pitchFamily="34" charset="0"/>
        </a:defRPr>
      </a:lvl1pPr>
    </p:titleStyle>
    <p:bodyStyle>
      <a:lvl1pPr marL="192796" indent="-192796" algn="l" defTabSz="51412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417723" indent="-160663" algn="l" defTabSz="514121" rtl="0" eaLnBrk="1" latinLnBrk="0" hangingPunct="1">
        <a:spcBef>
          <a:spcPct val="20000"/>
        </a:spcBef>
        <a:buFont typeface="Arial" pitchFamily="34" charset="0"/>
        <a:buChar char="–"/>
        <a:defRPr sz="1575" kern="1200">
          <a:solidFill>
            <a:schemeClr val="tx1"/>
          </a:solidFill>
          <a:latin typeface="Arial" pitchFamily="34" charset="0"/>
          <a:ea typeface="+mn-ea"/>
          <a:cs typeface="Arial" pitchFamily="34" charset="0"/>
        </a:defRPr>
      </a:lvl2pPr>
      <a:lvl3pPr marL="642651" indent="-128531" algn="l" defTabSz="514121"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3pPr>
      <a:lvl4pPr marL="899711" indent="-128531" algn="l" defTabSz="514121" rtl="0" eaLnBrk="1" latinLnBrk="0" hangingPunct="1">
        <a:spcBef>
          <a:spcPct val="20000"/>
        </a:spcBef>
        <a:buFont typeface="Arial" pitchFamily="34" charset="0"/>
        <a:buChar char="–"/>
        <a:defRPr sz="1125" kern="1200">
          <a:solidFill>
            <a:schemeClr val="tx1"/>
          </a:solidFill>
          <a:latin typeface="Arial" pitchFamily="34" charset="0"/>
          <a:ea typeface="+mn-ea"/>
          <a:cs typeface="Arial" pitchFamily="34" charset="0"/>
        </a:defRPr>
      </a:lvl4pPr>
      <a:lvl5pPr marL="1156773" indent="-128531" algn="l" defTabSz="514121" rtl="0" eaLnBrk="1" latinLnBrk="0" hangingPunct="1">
        <a:spcBef>
          <a:spcPct val="20000"/>
        </a:spcBef>
        <a:buFont typeface="Arial" pitchFamily="34" charset="0"/>
        <a:buChar char="»"/>
        <a:defRPr sz="1125" kern="1200">
          <a:solidFill>
            <a:schemeClr val="tx1"/>
          </a:solidFill>
          <a:latin typeface="Arial" pitchFamily="34" charset="0"/>
          <a:ea typeface="+mn-ea"/>
          <a:cs typeface="Arial" pitchFamily="34" charset="0"/>
        </a:defRPr>
      </a:lvl5pPr>
      <a:lvl6pPr marL="1413833"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0894"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7953"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013"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121" rtl="0" eaLnBrk="1" latinLnBrk="0" hangingPunct="1">
        <a:defRPr sz="1013" kern="1200">
          <a:solidFill>
            <a:schemeClr val="tx1"/>
          </a:solidFill>
          <a:latin typeface="+mn-lt"/>
          <a:ea typeface="+mn-ea"/>
          <a:cs typeface="+mn-cs"/>
        </a:defRPr>
      </a:lvl1pPr>
      <a:lvl2pPr marL="257060" algn="l" defTabSz="514121" rtl="0" eaLnBrk="1" latinLnBrk="0" hangingPunct="1">
        <a:defRPr sz="1013" kern="1200">
          <a:solidFill>
            <a:schemeClr val="tx1"/>
          </a:solidFill>
          <a:latin typeface="+mn-lt"/>
          <a:ea typeface="+mn-ea"/>
          <a:cs typeface="+mn-cs"/>
        </a:defRPr>
      </a:lvl2pPr>
      <a:lvl3pPr marL="514121" algn="l" defTabSz="514121" rtl="0" eaLnBrk="1" latinLnBrk="0" hangingPunct="1">
        <a:defRPr sz="1013" kern="1200">
          <a:solidFill>
            <a:schemeClr val="tx1"/>
          </a:solidFill>
          <a:latin typeface="+mn-lt"/>
          <a:ea typeface="+mn-ea"/>
          <a:cs typeface="+mn-cs"/>
        </a:defRPr>
      </a:lvl3pPr>
      <a:lvl4pPr marL="771180" algn="l" defTabSz="514121" rtl="0" eaLnBrk="1" latinLnBrk="0" hangingPunct="1">
        <a:defRPr sz="1013" kern="1200">
          <a:solidFill>
            <a:schemeClr val="tx1"/>
          </a:solidFill>
          <a:latin typeface="+mn-lt"/>
          <a:ea typeface="+mn-ea"/>
          <a:cs typeface="+mn-cs"/>
        </a:defRPr>
      </a:lvl4pPr>
      <a:lvl5pPr marL="1028242" algn="l" defTabSz="514121" rtl="0" eaLnBrk="1" latinLnBrk="0" hangingPunct="1">
        <a:defRPr sz="1013" kern="1200">
          <a:solidFill>
            <a:schemeClr val="tx1"/>
          </a:solidFill>
          <a:latin typeface="+mn-lt"/>
          <a:ea typeface="+mn-ea"/>
          <a:cs typeface="+mn-cs"/>
        </a:defRPr>
      </a:lvl5pPr>
      <a:lvl6pPr marL="1285303" algn="l" defTabSz="514121" rtl="0" eaLnBrk="1" latinLnBrk="0" hangingPunct="1">
        <a:defRPr sz="1013" kern="1200">
          <a:solidFill>
            <a:schemeClr val="tx1"/>
          </a:solidFill>
          <a:latin typeface="+mn-lt"/>
          <a:ea typeface="+mn-ea"/>
          <a:cs typeface="+mn-cs"/>
        </a:defRPr>
      </a:lvl6pPr>
      <a:lvl7pPr marL="1542364" algn="l" defTabSz="514121" rtl="0" eaLnBrk="1" latinLnBrk="0" hangingPunct="1">
        <a:defRPr sz="1013" kern="1200">
          <a:solidFill>
            <a:schemeClr val="tx1"/>
          </a:solidFill>
          <a:latin typeface="+mn-lt"/>
          <a:ea typeface="+mn-ea"/>
          <a:cs typeface="+mn-cs"/>
        </a:defRPr>
      </a:lvl7pPr>
      <a:lvl8pPr marL="1799423" algn="l" defTabSz="514121" rtl="0" eaLnBrk="1" latinLnBrk="0" hangingPunct="1">
        <a:defRPr sz="1013" kern="1200">
          <a:solidFill>
            <a:schemeClr val="tx1"/>
          </a:solidFill>
          <a:latin typeface="+mn-lt"/>
          <a:ea typeface="+mn-ea"/>
          <a:cs typeface="+mn-cs"/>
        </a:defRPr>
      </a:lvl8pPr>
      <a:lvl9pPr marL="2056484" algn="l" defTabSz="514121"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32.xml"/><Relationship Id="rId16"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51.jp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59.png"/><Relationship Id="rId4" Type="http://schemas.microsoft.com/office/2007/relationships/hdphoto" Target="../media/hdphoto2.wdp"/><Relationship Id="rId9"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D7031-675E-9954-E7E5-496D6FEF2D4E}"/>
              </a:ext>
            </a:extLst>
          </p:cNvPr>
          <p:cNvSpPr txBox="1">
            <a:spLocks noChangeArrowheads="1"/>
          </p:cNvSpPr>
          <p:nvPr/>
        </p:nvSpPr>
        <p:spPr bwMode="auto">
          <a:xfrm>
            <a:off x="879752" y="1294433"/>
            <a:ext cx="7384495" cy="1477328"/>
          </a:xfrm>
          <a:prstGeom prst="rect">
            <a:avLst/>
          </a:prstGeom>
          <a:noFill/>
          <a:ln w="9525">
            <a:noFill/>
            <a:miter lim="800000"/>
            <a:headEnd/>
            <a:tailEnd/>
          </a:ln>
        </p:spPr>
        <p:txBody>
          <a:bodyPr wrap="square">
            <a:spAutoFit/>
          </a:bodyPr>
          <a:lstStyle/>
          <a:p>
            <a:pPr algn="ctr">
              <a:lnSpc>
                <a:spcPts val="3642"/>
              </a:lnSpc>
            </a:pPr>
            <a:r>
              <a:rPr lang="en-US" sz="3600" b="1" dirty="0">
                <a:latin typeface=" Arial"/>
                <a:cs typeface="Arial" panose="020B0604020202020204" pitchFamily="34" charset="0"/>
              </a:rPr>
              <a:t>Review Army Training Management at the Troop-Company-Battery Level</a:t>
            </a:r>
            <a:endParaRPr lang="en-US" sz="3600" b="1" strike="sngStrike" dirty="0">
              <a:latin typeface=" Arial"/>
              <a:cs typeface="Arial" panose="020B0604020202020204" pitchFamily="34" charset="0"/>
            </a:endParaRPr>
          </a:p>
        </p:txBody>
      </p:sp>
      <p:sp>
        <p:nvSpPr>
          <p:cNvPr id="3" name="TextBox 2">
            <a:extLst>
              <a:ext uri="{FF2B5EF4-FFF2-40B4-BE49-F238E27FC236}">
                <a16:creationId xmlns:a16="http://schemas.microsoft.com/office/drawing/2014/main" id="{2F967097-0589-9EFE-DF5D-FEA35B679D55}"/>
              </a:ext>
            </a:extLst>
          </p:cNvPr>
          <p:cNvSpPr txBox="1"/>
          <p:nvPr/>
        </p:nvSpPr>
        <p:spPr>
          <a:xfrm>
            <a:off x="4049770" y="4425257"/>
            <a:ext cx="4852611" cy="1569660"/>
          </a:xfrm>
          <a:prstGeom prst="rect">
            <a:avLst/>
          </a:prstGeom>
          <a:noFill/>
        </p:spPr>
        <p:txBody>
          <a:bodyPr wrap="none" rtlCol="0" anchor="ctr">
            <a:spAutoFit/>
          </a:bodyPr>
          <a:lstStyle/>
          <a:p>
            <a:pPr algn="ctr"/>
            <a:r>
              <a:rPr lang="en-US" sz="2400" b="1" dirty="0">
                <a:latin typeface=" Arial"/>
              </a:rPr>
              <a:t>Commander and First Sergeant </a:t>
            </a:r>
          </a:p>
          <a:p>
            <a:pPr algn="ctr"/>
            <a:r>
              <a:rPr lang="en-US" sz="2400" b="1" dirty="0">
                <a:latin typeface=" Arial"/>
              </a:rPr>
              <a:t>Pre-Command Course</a:t>
            </a:r>
          </a:p>
          <a:p>
            <a:pPr algn="ctr"/>
            <a:endParaRPr lang="en-US" sz="2400" b="1" dirty="0">
              <a:latin typeface=" Arial"/>
            </a:endParaRPr>
          </a:p>
          <a:p>
            <a:pPr algn="ctr"/>
            <a:r>
              <a:rPr lang="en-US" sz="2400" b="1" dirty="0">
                <a:latin typeface=" Arial"/>
              </a:rPr>
              <a:t>150T L70PCC v2.0</a:t>
            </a:r>
          </a:p>
        </p:txBody>
      </p:sp>
      <p:pic>
        <p:nvPicPr>
          <p:cNvPr id="4" name="Picture 3">
            <a:extLst>
              <a:ext uri="{FF2B5EF4-FFF2-40B4-BE49-F238E27FC236}">
                <a16:creationId xmlns:a16="http://schemas.microsoft.com/office/drawing/2014/main" id="{506B0777-D0D7-B0E3-5D58-03A1B39DDCC7}"/>
              </a:ext>
            </a:extLst>
          </p:cNvPr>
          <p:cNvPicPr>
            <a:picLocks noChangeAspect="1"/>
          </p:cNvPicPr>
          <p:nvPr/>
        </p:nvPicPr>
        <p:blipFill>
          <a:blip r:embed="rId3"/>
          <a:stretch>
            <a:fillRect/>
          </a:stretch>
        </p:blipFill>
        <p:spPr>
          <a:xfrm>
            <a:off x="702406" y="3150437"/>
            <a:ext cx="1829225" cy="1787808"/>
          </a:xfrm>
          <a:prstGeom prst="rect">
            <a:avLst/>
          </a:prstGeom>
        </p:spPr>
      </p:pic>
      <p:pic>
        <p:nvPicPr>
          <p:cNvPr id="5" name="Picture 6" descr="E8 First Sergeant Class (1SG) Army Rank Insignia For The New Army Green  Service Uniform-1 -">
            <a:extLst>
              <a:ext uri="{FF2B5EF4-FFF2-40B4-BE49-F238E27FC236}">
                <a16:creationId xmlns:a16="http://schemas.microsoft.com/office/drawing/2014/main" id="{5E4C0828-1722-E241-58AD-1875EA133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92" r="21578"/>
          <a:stretch/>
        </p:blipFill>
        <p:spPr bwMode="auto">
          <a:xfrm>
            <a:off x="2556215" y="3690260"/>
            <a:ext cx="1408479" cy="249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48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0" y="663004"/>
            <a:ext cx="9144000" cy="589713"/>
          </a:xfrm>
          <a:prstGeom prst="rect">
            <a:avLst/>
          </a:prstGeom>
          <a:noFill/>
          <a:ln w="9525">
            <a:noFill/>
            <a:miter lim="800000"/>
            <a:headEnd/>
            <a:tailEnd/>
          </a:ln>
        </p:spPr>
        <p:txBody>
          <a:bodyPr wrap="square" anchor="ctr">
            <a:spAutoFit/>
          </a:bodyPr>
          <a:lstStyle/>
          <a:p>
            <a:pPr algn="ctr">
              <a:lnSpc>
                <a:spcPts val="4200"/>
              </a:lnSpc>
            </a:pPr>
            <a:r>
              <a:rPr lang="en-US" sz="3200" b="1" dirty="0">
                <a:latin typeface=" Arial"/>
                <a:cs typeface="Arial" panose="020B0604020202020204" pitchFamily="34" charset="0"/>
              </a:rPr>
              <a:t>Training as Leader Development</a:t>
            </a:r>
            <a:endParaRPr lang="en-US" sz="3200" b="1" dirty="0">
              <a:latin typeface=" Arial"/>
              <a:ea typeface="Calibri" pitchFamily="34" charset="0"/>
              <a:cs typeface="Arial" pitchFamily="34" charset="0"/>
            </a:endParaRPr>
          </a:p>
        </p:txBody>
      </p:sp>
      <p:sp>
        <p:nvSpPr>
          <p:cNvPr id="6" name="Rectangle 5"/>
          <p:cNvSpPr/>
          <p:nvPr/>
        </p:nvSpPr>
        <p:spPr>
          <a:xfrm>
            <a:off x="434229" y="1378402"/>
            <a:ext cx="8152559" cy="5201424"/>
          </a:xfrm>
          <a:prstGeom prst="rect">
            <a:avLst/>
          </a:prstGeom>
        </p:spPr>
        <p:txBody>
          <a:bodyPr wrap="square">
            <a:spAutoFit/>
          </a:bodyPr>
          <a:lstStyle/>
          <a:p>
            <a:pPr algn="ctr"/>
            <a:r>
              <a:rPr lang="en-US" sz="2800" b="1" dirty="0">
                <a:latin typeface=" Arial"/>
              </a:rPr>
              <a:t>Commanders and First Sergeants:</a:t>
            </a:r>
          </a:p>
          <a:p>
            <a:pPr algn="ctr"/>
            <a:endParaRPr lang="en-US" sz="1000" b="1" dirty="0">
              <a:latin typeface=" Arial"/>
            </a:endParaRPr>
          </a:p>
          <a:p>
            <a:pPr marL="342900" indent="-342900">
              <a:buFont typeface="+mj-lt"/>
              <a:buAutoNum type="arabicPeriod"/>
            </a:pPr>
            <a:r>
              <a:rPr lang="en-US" b="1" dirty="0">
                <a:latin typeface=" Arial"/>
              </a:rPr>
              <a:t>Must establish the strategic purpose for leader activities for each training event.</a:t>
            </a:r>
          </a:p>
          <a:p>
            <a:pPr marL="342900" indent="-342900">
              <a:buFont typeface="+mj-lt"/>
              <a:buAutoNum type="arabicPeriod"/>
            </a:pPr>
            <a:endParaRPr lang="en-US" sz="1000" b="1" dirty="0">
              <a:latin typeface=" Arial"/>
            </a:endParaRPr>
          </a:p>
          <a:p>
            <a:pPr marL="342900" indent="-342900">
              <a:buFont typeface="+mj-lt"/>
              <a:buAutoNum type="arabicPeriod"/>
            </a:pPr>
            <a:r>
              <a:rPr lang="en-US" b="1" dirty="0">
                <a:latin typeface=" Arial"/>
              </a:rPr>
              <a:t>Establish a formal and informal senior leader to junior leader mentorship program that leads to operational and professional success.</a:t>
            </a:r>
          </a:p>
          <a:p>
            <a:pPr marL="228600" indent="-228600">
              <a:buFont typeface="+mj-lt"/>
              <a:buAutoNum type="arabicPeriod"/>
            </a:pPr>
            <a:endParaRPr lang="en-US" sz="1000" b="1" dirty="0">
              <a:latin typeface=" Arial"/>
            </a:endParaRPr>
          </a:p>
          <a:p>
            <a:pPr marL="342900" indent="-342900">
              <a:buFont typeface="+mj-lt"/>
              <a:buAutoNum type="arabicPeriod"/>
            </a:pPr>
            <a:r>
              <a:rPr lang="en-US" b="1" dirty="0">
                <a:latin typeface=" Arial"/>
              </a:rPr>
              <a:t>Identify and resource leaders capable of leading their formations to fight and win.</a:t>
            </a:r>
          </a:p>
          <a:p>
            <a:pPr marL="228600" indent="-228600">
              <a:buFont typeface="+mj-lt"/>
              <a:buAutoNum type="arabicPeriod"/>
            </a:pPr>
            <a:endParaRPr lang="en-US" sz="1000" b="1" dirty="0">
              <a:latin typeface=" Arial"/>
            </a:endParaRPr>
          </a:p>
          <a:p>
            <a:pPr marL="342900" indent="-342900">
              <a:buFont typeface="+mj-lt"/>
              <a:buAutoNum type="arabicPeriod"/>
            </a:pPr>
            <a:r>
              <a:rPr lang="en-US" b="1" dirty="0">
                <a:latin typeface=" Arial"/>
              </a:rPr>
              <a:t>Promote leader development goals and  training plans include leader development training objectives. </a:t>
            </a:r>
            <a:endParaRPr lang="en-US" sz="1000" b="1" dirty="0">
              <a:latin typeface=" Arial"/>
            </a:endParaRPr>
          </a:p>
          <a:p>
            <a:pPr marL="342900" indent="-342900">
              <a:buFont typeface="+mj-lt"/>
              <a:buAutoNum type="arabicPeriod"/>
            </a:pPr>
            <a:endParaRPr lang="en-US" sz="1000" b="1" dirty="0">
              <a:latin typeface=" Arial"/>
            </a:endParaRPr>
          </a:p>
          <a:p>
            <a:pPr marL="342900" indent="-342900">
              <a:buFont typeface="+mj-lt"/>
              <a:buAutoNum type="arabicPeriod"/>
            </a:pPr>
            <a:r>
              <a:rPr lang="en-US" b="1" dirty="0">
                <a:latin typeface=" Arial"/>
              </a:rPr>
              <a:t>Provide candid evaluation and assessment of leader performance, judgement, temperament, and skills throughout the training process.</a:t>
            </a:r>
          </a:p>
          <a:p>
            <a:pPr marL="342900" indent="-342900">
              <a:buFont typeface="+mj-lt"/>
              <a:buAutoNum type="arabicPeriod"/>
            </a:pPr>
            <a:endParaRPr lang="en-US" sz="1000" b="1" dirty="0">
              <a:highlight>
                <a:srgbClr val="FFFF00"/>
              </a:highlight>
              <a:latin typeface=" Arial"/>
            </a:endParaRPr>
          </a:p>
          <a:p>
            <a:pPr marL="342900" indent="-342900">
              <a:buFont typeface="+mj-lt"/>
              <a:buAutoNum type="arabicPeriod"/>
            </a:pPr>
            <a:r>
              <a:rPr lang="en-US" b="1" dirty="0">
                <a:latin typeface=" Arial"/>
              </a:rPr>
              <a:t>Engage with subordinates to create opportunities for learning, growth, and leader development.</a:t>
            </a:r>
          </a:p>
        </p:txBody>
      </p:sp>
    </p:spTree>
    <p:extLst>
      <p:ext uri="{BB962C8B-B14F-4D97-AF65-F5344CB8AC3E}">
        <p14:creationId xmlns:p14="http://schemas.microsoft.com/office/powerpoint/2010/main" val="3559399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Down 17">
            <a:extLst>
              <a:ext uri="{FF2B5EF4-FFF2-40B4-BE49-F238E27FC236}">
                <a16:creationId xmlns:a16="http://schemas.microsoft.com/office/drawing/2014/main" id="{1DE661E5-98BE-4DB0-D714-DBFC7CBB5714}"/>
              </a:ext>
            </a:extLst>
          </p:cNvPr>
          <p:cNvSpPr/>
          <p:nvPr/>
        </p:nvSpPr>
        <p:spPr>
          <a:xfrm>
            <a:off x="4847526" y="2092904"/>
            <a:ext cx="470405" cy="496115"/>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pic>
        <p:nvPicPr>
          <p:cNvPr id="16" name="LTC" descr="A close up of a logo&#10;&#10;Description automatically generated">
            <a:extLst>
              <a:ext uri="{FF2B5EF4-FFF2-40B4-BE49-F238E27FC236}">
                <a16:creationId xmlns:a16="http://schemas.microsoft.com/office/drawing/2014/main" id="{0BAA2FE3-D413-29CA-8F0A-8EA24519F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483" y="3170014"/>
            <a:ext cx="428245" cy="435926"/>
          </a:xfrm>
          <a:prstGeom prst="rect">
            <a:avLst/>
          </a:prstGeom>
        </p:spPr>
      </p:pic>
      <p:grpSp>
        <p:nvGrpSpPr>
          <p:cNvPr id="27" name="Group 26">
            <a:extLst>
              <a:ext uri="{FF2B5EF4-FFF2-40B4-BE49-F238E27FC236}">
                <a16:creationId xmlns:a16="http://schemas.microsoft.com/office/drawing/2014/main" id="{D7F7343D-E52C-4EEA-9B9B-ABC80C05C839}"/>
              </a:ext>
            </a:extLst>
          </p:cNvPr>
          <p:cNvGrpSpPr/>
          <p:nvPr/>
        </p:nvGrpSpPr>
        <p:grpSpPr>
          <a:xfrm>
            <a:off x="3821345" y="1358312"/>
            <a:ext cx="1833960" cy="715089"/>
            <a:chOff x="4171855" y="609600"/>
            <a:chExt cx="2797567" cy="1271270"/>
          </a:xfrm>
          <a:effectLst>
            <a:outerShdw blurRad="50800" dist="38100" dir="2700000" algn="tl" rotWithShape="0">
              <a:prstClr val="black">
                <a:alpha val="40000"/>
              </a:prstClr>
            </a:outerShdw>
          </a:effectLst>
        </p:grpSpPr>
        <p:sp>
          <p:nvSpPr>
            <p:cNvPr id="24" name="CPT Down arrow">
              <a:extLst>
                <a:ext uri="{FF2B5EF4-FFF2-40B4-BE49-F238E27FC236}">
                  <a16:creationId xmlns:a16="http://schemas.microsoft.com/office/drawing/2014/main" id="{0A0A7B9F-5BF3-4612-BC19-C8A3680E60B1}"/>
                </a:ext>
              </a:extLst>
            </p:cNvPr>
            <p:cNvSpPr/>
            <p:nvPr/>
          </p:nvSpPr>
          <p:spPr>
            <a:xfrm>
              <a:off x="5729220" y="827036"/>
              <a:ext cx="643529" cy="773164"/>
            </a:xfrm>
            <a:prstGeom prst="downArrow">
              <a:avLst>
                <a:gd name="adj1" fmla="val 50000"/>
                <a:gd name="adj2" fmla="val 4870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4350">
                <a:defRPr/>
              </a:pPr>
              <a:endParaRPr lang="en-US" sz="1013">
                <a:solidFill>
                  <a:prstClr val="white"/>
                </a:solidFill>
                <a:latin typeface="Calibri"/>
              </a:endParaRPr>
            </a:p>
          </p:txBody>
        </p:sp>
        <p:sp>
          <p:nvSpPr>
            <p:cNvPr id="25" name="Priortize Tng">
              <a:extLst>
                <a:ext uri="{FF2B5EF4-FFF2-40B4-BE49-F238E27FC236}">
                  <a16:creationId xmlns:a16="http://schemas.microsoft.com/office/drawing/2014/main" id="{84A94DC9-DB0D-4427-8190-70CB8BB753AA}"/>
                </a:ext>
              </a:extLst>
            </p:cNvPr>
            <p:cNvSpPr txBox="1"/>
            <p:nvPr/>
          </p:nvSpPr>
          <p:spPr>
            <a:xfrm>
              <a:off x="5222578" y="609600"/>
              <a:ext cx="1746844" cy="127127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a:defRPr/>
              </a:pPr>
              <a:r>
                <a:rPr lang="en-US" dirty="0">
                  <a:solidFill>
                    <a:prstClr val="black"/>
                  </a:solidFill>
                  <a:latin typeface=" Arial"/>
                </a:rPr>
                <a:t>Prioritize</a:t>
              </a:r>
            </a:p>
            <a:p>
              <a:pPr algn="ctr" defTabSz="514350">
                <a:defRPr/>
              </a:pPr>
              <a:r>
                <a:rPr lang="en-US" dirty="0">
                  <a:solidFill>
                    <a:prstClr val="black"/>
                  </a:solidFill>
                  <a:latin typeface=" Arial"/>
                </a:rPr>
                <a:t>Training</a:t>
              </a:r>
            </a:p>
          </p:txBody>
        </p:sp>
        <p:pic>
          <p:nvPicPr>
            <p:cNvPr id="35" name="Captain">
              <a:extLst>
                <a:ext uri="{FF2B5EF4-FFF2-40B4-BE49-F238E27FC236}">
                  <a16:creationId xmlns:a16="http://schemas.microsoft.com/office/drawing/2014/main" id="{1F4CEE70-CC48-168B-78C5-3A1432F72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71855" y="965367"/>
              <a:ext cx="643529" cy="655284"/>
            </a:xfrm>
            <a:prstGeom prst="rect">
              <a:avLst/>
            </a:prstGeom>
          </p:spPr>
        </p:pic>
      </p:grpSp>
      <p:pic>
        <p:nvPicPr>
          <p:cNvPr id="28" name="CPT">
            <a:extLst>
              <a:ext uri="{FF2B5EF4-FFF2-40B4-BE49-F238E27FC236}">
                <a16:creationId xmlns:a16="http://schemas.microsoft.com/office/drawing/2014/main" id="{80601C84-D635-4A32-8518-1A41CB78C429}"/>
              </a:ext>
            </a:extLst>
          </p:cNvPr>
          <p:cNvPicPr>
            <a:picLocks noChangeAspect="1"/>
          </p:cNvPicPr>
          <p:nvPr/>
        </p:nvPicPr>
        <p:blipFill>
          <a:blip r:embed="rId5"/>
          <a:stretch>
            <a:fillRect/>
          </a:stretch>
        </p:blipFill>
        <p:spPr>
          <a:xfrm>
            <a:off x="4839537" y="3204894"/>
            <a:ext cx="360076" cy="366935"/>
          </a:xfrm>
          <a:prstGeom prst="rect">
            <a:avLst/>
          </a:prstGeom>
        </p:spPr>
      </p:pic>
      <p:sp>
        <p:nvSpPr>
          <p:cNvPr id="17" name="Arrow: Circular 16">
            <a:extLst>
              <a:ext uri="{FF2B5EF4-FFF2-40B4-BE49-F238E27FC236}">
                <a16:creationId xmlns:a16="http://schemas.microsoft.com/office/drawing/2014/main" id="{81A08F60-0839-4E77-B740-84E40C1C9076}"/>
              </a:ext>
            </a:extLst>
          </p:cNvPr>
          <p:cNvSpPr/>
          <p:nvPr/>
        </p:nvSpPr>
        <p:spPr>
          <a:xfrm rot="20648558">
            <a:off x="4249972" y="3281624"/>
            <a:ext cx="1539204" cy="1539204"/>
          </a:xfrm>
          <a:prstGeom prst="circularArrow">
            <a:avLst>
              <a:gd name="adj1" fmla="val 5310"/>
              <a:gd name="adj2" fmla="val 343918"/>
              <a:gd name="adj3" fmla="val 15745633"/>
              <a:gd name="adj4" fmla="val 18269149"/>
              <a:gd name="adj5" fmla="val 6195"/>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3" name="Cycle Segments">
            <a:extLst>
              <a:ext uri="{FF2B5EF4-FFF2-40B4-BE49-F238E27FC236}">
                <a16:creationId xmlns:a16="http://schemas.microsoft.com/office/drawing/2014/main" id="{64051829-EDEE-4527-B2C7-4B4F49DF61B9}"/>
              </a:ext>
            </a:extLst>
          </p:cNvPr>
          <p:cNvGrpSpPr/>
          <p:nvPr/>
        </p:nvGrpSpPr>
        <p:grpSpPr>
          <a:xfrm>
            <a:off x="2924368" y="2529591"/>
            <a:ext cx="4602664" cy="3033260"/>
            <a:chOff x="1723488" y="732768"/>
            <a:chExt cx="8182513" cy="5392462"/>
          </a:xfrm>
        </p:grpSpPr>
        <p:sp>
          <p:nvSpPr>
            <p:cNvPr id="5" name="Arrow: Circular 4">
              <a:extLst>
                <a:ext uri="{FF2B5EF4-FFF2-40B4-BE49-F238E27FC236}">
                  <a16:creationId xmlns:a16="http://schemas.microsoft.com/office/drawing/2014/main" id="{2033FEC5-3194-4EF7-8D7D-3221CE5E3B8C}"/>
                </a:ext>
              </a:extLst>
            </p:cNvPr>
            <p:cNvSpPr/>
            <p:nvPr/>
          </p:nvSpPr>
          <p:spPr>
            <a:xfrm rot="426552">
              <a:off x="2749967" y="732768"/>
              <a:ext cx="5754130" cy="5392462"/>
            </a:xfrm>
            <a:prstGeom prst="circularArrow">
              <a:avLst>
                <a:gd name="adj1" fmla="val 5544"/>
                <a:gd name="adj2" fmla="val 330680"/>
                <a:gd name="adj3" fmla="val 13770329"/>
                <a:gd name="adj4" fmla="val 17389371"/>
                <a:gd name="adj5" fmla="val 5757"/>
              </a:avLst>
            </a:prstGeom>
            <a:solidFill>
              <a:schemeClr val="tx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Long Range">
              <a:extLst>
                <a:ext uri="{FF2B5EF4-FFF2-40B4-BE49-F238E27FC236}">
                  <a16:creationId xmlns:a16="http://schemas.microsoft.com/office/drawing/2014/main" id="{6371A937-2091-41A9-96C3-E76CAB2327C0}"/>
                </a:ext>
              </a:extLst>
            </p:cNvPr>
            <p:cNvSpPr/>
            <p:nvPr/>
          </p:nvSpPr>
          <p:spPr>
            <a:xfrm>
              <a:off x="6793568" y="1855436"/>
              <a:ext cx="2567267" cy="610325"/>
            </a:xfrm>
            <a:prstGeom prst="roundRect">
              <a:avLst/>
            </a:prstGeom>
          </p:spPr>
          <p:style>
            <a:lnRef idx="2">
              <a:schemeClr val="dk1"/>
            </a:lnRef>
            <a:fillRef idx="1">
              <a:schemeClr val="lt1"/>
            </a:fillRef>
            <a:effectRef idx="0">
              <a:schemeClr val="dk1"/>
            </a:effectRef>
            <a:fontRef idx="minor">
              <a:schemeClr val="dk1"/>
            </a:fontRef>
          </p:style>
          <p:txBody>
            <a:bodyPr spcFirstLastPara="0" vert="horz" wrap="square" lIns="96007" tIns="96007" rIns="96007" bIns="96007" numCol="1" spcCol="1270" anchor="ctr" anchorCtr="0">
              <a:noAutofit/>
            </a:bodyPr>
            <a:lstStyle/>
            <a:p>
              <a:pPr algn="ctr" defTabSz="675085">
                <a:lnSpc>
                  <a:spcPct val="90000"/>
                </a:lnSpc>
                <a:spcBef>
                  <a:spcPct val="0"/>
                </a:spcBef>
                <a:spcAft>
                  <a:spcPct val="35000"/>
                </a:spcAft>
                <a:defRPr/>
              </a:pPr>
              <a:r>
                <a:rPr lang="en-US" sz="1519" dirty="0">
                  <a:solidFill>
                    <a:prstClr val="black"/>
                  </a:solidFill>
                  <a:latin typeface="Calibri"/>
                </a:rPr>
                <a:t>Long Range </a:t>
              </a:r>
              <a:r>
                <a:rPr lang="en-US" sz="900" dirty="0">
                  <a:solidFill>
                    <a:prstClr val="black"/>
                  </a:solidFill>
                  <a:latin typeface="Calibri"/>
                </a:rPr>
                <a:t>Planning and Preparation</a:t>
              </a:r>
            </a:p>
          </p:txBody>
        </p:sp>
        <p:sp>
          <p:nvSpPr>
            <p:cNvPr id="7" name="Mid Range">
              <a:extLst>
                <a:ext uri="{FF2B5EF4-FFF2-40B4-BE49-F238E27FC236}">
                  <a16:creationId xmlns:a16="http://schemas.microsoft.com/office/drawing/2014/main" id="{F638CF62-BB2C-459C-A80D-485DC9C0EC40}"/>
                </a:ext>
              </a:extLst>
            </p:cNvPr>
            <p:cNvSpPr/>
            <p:nvPr/>
          </p:nvSpPr>
          <p:spPr>
            <a:xfrm>
              <a:off x="7338735" y="3604989"/>
              <a:ext cx="2567266" cy="610325"/>
            </a:xfrm>
            <a:prstGeom prst="roundRect">
              <a:avLst/>
            </a:prstGeom>
          </p:spPr>
          <p:style>
            <a:lnRef idx="2">
              <a:schemeClr val="dk1"/>
            </a:lnRef>
            <a:fillRef idx="1">
              <a:schemeClr val="lt1"/>
            </a:fillRef>
            <a:effectRef idx="0">
              <a:schemeClr val="dk1"/>
            </a:effectRef>
            <a:fontRef idx="minor">
              <a:schemeClr val="dk1"/>
            </a:fontRef>
          </p:style>
          <p:txBody>
            <a:bodyPr spcFirstLastPara="0" vert="horz" wrap="square" lIns="96007" tIns="96007" rIns="96007" bIns="96007" numCol="1" spcCol="1270" anchor="ctr" anchorCtr="0">
              <a:noAutofit/>
            </a:bodyPr>
            <a:lstStyle/>
            <a:p>
              <a:pPr algn="ctr" defTabSz="675085">
                <a:lnSpc>
                  <a:spcPct val="90000"/>
                </a:lnSpc>
                <a:spcBef>
                  <a:spcPct val="0"/>
                </a:spcBef>
                <a:spcAft>
                  <a:spcPct val="35000"/>
                </a:spcAft>
                <a:defRPr/>
              </a:pPr>
              <a:r>
                <a:rPr lang="en-US" sz="1519" dirty="0">
                  <a:solidFill>
                    <a:prstClr val="black"/>
                  </a:solidFill>
                  <a:latin typeface="Calibri"/>
                </a:rPr>
                <a:t>Mid Range </a:t>
              </a:r>
              <a:r>
                <a:rPr lang="en-US" sz="900" dirty="0">
                  <a:solidFill>
                    <a:prstClr val="black"/>
                  </a:solidFill>
                  <a:latin typeface="Calibri"/>
                </a:rPr>
                <a:t>Planning and Preparation</a:t>
              </a:r>
            </a:p>
          </p:txBody>
        </p:sp>
        <p:sp>
          <p:nvSpPr>
            <p:cNvPr id="8" name="Short Range">
              <a:extLst>
                <a:ext uri="{FF2B5EF4-FFF2-40B4-BE49-F238E27FC236}">
                  <a16:creationId xmlns:a16="http://schemas.microsoft.com/office/drawing/2014/main" id="{3C8AD14C-1DE5-40DB-B133-E107A8766C2A}"/>
                </a:ext>
              </a:extLst>
            </p:cNvPr>
            <p:cNvSpPr/>
            <p:nvPr/>
          </p:nvSpPr>
          <p:spPr>
            <a:xfrm>
              <a:off x="4267199" y="5410200"/>
              <a:ext cx="2743202" cy="671517"/>
            </a:xfrm>
            <a:prstGeom prst="roundRect">
              <a:avLst/>
            </a:prstGeom>
          </p:spPr>
          <p:style>
            <a:lnRef idx="2">
              <a:schemeClr val="dk1"/>
            </a:lnRef>
            <a:fillRef idx="1">
              <a:schemeClr val="lt1"/>
            </a:fillRef>
            <a:effectRef idx="0">
              <a:schemeClr val="dk1"/>
            </a:effectRef>
            <a:fontRef idx="minor">
              <a:schemeClr val="dk1"/>
            </a:fontRef>
          </p:style>
          <p:txBody>
            <a:bodyPr spcFirstLastPara="0" vert="horz" wrap="square" lIns="96007" tIns="96007" rIns="96007" bIns="96007" numCol="1" spcCol="1270" anchor="ctr" anchorCtr="0">
              <a:noAutofit/>
            </a:bodyPr>
            <a:lstStyle/>
            <a:p>
              <a:pPr algn="ctr" defTabSz="675085">
                <a:lnSpc>
                  <a:spcPct val="90000"/>
                </a:lnSpc>
                <a:spcBef>
                  <a:spcPct val="0"/>
                </a:spcBef>
                <a:spcAft>
                  <a:spcPct val="35000"/>
                </a:spcAft>
                <a:defRPr/>
              </a:pPr>
              <a:r>
                <a:rPr lang="en-US" sz="1519" dirty="0">
                  <a:solidFill>
                    <a:prstClr val="black"/>
                  </a:solidFill>
                  <a:latin typeface="Calibri"/>
                </a:rPr>
                <a:t>Short Range </a:t>
              </a:r>
              <a:r>
                <a:rPr lang="en-US" sz="900" dirty="0">
                  <a:solidFill>
                    <a:prstClr val="black"/>
                  </a:solidFill>
                  <a:latin typeface="Calibri"/>
                </a:rPr>
                <a:t>Planning and Preparation</a:t>
              </a:r>
            </a:p>
          </p:txBody>
        </p:sp>
        <p:sp>
          <p:nvSpPr>
            <p:cNvPr id="9" name="Execute">
              <a:extLst>
                <a:ext uri="{FF2B5EF4-FFF2-40B4-BE49-F238E27FC236}">
                  <a16:creationId xmlns:a16="http://schemas.microsoft.com/office/drawing/2014/main" id="{453BBA88-C4F6-4BF5-B0EA-8772E431F498}"/>
                </a:ext>
              </a:extLst>
            </p:cNvPr>
            <p:cNvSpPr/>
            <p:nvPr/>
          </p:nvSpPr>
          <p:spPr>
            <a:xfrm>
              <a:off x="1893231" y="3747822"/>
              <a:ext cx="1655112" cy="733693"/>
            </a:xfrm>
            <a:prstGeom prst="roundRect">
              <a:avLst/>
            </a:prstGeom>
          </p:spPr>
          <p:style>
            <a:lnRef idx="2">
              <a:schemeClr val="dk1"/>
            </a:lnRef>
            <a:fillRef idx="1">
              <a:schemeClr val="lt1"/>
            </a:fillRef>
            <a:effectRef idx="0">
              <a:schemeClr val="dk1"/>
            </a:effectRef>
            <a:fontRef idx="minor">
              <a:schemeClr val="dk1"/>
            </a:fontRef>
          </p:style>
          <p:txBody>
            <a:bodyPr spcFirstLastPara="0" vert="horz" wrap="square" lIns="96007" tIns="96007" rIns="96007" bIns="96007" numCol="1" spcCol="1270" anchor="ctr" anchorCtr="0">
              <a:noAutofit/>
            </a:bodyPr>
            <a:lstStyle/>
            <a:p>
              <a:pPr algn="ctr" defTabSz="675085">
                <a:lnSpc>
                  <a:spcPct val="90000"/>
                </a:lnSpc>
                <a:spcBef>
                  <a:spcPct val="0"/>
                </a:spcBef>
                <a:spcAft>
                  <a:spcPct val="35000"/>
                </a:spcAft>
                <a:defRPr/>
              </a:pPr>
              <a:r>
                <a:rPr lang="en-US" sz="1519" dirty="0">
                  <a:solidFill>
                    <a:prstClr val="black"/>
                  </a:solidFill>
                  <a:latin typeface="Calibri"/>
                </a:rPr>
                <a:t>Execute Training</a:t>
              </a:r>
            </a:p>
          </p:txBody>
        </p:sp>
        <p:sp>
          <p:nvSpPr>
            <p:cNvPr id="10" name="Evaluate">
              <a:extLst>
                <a:ext uri="{FF2B5EF4-FFF2-40B4-BE49-F238E27FC236}">
                  <a16:creationId xmlns:a16="http://schemas.microsoft.com/office/drawing/2014/main" id="{F38620AB-B006-452A-90E3-16C71997BE05}"/>
                </a:ext>
              </a:extLst>
            </p:cNvPr>
            <p:cNvSpPr/>
            <p:nvPr/>
          </p:nvSpPr>
          <p:spPr>
            <a:xfrm>
              <a:off x="1723488" y="2218788"/>
              <a:ext cx="2019300" cy="733693"/>
            </a:xfrm>
            <a:prstGeom prst="roundRect">
              <a:avLst/>
            </a:prstGeom>
          </p:spPr>
          <p:style>
            <a:lnRef idx="2">
              <a:schemeClr val="dk1"/>
            </a:lnRef>
            <a:fillRef idx="1">
              <a:schemeClr val="lt1"/>
            </a:fillRef>
            <a:effectRef idx="0">
              <a:schemeClr val="dk1"/>
            </a:effectRef>
            <a:fontRef idx="minor">
              <a:schemeClr val="dk1"/>
            </a:fontRef>
          </p:style>
          <p:txBody>
            <a:bodyPr spcFirstLastPara="0" vert="horz" wrap="square" lIns="96007" tIns="96007" rIns="96007" bIns="96007" numCol="1" spcCol="1270" anchor="ctr" anchorCtr="0">
              <a:noAutofit/>
            </a:bodyPr>
            <a:lstStyle/>
            <a:p>
              <a:pPr algn="ctr" defTabSz="675085">
                <a:lnSpc>
                  <a:spcPct val="90000"/>
                </a:lnSpc>
                <a:spcBef>
                  <a:spcPct val="0"/>
                </a:spcBef>
                <a:spcAft>
                  <a:spcPct val="35000"/>
                </a:spcAft>
                <a:defRPr/>
              </a:pPr>
              <a:r>
                <a:rPr lang="en-US" sz="1519" dirty="0">
                  <a:solidFill>
                    <a:prstClr val="black"/>
                  </a:solidFill>
                  <a:latin typeface="Calibri"/>
                </a:rPr>
                <a:t>Evaluate Proficiency</a:t>
              </a:r>
            </a:p>
          </p:txBody>
        </p:sp>
      </p:grpSp>
      <p:sp>
        <p:nvSpPr>
          <p:cNvPr id="19" name="Feedback Txt Box">
            <a:extLst>
              <a:ext uri="{FF2B5EF4-FFF2-40B4-BE49-F238E27FC236}">
                <a16:creationId xmlns:a16="http://schemas.microsoft.com/office/drawing/2014/main" id="{6788AD7F-F842-4FB1-9169-EA29FEE30FB0}"/>
              </a:ext>
            </a:extLst>
          </p:cNvPr>
          <p:cNvSpPr/>
          <p:nvPr/>
        </p:nvSpPr>
        <p:spPr>
          <a:xfrm>
            <a:off x="4631794" y="3939699"/>
            <a:ext cx="775562" cy="223057"/>
          </a:xfrm>
          <a:prstGeom prst="round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514350">
              <a:defRPr/>
            </a:pPr>
            <a:r>
              <a:rPr lang="en-US" sz="1013" dirty="0">
                <a:solidFill>
                  <a:prstClr val="white"/>
                </a:solidFill>
                <a:latin typeface="Calibri"/>
              </a:rPr>
              <a:t>FEEDBACK</a:t>
            </a:r>
          </a:p>
        </p:txBody>
      </p:sp>
      <p:sp>
        <p:nvSpPr>
          <p:cNvPr id="12" name="Assess Tng Proficiciency">
            <a:extLst>
              <a:ext uri="{FF2B5EF4-FFF2-40B4-BE49-F238E27FC236}">
                <a16:creationId xmlns:a16="http://schemas.microsoft.com/office/drawing/2014/main" id="{AFD91E75-4C15-4ADE-96A9-A2440B9799FC}"/>
              </a:ext>
            </a:extLst>
          </p:cNvPr>
          <p:cNvSpPr/>
          <p:nvPr/>
        </p:nvSpPr>
        <p:spPr>
          <a:xfrm>
            <a:off x="4505224" y="2616327"/>
            <a:ext cx="1157288" cy="377728"/>
          </a:xfrm>
          <a:prstGeom prst="roundRect">
            <a:avLst/>
          </a:prstGeom>
        </p:spPr>
        <p:style>
          <a:lnRef idx="2">
            <a:schemeClr val="dk1"/>
          </a:lnRef>
          <a:fillRef idx="1">
            <a:schemeClr val="lt1"/>
          </a:fillRef>
          <a:effectRef idx="0">
            <a:schemeClr val="dk1"/>
          </a:effectRef>
          <a:fontRef idx="minor">
            <a:schemeClr val="dk1"/>
          </a:fontRef>
        </p:style>
        <p:txBody>
          <a:bodyPr spcFirstLastPara="0" vert="horz" wrap="square" lIns="96007" tIns="96007" rIns="96007" bIns="96007" numCol="1" spcCol="1270" anchor="ctr" anchorCtr="0">
            <a:noAutofit/>
          </a:bodyPr>
          <a:lstStyle/>
          <a:p>
            <a:pPr algn="ctr" defTabSz="675085">
              <a:lnSpc>
                <a:spcPct val="90000"/>
              </a:lnSpc>
              <a:spcBef>
                <a:spcPct val="0"/>
              </a:spcBef>
              <a:spcAft>
                <a:spcPct val="35000"/>
              </a:spcAft>
              <a:defRPr/>
            </a:pPr>
            <a:r>
              <a:rPr lang="en-US" sz="1238" dirty="0">
                <a:solidFill>
                  <a:prstClr val="black"/>
                </a:solidFill>
                <a:latin typeface="Calibri"/>
              </a:rPr>
              <a:t>Assess </a:t>
            </a:r>
            <a:r>
              <a:rPr lang="en-US" sz="1125" dirty="0">
                <a:solidFill>
                  <a:prstClr val="black"/>
                </a:solidFill>
                <a:latin typeface="Calibri"/>
              </a:rPr>
              <a:t>Training Proficiencies </a:t>
            </a:r>
          </a:p>
        </p:txBody>
      </p:sp>
      <p:sp>
        <p:nvSpPr>
          <p:cNvPr id="33" name="Fig 1-2">
            <a:extLst>
              <a:ext uri="{FF2B5EF4-FFF2-40B4-BE49-F238E27FC236}">
                <a16:creationId xmlns:a16="http://schemas.microsoft.com/office/drawing/2014/main" id="{BDA708D4-AB1A-4C12-B55F-358E34823231}"/>
              </a:ext>
            </a:extLst>
          </p:cNvPr>
          <p:cNvSpPr txBox="1"/>
          <p:nvPr/>
        </p:nvSpPr>
        <p:spPr>
          <a:xfrm>
            <a:off x="4316594" y="5106098"/>
            <a:ext cx="1405959" cy="334707"/>
          </a:xfrm>
          <a:prstGeom prst="rect">
            <a:avLst/>
          </a:prstGeom>
          <a:noFill/>
        </p:spPr>
        <p:txBody>
          <a:bodyPr wrap="square" rtlCol="0">
            <a:spAutoFit/>
          </a:bodyPr>
          <a:lstStyle/>
          <a:p>
            <a:pPr defTabSz="514350">
              <a:defRPr/>
            </a:pPr>
            <a:r>
              <a:rPr lang="en-US" sz="1575" dirty="0">
                <a:solidFill>
                  <a:prstClr val="black"/>
                </a:solidFill>
                <a:latin typeface="Calibri"/>
              </a:rPr>
              <a:t>Fig. 1-2 FM 7-0</a:t>
            </a:r>
          </a:p>
        </p:txBody>
      </p:sp>
      <p:pic>
        <p:nvPicPr>
          <p:cNvPr id="3" name="Tng Mgt Cyc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293" y="2344769"/>
            <a:ext cx="2952625" cy="2764014"/>
          </a:xfrm>
          <a:prstGeom prst="rect">
            <a:avLst/>
          </a:prstGeom>
        </p:spPr>
      </p:pic>
      <p:sp>
        <p:nvSpPr>
          <p:cNvPr id="31" name="Rectangle 30"/>
          <p:cNvSpPr/>
          <p:nvPr/>
        </p:nvSpPr>
        <p:spPr>
          <a:xfrm>
            <a:off x="65407" y="5939501"/>
            <a:ext cx="2629480" cy="369332"/>
          </a:xfrm>
          <a:prstGeom prst="rect">
            <a:avLst/>
          </a:prstGeom>
        </p:spPr>
        <p:txBody>
          <a:bodyPr wrap="square">
            <a:spAutoFit/>
          </a:bodyPr>
          <a:lstStyle/>
          <a:p>
            <a:pPr defTabSz="685800">
              <a:defRPr/>
            </a:pPr>
            <a:r>
              <a:rPr lang="en-US" b="1" u="sng" dirty="0">
                <a:solidFill>
                  <a:prstClr val="black"/>
                </a:solidFill>
                <a:latin typeface=" Arial"/>
              </a:rPr>
              <a:t>Continuous Feedback</a:t>
            </a:r>
          </a:p>
        </p:txBody>
      </p:sp>
      <p:pic>
        <p:nvPicPr>
          <p:cNvPr id="11" name="Picture 10" descr="Icon&#10;&#10;Description automatically generated">
            <a:extLst>
              <a:ext uri="{FF2B5EF4-FFF2-40B4-BE49-F238E27FC236}">
                <a16:creationId xmlns:a16="http://schemas.microsoft.com/office/drawing/2014/main" id="{071A085F-316E-7C7D-3D34-7EFB0B24570A}"/>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249" b="93863" l="6458" r="92620">
                        <a14:foregroundMark x1="53506" y1="85018" x2="53506" y2="85018"/>
                        <a14:foregroundMark x1="52214" y1="94043" x2="52214" y2="94043"/>
                        <a14:foregroundMark x1="92620" y1="51805" x2="92620" y2="51805"/>
                        <a14:foregroundMark x1="6642" y1="53971" x2="6642" y2="53971"/>
                        <a14:foregroundMark x1="49077" y1="7401" x2="49077" y2="7401"/>
                        <a14:foregroundMark x1="51845" y1="3249" x2="51845" y2="3249"/>
                      </a14:backgroundRemoval>
                    </a14:imgEffect>
                  </a14:imgLayer>
                </a14:imgProps>
              </a:ext>
              <a:ext uri="{28A0092B-C50C-407E-A947-70E740481C1C}">
                <a14:useLocalDpi xmlns:a14="http://schemas.microsoft.com/office/drawing/2010/main" val="0"/>
              </a:ext>
            </a:extLst>
          </a:blip>
          <a:stretch>
            <a:fillRect/>
          </a:stretch>
        </p:blipFill>
        <p:spPr>
          <a:xfrm>
            <a:off x="5835920" y="1467699"/>
            <a:ext cx="572027" cy="584691"/>
          </a:xfrm>
          <a:prstGeom prst="rect">
            <a:avLst/>
          </a:prstGeom>
        </p:spPr>
      </p:pic>
      <p:sp>
        <p:nvSpPr>
          <p:cNvPr id="4" name="TextBox 3">
            <a:extLst>
              <a:ext uri="{FF2B5EF4-FFF2-40B4-BE49-F238E27FC236}">
                <a16:creationId xmlns:a16="http://schemas.microsoft.com/office/drawing/2014/main" id="{334891A0-9519-32E5-91EA-50A6055CB8D1}"/>
              </a:ext>
            </a:extLst>
          </p:cNvPr>
          <p:cNvSpPr txBox="1"/>
          <p:nvPr/>
        </p:nvSpPr>
        <p:spPr>
          <a:xfrm>
            <a:off x="-4420" y="667070"/>
            <a:ext cx="9144000" cy="584775"/>
          </a:xfrm>
          <a:prstGeom prst="rect">
            <a:avLst/>
          </a:prstGeom>
          <a:noFill/>
        </p:spPr>
        <p:txBody>
          <a:bodyPr wrap="square" rtlCol="0">
            <a:spAutoFit/>
          </a:bodyPr>
          <a:lstStyle/>
          <a:p>
            <a:pPr algn="ctr" defTabSz="685800">
              <a:defRPr/>
            </a:pPr>
            <a:r>
              <a:rPr lang="en-US" sz="3200" b="1" dirty="0">
                <a:latin typeface=" Arial"/>
              </a:rPr>
              <a:t>The Training Management Cycle</a:t>
            </a:r>
          </a:p>
        </p:txBody>
      </p:sp>
      <p:sp>
        <p:nvSpPr>
          <p:cNvPr id="14" name="Rectangle 13">
            <a:extLst>
              <a:ext uri="{FF2B5EF4-FFF2-40B4-BE49-F238E27FC236}">
                <a16:creationId xmlns:a16="http://schemas.microsoft.com/office/drawing/2014/main" id="{E86D064C-BE5D-83BC-8022-F335007F8F5A}"/>
              </a:ext>
            </a:extLst>
          </p:cNvPr>
          <p:cNvSpPr/>
          <p:nvPr/>
        </p:nvSpPr>
        <p:spPr>
          <a:xfrm>
            <a:off x="65407" y="1617925"/>
            <a:ext cx="2779131" cy="2062103"/>
          </a:xfrm>
          <a:prstGeom prst="rect">
            <a:avLst/>
          </a:prstGeom>
        </p:spPr>
        <p:txBody>
          <a:bodyPr wrap="square">
            <a:spAutoFit/>
          </a:bodyPr>
          <a:lstStyle/>
          <a:p>
            <a:pPr defTabSz="685800">
              <a:defRPr/>
            </a:pPr>
            <a:r>
              <a:rPr lang="en-US" sz="2000" b="1" u="sng" dirty="0">
                <a:solidFill>
                  <a:prstClr val="black"/>
                </a:solidFill>
                <a:latin typeface=" Arial"/>
              </a:rPr>
              <a:t>Activities</a:t>
            </a:r>
            <a:endParaRPr lang="en-US" sz="2000" b="1" dirty="0">
              <a:solidFill>
                <a:prstClr val="black"/>
              </a:solidFill>
              <a:latin typeface=" Arial"/>
            </a:endParaRPr>
          </a:p>
          <a:p>
            <a:pPr marL="257175" indent="-257175" defTabSz="685800">
              <a:buFont typeface="Arial" panose="020B0604020202020204" pitchFamily="34" charset="0"/>
              <a:buChar char="•"/>
              <a:defRPr/>
            </a:pPr>
            <a:r>
              <a:rPr lang="en-US" b="1" dirty="0">
                <a:solidFill>
                  <a:prstClr val="black"/>
                </a:solidFill>
                <a:latin typeface=" Arial"/>
              </a:rPr>
              <a:t>Prioritize Training</a:t>
            </a:r>
          </a:p>
          <a:p>
            <a:pPr marL="257175" indent="-257175" defTabSz="685800">
              <a:buFont typeface="Arial" panose="020B0604020202020204" pitchFamily="34" charset="0"/>
              <a:buChar char="•"/>
              <a:defRPr/>
            </a:pPr>
            <a:r>
              <a:rPr lang="en-US" b="1" dirty="0">
                <a:solidFill>
                  <a:prstClr val="black"/>
                </a:solidFill>
                <a:latin typeface=" Arial"/>
              </a:rPr>
              <a:t>Planning and Preparation</a:t>
            </a:r>
          </a:p>
          <a:p>
            <a:pPr marL="257175" indent="-257175" defTabSz="685800">
              <a:buFont typeface="Arial" panose="020B0604020202020204" pitchFamily="34" charset="0"/>
              <a:buChar char="•"/>
              <a:defRPr/>
            </a:pPr>
            <a:r>
              <a:rPr lang="en-US" b="1" dirty="0">
                <a:solidFill>
                  <a:prstClr val="black"/>
                </a:solidFill>
                <a:latin typeface=" Arial"/>
              </a:rPr>
              <a:t>Training Execution </a:t>
            </a:r>
          </a:p>
          <a:p>
            <a:pPr marL="257175" indent="-257175" defTabSz="685800">
              <a:buFont typeface="Arial" panose="020B0604020202020204" pitchFamily="34" charset="0"/>
              <a:buChar char="•"/>
              <a:defRPr/>
            </a:pPr>
            <a:r>
              <a:rPr lang="en-US" b="1" dirty="0">
                <a:solidFill>
                  <a:prstClr val="black"/>
                </a:solidFill>
                <a:latin typeface=" Arial"/>
              </a:rPr>
              <a:t>Training Evaluation</a:t>
            </a:r>
          </a:p>
          <a:p>
            <a:pPr marL="257175" indent="-257175" defTabSz="685800">
              <a:buFont typeface="Arial" panose="020B0604020202020204" pitchFamily="34" charset="0"/>
              <a:buChar char="•"/>
              <a:defRPr/>
            </a:pPr>
            <a:r>
              <a:rPr lang="en-US" b="1" dirty="0">
                <a:solidFill>
                  <a:prstClr val="black"/>
                </a:solidFill>
                <a:latin typeface=" Arial"/>
              </a:rPr>
              <a:t>Training Assessment</a:t>
            </a:r>
          </a:p>
        </p:txBody>
      </p:sp>
      <p:sp>
        <p:nvSpPr>
          <p:cNvPr id="15" name="Rectangle 14">
            <a:extLst>
              <a:ext uri="{FF2B5EF4-FFF2-40B4-BE49-F238E27FC236}">
                <a16:creationId xmlns:a16="http://schemas.microsoft.com/office/drawing/2014/main" id="{A5E8BF07-3513-DE5F-5502-84C74ED68525}"/>
              </a:ext>
            </a:extLst>
          </p:cNvPr>
          <p:cNvSpPr/>
          <p:nvPr/>
        </p:nvSpPr>
        <p:spPr>
          <a:xfrm>
            <a:off x="65407" y="4106795"/>
            <a:ext cx="2520814" cy="1231106"/>
          </a:xfrm>
          <a:prstGeom prst="rect">
            <a:avLst/>
          </a:prstGeom>
        </p:spPr>
        <p:txBody>
          <a:bodyPr wrap="square">
            <a:spAutoFit/>
          </a:bodyPr>
          <a:lstStyle/>
          <a:p>
            <a:pPr defTabSz="685800">
              <a:defRPr/>
            </a:pPr>
            <a:r>
              <a:rPr lang="en-US" sz="2000" b="1" u="sng" dirty="0">
                <a:solidFill>
                  <a:prstClr val="black"/>
                </a:solidFill>
                <a:latin typeface=" Arial"/>
              </a:rPr>
              <a:t>Planning Horizons</a:t>
            </a:r>
          </a:p>
          <a:p>
            <a:pPr marL="257175" indent="-257175" defTabSz="685800">
              <a:buFont typeface="Arial" panose="020B0604020202020204" pitchFamily="34" charset="0"/>
              <a:buChar char="•"/>
              <a:defRPr/>
            </a:pPr>
            <a:r>
              <a:rPr lang="en-US" b="1" dirty="0">
                <a:solidFill>
                  <a:prstClr val="black"/>
                </a:solidFill>
                <a:latin typeface=" Arial"/>
              </a:rPr>
              <a:t>Long-Range</a:t>
            </a:r>
          </a:p>
          <a:p>
            <a:pPr marL="257175" indent="-257175" defTabSz="685800">
              <a:buFont typeface="Arial" panose="020B0604020202020204" pitchFamily="34" charset="0"/>
              <a:buChar char="•"/>
              <a:defRPr/>
            </a:pPr>
            <a:r>
              <a:rPr lang="en-US" b="1" dirty="0">
                <a:solidFill>
                  <a:prstClr val="black"/>
                </a:solidFill>
                <a:latin typeface=" Arial"/>
              </a:rPr>
              <a:t>Mid-Range</a:t>
            </a:r>
          </a:p>
          <a:p>
            <a:pPr marL="257175" indent="-257175" defTabSz="685800">
              <a:buFont typeface="Arial" panose="020B0604020202020204" pitchFamily="34" charset="0"/>
              <a:buChar char="•"/>
              <a:defRPr/>
            </a:pPr>
            <a:r>
              <a:rPr lang="en-US" b="1" dirty="0">
                <a:solidFill>
                  <a:prstClr val="black"/>
                </a:solidFill>
                <a:latin typeface=" Arial"/>
              </a:rPr>
              <a:t>Short-Range</a:t>
            </a:r>
          </a:p>
        </p:txBody>
      </p:sp>
    </p:spTree>
    <p:extLst>
      <p:ext uri="{BB962C8B-B14F-4D97-AF65-F5344CB8AC3E}">
        <p14:creationId xmlns:p14="http://schemas.microsoft.com/office/powerpoint/2010/main" val="4219830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
                                  </p:stCondLst>
                                  <p:iterate type="lt">
                                    <p:tmAbs val="100"/>
                                  </p:iterate>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0.00013 -0.04352 L 8.33333E-7 -4.44444E-6 " pathEditMode="relative" rAng="0" ptsTypes="AA">
                                      <p:cBhvr>
                                        <p:cTn id="24" dur="2000" fill="hold"/>
                                        <p:tgtEl>
                                          <p:spTgt spid="18"/>
                                        </p:tgtEl>
                                        <p:attrNameLst>
                                          <p:attrName>ppt_x</p:attrName>
                                          <p:attrName>ppt_y</p:attrName>
                                        </p:attrNameLst>
                                      </p:cBhvr>
                                      <p:rCtr x="0" y="1852"/>
                                    </p:animMotion>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15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21" presetClass="entr" presetSubtype="1" repeatCount="1000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1)">
                                      <p:cBhvr>
                                        <p:cTn id="36" dur="3000"/>
                                        <p:tgtEl>
                                          <p:spTgt spid="17"/>
                                        </p:tgtEl>
                                      </p:cBhvr>
                                    </p:animEffec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par>
                          <p:cTn id="39" fill="hold">
                            <p:stCondLst>
                              <p:cond delay="30000"/>
                            </p:stCondLst>
                            <p:childTnLst>
                              <p:par>
                                <p:cTn id="40" presetID="1"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2"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763" y="6354301"/>
            <a:ext cx="2565341" cy="307777"/>
          </a:xfrm>
          <a:prstGeom prst="rect">
            <a:avLst/>
          </a:prstGeom>
          <a:scene3d>
            <a:camera prst="orthographicFront"/>
            <a:lightRig rig="threePt" dir="t"/>
          </a:scene3d>
          <a:sp3d>
            <a:bevelT w="139700" h="139700" prst="divot"/>
          </a:sp3d>
        </p:spPr>
        <p:txBody>
          <a:bodyPr wrap="square">
            <a:spAutoFit/>
          </a:bodyPr>
          <a:lstStyle/>
          <a:p>
            <a:pPr algn="ctr" defTabSz="685800" fontAlgn="base">
              <a:spcBef>
                <a:spcPct val="0"/>
              </a:spcBef>
              <a:spcAft>
                <a:spcPct val="0"/>
              </a:spcAft>
              <a:defRPr/>
            </a:pPr>
            <a:r>
              <a:rPr lang="en-US" sz="1400" b="1" dirty="0">
                <a:latin typeface=" Arial"/>
                <a:cs typeface="Arial" panose="020B0604020202020204" pitchFamily="34" charset="0"/>
              </a:rPr>
              <a:t>Long Range Planning</a:t>
            </a:r>
          </a:p>
        </p:txBody>
      </p:sp>
      <p:sp>
        <p:nvSpPr>
          <p:cNvPr id="6" name="Rectangle 5"/>
          <p:cNvSpPr/>
          <p:nvPr/>
        </p:nvSpPr>
        <p:spPr>
          <a:xfrm>
            <a:off x="984795" y="6106240"/>
            <a:ext cx="1529853" cy="307777"/>
          </a:xfrm>
          <a:prstGeom prst="rect">
            <a:avLst/>
          </a:prstGeom>
          <a:scene3d>
            <a:camera prst="orthographicFront"/>
            <a:lightRig rig="threePt" dir="t"/>
          </a:scene3d>
          <a:sp3d>
            <a:bevelT w="139700" h="139700" prst="divot"/>
          </a:sp3d>
        </p:spPr>
        <p:txBody>
          <a:bodyPr wrap="square">
            <a:spAutoFit/>
          </a:bodyPr>
          <a:lstStyle/>
          <a:p>
            <a:pPr algn="ctr" defTabSz="685800" fontAlgn="base">
              <a:spcBef>
                <a:spcPct val="0"/>
              </a:spcBef>
              <a:spcAft>
                <a:spcPct val="0"/>
              </a:spcAft>
              <a:defRPr/>
            </a:pPr>
            <a:r>
              <a:rPr lang="en-US" sz="1400" b="1" dirty="0">
                <a:solidFill>
                  <a:prstClr val="black"/>
                </a:solidFill>
                <a:latin typeface=" Arial"/>
                <a:cs typeface="Arial" panose="020B0604020202020204" pitchFamily="34" charset="0"/>
              </a:rPr>
              <a:t>Start of LRTP</a:t>
            </a:r>
          </a:p>
        </p:txBody>
      </p:sp>
      <p:grpSp>
        <p:nvGrpSpPr>
          <p:cNvPr id="7" name="Group 6"/>
          <p:cNvGrpSpPr/>
          <p:nvPr/>
        </p:nvGrpSpPr>
        <p:grpSpPr>
          <a:xfrm>
            <a:off x="8222407" y="1402142"/>
            <a:ext cx="207861" cy="308768"/>
            <a:chOff x="2462142" y="3803028"/>
            <a:chExt cx="369530" cy="548920"/>
          </a:xfrm>
        </p:grpSpPr>
        <p:sp>
          <p:nvSpPr>
            <p:cNvPr id="8" name="4-Point Star 7"/>
            <p:cNvSpPr/>
            <p:nvPr/>
          </p:nvSpPr>
          <p:spPr>
            <a:xfrm>
              <a:off x="2462142" y="3803028"/>
              <a:ext cx="369530" cy="548920"/>
            </a:xfrm>
            <a:prstGeom prst="star4">
              <a:avLst>
                <a:gd name="adj" fmla="val 20598"/>
              </a:avLst>
            </a:prstGeom>
            <a:solidFill>
              <a:srgbClr val="FFCC0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013" dirty="0">
                <a:solidFill>
                  <a:prstClr val="white"/>
                </a:solidFill>
                <a:latin typeface=" Arial"/>
              </a:endParaRPr>
            </a:p>
          </p:txBody>
        </p:sp>
        <p:sp>
          <p:nvSpPr>
            <p:cNvPr id="9" name="TextBox 8"/>
            <p:cNvSpPr txBox="1"/>
            <p:nvPr/>
          </p:nvSpPr>
          <p:spPr>
            <a:xfrm>
              <a:off x="2480018" y="3955552"/>
              <a:ext cx="335143" cy="318151"/>
            </a:xfrm>
            <a:prstGeom prst="rect">
              <a:avLst/>
            </a:prstGeom>
            <a:noFill/>
            <a:scene3d>
              <a:camera prst="orthographicFront"/>
              <a:lightRig rig="threePt" dir="t"/>
            </a:scene3d>
            <a:sp3d>
              <a:bevelT w="139700" h="139700" prst="divot"/>
            </a:sp3d>
          </p:spPr>
          <p:txBody>
            <a:bodyPr wrap="square" rtlCol="0">
              <a:spAutoFit/>
            </a:bodyPr>
            <a:lstStyle/>
            <a:p>
              <a:pPr algn="ctr" defTabSz="685800" fontAlgn="base">
                <a:spcBef>
                  <a:spcPct val="0"/>
                </a:spcBef>
                <a:spcAft>
                  <a:spcPct val="0"/>
                </a:spcAft>
                <a:defRPr/>
              </a:pPr>
              <a:endParaRPr lang="en-US" sz="563" b="1" dirty="0">
                <a:solidFill>
                  <a:prstClr val="black"/>
                </a:solidFill>
                <a:latin typeface=" Arial"/>
                <a:cs typeface="Arial" panose="020B0604020202020204" pitchFamily="34" charset="0"/>
              </a:endParaRPr>
            </a:p>
          </p:txBody>
        </p:sp>
      </p:grpSp>
      <p:cxnSp>
        <p:nvCxnSpPr>
          <p:cNvPr id="11" name="Straight Arrow Connector 10"/>
          <p:cNvCxnSpPr>
            <a:cxnSpLocks/>
          </p:cNvCxnSpPr>
          <p:nvPr/>
        </p:nvCxnSpPr>
        <p:spPr>
          <a:xfrm flipV="1">
            <a:off x="503763" y="1370494"/>
            <a:ext cx="3511622" cy="4141904"/>
          </a:xfrm>
          <a:prstGeom prst="straightConnector1">
            <a:avLst/>
          </a:prstGeom>
          <a:ln w="53975">
            <a:solidFill>
              <a:srgbClr val="00B0F0"/>
            </a:solidFill>
            <a:headEnd type="none" w="med" len="med"/>
            <a:tailEnd type="triangle" w="med" len="med"/>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8624478">
            <a:off x="671962" y="3376037"/>
            <a:ext cx="3497891" cy="338554"/>
          </a:xfrm>
          <a:prstGeom prst="rect">
            <a:avLst/>
          </a:prstGeom>
          <a:noFill/>
          <a:scene3d>
            <a:camera prst="orthographicFront"/>
            <a:lightRig rig="threePt" dir="t"/>
          </a:scene3d>
          <a:sp3d>
            <a:bevelT w="139700" h="139700" prst="divot"/>
          </a:sp3d>
        </p:spPr>
        <p:txBody>
          <a:bodyPr wrap="square" rtlCol="0">
            <a:spAutoFit/>
          </a:bodyPr>
          <a:lstStyle/>
          <a:p>
            <a:pPr algn="ctr" defTabSz="685800" fontAlgn="base">
              <a:spcBef>
                <a:spcPct val="0"/>
              </a:spcBef>
              <a:spcAft>
                <a:spcPct val="0"/>
              </a:spcAft>
              <a:defRPr/>
            </a:pPr>
            <a:r>
              <a:rPr lang="en-US" sz="1600" b="1" i="1" dirty="0">
                <a:solidFill>
                  <a:srgbClr val="00B0F0"/>
                </a:solidFill>
                <a:latin typeface=" Arial"/>
                <a:cs typeface="Arial" charset="0"/>
              </a:rPr>
              <a:t>Building Proficiency Over Time</a:t>
            </a:r>
            <a:endParaRPr lang="en-US" sz="1600" b="1" dirty="0">
              <a:solidFill>
                <a:srgbClr val="00B0F0"/>
              </a:solidFill>
              <a:latin typeface=" Arial"/>
              <a:cs typeface="Arial" charset="0"/>
            </a:endParaRPr>
          </a:p>
        </p:txBody>
      </p:sp>
      <p:sp>
        <p:nvSpPr>
          <p:cNvPr id="14" name="Rectangle 13"/>
          <p:cNvSpPr/>
          <p:nvPr/>
        </p:nvSpPr>
        <p:spPr>
          <a:xfrm>
            <a:off x="7964098" y="1111090"/>
            <a:ext cx="843621" cy="276999"/>
          </a:xfrm>
          <a:prstGeom prst="rect">
            <a:avLst/>
          </a:prstGeom>
          <a:scene3d>
            <a:camera prst="orthographicFront"/>
            <a:lightRig rig="threePt" dir="t"/>
          </a:scene3d>
          <a:sp3d>
            <a:bevelT w="139700" h="139700" prst="divot"/>
          </a:sp3d>
        </p:spPr>
        <p:txBody>
          <a:bodyPr wrap="square">
            <a:spAutoFit/>
          </a:bodyPr>
          <a:lstStyle/>
          <a:p>
            <a:pPr algn="ctr" defTabSz="685800" fontAlgn="base">
              <a:spcBef>
                <a:spcPct val="0"/>
              </a:spcBef>
              <a:spcAft>
                <a:spcPct val="0"/>
              </a:spcAft>
              <a:defRPr/>
            </a:pPr>
            <a:r>
              <a:rPr lang="en-US" sz="1200" b="1" dirty="0">
                <a:solidFill>
                  <a:srgbClr val="CC3300"/>
                </a:solidFill>
                <a:latin typeface=" Arial"/>
                <a:cs typeface="Arial" panose="020B0604020202020204" pitchFamily="34" charset="0"/>
              </a:rPr>
              <a:t>Endstate</a:t>
            </a:r>
          </a:p>
        </p:txBody>
      </p:sp>
      <p:cxnSp>
        <p:nvCxnSpPr>
          <p:cNvPr id="16" name="Straight Arrow Connector 15"/>
          <p:cNvCxnSpPr>
            <a:cxnSpLocks/>
          </p:cNvCxnSpPr>
          <p:nvPr/>
        </p:nvCxnSpPr>
        <p:spPr>
          <a:xfrm flipH="1" flipV="1">
            <a:off x="8338525" y="1810139"/>
            <a:ext cx="42881" cy="4264017"/>
          </a:xfrm>
          <a:prstGeom prst="straightConnector1">
            <a:avLst/>
          </a:prstGeom>
          <a:ln w="38100">
            <a:solidFill>
              <a:schemeClr val="tx1"/>
            </a:solidFill>
            <a:prstDash val="sysDash"/>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cxnSpLocks/>
          </p:cNvCxnSpPr>
          <p:nvPr/>
        </p:nvCxnSpPr>
        <p:spPr>
          <a:xfrm>
            <a:off x="2382832" y="6218451"/>
            <a:ext cx="541839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376166" y="6245821"/>
            <a:ext cx="2800739" cy="307777"/>
          </a:xfrm>
          <a:prstGeom prst="rect">
            <a:avLst/>
          </a:prstGeom>
          <a:noFill/>
          <a:scene3d>
            <a:camera prst="orthographicFront"/>
            <a:lightRig rig="threePt" dir="t"/>
          </a:scene3d>
          <a:sp3d>
            <a:bevelT w="139700" h="139700" prst="divot"/>
          </a:sp3d>
        </p:spPr>
        <p:txBody>
          <a:bodyPr wrap="square" rtlCol="0">
            <a:spAutoFit/>
          </a:bodyPr>
          <a:lstStyle/>
          <a:p>
            <a:pPr defTabSz="685800" fontAlgn="base">
              <a:spcBef>
                <a:spcPct val="0"/>
              </a:spcBef>
              <a:spcAft>
                <a:spcPct val="0"/>
              </a:spcAft>
              <a:defRPr/>
            </a:pPr>
            <a:r>
              <a:rPr lang="en-US" sz="1400" b="1" dirty="0">
                <a:solidFill>
                  <a:prstClr val="black"/>
                </a:solidFill>
                <a:latin typeface=" Arial"/>
                <a:cs typeface="Arial" charset="0"/>
              </a:rPr>
              <a:t>Prioritize - Execute - Evaluate</a:t>
            </a:r>
          </a:p>
        </p:txBody>
      </p:sp>
      <p:sp>
        <p:nvSpPr>
          <p:cNvPr id="36" name="TextBox 35">
            <a:extLst>
              <a:ext uri="{FF2B5EF4-FFF2-40B4-BE49-F238E27FC236}">
                <a16:creationId xmlns:a16="http://schemas.microsoft.com/office/drawing/2014/main" id="{2050D602-1C87-2256-4F8C-DD5B1C52FDE5}"/>
              </a:ext>
            </a:extLst>
          </p:cNvPr>
          <p:cNvSpPr txBox="1"/>
          <p:nvPr/>
        </p:nvSpPr>
        <p:spPr>
          <a:xfrm>
            <a:off x="0" y="668175"/>
            <a:ext cx="9144000" cy="584775"/>
          </a:xfrm>
          <a:prstGeom prst="rect">
            <a:avLst/>
          </a:prstGeom>
          <a:noFill/>
        </p:spPr>
        <p:txBody>
          <a:bodyPr wrap="square" rtlCol="0" anchor="ctr">
            <a:spAutoFit/>
          </a:bodyPr>
          <a:lstStyle/>
          <a:p>
            <a:pPr algn="ctr" defTabSz="514350">
              <a:defRPr/>
            </a:pPr>
            <a:r>
              <a:rPr lang="en-US" sz="3200" b="1" dirty="0">
                <a:latin typeface=" Arial"/>
              </a:rPr>
              <a:t>The Building Blocks of Training</a:t>
            </a:r>
          </a:p>
        </p:txBody>
      </p:sp>
      <p:pic>
        <p:nvPicPr>
          <p:cNvPr id="2" name="Picture 1">
            <a:extLst>
              <a:ext uri="{FF2B5EF4-FFF2-40B4-BE49-F238E27FC236}">
                <a16:creationId xmlns:a16="http://schemas.microsoft.com/office/drawing/2014/main" id="{00C55A7A-0726-4ADE-2579-E275733555E9}"/>
              </a:ext>
            </a:extLst>
          </p:cNvPr>
          <p:cNvPicPr>
            <a:picLocks noChangeAspect="1"/>
          </p:cNvPicPr>
          <p:nvPr/>
        </p:nvPicPr>
        <p:blipFill>
          <a:blip r:embed="rId3"/>
          <a:stretch>
            <a:fillRect/>
          </a:stretch>
        </p:blipFill>
        <p:spPr>
          <a:xfrm>
            <a:off x="2923051" y="3951981"/>
            <a:ext cx="5139690" cy="758849"/>
          </a:xfrm>
          <a:prstGeom prst="rect">
            <a:avLst/>
          </a:prstGeom>
        </p:spPr>
      </p:pic>
      <p:pic>
        <p:nvPicPr>
          <p:cNvPr id="4" name="Picture 3">
            <a:extLst>
              <a:ext uri="{FF2B5EF4-FFF2-40B4-BE49-F238E27FC236}">
                <a16:creationId xmlns:a16="http://schemas.microsoft.com/office/drawing/2014/main" id="{E33C84F9-0C89-CDDD-1FC0-10F294E1EBDC}"/>
              </a:ext>
            </a:extLst>
          </p:cNvPr>
          <p:cNvPicPr>
            <a:picLocks noChangeAspect="1"/>
          </p:cNvPicPr>
          <p:nvPr/>
        </p:nvPicPr>
        <p:blipFill>
          <a:blip r:embed="rId4"/>
          <a:stretch>
            <a:fillRect/>
          </a:stretch>
        </p:blipFill>
        <p:spPr>
          <a:xfrm>
            <a:off x="3575673" y="3271278"/>
            <a:ext cx="4475675" cy="714449"/>
          </a:xfrm>
          <a:prstGeom prst="rect">
            <a:avLst/>
          </a:prstGeom>
        </p:spPr>
      </p:pic>
      <p:pic>
        <p:nvPicPr>
          <p:cNvPr id="10" name="Picture 9">
            <a:extLst>
              <a:ext uri="{FF2B5EF4-FFF2-40B4-BE49-F238E27FC236}">
                <a16:creationId xmlns:a16="http://schemas.microsoft.com/office/drawing/2014/main" id="{8CF2D057-8BA4-A68E-BAFD-169307A5A020}"/>
              </a:ext>
            </a:extLst>
          </p:cNvPr>
          <p:cNvPicPr>
            <a:picLocks noChangeAspect="1"/>
          </p:cNvPicPr>
          <p:nvPr/>
        </p:nvPicPr>
        <p:blipFill>
          <a:blip r:embed="rId5"/>
          <a:stretch>
            <a:fillRect/>
          </a:stretch>
        </p:blipFill>
        <p:spPr>
          <a:xfrm>
            <a:off x="5363511" y="1220546"/>
            <a:ext cx="2687837" cy="671959"/>
          </a:xfrm>
          <a:prstGeom prst="rect">
            <a:avLst/>
          </a:prstGeom>
        </p:spPr>
      </p:pic>
      <p:pic>
        <p:nvPicPr>
          <p:cNvPr id="15" name="Picture 14">
            <a:extLst>
              <a:ext uri="{FF2B5EF4-FFF2-40B4-BE49-F238E27FC236}">
                <a16:creationId xmlns:a16="http://schemas.microsoft.com/office/drawing/2014/main" id="{6A47D096-8CBC-19FC-D498-16ABD84FD501}"/>
              </a:ext>
            </a:extLst>
          </p:cNvPr>
          <p:cNvPicPr>
            <a:picLocks noChangeAspect="1"/>
          </p:cNvPicPr>
          <p:nvPr/>
        </p:nvPicPr>
        <p:blipFill>
          <a:blip r:embed="rId6"/>
          <a:stretch>
            <a:fillRect/>
          </a:stretch>
        </p:blipFill>
        <p:spPr>
          <a:xfrm>
            <a:off x="4144236" y="2527985"/>
            <a:ext cx="3924531" cy="735325"/>
          </a:xfrm>
          <a:prstGeom prst="rect">
            <a:avLst/>
          </a:prstGeom>
        </p:spPr>
      </p:pic>
      <p:pic>
        <p:nvPicPr>
          <p:cNvPr id="18" name="Picture 17">
            <a:extLst>
              <a:ext uri="{FF2B5EF4-FFF2-40B4-BE49-F238E27FC236}">
                <a16:creationId xmlns:a16="http://schemas.microsoft.com/office/drawing/2014/main" id="{B28C9852-17EC-E01E-0E1B-C8F0C2D7C930}"/>
              </a:ext>
            </a:extLst>
          </p:cNvPr>
          <p:cNvPicPr>
            <a:picLocks noChangeAspect="1"/>
          </p:cNvPicPr>
          <p:nvPr/>
        </p:nvPicPr>
        <p:blipFill>
          <a:blip r:embed="rId7"/>
          <a:stretch>
            <a:fillRect/>
          </a:stretch>
        </p:blipFill>
        <p:spPr>
          <a:xfrm>
            <a:off x="4755076" y="1884000"/>
            <a:ext cx="3296274" cy="668078"/>
          </a:xfrm>
          <a:prstGeom prst="rect">
            <a:avLst/>
          </a:prstGeom>
        </p:spPr>
      </p:pic>
      <p:pic>
        <p:nvPicPr>
          <p:cNvPr id="20" name="Picture 19">
            <a:extLst>
              <a:ext uri="{FF2B5EF4-FFF2-40B4-BE49-F238E27FC236}">
                <a16:creationId xmlns:a16="http://schemas.microsoft.com/office/drawing/2014/main" id="{FE4D8441-6B42-1558-E17A-73AFCA99E341}"/>
              </a:ext>
            </a:extLst>
          </p:cNvPr>
          <p:cNvPicPr>
            <a:picLocks noChangeAspect="1"/>
          </p:cNvPicPr>
          <p:nvPr/>
        </p:nvPicPr>
        <p:blipFill>
          <a:blip r:embed="rId8"/>
          <a:stretch>
            <a:fillRect/>
          </a:stretch>
        </p:blipFill>
        <p:spPr>
          <a:xfrm>
            <a:off x="2177143" y="4658240"/>
            <a:ext cx="5895470" cy="710527"/>
          </a:xfrm>
          <a:prstGeom prst="rect">
            <a:avLst/>
          </a:prstGeom>
        </p:spPr>
      </p:pic>
      <p:pic>
        <p:nvPicPr>
          <p:cNvPr id="21" name="Picture 20">
            <a:extLst>
              <a:ext uri="{FF2B5EF4-FFF2-40B4-BE49-F238E27FC236}">
                <a16:creationId xmlns:a16="http://schemas.microsoft.com/office/drawing/2014/main" id="{DC887027-E0E9-0B85-4CD5-1221191F6141}"/>
              </a:ext>
            </a:extLst>
          </p:cNvPr>
          <p:cNvPicPr>
            <a:picLocks noChangeAspect="1"/>
          </p:cNvPicPr>
          <p:nvPr/>
        </p:nvPicPr>
        <p:blipFill>
          <a:blip r:embed="rId9"/>
          <a:stretch>
            <a:fillRect/>
          </a:stretch>
        </p:blipFill>
        <p:spPr>
          <a:xfrm>
            <a:off x="1480459" y="5363085"/>
            <a:ext cx="6592154" cy="761193"/>
          </a:xfrm>
          <a:prstGeom prst="rect">
            <a:avLst/>
          </a:prstGeom>
        </p:spPr>
      </p:pic>
      <p:sp>
        <p:nvSpPr>
          <p:cNvPr id="17" name="Left Bracket 16">
            <a:extLst>
              <a:ext uri="{FF2B5EF4-FFF2-40B4-BE49-F238E27FC236}">
                <a16:creationId xmlns:a16="http://schemas.microsoft.com/office/drawing/2014/main" id="{F9C12E4E-4FC6-DC47-E577-C5BC8C83F41A}"/>
              </a:ext>
            </a:extLst>
          </p:cNvPr>
          <p:cNvSpPr/>
          <p:nvPr/>
        </p:nvSpPr>
        <p:spPr>
          <a:xfrm rot="5400000">
            <a:off x="4755184" y="1463072"/>
            <a:ext cx="1495926" cy="5096401"/>
          </a:xfrm>
          <a:prstGeom prst="leftBracket">
            <a:avLst>
              <a:gd name="adj" fmla="val 0"/>
            </a:avLst>
          </a:prstGeom>
          <a:ln w="57150">
            <a:solidFill>
              <a:srgbClr val="20CA2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427A9C18-AD89-5212-4315-543E5ABC0591}"/>
              </a:ext>
            </a:extLst>
          </p:cNvPr>
          <p:cNvSpPr txBox="1"/>
          <p:nvPr/>
        </p:nvSpPr>
        <p:spPr>
          <a:xfrm rot="16200000">
            <a:off x="6858921" y="3725017"/>
            <a:ext cx="3266985" cy="307777"/>
          </a:xfrm>
          <a:prstGeom prst="rect">
            <a:avLst/>
          </a:prstGeom>
          <a:noFill/>
        </p:spPr>
        <p:txBody>
          <a:bodyPr wrap="none" rtlCol="0">
            <a:spAutoFit/>
          </a:bodyPr>
          <a:lstStyle/>
          <a:p>
            <a:r>
              <a:rPr lang="en-US" sz="1400" b="1" dirty="0">
                <a:latin typeface=" Arial"/>
              </a:rPr>
              <a:t>Assess – Record -  Report Training</a:t>
            </a:r>
          </a:p>
        </p:txBody>
      </p:sp>
      <p:cxnSp>
        <p:nvCxnSpPr>
          <p:cNvPr id="13" name="Straight Arrow Connector 12">
            <a:extLst>
              <a:ext uri="{FF2B5EF4-FFF2-40B4-BE49-F238E27FC236}">
                <a16:creationId xmlns:a16="http://schemas.microsoft.com/office/drawing/2014/main" id="{6B02012B-3FAB-844B-A6A7-3DBC6E3A2404}"/>
              </a:ext>
            </a:extLst>
          </p:cNvPr>
          <p:cNvCxnSpPr>
            <a:cxnSpLocks/>
          </p:cNvCxnSpPr>
          <p:nvPr/>
        </p:nvCxnSpPr>
        <p:spPr>
          <a:xfrm flipH="1">
            <a:off x="198783" y="1487937"/>
            <a:ext cx="3581707" cy="4144237"/>
          </a:xfrm>
          <a:prstGeom prst="straightConnector1">
            <a:avLst/>
          </a:prstGeom>
          <a:ln w="53975">
            <a:solidFill>
              <a:srgbClr val="C00000"/>
            </a:solidFill>
            <a:headEnd type="none" w="med" len="med"/>
            <a:tailEnd type="triangle" w="med" len="med"/>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82B7CE-2BAD-4766-C015-77A04658CF35}"/>
              </a:ext>
            </a:extLst>
          </p:cNvPr>
          <p:cNvSpPr txBox="1"/>
          <p:nvPr/>
        </p:nvSpPr>
        <p:spPr>
          <a:xfrm rot="18655955">
            <a:off x="259668" y="3109908"/>
            <a:ext cx="3357194" cy="338554"/>
          </a:xfrm>
          <a:prstGeom prst="rect">
            <a:avLst/>
          </a:prstGeom>
          <a:noFill/>
          <a:scene3d>
            <a:camera prst="orthographicFront"/>
            <a:lightRig rig="threePt" dir="t"/>
          </a:scene3d>
          <a:sp3d>
            <a:bevelT w="139700" h="139700" prst="divo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C00000"/>
                </a:solidFill>
                <a:effectLst/>
                <a:uLnTx/>
                <a:uFillTx/>
                <a:latin typeface=" Arial"/>
                <a:ea typeface="+mn-ea"/>
                <a:cs typeface="Arial" charset="0"/>
              </a:rPr>
              <a:t>Top Guidance / Priorities</a:t>
            </a:r>
            <a:endParaRPr kumimoji="0" lang="en-US" sz="1600" b="1" i="0" u="none" strike="noStrike" kern="1200" cap="none" spc="0" normalizeH="0" baseline="0" noProof="0" dirty="0">
              <a:ln>
                <a:noFill/>
              </a:ln>
              <a:solidFill>
                <a:srgbClr val="C00000"/>
              </a:solidFill>
              <a:effectLst/>
              <a:uLnTx/>
              <a:uFillTx/>
              <a:latin typeface=" Arial"/>
              <a:ea typeface="+mn-ea"/>
              <a:cs typeface="Arial" charset="0"/>
            </a:endParaRPr>
          </a:p>
        </p:txBody>
      </p:sp>
    </p:spTree>
    <p:extLst>
      <p:ext uri="{BB962C8B-B14F-4D97-AF65-F5344CB8AC3E}">
        <p14:creationId xmlns:p14="http://schemas.microsoft.com/office/powerpoint/2010/main" val="108180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26" grpId="0"/>
      <p:bldP spid="17" grpId="0" animBg="1"/>
      <p:bldP spid="24"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0" y="66071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a:spcBef>
                <a:spcPct val="0"/>
              </a:spcBef>
              <a:buNone/>
              <a:defRPr/>
            </a:pPr>
            <a:r>
              <a:rPr lang="en-US" altLang="en-US" b="1" dirty="0">
                <a:latin typeface=" Arial"/>
              </a:rPr>
              <a:t>Train to Standard</a:t>
            </a:r>
          </a:p>
        </p:txBody>
      </p:sp>
      <p:sp>
        <p:nvSpPr>
          <p:cNvPr id="8" name="TextBox 7"/>
          <p:cNvSpPr txBox="1"/>
          <p:nvPr/>
        </p:nvSpPr>
        <p:spPr>
          <a:xfrm>
            <a:off x="-2" y="5988813"/>
            <a:ext cx="9144001" cy="584775"/>
          </a:xfrm>
          <a:prstGeom prst="rect">
            <a:avLst/>
          </a:prstGeom>
          <a:noFill/>
        </p:spPr>
        <p:txBody>
          <a:bodyPr wrap="square" rtlCol="0">
            <a:spAutoFit/>
          </a:bodyPr>
          <a:lstStyle/>
          <a:p>
            <a:pPr algn="ctr" defTabSz="514350">
              <a:defRPr/>
            </a:pPr>
            <a:r>
              <a:rPr lang="en-US" sz="1600" b="1" dirty="0">
                <a:solidFill>
                  <a:prstClr val="black"/>
                </a:solidFill>
                <a:latin typeface=" Arial"/>
              </a:rPr>
              <a:t>The Unit 1SG and NCOs ensure that all task training is developed, enforced, </a:t>
            </a:r>
          </a:p>
          <a:p>
            <a:pPr algn="ctr" defTabSz="514350">
              <a:defRPr/>
            </a:pPr>
            <a:r>
              <a:rPr lang="en-US" sz="1600" b="1" dirty="0">
                <a:solidFill>
                  <a:prstClr val="black"/>
                </a:solidFill>
                <a:latin typeface=" Arial"/>
              </a:rPr>
              <a:t>maintained and executed according to published standards based</a:t>
            </a:r>
          </a:p>
        </p:txBody>
      </p:sp>
      <p:grpSp>
        <p:nvGrpSpPr>
          <p:cNvPr id="11" name="Group 10"/>
          <p:cNvGrpSpPr/>
          <p:nvPr/>
        </p:nvGrpSpPr>
        <p:grpSpPr>
          <a:xfrm>
            <a:off x="68065" y="1548471"/>
            <a:ext cx="2846640" cy="4280619"/>
            <a:chOff x="0" y="1593936"/>
            <a:chExt cx="3229358" cy="4539503"/>
          </a:xfrm>
        </p:grpSpPr>
        <p:grpSp>
          <p:nvGrpSpPr>
            <p:cNvPr id="10" name="Group 9"/>
            <p:cNvGrpSpPr/>
            <p:nvPr/>
          </p:nvGrpSpPr>
          <p:grpSpPr>
            <a:xfrm>
              <a:off x="0" y="1593936"/>
              <a:ext cx="3229358" cy="4149015"/>
              <a:chOff x="2757274" y="1938205"/>
              <a:chExt cx="3229358" cy="4149015"/>
            </a:xfrm>
          </p:grpSpPr>
          <p:pic>
            <p:nvPicPr>
              <p:cNvPr id="5" name="Picture 4"/>
              <p:cNvPicPr preferRelativeResize="0">
                <a:picLocks noChangeAspect="1"/>
              </p:cNvPicPr>
              <p:nvPr/>
            </p:nvPicPr>
            <p:blipFill>
              <a:blip r:embed="rId3"/>
              <a:stretch>
                <a:fillRect/>
              </a:stretch>
            </p:blipFill>
            <p:spPr>
              <a:xfrm>
                <a:off x="3048000" y="2667001"/>
                <a:ext cx="2819400" cy="3420219"/>
              </a:xfrm>
              <a:prstGeom prst="rect">
                <a:avLst/>
              </a:prstGeom>
              <a:ln w="22225">
                <a:solidFill>
                  <a:schemeClr val="tx1"/>
                </a:solidFill>
              </a:ln>
              <a:effectLst/>
            </p:spPr>
          </p:pic>
          <p:sp>
            <p:nvSpPr>
              <p:cNvPr id="6" name="TextBox 5"/>
              <p:cNvSpPr txBox="1"/>
              <p:nvPr/>
            </p:nvSpPr>
            <p:spPr>
              <a:xfrm>
                <a:off x="2757274" y="1938205"/>
                <a:ext cx="3229358" cy="564447"/>
              </a:xfrm>
              <a:prstGeom prst="rect">
                <a:avLst/>
              </a:prstGeom>
              <a:noFill/>
              <a:scene3d>
                <a:camera prst="orthographicFront"/>
                <a:lightRig rig="threePt" dir="t"/>
              </a:scene3d>
              <a:sp3d>
                <a:bevelT w="139700" h="139700" prst="divot"/>
              </a:sp3d>
            </p:spPr>
            <p:txBody>
              <a:bodyPr wrap="square" rtlCol="0" anchor="ctr">
                <a:spAutoFit/>
              </a:bodyPr>
              <a:lstStyle/>
              <a:p>
                <a:pPr algn="ctr" defTabSz="514350">
                  <a:defRPr/>
                </a:pPr>
                <a:r>
                  <a:rPr lang="en-US" sz="1200" b="1" dirty="0">
                    <a:solidFill>
                      <a:prstClr val="black"/>
                    </a:solidFill>
                    <a:latin typeface=" Arial"/>
                  </a:rPr>
                  <a:t>Training &amp; Evaluations Outlines (T&amp;EOs)</a:t>
                </a:r>
              </a:p>
            </p:txBody>
          </p:sp>
        </p:grpSp>
        <p:sp>
          <p:nvSpPr>
            <p:cNvPr id="16" name="TextBox 15"/>
            <p:cNvSpPr txBox="1"/>
            <p:nvPr/>
          </p:nvSpPr>
          <p:spPr>
            <a:xfrm>
              <a:off x="502186" y="5794771"/>
              <a:ext cx="2396478" cy="338668"/>
            </a:xfrm>
            <a:prstGeom prst="rect">
              <a:avLst/>
            </a:prstGeom>
            <a:noFill/>
          </p:spPr>
          <p:txBody>
            <a:bodyPr wrap="none" rtlCol="0" anchor="ctr">
              <a:spAutoFit/>
            </a:bodyPr>
            <a:lstStyle/>
            <a:p>
              <a:pPr algn="ctr" defTabSz="514350">
                <a:defRPr/>
              </a:pPr>
              <a:r>
                <a:rPr lang="en-US" sz="1200" b="1" dirty="0">
                  <a:solidFill>
                    <a:prstClr val="black"/>
                  </a:solidFill>
                  <a:latin typeface=" Arial"/>
                </a:rPr>
                <a:t>Collective and Individual</a:t>
              </a:r>
            </a:p>
          </p:txBody>
        </p:sp>
      </p:grpSp>
      <p:grpSp>
        <p:nvGrpSpPr>
          <p:cNvPr id="20" name="Group 19"/>
          <p:cNvGrpSpPr/>
          <p:nvPr/>
        </p:nvGrpSpPr>
        <p:grpSpPr>
          <a:xfrm>
            <a:off x="5418630" y="1607363"/>
            <a:ext cx="3657305" cy="4281883"/>
            <a:chOff x="7315200" y="1746521"/>
            <a:chExt cx="4328688" cy="4788738"/>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8207" y="2756679"/>
              <a:ext cx="2405681" cy="3398075"/>
            </a:xfrm>
            <a:prstGeom prst="rect">
              <a:avLst/>
            </a:prstGeom>
            <a:solidFill>
              <a:srgbClr val="FFFFFF">
                <a:shade val="85000"/>
              </a:srgbClr>
            </a:solidFill>
            <a:ln w="22225"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9" name="Group 18"/>
            <p:cNvGrpSpPr/>
            <p:nvPr/>
          </p:nvGrpSpPr>
          <p:grpSpPr>
            <a:xfrm>
              <a:off x="7315200" y="1746521"/>
              <a:ext cx="3729462" cy="4788738"/>
              <a:chOff x="3892181" y="1710389"/>
              <a:chExt cx="3729462" cy="4788738"/>
            </a:xfrm>
          </p:grpSpPr>
          <p:grpSp>
            <p:nvGrpSpPr>
              <p:cNvPr id="17" name="Group 16"/>
              <p:cNvGrpSpPr/>
              <p:nvPr/>
            </p:nvGrpSpPr>
            <p:grpSpPr>
              <a:xfrm>
                <a:off x="3892181" y="1710389"/>
                <a:ext cx="3729462" cy="4788738"/>
                <a:chOff x="3892181" y="1710389"/>
                <a:chExt cx="3729462" cy="4788738"/>
              </a:xfrm>
            </p:grpSpPr>
            <p:pic>
              <p:nvPicPr>
                <p:cNvPr id="3" name="Picture 2"/>
                <p:cNvPicPr>
                  <a:picLocks noChangeAspect="1"/>
                </p:cNvPicPr>
                <p:nvPr/>
              </p:nvPicPr>
              <p:blipFill>
                <a:blip r:embed="rId5"/>
                <a:stretch>
                  <a:fillRect/>
                </a:stretch>
              </p:blipFill>
              <p:spPr>
                <a:xfrm>
                  <a:off x="3892181" y="2307224"/>
                  <a:ext cx="2535883" cy="3398075"/>
                </a:xfrm>
                <a:prstGeom prst="rect">
                  <a:avLst/>
                </a:prstGeom>
                <a:ln w="22225">
                  <a:solidFill>
                    <a:schemeClr val="tx1"/>
                  </a:solidFill>
                </a:ln>
                <a:effectLst/>
              </p:spPr>
            </p:pic>
            <p:sp>
              <p:nvSpPr>
                <p:cNvPr id="7" name="Rectangle 6"/>
                <p:cNvSpPr/>
                <p:nvPr/>
              </p:nvSpPr>
              <p:spPr>
                <a:xfrm>
                  <a:off x="4887120" y="1710389"/>
                  <a:ext cx="2734523" cy="381396"/>
                </a:xfrm>
                <a:prstGeom prst="rect">
                  <a:avLst/>
                </a:prstGeom>
                <a:scene3d>
                  <a:camera prst="orthographicFront"/>
                  <a:lightRig rig="threePt" dir="t"/>
                </a:scene3d>
                <a:sp3d>
                  <a:bevelT w="139700" h="139700" prst="divot"/>
                </a:sp3d>
              </p:spPr>
              <p:txBody>
                <a:bodyPr wrap="square" anchor="ctr">
                  <a:spAutoFit/>
                </a:bodyPr>
                <a:lstStyle/>
                <a:p>
                  <a:pPr algn="ctr" defTabSz="514350">
                    <a:defRPr/>
                  </a:pPr>
                  <a:r>
                    <a:rPr lang="en-US" sz="1013" b="1" dirty="0">
                      <a:solidFill>
                        <a:srgbClr val="0000FF"/>
                      </a:solidFill>
                      <a:latin typeface=" Arial"/>
                    </a:rPr>
                    <a:t> </a:t>
                  </a:r>
                  <a:r>
                    <a:rPr lang="en-US" sz="1350" b="1" dirty="0">
                      <a:solidFill>
                        <a:prstClr val="black"/>
                      </a:solidFill>
                      <a:latin typeface=" Arial"/>
                    </a:rPr>
                    <a:t>Training Circulars</a:t>
                  </a:r>
                  <a:endParaRPr lang="en-US" sz="1013" b="1" dirty="0">
                    <a:solidFill>
                      <a:prstClr val="black"/>
                    </a:solidFill>
                    <a:latin typeface=" Arial"/>
                  </a:endParaRPr>
                </a:p>
              </p:txBody>
            </p:sp>
            <p:sp>
              <p:nvSpPr>
                <p:cNvPr id="15" name="TextBox 14"/>
                <p:cNvSpPr txBox="1"/>
                <p:nvPr/>
              </p:nvSpPr>
              <p:spPr>
                <a:xfrm>
                  <a:off x="5526648" y="6147068"/>
                  <a:ext cx="1119503" cy="352059"/>
                </a:xfrm>
                <a:prstGeom prst="rect">
                  <a:avLst/>
                </a:prstGeom>
                <a:noFill/>
              </p:spPr>
              <p:txBody>
                <a:bodyPr wrap="none" rtlCol="0" anchor="ctr">
                  <a:spAutoFit/>
                </a:bodyPr>
                <a:lstStyle/>
                <a:p>
                  <a:pPr algn="ctr" defTabSz="514350">
                    <a:defRPr/>
                  </a:pPr>
                  <a:r>
                    <a:rPr lang="en-US" sz="1200" b="1" dirty="0">
                      <a:solidFill>
                        <a:prstClr val="black"/>
                      </a:solidFill>
                      <a:latin typeface=" Arial"/>
                    </a:rPr>
                    <a:t>Weapons</a:t>
                  </a:r>
                </a:p>
              </p:txBody>
            </p:sp>
          </p:grpSp>
          <p:sp>
            <p:nvSpPr>
              <p:cNvPr id="9" name="TextBox 8"/>
              <p:cNvSpPr txBox="1"/>
              <p:nvPr/>
            </p:nvSpPr>
            <p:spPr>
              <a:xfrm>
                <a:off x="4622906" y="3733801"/>
                <a:ext cx="1244494" cy="318151"/>
              </a:xfrm>
              <a:prstGeom prst="rect">
                <a:avLst/>
              </a:prstGeom>
              <a:solidFill>
                <a:schemeClr val="bg1"/>
              </a:solidFill>
            </p:spPr>
            <p:txBody>
              <a:bodyPr wrap="square" rtlCol="0">
                <a:spAutoFit/>
              </a:bodyPr>
              <a:lstStyle/>
              <a:p>
                <a:pPr defTabSz="514350">
                  <a:defRPr/>
                </a:pPr>
                <a:r>
                  <a:rPr lang="en-US" sz="563">
                    <a:solidFill>
                      <a:prstClr val="black"/>
                    </a:solidFill>
                    <a:latin typeface="Arial" panose="020B0604020202020204"/>
                  </a:rPr>
                  <a:t>June 2019</a:t>
                </a:r>
              </a:p>
            </p:txBody>
          </p:sp>
        </p:grpSp>
      </p:grpSp>
      <p:sp>
        <p:nvSpPr>
          <p:cNvPr id="2" name="Rectangle 1">
            <a:extLst>
              <a:ext uri="{FF2B5EF4-FFF2-40B4-BE49-F238E27FC236}">
                <a16:creationId xmlns:a16="http://schemas.microsoft.com/office/drawing/2014/main" id="{D33D906B-1480-A68A-7A4D-EFF7AF3AB931}"/>
              </a:ext>
            </a:extLst>
          </p:cNvPr>
          <p:cNvSpPr/>
          <p:nvPr/>
        </p:nvSpPr>
        <p:spPr>
          <a:xfrm>
            <a:off x="2906625" y="1607363"/>
            <a:ext cx="2582176" cy="4247317"/>
          </a:xfrm>
          <a:prstGeom prst="rect">
            <a:avLst/>
          </a:prstGeom>
        </p:spPr>
        <p:txBody>
          <a:bodyPr wrap="square">
            <a:spAutoFit/>
          </a:bodyPr>
          <a:lstStyle/>
          <a:p>
            <a:pPr algn="ctr" defTabSz="514350">
              <a:spcBef>
                <a:spcPts val="254"/>
              </a:spcBef>
              <a:defRPr/>
            </a:pPr>
            <a:r>
              <a:rPr lang="en-US" sz="1200" b="1" dirty="0">
                <a:solidFill>
                  <a:prstClr val="black"/>
                </a:solidFill>
                <a:latin typeface=" Arial"/>
                <a:cs typeface="Arial" panose="020B0604020202020204" pitchFamily="34" charset="0"/>
              </a:rPr>
              <a:t>The Army's source for task </a:t>
            </a:r>
            <a:r>
              <a:rPr lang="en-US" sz="1200" b="1" i="1" u="sng" dirty="0">
                <a:solidFill>
                  <a:prstClr val="black"/>
                </a:solidFill>
                <a:latin typeface=" Arial"/>
                <a:cs typeface="Arial" panose="020B0604020202020204" pitchFamily="34" charset="0"/>
              </a:rPr>
              <a:t>standards</a:t>
            </a:r>
            <a:endParaRPr lang="en-US" sz="1200" b="1" dirty="0">
              <a:solidFill>
                <a:prstClr val="black"/>
              </a:solidFill>
              <a:latin typeface=" Arial"/>
              <a:cs typeface="Arial" panose="020B0604020202020204" pitchFamily="34" charset="0"/>
            </a:endParaRPr>
          </a:p>
          <a:p>
            <a:pPr marL="98450" indent="-98450" defTabSz="514350">
              <a:spcBef>
                <a:spcPts val="254"/>
              </a:spcBef>
              <a:buFont typeface="Arial" panose="020B0604020202020204" pitchFamily="34" charset="0"/>
              <a:buChar char="•"/>
              <a:defRPr/>
            </a:pPr>
            <a:endParaRPr lang="en-US" sz="1200" b="1" dirty="0">
              <a:solidFill>
                <a:prstClr val="black"/>
              </a:solidFill>
              <a:latin typeface=" Arial"/>
              <a:cs typeface="Arial" panose="020B0604020202020204" pitchFamily="34" charset="0"/>
            </a:endParaRPr>
          </a:p>
          <a:p>
            <a:pPr marL="385763" lvl="1" indent="-128588" defTabSz="514350">
              <a:spcBef>
                <a:spcPts val="254"/>
              </a:spcBef>
              <a:buFont typeface="Arial" panose="020B0604020202020204" pitchFamily="34" charset="0"/>
              <a:buChar char="•"/>
              <a:defRPr/>
            </a:pPr>
            <a:r>
              <a:rPr lang="en-US" sz="1200" b="1" dirty="0">
                <a:solidFill>
                  <a:prstClr val="black"/>
                </a:solidFill>
                <a:latin typeface=" Arial"/>
                <a:cs typeface="Arial" panose="020B0604020202020204" pitchFamily="34" charset="0"/>
              </a:rPr>
              <a:t>References and identifies the </a:t>
            </a:r>
            <a:r>
              <a:rPr lang="en-US" sz="1200" b="1" i="1" dirty="0">
                <a:solidFill>
                  <a:prstClr val="black"/>
                </a:solidFill>
                <a:latin typeface=" Arial"/>
                <a:cs typeface="Arial" panose="020B0604020202020204" pitchFamily="34" charset="0"/>
              </a:rPr>
              <a:t>“</a:t>
            </a:r>
            <a:r>
              <a:rPr lang="en-US" sz="1200" b="1" i="1" u="sng" dirty="0">
                <a:solidFill>
                  <a:prstClr val="black"/>
                </a:solidFill>
                <a:latin typeface=" Arial"/>
                <a:cs typeface="Arial" panose="020B0604020202020204" pitchFamily="34" charset="0"/>
              </a:rPr>
              <a:t>Task, Conditions and Standards</a:t>
            </a:r>
            <a:r>
              <a:rPr lang="en-US" sz="1200" b="1" i="1" dirty="0">
                <a:solidFill>
                  <a:prstClr val="black"/>
                </a:solidFill>
                <a:latin typeface=" Arial"/>
                <a:cs typeface="Arial" panose="020B0604020202020204" pitchFamily="34" charset="0"/>
              </a:rPr>
              <a:t>”</a:t>
            </a:r>
          </a:p>
          <a:p>
            <a:pPr marL="385763" lvl="1" indent="-128588" defTabSz="514350">
              <a:spcBef>
                <a:spcPts val="254"/>
              </a:spcBef>
              <a:buFont typeface="Arial" panose="020B0604020202020204" pitchFamily="34" charset="0"/>
              <a:buChar char="•"/>
              <a:defRPr/>
            </a:pPr>
            <a:endParaRPr lang="en-US" sz="1000" b="1" i="1" dirty="0">
              <a:solidFill>
                <a:prstClr val="black"/>
              </a:solidFill>
              <a:latin typeface=" Arial"/>
              <a:cs typeface="Arial" panose="020B0604020202020204" pitchFamily="34" charset="0"/>
            </a:endParaRPr>
          </a:p>
          <a:p>
            <a:pPr marL="385763" lvl="1" indent="-128588" defTabSz="514350">
              <a:spcBef>
                <a:spcPts val="254"/>
              </a:spcBef>
              <a:buFont typeface="Arial" panose="020B0604020202020204" pitchFamily="34" charset="0"/>
              <a:buChar char="•"/>
              <a:defRPr/>
            </a:pPr>
            <a:r>
              <a:rPr lang="en-US" sz="1200" b="1" dirty="0">
                <a:solidFill>
                  <a:prstClr val="black"/>
                </a:solidFill>
                <a:latin typeface=" Arial"/>
                <a:cs typeface="Arial" panose="020B0604020202020204" pitchFamily="34" charset="0"/>
              </a:rPr>
              <a:t>Leader Statement</a:t>
            </a:r>
          </a:p>
          <a:p>
            <a:pPr marL="385763" lvl="1" indent="-128588" defTabSz="514350">
              <a:spcBef>
                <a:spcPts val="254"/>
              </a:spcBef>
              <a:buFont typeface="Arial" panose="020B0604020202020204" pitchFamily="34" charset="0"/>
              <a:buChar char="•"/>
              <a:defRPr/>
            </a:pPr>
            <a:endParaRPr lang="en-US" sz="1000" b="1" dirty="0">
              <a:solidFill>
                <a:prstClr val="black"/>
              </a:solidFill>
              <a:latin typeface=" Arial"/>
              <a:cs typeface="Arial" panose="020B0604020202020204" pitchFamily="34" charset="0"/>
            </a:endParaRPr>
          </a:p>
          <a:p>
            <a:pPr marL="385763" lvl="1" indent="-128588" defTabSz="514350">
              <a:spcBef>
                <a:spcPts val="254"/>
              </a:spcBef>
              <a:buFont typeface="Arial" panose="020B0604020202020204" pitchFamily="34" charset="0"/>
              <a:buChar char="•"/>
              <a:defRPr/>
            </a:pPr>
            <a:r>
              <a:rPr lang="en-US" sz="1200" b="1" dirty="0">
                <a:solidFill>
                  <a:prstClr val="black"/>
                </a:solidFill>
                <a:latin typeface=" Arial"/>
                <a:cs typeface="Arial" panose="020B0604020202020204" pitchFamily="34" charset="0"/>
              </a:rPr>
              <a:t>Objective Task Criteria Matrix</a:t>
            </a:r>
          </a:p>
          <a:p>
            <a:pPr marL="385763" lvl="1" indent="-128588" defTabSz="514350">
              <a:spcBef>
                <a:spcPts val="254"/>
              </a:spcBef>
              <a:buFont typeface="Arial" panose="020B0604020202020204" pitchFamily="34" charset="0"/>
              <a:buChar char="•"/>
              <a:defRPr/>
            </a:pPr>
            <a:endParaRPr lang="en-US" sz="1000" b="1" dirty="0">
              <a:solidFill>
                <a:prstClr val="black"/>
              </a:solidFill>
              <a:latin typeface=" Arial"/>
              <a:cs typeface="Arial" panose="020B0604020202020204" pitchFamily="34" charset="0"/>
            </a:endParaRPr>
          </a:p>
          <a:p>
            <a:pPr marL="385763" lvl="1" indent="-128588" defTabSz="514350">
              <a:spcBef>
                <a:spcPts val="254"/>
              </a:spcBef>
              <a:buFont typeface="Arial" panose="020B0604020202020204" pitchFamily="34" charset="0"/>
              <a:buChar char="•"/>
              <a:defRPr/>
            </a:pPr>
            <a:r>
              <a:rPr lang="en-US" sz="1200" b="1" dirty="0">
                <a:solidFill>
                  <a:srgbClr val="000000"/>
                </a:solidFill>
                <a:latin typeface=" Arial"/>
                <a:cs typeface="Arial" panose="020B0604020202020204" pitchFamily="34" charset="0"/>
              </a:rPr>
              <a:t>Performance Steps and Measures</a:t>
            </a:r>
          </a:p>
          <a:p>
            <a:pPr marL="385763" lvl="1" indent="-128588" defTabSz="514350">
              <a:spcBef>
                <a:spcPts val="254"/>
              </a:spcBef>
              <a:buFont typeface="Arial" panose="020B0604020202020204" pitchFamily="34" charset="0"/>
              <a:buChar char="•"/>
              <a:defRPr/>
            </a:pPr>
            <a:endParaRPr lang="en-US" sz="1000" b="1" dirty="0">
              <a:solidFill>
                <a:srgbClr val="000000"/>
              </a:solidFill>
              <a:latin typeface=" Arial"/>
              <a:cs typeface="Arial" panose="020B0604020202020204" pitchFamily="34" charset="0"/>
            </a:endParaRPr>
          </a:p>
          <a:p>
            <a:pPr marL="385763" lvl="1" indent="-128588" defTabSz="514350">
              <a:spcBef>
                <a:spcPts val="254"/>
              </a:spcBef>
              <a:buFont typeface="Arial" panose="020B0604020202020204" pitchFamily="34" charset="0"/>
              <a:buChar char="•"/>
              <a:defRPr/>
            </a:pPr>
            <a:r>
              <a:rPr lang="en-US" sz="1200" b="1" dirty="0">
                <a:solidFill>
                  <a:srgbClr val="000000"/>
                </a:solidFill>
                <a:latin typeface=" Arial"/>
                <a:cs typeface="Arial" panose="020B0604020202020204" pitchFamily="34" charset="0"/>
              </a:rPr>
              <a:t>Supporting Collective Tasks</a:t>
            </a:r>
          </a:p>
          <a:p>
            <a:pPr marL="385763" lvl="1" indent="-128588" defTabSz="514350">
              <a:spcBef>
                <a:spcPts val="254"/>
              </a:spcBef>
              <a:buFont typeface="Arial" panose="020B0604020202020204" pitchFamily="34" charset="0"/>
              <a:buChar char="•"/>
              <a:defRPr/>
            </a:pPr>
            <a:endParaRPr lang="en-US" sz="1000" b="1" dirty="0">
              <a:solidFill>
                <a:srgbClr val="000000"/>
              </a:solidFill>
              <a:latin typeface=" Arial"/>
              <a:cs typeface="Arial" panose="020B0604020202020204" pitchFamily="34" charset="0"/>
            </a:endParaRPr>
          </a:p>
          <a:p>
            <a:pPr marL="385763" lvl="1" indent="-128588" defTabSz="514350">
              <a:spcBef>
                <a:spcPts val="254"/>
              </a:spcBef>
              <a:buFont typeface="Arial" panose="020B0604020202020204" pitchFamily="34" charset="0"/>
              <a:buChar char="•"/>
              <a:defRPr/>
            </a:pPr>
            <a:r>
              <a:rPr lang="en-US" sz="1200" b="1" dirty="0">
                <a:solidFill>
                  <a:srgbClr val="000000"/>
                </a:solidFill>
                <a:latin typeface=" Arial"/>
                <a:cs typeface="Arial" panose="020B0604020202020204" pitchFamily="34" charset="0"/>
              </a:rPr>
              <a:t>Supporting Individual Tasks</a:t>
            </a:r>
            <a:endParaRPr lang="en-US" sz="1200" b="1" dirty="0">
              <a:solidFill>
                <a:srgbClr val="0000FF"/>
              </a:solidFill>
              <a:latin typeface=" Arial"/>
            </a:endParaRPr>
          </a:p>
        </p:txBody>
      </p:sp>
    </p:spTree>
    <p:extLst>
      <p:ext uri="{BB962C8B-B14F-4D97-AF65-F5344CB8AC3E}">
        <p14:creationId xmlns:p14="http://schemas.microsoft.com/office/powerpoint/2010/main" val="365468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6" y="6087949"/>
            <a:ext cx="9130714" cy="461665"/>
          </a:xfrm>
          <a:prstGeom prst="rect">
            <a:avLst/>
          </a:prstGeom>
        </p:spPr>
        <p:txBody>
          <a:bodyPr wrap="square">
            <a:spAutoFit/>
          </a:bodyPr>
          <a:lstStyle/>
          <a:p>
            <a:pPr marL="0" lvl="2" algn="ctr" defTabSz="514350">
              <a:spcBef>
                <a:spcPts val="338"/>
              </a:spcBef>
              <a:tabLst>
                <a:tab pos="308610" algn="l"/>
                <a:tab pos="375404" algn="l"/>
                <a:tab pos="442199" algn="l"/>
              </a:tabLst>
              <a:defRPr/>
            </a:pPr>
            <a:r>
              <a:rPr lang="en-US" sz="2400" b="1" i="1" dirty="0">
                <a:solidFill>
                  <a:prstClr val="black"/>
                </a:solidFill>
                <a:latin typeface=" Arial"/>
                <a:ea typeface="Times New Roman" panose="02020603050405020304" pitchFamily="18" charset="0"/>
                <a:cs typeface="Times New Roman" panose="02020603050405020304" pitchFamily="18" charset="0"/>
              </a:rPr>
              <a:t>Task Mastery: </a:t>
            </a:r>
            <a:r>
              <a:rPr lang="en-US" sz="2400" dirty="0">
                <a:solidFill>
                  <a:prstClr val="black"/>
                </a:solidFill>
                <a:latin typeface=" Arial"/>
                <a:ea typeface="Times New Roman" panose="02020603050405020304" pitchFamily="18" charset="0"/>
                <a:cs typeface="Times New Roman" panose="02020603050405020304" pitchFamily="18" charset="0"/>
              </a:rPr>
              <a:t>Training until you can’t do it wrong!</a:t>
            </a:r>
          </a:p>
        </p:txBody>
      </p:sp>
      <p:sp>
        <p:nvSpPr>
          <p:cNvPr id="3" name="TextBox 2"/>
          <p:cNvSpPr txBox="1"/>
          <p:nvPr/>
        </p:nvSpPr>
        <p:spPr>
          <a:xfrm>
            <a:off x="0" y="659332"/>
            <a:ext cx="9144000" cy="584775"/>
          </a:xfrm>
          <a:prstGeom prst="rect">
            <a:avLst/>
          </a:prstGeom>
          <a:noFill/>
        </p:spPr>
        <p:txBody>
          <a:bodyPr wrap="square" rtlCol="0">
            <a:spAutoFit/>
          </a:bodyPr>
          <a:lstStyle/>
          <a:p>
            <a:pPr algn="ctr" defTabSz="514350">
              <a:defRPr/>
            </a:pPr>
            <a:r>
              <a:rPr lang="en-US" sz="3200" b="1" dirty="0">
                <a:latin typeface=" Arial"/>
              </a:rPr>
              <a:t>Training Proficiency: Beyond the T Rating</a:t>
            </a:r>
          </a:p>
        </p:txBody>
      </p:sp>
      <p:pic>
        <p:nvPicPr>
          <p:cNvPr id="6" name="Picture 5" descr="A tank firing its cannon">
            <a:extLst>
              <a:ext uri="{FF2B5EF4-FFF2-40B4-BE49-F238E27FC236}">
                <a16:creationId xmlns:a16="http://schemas.microsoft.com/office/drawing/2014/main" id="{E9E01F3E-1923-01FB-4C70-6ABA1FFD0EA5}"/>
              </a:ext>
            </a:extLst>
          </p:cNvPr>
          <p:cNvPicPr>
            <a:picLocks noChangeAspect="1"/>
          </p:cNvPicPr>
          <p:nvPr/>
        </p:nvPicPr>
        <p:blipFill rotWithShape="1">
          <a:blip r:embed="rId3"/>
          <a:srcRect r="810" b="-2"/>
          <a:stretch/>
        </p:blipFill>
        <p:spPr>
          <a:xfrm>
            <a:off x="407320" y="1466491"/>
            <a:ext cx="8329359" cy="462145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ln w="25400">
            <a:solidFill>
              <a:schemeClr val="tx1"/>
            </a:solidFill>
          </a:ln>
        </p:spPr>
      </p:pic>
    </p:spTree>
    <p:extLst>
      <p:ext uri="{BB962C8B-B14F-4D97-AF65-F5344CB8AC3E}">
        <p14:creationId xmlns:p14="http://schemas.microsoft.com/office/powerpoint/2010/main" val="2927453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43" y="659133"/>
            <a:ext cx="9144000" cy="584775"/>
          </a:xfrm>
          <a:prstGeom prst="rect">
            <a:avLst/>
          </a:prstGeom>
          <a:noFill/>
        </p:spPr>
        <p:txBody>
          <a:bodyPr wrap="square" rtlCol="0" anchor="ctr">
            <a:spAutoFit/>
          </a:bodyPr>
          <a:lstStyle/>
          <a:p>
            <a:pPr algn="ctr" defTabSz="514350">
              <a:defRPr/>
            </a:pPr>
            <a:r>
              <a:rPr lang="en-US" sz="3200" b="1" dirty="0">
                <a:latin typeface=" Arial"/>
                <a:cs typeface="Arial" panose="020B0604020202020204" pitchFamily="34" charset="0"/>
              </a:rPr>
              <a:t>Training Enablers</a:t>
            </a:r>
            <a:endParaRPr lang="en-US" sz="3200" b="1" dirty="0">
              <a:latin typeface=" Arial"/>
              <a:ea typeface="Calibri" panose="020F0502020204030204" pitchFamily="34" charset="0"/>
              <a:cs typeface="Arial" panose="020B0604020202020204" pitchFamily="34" charset="0"/>
            </a:endParaRPr>
          </a:p>
        </p:txBody>
      </p:sp>
      <p:pic>
        <p:nvPicPr>
          <p:cNvPr id="2" name="Picture 1" descr="Logo&#10;&#10;Description automatically generated">
            <a:extLst>
              <a:ext uri="{FF2B5EF4-FFF2-40B4-BE49-F238E27FC236}">
                <a16:creationId xmlns:a16="http://schemas.microsoft.com/office/drawing/2014/main" id="{BB69D390-57FF-9E3E-6B39-297101F28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18" y="1338446"/>
            <a:ext cx="4749896" cy="1781211"/>
          </a:xfrm>
          <a:prstGeom prst="rect">
            <a:avLst/>
          </a:prstGeom>
        </p:spPr>
      </p:pic>
      <p:pic>
        <p:nvPicPr>
          <p:cNvPr id="3" name="Picture 2" descr="Logo&#10;&#10;Description automatically generated">
            <a:extLst>
              <a:ext uri="{FF2B5EF4-FFF2-40B4-BE49-F238E27FC236}">
                <a16:creationId xmlns:a16="http://schemas.microsoft.com/office/drawing/2014/main" id="{DEEFE0E3-D2A3-65FF-938D-3775BE005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2" y="3342212"/>
            <a:ext cx="4343402" cy="1781211"/>
          </a:xfrm>
          <a:prstGeom prst="rect">
            <a:avLst/>
          </a:prstGeom>
        </p:spPr>
      </p:pic>
      <p:pic>
        <p:nvPicPr>
          <p:cNvPr id="6" name="Picture 5" descr="Logo&#10;&#10;Description automatically generated">
            <a:extLst>
              <a:ext uri="{FF2B5EF4-FFF2-40B4-BE49-F238E27FC236}">
                <a16:creationId xmlns:a16="http://schemas.microsoft.com/office/drawing/2014/main" id="{A265E9ED-1B2B-41CE-6A40-38D79081B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016" y="3342211"/>
            <a:ext cx="4343402" cy="1781211"/>
          </a:xfrm>
          <a:prstGeom prst="rect">
            <a:avLst/>
          </a:prstGeom>
        </p:spPr>
      </p:pic>
    </p:spTree>
    <p:extLst>
      <p:ext uri="{BB962C8B-B14F-4D97-AF65-F5344CB8AC3E}">
        <p14:creationId xmlns:p14="http://schemas.microsoft.com/office/powerpoint/2010/main" val="961833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624067" y="1561718"/>
            <a:ext cx="7959494" cy="439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174625" indent="-174625">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defTabSz="514350">
              <a:lnSpc>
                <a:spcPct val="90000"/>
              </a:lnSpc>
              <a:spcBef>
                <a:spcPct val="0"/>
              </a:spcBef>
              <a:buNone/>
              <a:defRPr/>
            </a:pPr>
            <a:r>
              <a:rPr lang="en-US" altLang="en-US" sz="2400" b="1" dirty="0">
                <a:solidFill>
                  <a:prstClr val="black"/>
                </a:solidFill>
                <a:latin typeface=" Arial"/>
              </a:rPr>
              <a:t>A single web-based portal to all-things-Army training: </a:t>
            </a:r>
            <a:r>
              <a:rPr lang="en-US" altLang="en-US" b="1" dirty="0">
                <a:solidFill>
                  <a:prstClr val="black"/>
                </a:solidFill>
                <a:latin typeface=" Arial"/>
              </a:rPr>
              <a:t> </a:t>
            </a:r>
          </a:p>
          <a:p>
            <a:pPr marL="0" lvl="1" indent="0" defTabSz="514350">
              <a:lnSpc>
                <a:spcPct val="90000"/>
              </a:lnSpc>
              <a:spcBef>
                <a:spcPct val="0"/>
              </a:spcBef>
              <a:buNone/>
              <a:defRPr/>
            </a:pPr>
            <a:endParaRPr lang="en-US" altLang="en-US" b="1" dirty="0">
              <a:solidFill>
                <a:prstClr val="black"/>
              </a:solidFill>
              <a:latin typeface=" Arial"/>
            </a:endParaRPr>
          </a:p>
          <a:p>
            <a:pPr marL="1257300" lvl="2" indent="-457200" defTabSz="514350">
              <a:spcBef>
                <a:spcPct val="0"/>
              </a:spcBef>
              <a:buFont typeface="+mj-lt"/>
              <a:buAutoNum type="arabicPeriod"/>
              <a:defRPr/>
            </a:pPr>
            <a:r>
              <a:rPr lang="en-US" altLang="en-US" b="1" dirty="0">
                <a:solidFill>
                  <a:prstClr val="black"/>
                </a:solidFill>
                <a:latin typeface=" Arial"/>
              </a:rPr>
              <a:t>Task Search: collective and individual</a:t>
            </a:r>
          </a:p>
          <a:p>
            <a:pPr marL="1257300" lvl="2" indent="-457200" defTabSz="514350">
              <a:spcBef>
                <a:spcPct val="0"/>
              </a:spcBef>
              <a:buFont typeface="+mj-lt"/>
              <a:buAutoNum type="arabicPeriod"/>
              <a:defRPr/>
            </a:pPr>
            <a:endParaRPr lang="en-US" altLang="en-US" b="1" dirty="0">
              <a:solidFill>
                <a:prstClr val="black"/>
              </a:solidFill>
              <a:latin typeface=" Arial"/>
            </a:endParaRPr>
          </a:p>
          <a:p>
            <a:pPr marL="1257300" lvl="2" indent="-457200" defTabSz="514350">
              <a:spcBef>
                <a:spcPct val="0"/>
              </a:spcBef>
              <a:buFont typeface="+mj-lt"/>
              <a:buAutoNum type="arabicPeriod"/>
              <a:defRPr/>
            </a:pPr>
            <a:r>
              <a:rPr lang="en-US" altLang="en-US" b="1" dirty="0">
                <a:solidFill>
                  <a:prstClr val="black"/>
                </a:solidFill>
                <a:latin typeface=" Arial"/>
              </a:rPr>
              <a:t>Doctrine &amp; Unit Training Management (UTM)</a:t>
            </a:r>
          </a:p>
          <a:p>
            <a:pPr marL="1257300" lvl="2" indent="-457200" defTabSz="514350">
              <a:spcBef>
                <a:spcPct val="0"/>
              </a:spcBef>
              <a:buFont typeface="+mj-lt"/>
              <a:buAutoNum type="arabicPeriod"/>
              <a:defRPr/>
            </a:pPr>
            <a:endParaRPr lang="en-US" altLang="en-US" b="1" dirty="0">
              <a:solidFill>
                <a:prstClr val="black"/>
              </a:solidFill>
              <a:latin typeface=" Arial"/>
            </a:endParaRPr>
          </a:p>
          <a:p>
            <a:pPr marL="1257300" lvl="2" indent="-457200" defTabSz="514350">
              <a:spcBef>
                <a:spcPct val="0"/>
              </a:spcBef>
              <a:buFont typeface="+mj-lt"/>
              <a:buAutoNum type="arabicPeriod"/>
              <a:defRPr/>
            </a:pPr>
            <a:r>
              <a:rPr lang="en-US" altLang="en-US" b="1" dirty="0">
                <a:solidFill>
                  <a:prstClr val="black"/>
                </a:solidFill>
                <a:latin typeface=" Arial"/>
              </a:rPr>
              <a:t>Additional resources and training management products</a:t>
            </a:r>
          </a:p>
          <a:p>
            <a:pPr marL="1257300" lvl="2" indent="-457200" defTabSz="514350">
              <a:spcBef>
                <a:spcPct val="0"/>
              </a:spcBef>
              <a:buFont typeface="+mj-lt"/>
              <a:buAutoNum type="arabicPeriod"/>
              <a:defRPr/>
            </a:pPr>
            <a:endParaRPr lang="en-US" altLang="en-US" b="1" dirty="0">
              <a:solidFill>
                <a:prstClr val="black"/>
              </a:solidFill>
              <a:latin typeface=" Arial"/>
            </a:endParaRPr>
          </a:p>
          <a:p>
            <a:pPr marL="1257300" lvl="2" indent="-457200" defTabSz="514350">
              <a:spcBef>
                <a:spcPct val="0"/>
              </a:spcBef>
              <a:buFont typeface="+mj-lt"/>
              <a:buAutoNum type="arabicPeriod"/>
              <a:defRPr/>
            </a:pPr>
            <a:r>
              <a:rPr lang="en-US" altLang="en-US" b="1" dirty="0">
                <a:solidFill>
                  <a:prstClr val="black"/>
                </a:solidFill>
                <a:latin typeface=" Arial"/>
              </a:rPr>
              <a:t>Links to other Army websites and more</a:t>
            </a:r>
          </a:p>
          <a:p>
            <a:pPr marL="1257300" lvl="2" indent="-457200" defTabSz="514350">
              <a:spcBef>
                <a:spcPct val="0"/>
              </a:spcBef>
              <a:buFont typeface="+mj-lt"/>
              <a:buAutoNum type="arabicPeriod"/>
              <a:defRPr/>
            </a:pPr>
            <a:endParaRPr lang="en-US" altLang="en-US" b="1" dirty="0">
              <a:solidFill>
                <a:prstClr val="black"/>
              </a:solidFill>
              <a:latin typeface=" Arial"/>
            </a:endParaRPr>
          </a:p>
          <a:p>
            <a:pPr marL="1257300" lvl="2" indent="-457200" defTabSz="514350">
              <a:spcBef>
                <a:spcPct val="0"/>
              </a:spcBef>
              <a:buFont typeface="+mj-lt"/>
              <a:buAutoNum type="arabicPeriod"/>
              <a:defRPr/>
            </a:pPr>
            <a:r>
              <a:rPr lang="en-US" altLang="en-US" b="1" dirty="0">
                <a:solidFill>
                  <a:prstClr val="black"/>
                </a:solidFill>
                <a:latin typeface=" Arial"/>
              </a:rPr>
              <a:t>Digital Job Book</a:t>
            </a:r>
          </a:p>
          <a:p>
            <a:pPr marL="1257300" lvl="2" indent="-457200" defTabSz="514350">
              <a:spcBef>
                <a:spcPct val="0"/>
              </a:spcBef>
              <a:buFont typeface="+mj-lt"/>
              <a:buAutoNum type="arabicPeriod"/>
              <a:defRPr/>
            </a:pPr>
            <a:endParaRPr lang="en-US" altLang="en-US" b="1" dirty="0">
              <a:solidFill>
                <a:prstClr val="black"/>
              </a:solidFill>
              <a:latin typeface=" Arial"/>
            </a:endParaRPr>
          </a:p>
          <a:p>
            <a:pPr marL="1257300" lvl="2" indent="-457200" defTabSz="514350">
              <a:spcBef>
                <a:spcPct val="0"/>
              </a:spcBef>
              <a:buFont typeface="+mj-lt"/>
              <a:buAutoNum type="arabicPeriod"/>
              <a:defRPr/>
            </a:pPr>
            <a:r>
              <a:rPr lang="en-US" altLang="en-US" b="1" dirty="0">
                <a:solidFill>
                  <a:prstClr val="black"/>
                </a:solidFill>
                <a:latin typeface=" Arial"/>
              </a:rPr>
              <a:t>Small Unit Leader Tool</a:t>
            </a:r>
          </a:p>
        </p:txBody>
      </p:sp>
      <p:sp>
        <p:nvSpPr>
          <p:cNvPr id="2" name="TextBox 1">
            <a:extLst>
              <a:ext uri="{FF2B5EF4-FFF2-40B4-BE49-F238E27FC236}">
                <a16:creationId xmlns:a16="http://schemas.microsoft.com/office/drawing/2014/main" id="{2C3BA52E-C5C5-92F5-AD5E-FA3EBB79104F}"/>
              </a:ext>
            </a:extLst>
          </p:cNvPr>
          <p:cNvSpPr txBox="1"/>
          <p:nvPr/>
        </p:nvSpPr>
        <p:spPr>
          <a:xfrm>
            <a:off x="0" y="660756"/>
            <a:ext cx="9144000" cy="643253"/>
          </a:xfrm>
          <a:prstGeom prst="rect">
            <a:avLst/>
          </a:prstGeom>
          <a:noFill/>
        </p:spPr>
        <p:txBody>
          <a:bodyPr wrap="square" rtlCol="0" anchor="ctr">
            <a:spAutoFit/>
          </a:bodyPr>
          <a:lstStyle/>
          <a:p>
            <a:pPr algn="ctr" defTabSz="514350">
              <a:defRPr/>
            </a:pPr>
            <a:r>
              <a:rPr lang="en-US" sz="3200" b="1" dirty="0">
                <a:latin typeface=" Arial"/>
                <a:cs typeface="Arial" panose="020B0604020202020204" pitchFamily="34" charset="0"/>
              </a:rPr>
              <a:t>The Army Training Network</a:t>
            </a:r>
            <a:endParaRPr lang="en-US" sz="3200" b="1" dirty="0">
              <a:latin typeface=" Aria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345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0183" y="2432010"/>
            <a:ext cx="3853079" cy="2985433"/>
          </a:xfrm>
          <a:prstGeom prst="rect">
            <a:avLst/>
          </a:prstGeom>
          <a:noFill/>
        </p:spPr>
        <p:txBody>
          <a:bodyPr wrap="square" rtlCol="0">
            <a:spAutoFit/>
          </a:bodyPr>
          <a:lstStyle/>
          <a:p>
            <a:pPr defTabSz="514350">
              <a:defRPr/>
            </a:pPr>
            <a:r>
              <a:rPr lang="en-US" sz="2000" b="1" u="sng" dirty="0">
                <a:solidFill>
                  <a:prstClr val="black"/>
                </a:solidFill>
                <a:latin typeface="Arial" panose="020B0604020202020204"/>
              </a:rPr>
              <a:t>Required:</a:t>
            </a:r>
          </a:p>
          <a:p>
            <a:pPr defTabSz="514350">
              <a:defRPr/>
            </a:pPr>
            <a:endParaRPr lang="en-US" sz="800" b="1" u="sng" dirty="0">
              <a:solidFill>
                <a:prstClr val="black"/>
              </a:solidFill>
              <a:latin typeface="Arial" panose="020B0604020202020204"/>
            </a:endParaRP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MET assessment</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Weapons qualification (I/CS)</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ACFT/APFT and height/weight</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SHARP face-to-face task</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Army Warrior tasks (selected)</a:t>
            </a:r>
          </a:p>
        </p:txBody>
      </p:sp>
      <p:sp>
        <p:nvSpPr>
          <p:cNvPr id="5" name="TextBox 4"/>
          <p:cNvSpPr txBox="1"/>
          <p:nvPr/>
        </p:nvSpPr>
        <p:spPr>
          <a:xfrm>
            <a:off x="333592" y="2432010"/>
            <a:ext cx="4495583" cy="3908762"/>
          </a:xfrm>
          <a:prstGeom prst="rect">
            <a:avLst/>
          </a:prstGeom>
          <a:noFill/>
        </p:spPr>
        <p:txBody>
          <a:bodyPr wrap="square" rtlCol="0">
            <a:spAutoFit/>
          </a:bodyPr>
          <a:lstStyle/>
          <a:p>
            <a:pPr defTabSz="514350">
              <a:defRPr/>
            </a:pPr>
            <a:r>
              <a:rPr lang="en-US" sz="2000" b="1" u="sng" dirty="0">
                <a:solidFill>
                  <a:prstClr val="black"/>
                </a:solidFill>
                <a:latin typeface="Arial" panose="020B0604020202020204"/>
              </a:rPr>
              <a:t>Additional Capabilities:</a:t>
            </a:r>
          </a:p>
          <a:p>
            <a:pPr defTabSz="514350">
              <a:defRPr/>
            </a:pPr>
            <a:endParaRPr lang="en-US" sz="800" b="1" u="sng" dirty="0">
              <a:solidFill>
                <a:prstClr val="black"/>
              </a:solidFill>
              <a:latin typeface="Arial" panose="020B0604020202020204"/>
            </a:endParaRP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Training schedules</a:t>
            </a:r>
          </a:p>
          <a:p>
            <a:pPr marL="503635" lvl="1" indent="-160735" defTabSz="514350">
              <a:buFont typeface="Arial" panose="020B0604020202020204" pitchFamily="34" charset="0"/>
              <a:buChar char="•"/>
              <a:defRPr/>
            </a:pPr>
            <a:r>
              <a:rPr lang="en-US" sz="2000" b="1" dirty="0">
                <a:solidFill>
                  <a:prstClr val="black"/>
                </a:solidFill>
                <a:latin typeface="Arial" panose="020B0604020202020204"/>
              </a:rPr>
              <a:t>Soldier ITRs </a:t>
            </a:r>
            <a:r>
              <a:rPr lang="en-US" sz="2000" dirty="0">
                <a:solidFill>
                  <a:prstClr val="black"/>
                </a:solidFill>
                <a:latin typeface="Arial" panose="020B0604020202020204"/>
              </a:rPr>
              <a:t>that populates with Soldier Training Data</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Unit Training and Readiness Dashboards</a:t>
            </a:r>
          </a:p>
          <a:p>
            <a:pPr marL="503635" lvl="1" indent="-160735" defTabSz="514350">
              <a:buFont typeface="Arial" panose="020B0604020202020204" pitchFamily="34" charset="0"/>
              <a:buChar char="•"/>
              <a:defRPr/>
            </a:pPr>
            <a:r>
              <a:rPr lang="en-US" sz="2000" b="1" dirty="0">
                <a:solidFill>
                  <a:prstClr val="black"/>
                </a:solidFill>
                <a:latin typeface="Arial" panose="020B0604020202020204"/>
              </a:rPr>
              <a:t>AARs</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Full spectrum digital training management tools and resources</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Importing and Exporting of training reports and forms</a:t>
            </a:r>
          </a:p>
          <a:p>
            <a:pPr marL="503635" lvl="1" indent="-160735" defTabSz="514350">
              <a:buFont typeface="Arial" panose="020B0604020202020204" pitchFamily="34" charset="0"/>
              <a:buChar char="•"/>
              <a:defRPr/>
            </a:pPr>
            <a:r>
              <a:rPr lang="en-US" sz="2000" dirty="0">
                <a:solidFill>
                  <a:prstClr val="black"/>
                </a:solidFill>
                <a:latin typeface="Arial" panose="020B0604020202020204"/>
              </a:rPr>
              <a:t>Export to Outlook</a:t>
            </a:r>
          </a:p>
        </p:txBody>
      </p:sp>
      <p:sp>
        <p:nvSpPr>
          <p:cNvPr id="2" name="TextBox 1">
            <a:extLst>
              <a:ext uri="{FF2B5EF4-FFF2-40B4-BE49-F238E27FC236}">
                <a16:creationId xmlns:a16="http://schemas.microsoft.com/office/drawing/2014/main" id="{AFC7FC56-62C7-C093-2987-DE235416B0E7}"/>
              </a:ext>
            </a:extLst>
          </p:cNvPr>
          <p:cNvSpPr txBox="1"/>
          <p:nvPr/>
        </p:nvSpPr>
        <p:spPr>
          <a:xfrm>
            <a:off x="0" y="664692"/>
            <a:ext cx="9144000" cy="584775"/>
          </a:xfrm>
          <a:prstGeom prst="rect">
            <a:avLst/>
          </a:prstGeom>
          <a:noFill/>
        </p:spPr>
        <p:txBody>
          <a:bodyPr wrap="square" rtlCol="0" anchor="ctr">
            <a:spAutoFit/>
          </a:bodyPr>
          <a:lstStyle/>
          <a:p>
            <a:pPr algn="ctr" defTabSz="514350">
              <a:defRPr/>
            </a:pPr>
            <a:r>
              <a:rPr lang="en-US" sz="3200" b="1" dirty="0">
                <a:latin typeface=" Arial"/>
                <a:cs typeface="Arial" panose="020B0604020202020204" pitchFamily="34" charset="0"/>
              </a:rPr>
              <a:t> The Digital Training Management System</a:t>
            </a:r>
            <a:endParaRPr lang="en-US" sz="3200" b="1" dirty="0">
              <a:latin typeface=" Arial"/>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E35686F-F068-7F50-3650-7D09206723C0}"/>
              </a:ext>
            </a:extLst>
          </p:cNvPr>
          <p:cNvSpPr/>
          <p:nvPr/>
        </p:nvSpPr>
        <p:spPr>
          <a:xfrm>
            <a:off x="0" y="1409415"/>
            <a:ext cx="9144000" cy="757130"/>
          </a:xfrm>
          <a:prstGeom prst="rect">
            <a:avLst/>
          </a:prstGeom>
        </p:spPr>
        <p:txBody>
          <a:bodyPr wrap="square">
            <a:spAutoFit/>
          </a:bodyPr>
          <a:lstStyle/>
          <a:p>
            <a:pPr algn="ctr" defTabSz="514350">
              <a:lnSpc>
                <a:spcPct val="90000"/>
              </a:lnSpc>
              <a:spcBef>
                <a:spcPct val="0"/>
              </a:spcBef>
              <a:defRPr/>
            </a:pPr>
            <a:r>
              <a:rPr lang="en-US" altLang="en-US" sz="2400" b="1" dirty="0">
                <a:solidFill>
                  <a:prstClr val="black"/>
                </a:solidFill>
                <a:latin typeface=" Arial"/>
              </a:rPr>
              <a:t>DTMS</a:t>
            </a:r>
            <a:r>
              <a:rPr lang="en-US" altLang="en-US" sz="2400" dirty="0">
                <a:solidFill>
                  <a:prstClr val="black"/>
                </a:solidFill>
                <a:latin typeface=" Arial"/>
              </a:rPr>
              <a:t> provides a snapshot of unit training,  planned and completed</a:t>
            </a:r>
          </a:p>
        </p:txBody>
      </p:sp>
    </p:spTree>
    <p:extLst>
      <p:ext uri="{BB962C8B-B14F-4D97-AF65-F5344CB8AC3E}">
        <p14:creationId xmlns:p14="http://schemas.microsoft.com/office/powerpoint/2010/main" val="3398170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72982382"/>
              </p:ext>
            </p:extLst>
          </p:nvPr>
        </p:nvGraphicFramePr>
        <p:xfrm>
          <a:off x="310551" y="2347866"/>
          <a:ext cx="8734297" cy="41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FE4CD62-19D6-A8D9-4757-6865FFA5CD76}"/>
              </a:ext>
            </a:extLst>
          </p:cNvPr>
          <p:cNvSpPr txBox="1"/>
          <p:nvPr/>
        </p:nvSpPr>
        <p:spPr>
          <a:xfrm>
            <a:off x="0" y="660755"/>
            <a:ext cx="9144000" cy="584775"/>
          </a:xfrm>
          <a:prstGeom prst="rect">
            <a:avLst/>
          </a:prstGeom>
          <a:noFill/>
        </p:spPr>
        <p:txBody>
          <a:bodyPr wrap="square" rtlCol="0" anchor="ctr">
            <a:spAutoFit/>
          </a:bodyPr>
          <a:lstStyle/>
          <a:p>
            <a:pPr algn="ctr" defTabSz="514350">
              <a:defRPr/>
            </a:pPr>
            <a:r>
              <a:rPr lang="en-US" sz="3200" b="1" dirty="0">
                <a:latin typeface=" Arial"/>
                <a:cs typeface="Arial" panose="020B0604020202020204" pitchFamily="34" charset="0"/>
              </a:rPr>
              <a:t>The Combined Arms Training Strategies</a:t>
            </a:r>
            <a:endParaRPr lang="en-US" sz="3200" b="1" dirty="0">
              <a:latin typeface=" Arial"/>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9E4A715-44CA-4D4D-1044-5749C02DB1CF}"/>
              </a:ext>
            </a:extLst>
          </p:cNvPr>
          <p:cNvSpPr txBox="1"/>
          <p:nvPr/>
        </p:nvSpPr>
        <p:spPr>
          <a:xfrm>
            <a:off x="-99152" y="1251013"/>
            <a:ext cx="9144000" cy="830997"/>
          </a:xfrm>
          <a:prstGeom prst="rect">
            <a:avLst/>
          </a:prstGeom>
          <a:noFill/>
        </p:spPr>
        <p:txBody>
          <a:bodyPr wrap="square" rtlCol="0">
            <a:spAutoFit/>
          </a:bodyPr>
          <a:lstStyle/>
          <a:p>
            <a:pPr algn="ctr" defTabSz="514350">
              <a:defRPr/>
            </a:pPr>
            <a:r>
              <a:rPr lang="en-US" sz="2400" b="1" dirty="0">
                <a:solidFill>
                  <a:prstClr val="black"/>
                </a:solidFill>
                <a:latin typeface="Arial" panose="020B0604020202020204"/>
              </a:rPr>
              <a:t>CATS: </a:t>
            </a:r>
            <a:r>
              <a:rPr lang="en-US" sz="2400" dirty="0">
                <a:solidFill>
                  <a:prstClr val="black"/>
                </a:solidFill>
                <a:latin typeface="Arial" panose="020B0604020202020204"/>
              </a:rPr>
              <a:t>task-based, event-driven training strategies designed To  assist the unit commander in developing a unit training plan</a:t>
            </a:r>
          </a:p>
        </p:txBody>
      </p:sp>
    </p:spTree>
    <p:extLst>
      <p:ext uri="{BB962C8B-B14F-4D97-AF65-F5344CB8AC3E}">
        <p14:creationId xmlns:p14="http://schemas.microsoft.com/office/powerpoint/2010/main" val="1092268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118017"/>
            <a:ext cx="9144000" cy="584775"/>
          </a:xfrm>
          <a:prstGeom prst="rect">
            <a:avLst/>
          </a:prstGeom>
          <a:noFill/>
        </p:spPr>
        <p:txBody>
          <a:bodyPr wrap="square" rtlCol="0">
            <a:spAutoFit/>
          </a:bodyPr>
          <a:lstStyle/>
          <a:p>
            <a:pPr algn="ctr" defTabSz="514350">
              <a:defRPr/>
            </a:pPr>
            <a:r>
              <a:rPr lang="en-US" sz="3200" b="1" dirty="0">
                <a:latin typeface=" Arial"/>
                <a:cs typeface="Arial" panose="020B0604020202020204" pitchFamily="34" charset="0"/>
              </a:rPr>
              <a:t>Check on Learning</a:t>
            </a:r>
            <a:endParaRPr lang="en-US" sz="3200" b="1" dirty="0">
              <a:latin typeface=" Arial"/>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33BBD62-3599-E28F-8BA6-463E17CCE5B6}"/>
              </a:ext>
            </a:extLst>
          </p:cNvPr>
          <p:cNvPicPr>
            <a:picLocks noChangeAspect="1"/>
          </p:cNvPicPr>
          <p:nvPr/>
        </p:nvPicPr>
        <p:blipFill rotWithShape="1">
          <a:blip r:embed="rId3"/>
          <a:srcRect l="8099" r="3993" b="1"/>
          <a:stretch/>
        </p:blipFill>
        <p:spPr>
          <a:xfrm>
            <a:off x="2659639" y="1011773"/>
            <a:ext cx="3824721" cy="3824721"/>
          </a:xfrm>
          <a:custGeom>
            <a:avLst/>
            <a:gdLst/>
            <a:ahLst/>
            <a:cxnLst/>
            <a:rect l="l" t="t" r="r" b="b"/>
            <a:pathLst>
              <a:path w="5518768" h="5518768">
                <a:moveTo>
                  <a:pt x="2759384" y="0"/>
                </a:moveTo>
                <a:cubicBezTo>
                  <a:pt x="4283350" y="0"/>
                  <a:pt x="5518768" y="1235418"/>
                  <a:pt x="5518768" y="2759384"/>
                </a:cubicBezTo>
                <a:cubicBezTo>
                  <a:pt x="5518768" y="4283350"/>
                  <a:pt x="4283350" y="5518768"/>
                  <a:pt x="2759384" y="5518768"/>
                </a:cubicBezTo>
                <a:cubicBezTo>
                  <a:pt x="1235418" y="5518768"/>
                  <a:pt x="0" y="4283350"/>
                  <a:pt x="0" y="2759384"/>
                </a:cubicBezTo>
                <a:cubicBezTo>
                  <a:pt x="0" y="1235418"/>
                  <a:pt x="1235418" y="0"/>
                  <a:pt x="2759384" y="0"/>
                </a:cubicBezTo>
                <a:close/>
              </a:path>
            </a:pathLst>
          </a:custGeom>
          <a:ln w="38100">
            <a:solidFill>
              <a:srgbClr val="007A37"/>
            </a:solidFill>
          </a:ln>
        </p:spPr>
      </p:pic>
    </p:spTree>
    <p:extLst>
      <p:ext uri="{BB962C8B-B14F-4D97-AF65-F5344CB8AC3E}">
        <p14:creationId xmlns:p14="http://schemas.microsoft.com/office/powerpoint/2010/main" val="2017735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474" y="1457848"/>
            <a:ext cx="8531051" cy="4401205"/>
          </a:xfrm>
          <a:prstGeom prst="rect">
            <a:avLst/>
          </a:prstGeom>
        </p:spPr>
        <p:txBody>
          <a:bodyPr wrap="square">
            <a:spAutoFit/>
          </a:bodyPr>
          <a:lstStyle/>
          <a:p>
            <a:r>
              <a:rPr lang="en-US" sz="2000" b="1" dirty="0">
                <a:latin typeface=" Arial"/>
              </a:rPr>
              <a:t>Action: Review Army Training Management at the Troop-Company-Battery Level </a:t>
            </a:r>
          </a:p>
          <a:p>
            <a:endParaRPr lang="en-US" sz="2000" b="1" dirty="0">
              <a:latin typeface=" Arial"/>
            </a:endParaRPr>
          </a:p>
          <a:p>
            <a:r>
              <a:rPr lang="en-US" sz="2000" b="1" dirty="0">
                <a:latin typeface=" Arial"/>
              </a:rPr>
              <a:t>Conditions: In a classroom environment, given a network with internet access, a computer workstation with CAC card access, access to the Army Training Network (ATN), the company’s annual training guidance (ATG), training management doctrinal references and resources. </a:t>
            </a:r>
          </a:p>
          <a:p>
            <a:endParaRPr lang="en-US" sz="2000" b="1" strike="sngStrike" dirty="0">
              <a:latin typeface=" Arial"/>
              <a:ea typeface="Calibri" panose="020F0502020204030204" pitchFamily="34" charset="0"/>
              <a:cs typeface="Arial" panose="020B0604020202020204" pitchFamily="34" charset="0"/>
            </a:endParaRPr>
          </a:p>
          <a:p>
            <a:r>
              <a:rPr lang="en-US" sz="2000" b="1" dirty="0">
                <a:latin typeface=" Arial"/>
              </a:rPr>
              <a:t>Standards: Review Army Training Management at the T-C-B Level in a clear and concise manner with 100% accuracy, this will include the following: Review Army Training Management, Review Prioritizing Training Tasks, Review Planning for Training, and Review the Communication of Training Priorities.</a:t>
            </a:r>
          </a:p>
        </p:txBody>
      </p:sp>
      <p:sp>
        <p:nvSpPr>
          <p:cNvPr id="3" name="TextBox 2">
            <a:extLst>
              <a:ext uri="{FF2B5EF4-FFF2-40B4-BE49-F238E27FC236}">
                <a16:creationId xmlns:a16="http://schemas.microsoft.com/office/drawing/2014/main" id="{E77931CA-0933-9976-A458-D91B6DA128E9}"/>
              </a:ext>
            </a:extLst>
          </p:cNvPr>
          <p:cNvSpPr txBox="1"/>
          <p:nvPr/>
        </p:nvSpPr>
        <p:spPr>
          <a:xfrm>
            <a:off x="0" y="665008"/>
            <a:ext cx="9144000" cy="584775"/>
          </a:xfrm>
          <a:prstGeom prst="rect">
            <a:avLst/>
          </a:prstGeom>
          <a:noFill/>
        </p:spPr>
        <p:txBody>
          <a:bodyPr wrap="square" rtlCol="0" anchor="ctr">
            <a:spAutoFit/>
          </a:bodyPr>
          <a:lstStyle/>
          <a:p>
            <a:pPr algn="ctr"/>
            <a:r>
              <a:rPr lang="en-US" sz="3200" b="1" dirty="0">
                <a:latin typeface=" Arial"/>
              </a:rPr>
              <a:t>Terminal Learning Objective</a:t>
            </a:r>
          </a:p>
        </p:txBody>
      </p:sp>
    </p:spTree>
    <p:extLst>
      <p:ext uri="{BB962C8B-B14F-4D97-AF65-F5344CB8AC3E}">
        <p14:creationId xmlns:p14="http://schemas.microsoft.com/office/powerpoint/2010/main" val="30960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3702"/>
            <a:ext cx="9144000" cy="584775"/>
          </a:xfrm>
          <a:prstGeom prst="rect">
            <a:avLst/>
          </a:prstGeom>
          <a:noFill/>
        </p:spPr>
        <p:txBody>
          <a:bodyPr wrap="square" rtlCol="0" anchor="ctr">
            <a:spAutoFit/>
          </a:bodyPr>
          <a:lstStyle/>
          <a:p>
            <a:pPr algn="ctr"/>
            <a:r>
              <a:rPr lang="en-US" sz="3200" b="1" dirty="0">
                <a:latin typeface=" Arial"/>
              </a:rPr>
              <a:t>Review Summary</a:t>
            </a:r>
          </a:p>
        </p:txBody>
      </p:sp>
      <p:sp>
        <p:nvSpPr>
          <p:cNvPr id="5" name="Rectangle 4"/>
          <p:cNvSpPr/>
          <p:nvPr/>
        </p:nvSpPr>
        <p:spPr>
          <a:xfrm>
            <a:off x="463636" y="1319286"/>
            <a:ext cx="8216728" cy="5262979"/>
          </a:xfrm>
          <a:prstGeom prst="rect">
            <a:avLst/>
          </a:prstGeom>
        </p:spPr>
        <p:txBody>
          <a:bodyPr wrap="square">
            <a:spAutoFit/>
          </a:bodyPr>
          <a:lstStyle/>
          <a:p>
            <a:pPr marL="144661" indent="-144661">
              <a:buFont typeface="Wingdings" panose="05000000000000000000" pitchFamily="2" charset="2"/>
              <a:buChar char="ü"/>
            </a:pPr>
            <a:r>
              <a:rPr lang="en-US" sz="2400" b="1" dirty="0">
                <a:latin typeface=" Arial"/>
              </a:rPr>
              <a:t> We reviewed the importance of training management at the T-C-B level</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reviewed the 9 Principles of Training and the critical role of Commanders and 1SGs in training management</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reviewed the building blocks of training development</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reviewed the importance of Army standards for successful training plans.. </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reviewed critical digital training enablers</a:t>
            </a:r>
          </a:p>
        </p:txBody>
      </p:sp>
    </p:spTree>
    <p:extLst>
      <p:ext uri="{BB962C8B-B14F-4D97-AF65-F5344CB8AC3E}">
        <p14:creationId xmlns:p14="http://schemas.microsoft.com/office/powerpoint/2010/main" val="346670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BD88D-B4A9-3332-1AC7-990D14DF740E}"/>
              </a:ext>
            </a:extLst>
          </p:cNvPr>
          <p:cNvSpPr txBox="1"/>
          <p:nvPr/>
        </p:nvSpPr>
        <p:spPr>
          <a:xfrm>
            <a:off x="1170364" y="2632629"/>
            <a:ext cx="6803274" cy="1569660"/>
          </a:xfrm>
          <a:prstGeom prst="rect">
            <a:avLst/>
          </a:prstGeom>
          <a:noFill/>
        </p:spPr>
        <p:txBody>
          <a:bodyPr wrap="none" rtlCol="0">
            <a:spAutoFit/>
          </a:bodyPr>
          <a:lstStyle/>
          <a:p>
            <a:pPr algn="ctr"/>
            <a:r>
              <a:rPr lang="en-US" sz="3200" b="1" dirty="0">
                <a:latin typeface=" Arial"/>
              </a:rPr>
              <a:t>LSA 2 </a:t>
            </a:r>
          </a:p>
          <a:p>
            <a:pPr algn="ctr"/>
            <a:r>
              <a:rPr lang="en-US" sz="3200" b="1" dirty="0">
                <a:latin typeface=" Arial"/>
              </a:rPr>
              <a:t>Review Prioritizing Training Tasks</a:t>
            </a:r>
          </a:p>
          <a:p>
            <a:pPr algn="ctr"/>
            <a:r>
              <a:rPr lang="en-US" sz="3200" b="1" dirty="0">
                <a:latin typeface=" Arial"/>
              </a:rPr>
              <a:t>at the T-C-B Level</a:t>
            </a:r>
          </a:p>
        </p:txBody>
      </p:sp>
    </p:spTree>
    <p:extLst>
      <p:ext uri="{BB962C8B-B14F-4D97-AF65-F5344CB8AC3E}">
        <p14:creationId xmlns:p14="http://schemas.microsoft.com/office/powerpoint/2010/main" val="186638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3" y="1550911"/>
            <a:ext cx="8715375" cy="4114140"/>
          </a:xfrm>
          <a:prstGeom prst="rect">
            <a:avLst/>
          </a:prstGeom>
        </p:spPr>
        <p:txBody>
          <a:bodyPr wrap="square">
            <a:spAutoFit/>
          </a:bodyPr>
          <a:lstStyle/>
          <a:p>
            <a:pPr marL="214313" indent="-214313">
              <a:lnSpc>
                <a:spcPct val="107000"/>
              </a:lnSpc>
              <a:buFont typeface="Arial" panose="020B0604020202020204" pitchFamily="34" charset="0"/>
              <a:buChar char="•"/>
            </a:pPr>
            <a:r>
              <a:rPr lang="en-US" sz="2400" dirty="0">
                <a:latin typeface=" Arial"/>
                <a:ea typeface="Calibri" panose="020F0502020204030204" pitchFamily="34" charset="0"/>
                <a:cs typeface="Times New Roman" panose="02020603050405020304" pitchFamily="18" charset="0"/>
              </a:rPr>
              <a:t>Units </a:t>
            </a:r>
            <a:r>
              <a:rPr lang="en-US" sz="2400" b="1" u="sng" dirty="0">
                <a:latin typeface=" Arial"/>
                <a:ea typeface="Calibri" panose="020F0502020204030204" pitchFamily="34" charset="0"/>
                <a:cs typeface="Times New Roman" panose="02020603050405020304" pitchFamily="18" charset="0"/>
              </a:rPr>
              <a:t>cannot simultaneously achieve or sustain trained proficiency on every collective task</a:t>
            </a:r>
            <a:r>
              <a:rPr lang="en-US" sz="2400" b="1" dirty="0">
                <a:latin typeface=" Arial"/>
                <a:ea typeface="Calibri" panose="020F0502020204030204" pitchFamily="34" charset="0"/>
                <a:cs typeface="Times New Roman" panose="02020603050405020304" pitchFamily="18" charset="0"/>
              </a:rPr>
              <a:t> </a:t>
            </a:r>
            <a:r>
              <a:rPr lang="en-US" sz="2400" dirty="0">
                <a:latin typeface=" Arial"/>
                <a:ea typeface="Calibri" panose="020F0502020204030204" pitchFamily="34" charset="0"/>
                <a:cs typeface="Times New Roman" panose="02020603050405020304" pitchFamily="18" charset="0"/>
              </a:rPr>
              <a:t>due to limitations of time or the availability of training resources.</a:t>
            </a:r>
          </a:p>
          <a:p>
            <a:pPr marL="214313" indent="-214313">
              <a:lnSpc>
                <a:spcPct val="107000"/>
              </a:lnSpc>
              <a:buFont typeface="Arial" panose="020B0604020202020204" pitchFamily="34" charset="0"/>
              <a:buChar char="•"/>
            </a:pPr>
            <a:endParaRPr lang="en-US" sz="1000" dirty="0">
              <a:latin typeface=" Arial"/>
              <a:ea typeface="Calibri" panose="020F0502020204030204" pitchFamily="34" charset="0"/>
              <a:cs typeface="Times New Roman" panose="02020603050405020304" pitchFamily="18" charset="0"/>
            </a:endParaRPr>
          </a:p>
          <a:p>
            <a:pPr marL="214313" indent="-214313">
              <a:lnSpc>
                <a:spcPct val="107000"/>
              </a:lnSpc>
              <a:buFont typeface="Arial" panose="020B0604020202020204" pitchFamily="34" charset="0"/>
              <a:buChar char="•"/>
            </a:pPr>
            <a:r>
              <a:rPr lang="en-US" sz="2400" dirty="0">
                <a:latin typeface=" Arial"/>
                <a:ea typeface="Calibri" panose="020F0502020204030204" pitchFamily="34" charset="0"/>
                <a:cs typeface="Times New Roman" panose="02020603050405020304" pitchFamily="18" charset="0"/>
              </a:rPr>
              <a:t>Leaders at all levels </a:t>
            </a:r>
            <a:r>
              <a:rPr lang="en-US" sz="2400" b="1" u="sng" dirty="0">
                <a:latin typeface=" Arial"/>
                <a:ea typeface="Calibri" panose="020F0502020204030204" pitchFamily="34" charset="0"/>
                <a:cs typeface="Times New Roman" panose="02020603050405020304" pitchFamily="18" charset="0"/>
              </a:rPr>
              <a:t>prioritize</a:t>
            </a:r>
            <a:r>
              <a:rPr lang="en-US" sz="2400" dirty="0">
                <a:latin typeface=" Arial"/>
                <a:ea typeface="Calibri" panose="020F0502020204030204" pitchFamily="34" charset="0"/>
                <a:cs typeface="Times New Roman" panose="02020603050405020304" pitchFamily="18" charset="0"/>
              </a:rPr>
              <a:t> training to optimize time and resources.</a:t>
            </a:r>
          </a:p>
          <a:p>
            <a:pPr marL="214313" indent="-214313">
              <a:lnSpc>
                <a:spcPct val="107000"/>
              </a:lnSpc>
              <a:buFont typeface="Arial" panose="020B0604020202020204" pitchFamily="34" charset="0"/>
              <a:buChar char="•"/>
            </a:pPr>
            <a:endParaRPr lang="en-US" sz="1000" dirty="0">
              <a:latin typeface=" Arial"/>
              <a:ea typeface="Calibri" panose="020F0502020204030204" pitchFamily="34" charset="0"/>
              <a:cs typeface="Times New Roman" panose="02020603050405020304" pitchFamily="18" charset="0"/>
            </a:endParaRPr>
          </a:p>
          <a:p>
            <a:pPr marL="214313" indent="-214313">
              <a:lnSpc>
                <a:spcPct val="107000"/>
              </a:lnSpc>
              <a:buFont typeface="Arial" panose="020B0604020202020204" pitchFamily="34" charset="0"/>
              <a:buChar char="•"/>
            </a:pPr>
            <a:r>
              <a:rPr lang="en-US" sz="2400" dirty="0">
                <a:latin typeface=" Arial"/>
                <a:ea typeface="Calibri" panose="020F0502020204030204" pitchFamily="34" charset="0"/>
                <a:cs typeface="Times New Roman" panose="02020603050405020304" pitchFamily="18" charset="0"/>
              </a:rPr>
              <a:t>Command teams </a:t>
            </a:r>
            <a:r>
              <a:rPr lang="en-US" sz="2400" b="1" u="sng" dirty="0">
                <a:latin typeface=" Arial"/>
                <a:ea typeface="Calibri" panose="020F0502020204030204" pitchFamily="34" charset="0"/>
                <a:cs typeface="Times New Roman" panose="02020603050405020304" pitchFamily="18" charset="0"/>
              </a:rPr>
              <a:t>determine and establish task proficiency priorities linked to unit mission requirements. </a:t>
            </a:r>
          </a:p>
          <a:p>
            <a:pPr marL="214313" indent="-214313">
              <a:lnSpc>
                <a:spcPct val="107000"/>
              </a:lnSpc>
              <a:buFont typeface="Arial" panose="020B0604020202020204" pitchFamily="34" charset="0"/>
              <a:buChar char="•"/>
            </a:pPr>
            <a:endParaRPr lang="en-US" sz="1000" dirty="0">
              <a:latin typeface=" Arial"/>
              <a:ea typeface="Calibri" panose="020F0502020204030204" pitchFamily="34" charset="0"/>
              <a:cs typeface="Times New Roman" panose="02020603050405020304" pitchFamily="18" charset="0"/>
            </a:endParaRPr>
          </a:p>
          <a:p>
            <a:pPr marL="214313" indent="-214313">
              <a:lnSpc>
                <a:spcPct val="107000"/>
              </a:lnSpc>
              <a:buFont typeface="Arial" panose="020B0604020202020204" pitchFamily="34" charset="0"/>
              <a:buChar char="•"/>
            </a:pPr>
            <a:r>
              <a:rPr lang="en-US" sz="2400" dirty="0">
                <a:latin typeface=" Arial"/>
                <a:ea typeface="Calibri" panose="020F0502020204030204" pitchFamily="34" charset="0"/>
                <a:cs typeface="Times New Roman" panose="02020603050405020304" pitchFamily="18" charset="0"/>
              </a:rPr>
              <a:t>The fundamentals of </a:t>
            </a:r>
            <a:r>
              <a:rPr lang="en-US" sz="2400" b="1" dirty="0">
                <a:latin typeface=" Arial"/>
                <a:ea typeface="Calibri" panose="020F0502020204030204" pitchFamily="34" charset="0"/>
                <a:cs typeface="Times New Roman" panose="02020603050405020304" pitchFamily="18" charset="0"/>
              </a:rPr>
              <a:t>shoot, move, communicate, and survive </a:t>
            </a:r>
            <a:r>
              <a:rPr lang="en-US" sz="2400" dirty="0">
                <a:latin typeface=" Arial"/>
                <a:ea typeface="Calibri" panose="020F0502020204030204" pitchFamily="34" charset="0"/>
                <a:cs typeface="Times New Roman" panose="02020603050405020304" pitchFamily="18" charset="0"/>
              </a:rPr>
              <a:t>are the basis for training prioritization.</a:t>
            </a:r>
          </a:p>
        </p:txBody>
      </p:sp>
      <p:sp>
        <p:nvSpPr>
          <p:cNvPr id="3" name="Rectangle 2"/>
          <p:cNvSpPr/>
          <p:nvPr/>
        </p:nvSpPr>
        <p:spPr>
          <a:xfrm>
            <a:off x="0" y="662960"/>
            <a:ext cx="9144000" cy="584775"/>
          </a:xfrm>
          <a:prstGeom prst="rect">
            <a:avLst/>
          </a:prstGeom>
        </p:spPr>
        <p:txBody>
          <a:bodyPr wrap="square" anchor="ctr">
            <a:spAutoFit/>
          </a:bodyPr>
          <a:lstStyle/>
          <a:p>
            <a:pPr algn="ctr"/>
            <a:r>
              <a:rPr lang="en-US" sz="3200" b="1" dirty="0">
                <a:latin typeface=" Arial"/>
                <a:ea typeface="Calibri" panose="020F0502020204030204" pitchFamily="34" charset="0"/>
                <a:cs typeface="Times New Roman" panose="02020603050405020304" pitchFamily="18" charset="0"/>
              </a:rPr>
              <a:t>Prioritizing Training</a:t>
            </a:r>
            <a:endParaRPr lang="en-US" sz="3200" dirty="0"/>
          </a:p>
        </p:txBody>
      </p:sp>
    </p:spTree>
    <p:extLst>
      <p:ext uri="{BB962C8B-B14F-4D97-AF65-F5344CB8AC3E}">
        <p14:creationId xmlns:p14="http://schemas.microsoft.com/office/powerpoint/2010/main" val="4206547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18986A4-2940-493F-9D03-12F360EE582B}"/>
              </a:ext>
            </a:extLst>
          </p:cNvPr>
          <p:cNvGraphicFramePr/>
          <p:nvPr>
            <p:extLst>
              <p:ext uri="{D42A27DB-BD31-4B8C-83A1-F6EECF244321}">
                <p14:modId xmlns:p14="http://schemas.microsoft.com/office/powerpoint/2010/main" val="2502201044"/>
              </p:ext>
            </p:extLst>
          </p:nvPr>
        </p:nvGraphicFramePr>
        <p:xfrm>
          <a:off x="-925616" y="2110857"/>
          <a:ext cx="7347807" cy="3869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5BC9264-5A5A-502A-1C62-6617855DCC25}"/>
              </a:ext>
            </a:extLst>
          </p:cNvPr>
          <p:cNvSpPr/>
          <p:nvPr/>
        </p:nvSpPr>
        <p:spPr>
          <a:xfrm>
            <a:off x="0" y="663540"/>
            <a:ext cx="9144000" cy="584775"/>
          </a:xfrm>
          <a:prstGeom prst="rect">
            <a:avLst/>
          </a:prstGeom>
        </p:spPr>
        <p:txBody>
          <a:bodyPr wrap="square" anchor="ctr">
            <a:spAutoFit/>
          </a:bodyPr>
          <a:lstStyle/>
          <a:p>
            <a:pPr algn="ctr"/>
            <a:r>
              <a:rPr lang="en-US" sz="3200" b="1" dirty="0">
                <a:latin typeface=" Arial"/>
                <a:ea typeface="Calibri" panose="020F0502020204030204" pitchFamily="34" charset="0"/>
                <a:cs typeface="Times New Roman" panose="02020603050405020304" pitchFamily="18" charset="0"/>
              </a:rPr>
              <a:t>Prioritizing Training</a:t>
            </a:r>
            <a:endParaRPr lang="en-US" sz="3200" dirty="0"/>
          </a:p>
        </p:txBody>
      </p:sp>
      <p:sp>
        <p:nvSpPr>
          <p:cNvPr id="2" name="TextBox 1">
            <a:extLst>
              <a:ext uri="{FF2B5EF4-FFF2-40B4-BE49-F238E27FC236}">
                <a16:creationId xmlns:a16="http://schemas.microsoft.com/office/drawing/2014/main" id="{22E8E7E8-B1BB-1995-CB9A-8C2F78C1EF06}"/>
              </a:ext>
            </a:extLst>
          </p:cNvPr>
          <p:cNvSpPr txBox="1"/>
          <p:nvPr/>
        </p:nvSpPr>
        <p:spPr>
          <a:xfrm>
            <a:off x="425855" y="1941580"/>
            <a:ext cx="2322432" cy="338554"/>
          </a:xfrm>
          <a:prstGeom prst="rect">
            <a:avLst/>
          </a:prstGeom>
          <a:noFill/>
        </p:spPr>
        <p:txBody>
          <a:bodyPr wrap="square" rtlCol="0">
            <a:spAutoFit/>
          </a:bodyPr>
          <a:lstStyle/>
          <a:p>
            <a:r>
              <a:rPr lang="en-US" sz="1600" b="1" dirty="0">
                <a:latin typeface=" Arial"/>
              </a:rPr>
              <a:t>Training Proficiencies</a:t>
            </a:r>
          </a:p>
        </p:txBody>
      </p:sp>
      <p:grpSp>
        <p:nvGrpSpPr>
          <p:cNvPr id="32" name="Group 31">
            <a:extLst>
              <a:ext uri="{FF2B5EF4-FFF2-40B4-BE49-F238E27FC236}">
                <a16:creationId xmlns:a16="http://schemas.microsoft.com/office/drawing/2014/main" id="{DDC83D4E-C2CC-6D12-F3CB-D522088DA8C5}"/>
              </a:ext>
            </a:extLst>
          </p:cNvPr>
          <p:cNvGrpSpPr/>
          <p:nvPr/>
        </p:nvGrpSpPr>
        <p:grpSpPr>
          <a:xfrm>
            <a:off x="5748763" y="3059291"/>
            <a:ext cx="3052774" cy="1973089"/>
            <a:chOff x="2161307" y="1455911"/>
            <a:chExt cx="3052774" cy="1973089"/>
          </a:xfrm>
        </p:grpSpPr>
        <p:grpSp>
          <p:nvGrpSpPr>
            <p:cNvPr id="33" name="Group 32">
              <a:extLst>
                <a:ext uri="{FF2B5EF4-FFF2-40B4-BE49-F238E27FC236}">
                  <a16:creationId xmlns:a16="http://schemas.microsoft.com/office/drawing/2014/main" id="{6AE63361-004F-5C4D-BB00-FD73FF3ABC65}"/>
                </a:ext>
              </a:extLst>
            </p:cNvPr>
            <p:cNvGrpSpPr/>
            <p:nvPr/>
          </p:nvGrpSpPr>
          <p:grpSpPr>
            <a:xfrm>
              <a:off x="2302194" y="1952682"/>
              <a:ext cx="2911073" cy="341871"/>
              <a:chOff x="744394" y="0"/>
              <a:chExt cx="4958358" cy="482162"/>
            </a:xfrm>
          </p:grpSpPr>
          <p:sp>
            <p:nvSpPr>
              <p:cNvPr id="44" name="Rectangle 43">
                <a:extLst>
                  <a:ext uri="{FF2B5EF4-FFF2-40B4-BE49-F238E27FC236}">
                    <a16:creationId xmlns:a16="http://schemas.microsoft.com/office/drawing/2014/main" id="{94CF0F3D-EFC2-8820-5C1C-8A4D4FFDA9AD}"/>
                  </a:ext>
                </a:extLst>
              </p:cNvPr>
              <p:cNvSpPr/>
              <p:nvPr/>
            </p:nvSpPr>
            <p:spPr>
              <a:xfrm rot="10800000">
                <a:off x="744394" y="0"/>
                <a:ext cx="4958358" cy="482162"/>
              </a:xfrm>
              <a:prstGeom prst="rect">
                <a:avLst/>
              </a:prstGeom>
              <a:solidFill>
                <a:srgbClr val="00B05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5" name="TextBox 44">
                <a:extLst>
                  <a:ext uri="{FF2B5EF4-FFF2-40B4-BE49-F238E27FC236}">
                    <a16:creationId xmlns:a16="http://schemas.microsoft.com/office/drawing/2014/main" id="{69C5B64C-2073-AD93-B582-ACD57A81BD9E}"/>
                  </a:ext>
                </a:extLst>
              </p:cNvPr>
              <p:cNvSpPr txBox="1"/>
              <p:nvPr/>
            </p:nvSpPr>
            <p:spPr>
              <a:xfrm rot="21600000">
                <a:off x="744394" y="0"/>
                <a:ext cx="4958358" cy="482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78" tIns="53340" rIns="99568" bIns="53340" numCol="1" spcCol="1270" anchor="ctr" anchorCtr="0">
                <a:noAutofit/>
              </a:bodyPr>
              <a:lstStyle/>
              <a:p>
                <a:pPr marL="0" lvl="0" indent="0" algn="r" defTabSz="622300">
                  <a:lnSpc>
                    <a:spcPct val="90000"/>
                  </a:lnSpc>
                  <a:spcBef>
                    <a:spcPct val="0"/>
                  </a:spcBef>
                  <a:spcAft>
                    <a:spcPct val="35000"/>
                  </a:spcAft>
                  <a:buNone/>
                </a:pPr>
                <a:r>
                  <a:rPr lang="en-US" sz="1000" b="1" kern="1200" dirty="0">
                    <a:solidFill>
                      <a:schemeClr val="tx1"/>
                    </a:solidFill>
                    <a:latin typeface=" Arial"/>
                  </a:rPr>
                  <a:t>Trained: T (Advanced Task Proficiency)</a:t>
                </a:r>
              </a:p>
            </p:txBody>
          </p:sp>
        </p:grpSp>
        <p:sp>
          <p:nvSpPr>
            <p:cNvPr id="34" name="Oval 33">
              <a:extLst>
                <a:ext uri="{FF2B5EF4-FFF2-40B4-BE49-F238E27FC236}">
                  <a16:creationId xmlns:a16="http://schemas.microsoft.com/office/drawing/2014/main" id="{22CA77E5-F995-7DE5-4349-BAA73016E0DD}"/>
                </a:ext>
              </a:extLst>
            </p:cNvPr>
            <p:cNvSpPr/>
            <p:nvPr/>
          </p:nvSpPr>
          <p:spPr>
            <a:xfrm>
              <a:off x="2161307" y="1884704"/>
              <a:ext cx="538882" cy="486679"/>
            </a:xfrm>
            <a:prstGeom prst="ellipse">
              <a:avLst/>
            </a:prstGeom>
            <a:solidFill>
              <a:srgbClr val="00B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T</a:t>
              </a:r>
            </a:p>
          </p:txBody>
        </p:sp>
        <p:grpSp>
          <p:nvGrpSpPr>
            <p:cNvPr id="35" name="Group 34">
              <a:extLst>
                <a:ext uri="{FF2B5EF4-FFF2-40B4-BE49-F238E27FC236}">
                  <a16:creationId xmlns:a16="http://schemas.microsoft.com/office/drawing/2014/main" id="{FFA8616A-A0C4-E194-E304-1E824132FC4A}"/>
                </a:ext>
              </a:extLst>
            </p:cNvPr>
            <p:cNvGrpSpPr/>
            <p:nvPr/>
          </p:nvGrpSpPr>
          <p:grpSpPr>
            <a:xfrm>
              <a:off x="2302194" y="2479350"/>
              <a:ext cx="2910973" cy="353953"/>
              <a:chOff x="475834" y="525722"/>
              <a:chExt cx="4958358" cy="707457"/>
            </a:xfrm>
          </p:grpSpPr>
          <p:sp>
            <p:nvSpPr>
              <p:cNvPr id="42" name="Rectangle 41">
                <a:extLst>
                  <a:ext uri="{FF2B5EF4-FFF2-40B4-BE49-F238E27FC236}">
                    <a16:creationId xmlns:a16="http://schemas.microsoft.com/office/drawing/2014/main" id="{D318800D-466C-BEE3-7CD2-FAA7BDCD711E}"/>
                  </a:ext>
                </a:extLst>
              </p:cNvPr>
              <p:cNvSpPr/>
              <p:nvPr/>
            </p:nvSpPr>
            <p:spPr>
              <a:xfrm rot="10800000">
                <a:off x="475834" y="525722"/>
                <a:ext cx="4958358" cy="707457"/>
              </a:xfrm>
              <a:prstGeom prst="rect">
                <a:avLst/>
              </a:prstGeom>
              <a:solidFill>
                <a:srgbClr val="FFFF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TextBox 42">
                <a:extLst>
                  <a:ext uri="{FF2B5EF4-FFF2-40B4-BE49-F238E27FC236}">
                    <a16:creationId xmlns:a16="http://schemas.microsoft.com/office/drawing/2014/main" id="{83148FBF-E240-6C28-DC8D-70D7BACF57DD}"/>
                  </a:ext>
                </a:extLst>
              </p:cNvPr>
              <p:cNvSpPr txBox="1"/>
              <p:nvPr/>
            </p:nvSpPr>
            <p:spPr>
              <a:xfrm>
                <a:off x="475836" y="525722"/>
                <a:ext cx="4756252" cy="707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915" tIns="53340" rIns="99568" bIns="53340" numCol="1" spcCol="1270" anchor="ctr" anchorCtr="0">
                <a:noAutofit/>
              </a:bodyPr>
              <a:lstStyle/>
              <a:p>
                <a:pPr marL="0" lvl="0" indent="0" algn="r" defTabSz="622300">
                  <a:lnSpc>
                    <a:spcPct val="90000"/>
                  </a:lnSpc>
                  <a:spcBef>
                    <a:spcPct val="0"/>
                  </a:spcBef>
                  <a:spcAft>
                    <a:spcPct val="35000"/>
                  </a:spcAft>
                  <a:buNone/>
                </a:pPr>
                <a:r>
                  <a:rPr lang="en-US" sz="1000" b="1" kern="1200" dirty="0">
                    <a:solidFill>
                      <a:schemeClr val="tx1"/>
                    </a:solidFill>
                    <a:latin typeface=" Arial"/>
                  </a:rPr>
                  <a:t>Practiced: P (Basic Task Proficiency)</a:t>
                </a:r>
              </a:p>
            </p:txBody>
          </p:sp>
        </p:grpSp>
        <p:sp>
          <p:nvSpPr>
            <p:cNvPr id="36" name="Oval 35">
              <a:extLst>
                <a:ext uri="{FF2B5EF4-FFF2-40B4-BE49-F238E27FC236}">
                  <a16:creationId xmlns:a16="http://schemas.microsoft.com/office/drawing/2014/main" id="{1A92A41C-66F2-0A89-F6B8-7E0862FC9AAC}"/>
                </a:ext>
              </a:extLst>
            </p:cNvPr>
            <p:cNvSpPr/>
            <p:nvPr/>
          </p:nvSpPr>
          <p:spPr>
            <a:xfrm>
              <a:off x="2161308" y="2413477"/>
              <a:ext cx="538882" cy="486679"/>
            </a:xfrm>
            <a:prstGeom prst="ellipse">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P</a:t>
              </a:r>
            </a:p>
          </p:txBody>
        </p:sp>
        <p:grpSp>
          <p:nvGrpSpPr>
            <p:cNvPr id="37" name="Group 36">
              <a:extLst>
                <a:ext uri="{FF2B5EF4-FFF2-40B4-BE49-F238E27FC236}">
                  <a16:creationId xmlns:a16="http://schemas.microsoft.com/office/drawing/2014/main" id="{6C4A3FB2-035C-3EEB-CD58-5625439A58E2}"/>
                </a:ext>
              </a:extLst>
            </p:cNvPr>
            <p:cNvGrpSpPr/>
            <p:nvPr/>
          </p:nvGrpSpPr>
          <p:grpSpPr>
            <a:xfrm>
              <a:off x="2430748" y="2991289"/>
              <a:ext cx="2782419" cy="353954"/>
              <a:chOff x="910896" y="1255352"/>
              <a:chExt cx="4958358" cy="1375377"/>
            </a:xfrm>
          </p:grpSpPr>
          <p:sp>
            <p:nvSpPr>
              <p:cNvPr id="40" name="Rectangle 39">
                <a:extLst>
                  <a:ext uri="{FF2B5EF4-FFF2-40B4-BE49-F238E27FC236}">
                    <a16:creationId xmlns:a16="http://schemas.microsoft.com/office/drawing/2014/main" id="{3547D749-66BD-13D6-8832-43ECC1B517EA}"/>
                  </a:ext>
                </a:extLst>
              </p:cNvPr>
              <p:cNvSpPr/>
              <p:nvPr/>
            </p:nvSpPr>
            <p:spPr>
              <a:xfrm rot="10800000">
                <a:off x="910896" y="1255352"/>
                <a:ext cx="4958358" cy="1375377"/>
              </a:xfrm>
              <a:prstGeom prst="rect">
                <a:avLst/>
              </a:prstGeom>
              <a:solidFill>
                <a:srgbClr val="FF0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TextBox 40">
                <a:extLst>
                  <a:ext uri="{FF2B5EF4-FFF2-40B4-BE49-F238E27FC236}">
                    <a16:creationId xmlns:a16="http://schemas.microsoft.com/office/drawing/2014/main" id="{7D7840EC-AD38-41BD-AF32-93958A970A5A}"/>
                  </a:ext>
                </a:extLst>
              </p:cNvPr>
              <p:cNvSpPr txBox="1"/>
              <p:nvPr/>
            </p:nvSpPr>
            <p:spPr>
              <a:xfrm>
                <a:off x="942848" y="1255352"/>
                <a:ext cx="4603709" cy="1375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100" tIns="53340" rIns="99568" bIns="53340" numCol="1" spcCol="1270" anchor="ctr" anchorCtr="0">
                <a:noAutofit/>
              </a:bodyPr>
              <a:lstStyle/>
              <a:p>
                <a:pPr marL="0" lvl="0" indent="0" algn="r" defTabSz="622300">
                  <a:lnSpc>
                    <a:spcPct val="90000"/>
                  </a:lnSpc>
                  <a:spcBef>
                    <a:spcPct val="0"/>
                  </a:spcBef>
                  <a:spcAft>
                    <a:spcPct val="35000"/>
                  </a:spcAft>
                  <a:buNone/>
                </a:pPr>
                <a:r>
                  <a:rPr lang="en-US" sz="1000" b="1" kern="1200" dirty="0">
                    <a:solidFill>
                      <a:schemeClr val="bg1"/>
                    </a:solidFill>
                    <a:latin typeface=" Arial"/>
                  </a:rPr>
                  <a:t>Untrained: U (Cannot Perform Task)</a:t>
                </a:r>
              </a:p>
            </p:txBody>
          </p:sp>
        </p:grpSp>
        <p:sp>
          <p:nvSpPr>
            <p:cNvPr id="38" name="Oval 37">
              <a:extLst>
                <a:ext uri="{FF2B5EF4-FFF2-40B4-BE49-F238E27FC236}">
                  <a16:creationId xmlns:a16="http://schemas.microsoft.com/office/drawing/2014/main" id="{2B37DA54-B723-8D84-0C13-9ABF2EB3AF21}"/>
                </a:ext>
              </a:extLst>
            </p:cNvPr>
            <p:cNvSpPr/>
            <p:nvPr/>
          </p:nvSpPr>
          <p:spPr>
            <a:xfrm>
              <a:off x="2164246" y="2942321"/>
              <a:ext cx="538882" cy="486679"/>
            </a:xfrm>
            <a:prstGeom prst="ellipse">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U</a:t>
              </a:r>
            </a:p>
          </p:txBody>
        </p:sp>
        <p:sp>
          <p:nvSpPr>
            <p:cNvPr id="39" name="TextBox 38">
              <a:extLst>
                <a:ext uri="{FF2B5EF4-FFF2-40B4-BE49-F238E27FC236}">
                  <a16:creationId xmlns:a16="http://schemas.microsoft.com/office/drawing/2014/main" id="{C17FEEE9-C274-F321-570B-0B19E278C9FF}"/>
                </a:ext>
              </a:extLst>
            </p:cNvPr>
            <p:cNvSpPr txBox="1"/>
            <p:nvPr/>
          </p:nvSpPr>
          <p:spPr>
            <a:xfrm>
              <a:off x="2302194" y="1455911"/>
              <a:ext cx="2911887" cy="369332"/>
            </a:xfrm>
            <a:prstGeom prst="rect">
              <a:avLst/>
            </a:prstGeom>
            <a:noFill/>
          </p:spPr>
          <p:txBody>
            <a:bodyPr wrap="none" rtlCol="0">
              <a:spAutoFit/>
            </a:bodyPr>
            <a:lstStyle/>
            <a:p>
              <a:r>
                <a:rPr lang="en-US" b="1" dirty="0">
                  <a:latin typeface=" Arial"/>
                  <a:cs typeface="Times New Roman" panose="02020603050405020304" pitchFamily="18" charset="0"/>
                </a:rPr>
                <a:t>Task Proficiency Ratings</a:t>
              </a:r>
            </a:p>
          </p:txBody>
        </p:sp>
      </p:grpSp>
    </p:spTree>
    <p:extLst>
      <p:ext uri="{BB962C8B-B14F-4D97-AF65-F5344CB8AC3E}">
        <p14:creationId xmlns:p14="http://schemas.microsoft.com/office/powerpoint/2010/main" val="312263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6ECCD9B-B127-4582-B6C3-06C1380687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329CA16-BFA4-49D7-9D3D-AB86BA038D2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19FF60C-699C-44DA-9B47-7B2051A1902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9F0A5F06-5A98-4EFD-902E-5BD57E0C63B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7301B00D-6FE3-43A1-B596-8236C83F526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95AB3F4-0458-4649-8895-826FDC8C2DB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A8302E-3314-C08B-887F-03C0504F4ED9}"/>
              </a:ext>
            </a:extLst>
          </p:cNvPr>
          <p:cNvSpPr txBox="1"/>
          <p:nvPr/>
        </p:nvSpPr>
        <p:spPr>
          <a:xfrm>
            <a:off x="0" y="666009"/>
            <a:ext cx="9144001" cy="584775"/>
          </a:xfrm>
          <a:prstGeom prst="rect">
            <a:avLst/>
          </a:prstGeom>
          <a:noFill/>
        </p:spPr>
        <p:txBody>
          <a:bodyPr wrap="square" rtlCol="0">
            <a:spAutoFit/>
          </a:bodyPr>
          <a:lstStyle/>
          <a:p>
            <a:pPr algn="ctr"/>
            <a:r>
              <a:rPr lang="en-US" sz="3200" b="1" dirty="0">
                <a:latin typeface=" Arial"/>
              </a:rPr>
              <a:t>Collective Task Proficiency Ratings</a:t>
            </a:r>
          </a:p>
        </p:txBody>
      </p:sp>
      <p:sp>
        <p:nvSpPr>
          <p:cNvPr id="5" name="Rectangle 4">
            <a:extLst>
              <a:ext uri="{FF2B5EF4-FFF2-40B4-BE49-F238E27FC236}">
                <a16:creationId xmlns:a16="http://schemas.microsoft.com/office/drawing/2014/main" id="{B5E2A4EC-918C-1BDF-9845-7A98786DDB53}"/>
              </a:ext>
            </a:extLst>
          </p:cNvPr>
          <p:cNvSpPr/>
          <p:nvPr/>
        </p:nvSpPr>
        <p:spPr>
          <a:xfrm>
            <a:off x="0" y="5865778"/>
            <a:ext cx="9144000"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The unit is trained when it achieves the proficiencies specified by the commander</a:t>
            </a:r>
          </a:p>
        </p:txBody>
      </p:sp>
      <p:grpSp>
        <p:nvGrpSpPr>
          <p:cNvPr id="2" name="Group 1">
            <a:extLst>
              <a:ext uri="{FF2B5EF4-FFF2-40B4-BE49-F238E27FC236}">
                <a16:creationId xmlns:a16="http://schemas.microsoft.com/office/drawing/2014/main" id="{1D1F9411-4886-8128-F3F9-C8D2E34A0D1A}"/>
              </a:ext>
            </a:extLst>
          </p:cNvPr>
          <p:cNvGrpSpPr/>
          <p:nvPr/>
        </p:nvGrpSpPr>
        <p:grpSpPr>
          <a:xfrm>
            <a:off x="1511196" y="1479028"/>
            <a:ext cx="6121607" cy="4178132"/>
            <a:chOff x="2517568" y="1382131"/>
            <a:chExt cx="6121607" cy="4178132"/>
          </a:xfrm>
        </p:grpSpPr>
        <p:grpSp>
          <p:nvGrpSpPr>
            <p:cNvPr id="4" name="Group 3">
              <a:extLst>
                <a:ext uri="{FF2B5EF4-FFF2-40B4-BE49-F238E27FC236}">
                  <a16:creationId xmlns:a16="http://schemas.microsoft.com/office/drawing/2014/main" id="{66CAC419-ACA2-173E-7269-2F9C2851F1FC}"/>
                </a:ext>
              </a:extLst>
            </p:cNvPr>
            <p:cNvGrpSpPr/>
            <p:nvPr/>
          </p:nvGrpSpPr>
          <p:grpSpPr>
            <a:xfrm>
              <a:off x="2712046" y="1484248"/>
              <a:ext cx="4958358" cy="482162"/>
              <a:chOff x="744394" y="0"/>
              <a:chExt cx="4958358" cy="482162"/>
            </a:xfrm>
          </p:grpSpPr>
          <p:sp>
            <p:nvSpPr>
              <p:cNvPr id="19" name="Rectangle 18">
                <a:extLst>
                  <a:ext uri="{FF2B5EF4-FFF2-40B4-BE49-F238E27FC236}">
                    <a16:creationId xmlns:a16="http://schemas.microsoft.com/office/drawing/2014/main" id="{D90ABE81-1C09-304C-F035-9A2481BCA3D8}"/>
                  </a:ext>
                </a:extLst>
              </p:cNvPr>
              <p:cNvSpPr/>
              <p:nvPr/>
            </p:nvSpPr>
            <p:spPr>
              <a:xfrm rot="10800000">
                <a:off x="744394" y="0"/>
                <a:ext cx="4958358" cy="482162"/>
              </a:xfrm>
              <a:prstGeom prst="rect">
                <a:avLst/>
              </a:prstGeom>
              <a:solidFill>
                <a:srgbClr val="00B05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9EAF134E-9683-73F4-A5A9-8622D33A395C}"/>
                  </a:ext>
                </a:extLst>
              </p:cNvPr>
              <p:cNvSpPr txBox="1"/>
              <p:nvPr/>
            </p:nvSpPr>
            <p:spPr>
              <a:xfrm>
                <a:off x="744394" y="0"/>
                <a:ext cx="3986914" cy="482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78" tIns="53340" rIns="99568" bIns="53340" numCol="1" spcCol="1270" anchor="ctr" anchorCtr="0">
                <a:noAutofit/>
              </a:bodyPr>
              <a:lstStyle/>
              <a:p>
                <a:pPr marL="0" lvl="0" indent="0" algn="r" defTabSz="622300">
                  <a:lnSpc>
                    <a:spcPct val="90000"/>
                  </a:lnSpc>
                  <a:spcBef>
                    <a:spcPct val="0"/>
                  </a:spcBef>
                  <a:spcAft>
                    <a:spcPct val="35000"/>
                  </a:spcAft>
                  <a:buNone/>
                </a:pPr>
                <a:r>
                  <a:rPr lang="en-US" sz="1400" b="1" kern="1200" dirty="0">
                    <a:solidFill>
                      <a:schemeClr val="tx1"/>
                    </a:solidFill>
                    <a:latin typeface=" Arial"/>
                  </a:rPr>
                  <a:t>Trained: T (Advanced Task Proficiency)</a:t>
                </a:r>
              </a:p>
            </p:txBody>
          </p:sp>
        </p:grpSp>
        <p:sp>
          <p:nvSpPr>
            <p:cNvPr id="6" name="Rectangle 5">
              <a:extLst>
                <a:ext uri="{FF2B5EF4-FFF2-40B4-BE49-F238E27FC236}">
                  <a16:creationId xmlns:a16="http://schemas.microsoft.com/office/drawing/2014/main" id="{0AEE65F5-7B14-542D-4270-81A6F7FC31FE}"/>
                </a:ext>
              </a:extLst>
            </p:cNvPr>
            <p:cNvSpPr/>
            <p:nvPr/>
          </p:nvSpPr>
          <p:spPr>
            <a:xfrm>
              <a:off x="3552825" y="2054765"/>
              <a:ext cx="5086350" cy="6172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Font typeface="Arial" panose="020B0604020202020204" pitchFamily="34" charset="0"/>
                <a:buChar char="•"/>
                <a:defRPr/>
              </a:pPr>
              <a:r>
                <a:rPr lang="en-US" sz="1100" b="1" dirty="0">
                  <a:solidFill>
                    <a:prstClr val="black"/>
                  </a:solidFill>
                  <a:latin typeface=" Arial"/>
                </a:rPr>
                <a:t>Unit is </a:t>
              </a:r>
              <a:r>
                <a:rPr lang="en-US" sz="1100" b="1" u="sng" dirty="0">
                  <a:solidFill>
                    <a:prstClr val="black"/>
                  </a:solidFill>
                  <a:latin typeface=" Arial"/>
                </a:rPr>
                <a:t>trained</a:t>
              </a:r>
            </a:p>
            <a:p>
              <a:pPr marL="214313" indent="-214313" defTabSz="685800">
                <a:buFont typeface="Arial" panose="020B0604020202020204" pitchFamily="34" charset="0"/>
                <a:buChar char="•"/>
                <a:defRPr/>
              </a:pPr>
              <a:r>
                <a:rPr lang="en-US" sz="1100" b="1" dirty="0">
                  <a:solidFill>
                    <a:prstClr val="black"/>
                  </a:solidFill>
                  <a:latin typeface=" Arial"/>
                </a:rPr>
                <a:t>Attained </a:t>
              </a:r>
              <a:r>
                <a:rPr lang="en-US" sz="1100" b="1" u="sng" dirty="0">
                  <a:solidFill>
                    <a:prstClr val="black"/>
                  </a:solidFill>
                  <a:latin typeface=" Arial"/>
                </a:rPr>
                <a:t>advanced</a:t>
              </a:r>
              <a:r>
                <a:rPr lang="en-US" sz="1100" b="1" dirty="0">
                  <a:solidFill>
                    <a:prstClr val="black"/>
                  </a:solidFill>
                  <a:latin typeface=" Arial"/>
                </a:rPr>
                <a:t> task proficiency </a:t>
              </a:r>
              <a:r>
                <a:rPr lang="en-US" sz="1100" b="1" u="sng" dirty="0">
                  <a:solidFill>
                    <a:prstClr val="black"/>
                  </a:solidFill>
                  <a:latin typeface=" Arial"/>
                </a:rPr>
                <a:t>free of significant shortcomings</a:t>
              </a:r>
            </a:p>
            <a:p>
              <a:pPr marL="214313" indent="-214313" defTabSz="685800">
                <a:buFont typeface="Arial" panose="020B0604020202020204" pitchFamily="34" charset="0"/>
                <a:buChar char="•"/>
                <a:defRPr/>
              </a:pPr>
              <a:r>
                <a:rPr lang="en-US" sz="1100" b="1" dirty="0">
                  <a:solidFill>
                    <a:prstClr val="black"/>
                  </a:solidFill>
                  <a:latin typeface=" Arial"/>
                </a:rPr>
                <a:t>Shortcomings </a:t>
              </a:r>
              <a:r>
                <a:rPr lang="en-US" sz="1100" b="1" u="sng" dirty="0">
                  <a:solidFill>
                    <a:prstClr val="black"/>
                  </a:solidFill>
                  <a:latin typeface=" Arial"/>
                </a:rPr>
                <a:t>require minimal training </a:t>
              </a:r>
              <a:r>
                <a:rPr lang="en-US" sz="1100" b="1" dirty="0">
                  <a:solidFill>
                    <a:prstClr val="black"/>
                  </a:solidFill>
                  <a:latin typeface=" Arial"/>
                </a:rPr>
                <a:t>to meet the standard </a:t>
              </a:r>
            </a:p>
          </p:txBody>
        </p:sp>
        <p:sp>
          <p:nvSpPr>
            <p:cNvPr id="8" name="Oval 7">
              <a:extLst>
                <a:ext uri="{FF2B5EF4-FFF2-40B4-BE49-F238E27FC236}">
                  <a16:creationId xmlns:a16="http://schemas.microsoft.com/office/drawing/2014/main" id="{D0E2B686-CD37-64A0-6A88-03467CB4C2C4}"/>
                </a:ext>
              </a:extLst>
            </p:cNvPr>
            <p:cNvSpPr/>
            <p:nvPr/>
          </p:nvSpPr>
          <p:spPr>
            <a:xfrm>
              <a:off x="2517568" y="1382131"/>
              <a:ext cx="744395" cy="686394"/>
            </a:xfrm>
            <a:prstGeom prst="ellipse">
              <a:avLst/>
            </a:prstGeom>
            <a:solidFill>
              <a:srgbClr val="00B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T</a:t>
              </a:r>
            </a:p>
          </p:txBody>
        </p:sp>
        <p:grpSp>
          <p:nvGrpSpPr>
            <p:cNvPr id="9" name="Group 8">
              <a:extLst>
                <a:ext uri="{FF2B5EF4-FFF2-40B4-BE49-F238E27FC236}">
                  <a16:creationId xmlns:a16="http://schemas.microsoft.com/office/drawing/2014/main" id="{CFB76B53-6D15-A85D-C27F-7DE67758A3CC}"/>
                </a:ext>
              </a:extLst>
            </p:cNvPr>
            <p:cNvGrpSpPr/>
            <p:nvPr/>
          </p:nvGrpSpPr>
          <p:grpSpPr>
            <a:xfrm>
              <a:off x="2725115" y="2961618"/>
              <a:ext cx="4958358" cy="499202"/>
              <a:chOff x="475834" y="525722"/>
              <a:chExt cx="4958358" cy="707457"/>
            </a:xfrm>
          </p:grpSpPr>
          <p:sp>
            <p:nvSpPr>
              <p:cNvPr id="17" name="Rectangle 16">
                <a:extLst>
                  <a:ext uri="{FF2B5EF4-FFF2-40B4-BE49-F238E27FC236}">
                    <a16:creationId xmlns:a16="http://schemas.microsoft.com/office/drawing/2014/main" id="{1E58154B-66B0-C9D5-7490-54B23710C50F}"/>
                  </a:ext>
                </a:extLst>
              </p:cNvPr>
              <p:cNvSpPr/>
              <p:nvPr/>
            </p:nvSpPr>
            <p:spPr>
              <a:xfrm rot="10800000">
                <a:off x="475834" y="525722"/>
                <a:ext cx="4958358" cy="707457"/>
              </a:xfrm>
              <a:prstGeom prst="rect">
                <a:avLst/>
              </a:prstGeom>
              <a:solidFill>
                <a:srgbClr val="FFFF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412F9420-88F6-1E56-6838-13473F4D115A}"/>
                  </a:ext>
                </a:extLst>
              </p:cNvPr>
              <p:cNvSpPr txBox="1"/>
              <p:nvPr/>
            </p:nvSpPr>
            <p:spPr>
              <a:xfrm>
                <a:off x="475834" y="525722"/>
                <a:ext cx="3785586" cy="707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915" tIns="53340" rIns="99568" bIns="53340" numCol="1" spcCol="1270" anchor="ctr" anchorCtr="0">
                <a:noAutofit/>
              </a:bodyPr>
              <a:lstStyle/>
              <a:p>
                <a:pPr marL="0" lvl="0" indent="0" algn="r" defTabSz="622300">
                  <a:lnSpc>
                    <a:spcPct val="90000"/>
                  </a:lnSpc>
                  <a:spcBef>
                    <a:spcPct val="0"/>
                  </a:spcBef>
                  <a:spcAft>
                    <a:spcPct val="35000"/>
                  </a:spcAft>
                  <a:buNone/>
                </a:pPr>
                <a:r>
                  <a:rPr lang="en-US" sz="1400" b="1" kern="1200" dirty="0">
                    <a:solidFill>
                      <a:schemeClr val="tx1"/>
                    </a:solidFill>
                    <a:latin typeface=" Arial"/>
                  </a:rPr>
                  <a:t>Practiced: P (Basic Task Proficiency)</a:t>
                </a:r>
              </a:p>
            </p:txBody>
          </p:sp>
        </p:grpSp>
        <p:sp>
          <p:nvSpPr>
            <p:cNvPr id="10" name="Oval 9">
              <a:extLst>
                <a:ext uri="{FF2B5EF4-FFF2-40B4-BE49-F238E27FC236}">
                  <a16:creationId xmlns:a16="http://schemas.microsoft.com/office/drawing/2014/main" id="{5D62FB1F-B768-0A1E-6185-4DC7E600361B}"/>
                </a:ext>
              </a:extLst>
            </p:cNvPr>
            <p:cNvSpPr/>
            <p:nvPr/>
          </p:nvSpPr>
          <p:spPr>
            <a:xfrm>
              <a:off x="2517568" y="2872125"/>
              <a:ext cx="744395" cy="686394"/>
            </a:xfrm>
            <a:prstGeom prst="ellipse">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P</a:t>
              </a:r>
            </a:p>
          </p:txBody>
        </p:sp>
        <p:sp>
          <p:nvSpPr>
            <p:cNvPr id="11" name="Rectangle 10">
              <a:extLst>
                <a:ext uri="{FF2B5EF4-FFF2-40B4-BE49-F238E27FC236}">
                  <a16:creationId xmlns:a16="http://schemas.microsoft.com/office/drawing/2014/main" id="{F85D7AAD-633F-3BF0-8500-7CCACA2884AD}"/>
                </a:ext>
              </a:extLst>
            </p:cNvPr>
            <p:cNvSpPr/>
            <p:nvPr/>
          </p:nvSpPr>
          <p:spPr>
            <a:xfrm>
              <a:off x="3552825" y="3538438"/>
              <a:ext cx="5086350" cy="6172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Font typeface="Arial" panose="020B0604020202020204" pitchFamily="34" charset="0"/>
                <a:buChar char="•"/>
                <a:defRPr/>
              </a:pPr>
              <a:r>
                <a:rPr lang="en-US" sz="1200" b="1" dirty="0">
                  <a:solidFill>
                    <a:prstClr val="black"/>
                  </a:solidFill>
                  <a:latin typeface=" Arial"/>
                </a:rPr>
                <a:t>Unit is </a:t>
              </a:r>
              <a:r>
                <a:rPr lang="en-US" sz="1200" b="1" u="sng" dirty="0">
                  <a:solidFill>
                    <a:prstClr val="black"/>
                  </a:solidFill>
                  <a:latin typeface=" Arial"/>
                </a:rPr>
                <a:t>practiced</a:t>
              </a:r>
            </a:p>
            <a:p>
              <a:pPr marL="214313" indent="-214313" defTabSz="685800">
                <a:buFont typeface="Arial" panose="020B0604020202020204" pitchFamily="34" charset="0"/>
                <a:buChar char="•"/>
                <a:defRPr/>
              </a:pPr>
              <a:r>
                <a:rPr lang="en-US" sz="1200" b="1" dirty="0">
                  <a:solidFill>
                    <a:prstClr val="black"/>
                  </a:solidFill>
                  <a:latin typeface=" Arial"/>
                </a:rPr>
                <a:t>Attained </a:t>
              </a:r>
              <a:r>
                <a:rPr lang="en-US" sz="1200" b="1" u="sng" dirty="0">
                  <a:solidFill>
                    <a:prstClr val="black"/>
                  </a:solidFill>
                  <a:latin typeface=" Arial"/>
                </a:rPr>
                <a:t>basic</a:t>
              </a:r>
              <a:r>
                <a:rPr lang="en-US" sz="1200" b="1" dirty="0">
                  <a:solidFill>
                    <a:prstClr val="black"/>
                  </a:solidFill>
                  <a:latin typeface=" Arial"/>
                </a:rPr>
                <a:t> task proficiency with </a:t>
              </a:r>
              <a:r>
                <a:rPr lang="en-US" sz="1200" b="1" u="sng" dirty="0">
                  <a:solidFill>
                    <a:prstClr val="black"/>
                  </a:solidFill>
                  <a:latin typeface=" Arial"/>
                </a:rPr>
                <a:t>shortcomings</a:t>
              </a:r>
            </a:p>
            <a:p>
              <a:pPr marL="214313" indent="-214313" defTabSz="685800">
                <a:buFont typeface="Arial" panose="020B0604020202020204" pitchFamily="34" charset="0"/>
                <a:buChar char="•"/>
                <a:defRPr/>
              </a:pPr>
              <a:r>
                <a:rPr lang="en-US" sz="1200" b="1" dirty="0">
                  <a:solidFill>
                    <a:prstClr val="black"/>
                  </a:solidFill>
                  <a:latin typeface=" Arial"/>
                </a:rPr>
                <a:t>Shortcomings </a:t>
              </a:r>
              <a:r>
                <a:rPr lang="en-US" sz="1200" b="1" u="sng" dirty="0">
                  <a:solidFill>
                    <a:prstClr val="black"/>
                  </a:solidFill>
                  <a:latin typeface=" Arial"/>
                </a:rPr>
                <a:t>may require significant training </a:t>
              </a:r>
              <a:r>
                <a:rPr lang="en-US" sz="1200" b="1" dirty="0">
                  <a:solidFill>
                    <a:prstClr val="black"/>
                  </a:solidFill>
                  <a:latin typeface=" Arial"/>
                </a:rPr>
                <a:t>to meet standard </a:t>
              </a:r>
            </a:p>
          </p:txBody>
        </p:sp>
        <p:grpSp>
          <p:nvGrpSpPr>
            <p:cNvPr id="12" name="Group 11">
              <a:extLst>
                <a:ext uri="{FF2B5EF4-FFF2-40B4-BE49-F238E27FC236}">
                  <a16:creationId xmlns:a16="http://schemas.microsoft.com/office/drawing/2014/main" id="{E3923A34-6A6C-2128-5D50-9E90FD56D49C}"/>
                </a:ext>
              </a:extLst>
            </p:cNvPr>
            <p:cNvGrpSpPr/>
            <p:nvPr/>
          </p:nvGrpSpPr>
          <p:grpSpPr>
            <a:xfrm>
              <a:off x="2889765" y="4362119"/>
              <a:ext cx="4780639" cy="499203"/>
              <a:chOff x="910896" y="1255352"/>
              <a:chExt cx="4958358" cy="1375377"/>
            </a:xfrm>
          </p:grpSpPr>
          <p:sp>
            <p:nvSpPr>
              <p:cNvPr id="15" name="Rectangle 14">
                <a:extLst>
                  <a:ext uri="{FF2B5EF4-FFF2-40B4-BE49-F238E27FC236}">
                    <a16:creationId xmlns:a16="http://schemas.microsoft.com/office/drawing/2014/main" id="{66B5C8F9-2A11-FA04-5DE3-15DF545567AE}"/>
                  </a:ext>
                </a:extLst>
              </p:cNvPr>
              <p:cNvSpPr/>
              <p:nvPr/>
            </p:nvSpPr>
            <p:spPr>
              <a:xfrm rot="10800000">
                <a:off x="910896" y="1255352"/>
                <a:ext cx="4958358" cy="1375377"/>
              </a:xfrm>
              <a:prstGeom prst="rect">
                <a:avLst/>
              </a:prstGeom>
              <a:solidFill>
                <a:srgbClr val="FF0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455BBA31-6E39-2D34-5D63-FF1B21C03DAF}"/>
                  </a:ext>
                </a:extLst>
              </p:cNvPr>
              <p:cNvSpPr txBox="1"/>
              <p:nvPr/>
            </p:nvSpPr>
            <p:spPr>
              <a:xfrm>
                <a:off x="910896" y="1255352"/>
                <a:ext cx="3690458" cy="1375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100" tIns="53340" rIns="99568" bIns="53340" numCol="1" spcCol="1270" anchor="ctr" anchorCtr="0">
                <a:noAutofit/>
              </a:bodyPr>
              <a:lstStyle/>
              <a:p>
                <a:pPr marL="0" lvl="0" indent="0" algn="r" defTabSz="622300">
                  <a:lnSpc>
                    <a:spcPct val="90000"/>
                  </a:lnSpc>
                  <a:spcBef>
                    <a:spcPct val="0"/>
                  </a:spcBef>
                  <a:spcAft>
                    <a:spcPct val="35000"/>
                  </a:spcAft>
                  <a:buNone/>
                </a:pPr>
                <a:r>
                  <a:rPr lang="en-US" sz="1400" b="1" kern="1200" dirty="0">
                    <a:solidFill>
                      <a:schemeClr val="bg1"/>
                    </a:solidFill>
                    <a:latin typeface=" Arial"/>
                  </a:rPr>
                  <a:t>Untrained: U (Cannot Perform Task)</a:t>
                </a:r>
              </a:p>
            </p:txBody>
          </p:sp>
        </p:grpSp>
        <p:sp>
          <p:nvSpPr>
            <p:cNvPr id="13" name="Oval 12">
              <a:extLst>
                <a:ext uri="{FF2B5EF4-FFF2-40B4-BE49-F238E27FC236}">
                  <a16:creationId xmlns:a16="http://schemas.microsoft.com/office/drawing/2014/main" id="{B6269300-CBC5-BE0D-DD0A-B1E6DACB15EF}"/>
                </a:ext>
              </a:extLst>
            </p:cNvPr>
            <p:cNvSpPr/>
            <p:nvPr/>
          </p:nvSpPr>
          <p:spPr>
            <a:xfrm>
              <a:off x="2541318" y="4244773"/>
              <a:ext cx="744395" cy="686394"/>
            </a:xfrm>
            <a:prstGeom prst="ellipse">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U</a:t>
              </a:r>
            </a:p>
          </p:txBody>
        </p:sp>
        <p:sp>
          <p:nvSpPr>
            <p:cNvPr id="14" name="Rectangle 13">
              <a:extLst>
                <a:ext uri="{FF2B5EF4-FFF2-40B4-BE49-F238E27FC236}">
                  <a16:creationId xmlns:a16="http://schemas.microsoft.com/office/drawing/2014/main" id="{46D6B89E-2C8A-C05B-067B-6762E13935D8}"/>
                </a:ext>
              </a:extLst>
            </p:cNvPr>
            <p:cNvSpPr/>
            <p:nvPr/>
          </p:nvSpPr>
          <p:spPr>
            <a:xfrm>
              <a:off x="3552825" y="4943043"/>
              <a:ext cx="5086350" cy="6172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Font typeface="Arial" panose="020B0604020202020204" pitchFamily="34" charset="0"/>
                <a:buChar char="•"/>
                <a:defRPr/>
              </a:pPr>
              <a:r>
                <a:rPr lang="en-US" sz="1200" b="1" dirty="0">
                  <a:solidFill>
                    <a:schemeClr val="bg1"/>
                  </a:solidFill>
                  <a:latin typeface="Arial" panose="020B0604020202020204" pitchFamily="34" charset="0"/>
                  <a:cs typeface="Arial" panose="020B0604020202020204" pitchFamily="34" charset="0"/>
                </a:rPr>
                <a:t>Unit is </a:t>
              </a:r>
              <a:r>
                <a:rPr lang="en-US" sz="1200" b="1" u="sng" dirty="0">
                  <a:solidFill>
                    <a:schemeClr val="bg1"/>
                  </a:solidFill>
                  <a:latin typeface="Arial" panose="020B0604020202020204" pitchFamily="34" charset="0"/>
                  <a:cs typeface="Arial" panose="020B0604020202020204" pitchFamily="34" charset="0"/>
                </a:rPr>
                <a:t>untrained</a:t>
              </a:r>
            </a:p>
            <a:p>
              <a:pPr marL="214313" indent="-214313" defTabSz="685800">
                <a:buFont typeface="Arial" panose="020B0604020202020204" pitchFamily="34" charset="0"/>
                <a:buChar char="•"/>
                <a:defRPr/>
              </a:pPr>
              <a:r>
                <a:rPr lang="en-US" sz="1200" b="1" dirty="0">
                  <a:solidFill>
                    <a:schemeClr val="bg1"/>
                  </a:solidFill>
                  <a:latin typeface="Arial" panose="020B0604020202020204" pitchFamily="34" charset="0"/>
                  <a:cs typeface="Arial" panose="020B0604020202020204" pitchFamily="34" charset="0"/>
                </a:rPr>
                <a:t>Unit </a:t>
              </a:r>
              <a:r>
                <a:rPr lang="en-US" sz="1200" b="1" u="sng" dirty="0">
                  <a:solidFill>
                    <a:schemeClr val="bg1"/>
                  </a:solidFill>
                  <a:latin typeface="Arial" panose="020B0604020202020204" pitchFamily="34" charset="0"/>
                  <a:cs typeface="Arial" panose="020B0604020202020204" pitchFamily="34" charset="0"/>
                </a:rPr>
                <a:t>cannot perform </a:t>
              </a:r>
              <a:r>
                <a:rPr lang="en-US" sz="1200" b="1" dirty="0">
                  <a:solidFill>
                    <a:schemeClr val="bg1"/>
                  </a:solidFill>
                  <a:latin typeface="Arial" panose="020B0604020202020204" pitchFamily="34" charset="0"/>
                  <a:cs typeface="Arial" panose="020B0604020202020204" pitchFamily="34" charset="0"/>
                </a:rPr>
                <a:t>the task</a:t>
              </a:r>
            </a:p>
            <a:p>
              <a:pPr marL="214313" indent="-214313" defTabSz="685800">
                <a:buFont typeface="Arial" panose="020B0604020202020204" pitchFamily="34" charset="0"/>
                <a:buChar char="•"/>
                <a:defRPr/>
              </a:pPr>
              <a:r>
                <a:rPr lang="en-US" sz="1200" b="1" dirty="0">
                  <a:solidFill>
                    <a:schemeClr val="bg1"/>
                  </a:solidFill>
                  <a:latin typeface="Arial" panose="020B0604020202020204" pitchFamily="34" charset="0"/>
                  <a:cs typeface="Arial" panose="020B0604020202020204" pitchFamily="34" charset="0"/>
                </a:rPr>
                <a:t>Shortcomings </a:t>
              </a:r>
              <a:r>
                <a:rPr lang="en-US" sz="1200" b="1" u="sng" dirty="0">
                  <a:solidFill>
                    <a:schemeClr val="bg1"/>
                  </a:solidFill>
                  <a:latin typeface="Arial" panose="020B0604020202020204" pitchFamily="34" charset="0"/>
                  <a:cs typeface="Arial" panose="020B0604020202020204" pitchFamily="34" charset="0"/>
                </a:rPr>
                <a:t>require significant training </a:t>
              </a:r>
              <a:r>
                <a:rPr lang="en-US" sz="1200" b="1" dirty="0">
                  <a:solidFill>
                    <a:schemeClr val="bg1"/>
                  </a:solidFill>
                  <a:latin typeface="Arial" panose="020B0604020202020204" pitchFamily="34" charset="0"/>
                  <a:cs typeface="Arial" panose="020B0604020202020204" pitchFamily="34" charset="0"/>
                </a:rPr>
                <a:t>to achieve standards</a:t>
              </a:r>
            </a:p>
          </p:txBody>
        </p:sp>
      </p:grpSp>
    </p:spTree>
    <p:extLst>
      <p:ext uri="{BB962C8B-B14F-4D97-AF65-F5344CB8AC3E}">
        <p14:creationId xmlns:p14="http://schemas.microsoft.com/office/powerpoint/2010/main" val="831605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6171"/>
            <a:ext cx="9144000" cy="584775"/>
          </a:xfrm>
          <a:prstGeom prst="rect">
            <a:avLst/>
          </a:prstGeom>
        </p:spPr>
        <p:txBody>
          <a:bodyPr wrap="square" anchor="ctr">
            <a:spAutoFit/>
          </a:bodyPr>
          <a:lstStyle/>
          <a:p>
            <a:pPr algn="ctr"/>
            <a:r>
              <a:rPr lang="en-US" sz="3200" b="1" dirty="0">
                <a:latin typeface=" Arial"/>
              </a:rPr>
              <a:t>Prioritizing Additional Tasks</a:t>
            </a:r>
            <a:endParaRPr lang="en-US" sz="3200" dirty="0">
              <a:latin typeface=" Arial"/>
            </a:endParaRPr>
          </a:p>
        </p:txBody>
      </p:sp>
      <p:sp>
        <p:nvSpPr>
          <p:cNvPr id="3" name="TextBox 2"/>
          <p:cNvSpPr txBox="1"/>
          <p:nvPr/>
        </p:nvSpPr>
        <p:spPr>
          <a:xfrm>
            <a:off x="226629" y="1637933"/>
            <a:ext cx="8690741" cy="4401205"/>
          </a:xfrm>
          <a:prstGeom prst="rect">
            <a:avLst/>
          </a:prstGeom>
          <a:noFill/>
        </p:spPr>
        <p:txBody>
          <a:bodyPr wrap="square" rtlCol="0">
            <a:spAutoFit/>
          </a:bodyPr>
          <a:lstStyle/>
          <a:p>
            <a:pPr marL="557213" lvl="1" indent="-214313">
              <a:buFont typeface="Arial" panose="020B0604020202020204" pitchFamily="34" charset="0"/>
              <a:buChar char="•"/>
            </a:pPr>
            <a:r>
              <a:rPr lang="en-US" sz="2000" b="1" i="1" u="sng" dirty="0">
                <a:latin typeface=" Arial"/>
              </a:rPr>
              <a:t>Individual tasks: </a:t>
            </a:r>
            <a:r>
              <a:rPr lang="en-US" sz="2000" dirty="0">
                <a:latin typeface=" Arial"/>
              </a:rPr>
              <a:t>NCOs identify and train MOS-specific tasks, Army Warrior tasks, and physical readiness training</a:t>
            </a:r>
          </a:p>
          <a:p>
            <a:pPr marL="557213" lvl="1" indent="-214313">
              <a:buFont typeface="Arial" panose="020B0604020202020204" pitchFamily="34" charset="0"/>
              <a:buChar char="•"/>
            </a:pPr>
            <a:endParaRPr lang="en-US" sz="2000" dirty="0">
              <a:latin typeface=" Arial"/>
            </a:endParaRPr>
          </a:p>
          <a:p>
            <a:pPr marL="557213" lvl="1" indent="-214313">
              <a:buFont typeface="Arial" panose="020B0604020202020204" pitchFamily="34" charset="0"/>
              <a:buChar char="•"/>
            </a:pPr>
            <a:r>
              <a:rPr lang="en-US" sz="2000" b="1" i="1" u="sng" dirty="0">
                <a:latin typeface=" Arial"/>
              </a:rPr>
              <a:t>Leader tasks: </a:t>
            </a:r>
            <a:r>
              <a:rPr lang="en-US" sz="2000" dirty="0">
                <a:latin typeface=" Arial"/>
              </a:rPr>
              <a:t>Tasks designed for leaders to develop subordinate leaders</a:t>
            </a:r>
          </a:p>
          <a:p>
            <a:pPr marL="557213" lvl="1" indent="-214313">
              <a:buFont typeface="Arial" panose="020B0604020202020204" pitchFamily="34" charset="0"/>
              <a:buChar char="•"/>
            </a:pPr>
            <a:endParaRPr lang="en-US" sz="2000" dirty="0">
              <a:latin typeface=" Arial"/>
            </a:endParaRPr>
          </a:p>
          <a:p>
            <a:pPr marL="557213" lvl="1" indent="-214313">
              <a:buFont typeface="Arial" panose="020B0604020202020204" pitchFamily="34" charset="0"/>
              <a:buChar char="•"/>
            </a:pPr>
            <a:r>
              <a:rPr lang="en-US" sz="2000" b="1" i="1" u="sng" dirty="0">
                <a:latin typeface=" Arial"/>
              </a:rPr>
              <a:t>Supporting collective tasks:  </a:t>
            </a:r>
            <a:r>
              <a:rPr lang="en-US" sz="2000" dirty="0">
                <a:latin typeface=" Arial"/>
              </a:rPr>
              <a:t>Support other collective tasks. Can be trained separately or concurrently</a:t>
            </a:r>
          </a:p>
          <a:p>
            <a:pPr marL="557213" lvl="1" indent="-214313">
              <a:buFont typeface="Arial" panose="020B0604020202020204" pitchFamily="34" charset="0"/>
              <a:buChar char="•"/>
            </a:pPr>
            <a:endParaRPr lang="en-US" sz="2000" dirty="0">
              <a:latin typeface=" Arial"/>
            </a:endParaRPr>
          </a:p>
          <a:p>
            <a:pPr marL="557213" lvl="1" indent="-214313">
              <a:buFont typeface="Arial" panose="020B0604020202020204" pitchFamily="34" charset="0"/>
              <a:buChar char="•"/>
            </a:pPr>
            <a:r>
              <a:rPr lang="en-US" sz="2000" b="1" i="1" u="sng" dirty="0">
                <a:latin typeface=" Arial"/>
              </a:rPr>
              <a:t>High-payoff tasks: </a:t>
            </a:r>
            <a:r>
              <a:rPr lang="en-US" sz="2000" dirty="0">
                <a:latin typeface=" Arial"/>
              </a:rPr>
              <a:t>Support more than one MET or battle task. Identifying these leads to training efficiency</a:t>
            </a:r>
          </a:p>
          <a:p>
            <a:pPr marL="557213" lvl="1" indent="-214313">
              <a:buFont typeface="Arial" panose="020B0604020202020204" pitchFamily="34" charset="0"/>
              <a:buChar char="•"/>
            </a:pPr>
            <a:endParaRPr lang="en-US" sz="2000" dirty="0">
              <a:latin typeface=" Arial"/>
            </a:endParaRPr>
          </a:p>
          <a:p>
            <a:pPr marL="557213" lvl="1" indent="-214313">
              <a:buFont typeface="Arial" panose="020B0604020202020204" pitchFamily="34" charset="0"/>
              <a:buChar char="•"/>
            </a:pPr>
            <a:r>
              <a:rPr lang="en-US" sz="2000" b="1" i="1" u="sng" dirty="0">
                <a:latin typeface=" Arial"/>
              </a:rPr>
              <a:t>Local and HQDA Required training tasks: </a:t>
            </a:r>
            <a:r>
              <a:rPr lang="en-US" sz="2000" dirty="0">
                <a:latin typeface=" Arial"/>
              </a:rPr>
              <a:t>These include Soldier certifications, AR 350-1 requirements, and local training directives </a:t>
            </a:r>
          </a:p>
        </p:txBody>
      </p:sp>
    </p:spTree>
    <p:extLst>
      <p:ext uri="{BB962C8B-B14F-4D97-AF65-F5344CB8AC3E}">
        <p14:creationId xmlns:p14="http://schemas.microsoft.com/office/powerpoint/2010/main" val="1408626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664514"/>
            <a:ext cx="9143999" cy="584775"/>
          </a:xfrm>
          <a:prstGeom prst="rect">
            <a:avLst/>
          </a:prstGeom>
          <a:noFill/>
        </p:spPr>
        <p:txBody>
          <a:bodyPr wrap="square" rtlCol="0" anchor="ctr">
            <a:spAutoFit/>
          </a:bodyPr>
          <a:lstStyle/>
          <a:p>
            <a:pPr algn="ctr" defTabSz="514350">
              <a:defRPr/>
            </a:pPr>
            <a:r>
              <a:rPr lang="en-US" sz="3200" b="1" dirty="0">
                <a:latin typeface=" Arial"/>
              </a:rPr>
              <a:t>Prioritizing Tasks Below the T-C-B Level</a:t>
            </a:r>
          </a:p>
        </p:txBody>
      </p:sp>
      <p:sp>
        <p:nvSpPr>
          <p:cNvPr id="14" name="Rectangle 13"/>
          <p:cNvSpPr/>
          <p:nvPr/>
        </p:nvSpPr>
        <p:spPr>
          <a:xfrm>
            <a:off x="142686" y="1576241"/>
            <a:ext cx="4429314" cy="3785652"/>
          </a:xfrm>
          <a:prstGeom prst="rect">
            <a:avLst/>
          </a:prstGeom>
        </p:spPr>
        <p:txBody>
          <a:bodyPr wrap="square" anchor="t">
            <a:spAutoFit/>
          </a:bodyPr>
          <a:lstStyle/>
          <a:p>
            <a:pPr marL="192881" indent="-192881" defTabSz="514350">
              <a:buFont typeface="Arial" panose="020B0604020202020204" pitchFamily="34" charset="0"/>
              <a:buChar char="•"/>
              <a:defRPr/>
            </a:pPr>
            <a:r>
              <a:rPr lang="en-US" sz="2000" b="1" dirty="0">
                <a:solidFill>
                  <a:prstClr val="black"/>
                </a:solidFill>
                <a:latin typeface=" Arial"/>
                <a:ea typeface="Times New Roman" panose="02020603050405020304" pitchFamily="18" charset="0"/>
              </a:rPr>
              <a:t>Below company (small units) </a:t>
            </a:r>
          </a:p>
          <a:p>
            <a:pPr defTabSz="514350">
              <a:defRPr/>
            </a:pPr>
            <a:r>
              <a:rPr lang="en-US" sz="2000" b="1" dirty="0">
                <a:solidFill>
                  <a:prstClr val="black"/>
                </a:solidFill>
                <a:latin typeface=" Arial"/>
                <a:ea typeface="Times New Roman" panose="02020603050405020304" pitchFamily="18" charset="0"/>
              </a:rPr>
              <a:t>continue the process of prioritizing the tasks that are </a:t>
            </a:r>
            <a:r>
              <a:rPr lang="en-US" sz="2000" b="1" i="1" u="sng" dirty="0">
                <a:solidFill>
                  <a:prstClr val="black"/>
                </a:solidFill>
                <a:latin typeface=" Arial"/>
                <a:ea typeface="Times New Roman" panose="02020603050405020304" pitchFamily="18" charset="0"/>
              </a:rPr>
              <a:t>crucial</a:t>
            </a:r>
            <a:r>
              <a:rPr lang="en-US" sz="2000" b="1" dirty="0">
                <a:solidFill>
                  <a:prstClr val="black"/>
                </a:solidFill>
                <a:latin typeface=" Arial"/>
                <a:ea typeface="Times New Roman" panose="02020603050405020304" pitchFamily="18" charset="0"/>
              </a:rPr>
              <a:t> to the execution of the company Mission Essential Tasks (METs) – </a:t>
            </a:r>
            <a:r>
              <a:rPr lang="en-US" sz="2000" b="1" dirty="0">
                <a:latin typeface=" Arial"/>
                <a:ea typeface="Times New Roman" panose="02020603050405020304" pitchFamily="18" charset="0"/>
              </a:rPr>
              <a:t>these </a:t>
            </a:r>
          </a:p>
          <a:p>
            <a:pPr defTabSz="514350">
              <a:defRPr/>
            </a:pPr>
            <a:r>
              <a:rPr lang="en-US" sz="2000" b="1" dirty="0">
                <a:latin typeface=" Arial"/>
                <a:ea typeface="Times New Roman" panose="02020603050405020304" pitchFamily="18" charset="0"/>
              </a:rPr>
              <a:t>are also know as Battle Tasks</a:t>
            </a:r>
          </a:p>
          <a:p>
            <a:pPr defTabSz="514350">
              <a:defRPr/>
            </a:pPr>
            <a:endParaRPr lang="en-US" sz="2000" b="1" dirty="0">
              <a:latin typeface=" Arial"/>
              <a:ea typeface="Times New Roman" panose="02020603050405020304" pitchFamily="18" charset="0"/>
            </a:endParaRPr>
          </a:p>
          <a:p>
            <a:pPr marL="192881" indent="-192881" defTabSz="514350">
              <a:buFont typeface="Arial" panose="020B0604020202020204" pitchFamily="34" charset="0"/>
              <a:buChar char="•"/>
              <a:defRPr/>
            </a:pPr>
            <a:endParaRPr lang="en-US" sz="2000" b="1" dirty="0">
              <a:solidFill>
                <a:prstClr val="black"/>
              </a:solidFill>
              <a:latin typeface=" Arial"/>
            </a:endParaRPr>
          </a:p>
          <a:p>
            <a:pPr marL="192881" indent="-192881" defTabSz="514350">
              <a:buFont typeface="Arial" panose="020B0604020202020204" pitchFamily="34" charset="0"/>
              <a:buChar char="•"/>
              <a:defRPr/>
            </a:pPr>
            <a:r>
              <a:rPr lang="en-US" sz="2000" b="1" dirty="0">
                <a:solidFill>
                  <a:prstClr val="black"/>
                </a:solidFill>
                <a:latin typeface=" Arial"/>
              </a:rPr>
              <a:t>The process of prioritizing</a:t>
            </a:r>
          </a:p>
          <a:p>
            <a:pPr defTabSz="514350">
              <a:defRPr/>
            </a:pPr>
            <a:r>
              <a:rPr lang="en-US" sz="2000" b="1" dirty="0">
                <a:solidFill>
                  <a:prstClr val="black"/>
                </a:solidFill>
                <a:latin typeface=" Arial"/>
              </a:rPr>
              <a:t>tasks continues down thru each echelon – to include identifying the individual tasks Soldiers train</a:t>
            </a:r>
          </a:p>
        </p:txBody>
      </p:sp>
      <p:pic>
        <p:nvPicPr>
          <p:cNvPr id="4" name="Picture 3">
            <a:extLst>
              <a:ext uri="{FF2B5EF4-FFF2-40B4-BE49-F238E27FC236}">
                <a16:creationId xmlns:a16="http://schemas.microsoft.com/office/drawing/2014/main" id="{4E2B1A07-0181-DB8B-90D3-8D0B46ECCF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03" r="-1" b="11387"/>
          <a:stretch/>
        </p:blipFill>
        <p:spPr>
          <a:xfrm>
            <a:off x="4046770" y="2085005"/>
            <a:ext cx="4954544" cy="3196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45894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609" y="1404698"/>
            <a:ext cx="3287111" cy="5016758"/>
          </a:xfrm>
          <a:prstGeom prst="rect">
            <a:avLst/>
          </a:prstGeom>
        </p:spPr>
        <p:txBody>
          <a:bodyPr wrap="square">
            <a:spAutoFit/>
          </a:bodyPr>
          <a:lstStyle/>
          <a:p>
            <a:pPr marL="450056" lvl="1" indent="-257175" defTabSz="385763">
              <a:buFont typeface="+mj-lt"/>
              <a:buAutoNum type="alphaUcPeriod"/>
              <a:defRPr/>
            </a:pPr>
            <a:r>
              <a:rPr lang="en-US" sz="1400" b="1" dirty="0">
                <a:solidFill>
                  <a:prstClr val="black"/>
                </a:solidFill>
                <a:latin typeface=" Arial"/>
              </a:rPr>
              <a:t>Training objectives for the event - MET/battle task T&amp;EOs</a:t>
            </a:r>
          </a:p>
          <a:p>
            <a:pPr marL="450056" lvl="1" indent="-257175" defTabSz="385763">
              <a:buFont typeface="+mj-lt"/>
              <a:buAutoNum type="alphaUcPeriod"/>
              <a:defRPr/>
            </a:pPr>
            <a:endParaRPr lang="en-US" sz="1000" b="1" dirty="0">
              <a:solidFill>
                <a:prstClr val="black"/>
              </a:solidFill>
              <a:latin typeface=" Arial"/>
            </a:endParaRPr>
          </a:p>
          <a:p>
            <a:pPr marL="450056" lvl="1" indent="-257175" defTabSz="385763">
              <a:buFont typeface="+mj-lt"/>
              <a:buAutoNum type="alphaUcPeriod"/>
              <a:defRPr/>
            </a:pPr>
            <a:r>
              <a:rPr lang="en-US" sz="1400" b="1" dirty="0">
                <a:solidFill>
                  <a:prstClr val="black"/>
                </a:solidFill>
                <a:latin typeface=" Arial"/>
              </a:rPr>
              <a:t>Refined as needed through each planning horizon</a:t>
            </a:r>
          </a:p>
          <a:p>
            <a:pPr marL="450056" lvl="1" indent="-257175" defTabSz="385763">
              <a:buFont typeface="+mj-lt"/>
              <a:buAutoNum type="alphaUcPeriod"/>
              <a:defRPr/>
            </a:pPr>
            <a:endParaRPr lang="en-US" sz="1000" b="1" dirty="0">
              <a:solidFill>
                <a:prstClr val="black"/>
              </a:solidFill>
              <a:latin typeface=" Arial"/>
            </a:endParaRPr>
          </a:p>
          <a:p>
            <a:pPr marL="450056" lvl="1" indent="-257175" defTabSz="385763">
              <a:buFont typeface="+mj-lt"/>
              <a:buAutoNum type="alphaUcPeriod"/>
              <a:defRPr/>
            </a:pPr>
            <a:r>
              <a:rPr lang="en-US" sz="1400" b="1" dirty="0">
                <a:solidFill>
                  <a:prstClr val="black"/>
                </a:solidFill>
                <a:latin typeface=" Arial"/>
              </a:rPr>
              <a:t>Review current MET proficiency ratings, identify target rating</a:t>
            </a:r>
          </a:p>
          <a:p>
            <a:pPr marL="321469" lvl="1" indent="-128588" defTabSz="385763">
              <a:buFont typeface="+mj-lt"/>
              <a:buAutoNum type="alphaUcPeriod"/>
              <a:defRPr/>
            </a:pPr>
            <a:endParaRPr lang="en-US" sz="1000" b="1" dirty="0">
              <a:solidFill>
                <a:prstClr val="black"/>
              </a:solidFill>
              <a:latin typeface=" Arial"/>
            </a:endParaRPr>
          </a:p>
          <a:p>
            <a:pPr marL="450056" lvl="1" indent="-257175" defTabSz="385763">
              <a:buFont typeface="+mj-lt"/>
              <a:buAutoNum type="alphaUcPeriod"/>
              <a:defRPr/>
            </a:pPr>
            <a:r>
              <a:rPr lang="en-US" sz="1400" b="1" dirty="0">
                <a:solidFill>
                  <a:prstClr val="black"/>
                </a:solidFill>
                <a:latin typeface=" Arial"/>
              </a:rPr>
              <a:t>Review previous similar training events: </a:t>
            </a:r>
          </a:p>
          <a:p>
            <a:pPr marL="192881" lvl="1" defTabSz="385763">
              <a:defRPr/>
            </a:pPr>
            <a:r>
              <a:rPr lang="en-US" sz="1400" b="1" dirty="0">
                <a:solidFill>
                  <a:prstClr val="black"/>
                </a:solidFill>
                <a:latin typeface=" Arial"/>
              </a:rPr>
              <a:t> </a:t>
            </a:r>
          </a:p>
          <a:p>
            <a:pPr marL="642938" lvl="2" indent="-257175" defTabSz="385763">
              <a:buFont typeface="+mj-lt"/>
              <a:buAutoNum type="arabicPeriod"/>
              <a:defRPr/>
            </a:pPr>
            <a:r>
              <a:rPr lang="en-US" sz="1400" b="1" dirty="0">
                <a:solidFill>
                  <a:prstClr val="black"/>
                </a:solidFill>
                <a:latin typeface=" Arial"/>
              </a:rPr>
              <a:t>AARs and event planning</a:t>
            </a:r>
          </a:p>
          <a:p>
            <a:pPr marL="385763" lvl="2" defTabSz="385763">
              <a:defRPr/>
            </a:pPr>
            <a:r>
              <a:rPr lang="en-US" sz="1400" b="1" dirty="0">
                <a:solidFill>
                  <a:prstClr val="black"/>
                </a:solidFill>
                <a:latin typeface=" Arial"/>
              </a:rPr>
              <a:t>records can provide additional insights based on how the event was executed previously.</a:t>
            </a:r>
          </a:p>
          <a:p>
            <a:pPr marL="385763" lvl="2" defTabSz="385763">
              <a:defRPr/>
            </a:pPr>
            <a:endParaRPr lang="en-US" sz="1000" b="1" dirty="0">
              <a:solidFill>
                <a:prstClr val="black"/>
              </a:solidFill>
              <a:latin typeface=" Arial"/>
            </a:endParaRPr>
          </a:p>
          <a:p>
            <a:pPr marL="642938" lvl="2" indent="-257175" defTabSz="385763">
              <a:buAutoNum type="arabicPeriod" startAt="2"/>
              <a:defRPr/>
            </a:pPr>
            <a:r>
              <a:rPr lang="en-US" sz="1400" b="1" dirty="0">
                <a:solidFill>
                  <a:prstClr val="black"/>
                </a:solidFill>
                <a:latin typeface=" Arial"/>
              </a:rPr>
              <a:t>Ask the following:</a:t>
            </a:r>
          </a:p>
          <a:p>
            <a:pPr marL="385763" lvl="2" defTabSz="385763">
              <a:defRPr/>
            </a:pPr>
            <a:endParaRPr lang="en-US" sz="1000" b="1" dirty="0">
              <a:solidFill>
                <a:prstClr val="black"/>
              </a:solidFill>
              <a:latin typeface=" Arial"/>
            </a:endParaRPr>
          </a:p>
          <a:p>
            <a:pPr marL="867966" lvl="4" indent="-192881" defTabSz="385763">
              <a:buFont typeface="Wingdings" panose="05000000000000000000" pitchFamily="2" charset="2"/>
              <a:buChar char="ü"/>
              <a:defRPr/>
            </a:pPr>
            <a:r>
              <a:rPr lang="en-US" sz="1400" b="1" dirty="0">
                <a:solidFill>
                  <a:prstClr val="black"/>
                </a:solidFill>
                <a:latin typeface=" Arial"/>
              </a:rPr>
              <a:t>What can be improved?</a:t>
            </a:r>
          </a:p>
          <a:p>
            <a:pPr marL="867966" lvl="4" indent="-192881" defTabSz="385763">
              <a:buFont typeface="Wingdings" panose="05000000000000000000" pitchFamily="2" charset="2"/>
              <a:buChar char="ü"/>
              <a:defRPr/>
            </a:pPr>
            <a:endParaRPr lang="en-US" sz="1000" b="1" dirty="0">
              <a:solidFill>
                <a:prstClr val="black"/>
              </a:solidFill>
              <a:latin typeface=" Arial"/>
            </a:endParaRPr>
          </a:p>
          <a:p>
            <a:pPr marL="867966" lvl="4" indent="-192881" defTabSz="385763">
              <a:buFont typeface="Wingdings" panose="05000000000000000000" pitchFamily="2" charset="2"/>
              <a:buChar char="ü"/>
              <a:defRPr/>
            </a:pPr>
            <a:r>
              <a:rPr lang="en-US" sz="1400" b="1" dirty="0">
                <a:solidFill>
                  <a:prstClr val="black"/>
                </a:solidFill>
                <a:latin typeface=" Arial"/>
              </a:rPr>
              <a:t>What should be sustained?</a:t>
            </a:r>
          </a:p>
        </p:txBody>
      </p:sp>
      <p:sp>
        <p:nvSpPr>
          <p:cNvPr id="5" name="TextBox 4">
            <a:extLst>
              <a:ext uri="{FF2B5EF4-FFF2-40B4-BE49-F238E27FC236}">
                <a16:creationId xmlns:a16="http://schemas.microsoft.com/office/drawing/2014/main" id="{DD01A785-5451-4820-B490-AF217CFAD25F}"/>
              </a:ext>
            </a:extLst>
          </p:cNvPr>
          <p:cNvSpPr txBox="1"/>
          <p:nvPr/>
        </p:nvSpPr>
        <p:spPr>
          <a:xfrm>
            <a:off x="4243146" y="3363294"/>
            <a:ext cx="4531577" cy="2800767"/>
          </a:xfrm>
          <a:prstGeom prst="rect">
            <a:avLst/>
          </a:prstGeom>
          <a:solidFill>
            <a:schemeClr val="bg2">
              <a:lumMod val="75000"/>
            </a:schemeClr>
          </a:solidFill>
          <a:ln w="25400">
            <a:solidFill>
              <a:schemeClr val="tx1"/>
            </a:solidFill>
          </a:ln>
        </p:spPr>
        <p:txBody>
          <a:bodyPr wrap="square" rtlCol="0" anchor="ctr">
            <a:spAutoFit/>
          </a:bodyPr>
          <a:lstStyle/>
          <a:p>
            <a:pPr algn="ctr" defTabSz="385763">
              <a:defRPr/>
            </a:pPr>
            <a:r>
              <a:rPr lang="en-US" sz="1600" b="1" dirty="0">
                <a:solidFill>
                  <a:prstClr val="black"/>
                </a:solidFill>
                <a:latin typeface=" Arial"/>
                <a:cs typeface="Arial" pitchFamily="34" charset="0"/>
              </a:rPr>
              <a:t>Training Objectives Mission Statement for Conduct an Attack </a:t>
            </a:r>
          </a:p>
          <a:p>
            <a:pPr defTabSz="385763">
              <a:defRPr/>
            </a:pPr>
            <a:endParaRPr lang="en-US" sz="1600" b="1" u="sng" dirty="0">
              <a:solidFill>
                <a:prstClr val="black"/>
              </a:solidFill>
              <a:latin typeface=" Arial"/>
              <a:cs typeface="Arial" pitchFamily="34" charset="0"/>
            </a:endParaRPr>
          </a:p>
          <a:p>
            <a:pPr defTabSz="385763">
              <a:defRPr/>
            </a:pPr>
            <a:r>
              <a:rPr lang="en-US" sz="1600" b="1" u="sng" dirty="0">
                <a:solidFill>
                  <a:prstClr val="black"/>
                </a:solidFill>
                <a:latin typeface=" Arial"/>
                <a:cs typeface="Arial" pitchFamily="34" charset="0"/>
              </a:rPr>
              <a:t>Task(s) Focus</a:t>
            </a:r>
            <a:r>
              <a:rPr lang="en-US" sz="1600" b="1" dirty="0">
                <a:solidFill>
                  <a:prstClr val="black"/>
                </a:solidFill>
                <a:latin typeface=" Arial"/>
                <a:cs typeface="Arial" pitchFamily="34" charset="0"/>
              </a:rPr>
              <a:t>:</a:t>
            </a:r>
          </a:p>
          <a:p>
            <a:pPr defTabSz="385763">
              <a:defRPr/>
            </a:pPr>
            <a:r>
              <a:rPr lang="en-US" sz="1600" b="1" i="1" dirty="0">
                <a:solidFill>
                  <a:prstClr val="black"/>
                </a:solidFill>
                <a:latin typeface=" Arial"/>
                <a:cs typeface="Arial" pitchFamily="34" charset="0"/>
              </a:rPr>
              <a:t>Conduct an Attack, Armor &amp; Mech Inf Co Tm (ABCT) </a:t>
            </a:r>
            <a:r>
              <a:rPr lang="en-US" sz="1600" b="1" i="1" dirty="0">
                <a:solidFill>
                  <a:prstClr val="black"/>
                </a:solidFill>
                <a:latin typeface=" Arial"/>
              </a:rPr>
              <a:t>(</a:t>
            </a:r>
            <a:r>
              <a:rPr lang="en-US" sz="1600" b="1" i="1" dirty="0">
                <a:solidFill>
                  <a:prstClr val="black"/>
                </a:solidFill>
                <a:latin typeface=" Arial"/>
                <a:cs typeface="Arial" pitchFamily="34" charset="0"/>
              </a:rPr>
              <a:t>17-CO-1094</a:t>
            </a:r>
            <a:r>
              <a:rPr lang="en-US" sz="1600" b="1" i="1" dirty="0">
                <a:solidFill>
                  <a:prstClr val="black"/>
                </a:solidFill>
                <a:latin typeface=" Arial"/>
              </a:rPr>
              <a:t>)</a:t>
            </a:r>
            <a:endParaRPr lang="en-US" sz="1600" b="1" i="1" dirty="0">
              <a:solidFill>
                <a:prstClr val="black"/>
              </a:solidFill>
              <a:latin typeface=" Arial"/>
              <a:cs typeface="Arial" pitchFamily="34" charset="0"/>
            </a:endParaRPr>
          </a:p>
          <a:p>
            <a:pPr defTabSz="385763">
              <a:defRPr/>
            </a:pPr>
            <a:endParaRPr lang="en-US" sz="1600" b="1" dirty="0">
              <a:solidFill>
                <a:prstClr val="black"/>
              </a:solidFill>
              <a:latin typeface=" Arial"/>
              <a:cs typeface="Arial" pitchFamily="34" charset="0"/>
            </a:endParaRPr>
          </a:p>
          <a:p>
            <a:pPr defTabSz="385763">
              <a:defRPr/>
            </a:pPr>
            <a:r>
              <a:rPr lang="en-US" sz="1600" b="1" u="sng" dirty="0">
                <a:solidFill>
                  <a:prstClr val="black"/>
                </a:solidFill>
                <a:latin typeface=" Arial"/>
                <a:cs typeface="Arial" pitchFamily="34" charset="0"/>
              </a:rPr>
              <a:t>Desired End State</a:t>
            </a:r>
            <a:r>
              <a:rPr lang="en-US" sz="1600" b="1" dirty="0">
                <a:solidFill>
                  <a:prstClr val="black"/>
                </a:solidFill>
                <a:latin typeface=" Arial"/>
                <a:cs typeface="Arial" pitchFamily="34" charset="0"/>
              </a:rPr>
              <a:t>: </a:t>
            </a:r>
          </a:p>
          <a:p>
            <a:pPr defTabSz="385763">
              <a:defRPr/>
            </a:pPr>
            <a:r>
              <a:rPr lang="en-US" sz="1600" b="1" dirty="0">
                <a:solidFill>
                  <a:prstClr val="black"/>
                </a:solidFill>
                <a:latin typeface=" Arial"/>
                <a:cs typeface="Arial" pitchFamily="34" charset="0"/>
              </a:rPr>
              <a:t>Achieve a ‘P’ proficiency rating in the collective task Conduct an Attack (17-CO-1094) in preparation for the BN FTX.</a:t>
            </a:r>
          </a:p>
        </p:txBody>
      </p:sp>
      <p:sp>
        <p:nvSpPr>
          <p:cNvPr id="7" name="Rectangle 6"/>
          <p:cNvSpPr/>
          <p:nvPr/>
        </p:nvSpPr>
        <p:spPr>
          <a:xfrm>
            <a:off x="4243146" y="1404698"/>
            <a:ext cx="4531577" cy="1426031"/>
          </a:xfrm>
          <a:prstGeom prst="rect">
            <a:avLst/>
          </a:prstGeom>
          <a:solidFill>
            <a:schemeClr val="bg2">
              <a:lumMod val="75000"/>
            </a:schemeClr>
          </a:solidFill>
          <a:ln w="25400">
            <a:solidFill>
              <a:schemeClr val="tx1"/>
            </a:solidFill>
          </a:ln>
        </p:spPr>
        <p:txBody>
          <a:bodyPr wrap="square" anchor="ctr">
            <a:spAutoFit/>
          </a:bodyPr>
          <a:lstStyle/>
          <a:p>
            <a:pPr marL="0" lvl="1" defTabSz="385763">
              <a:spcAft>
                <a:spcPts val="380"/>
              </a:spcAft>
              <a:defRPr/>
            </a:pPr>
            <a:r>
              <a:rPr lang="en-US" sz="1600" b="1" dirty="0">
                <a:solidFill>
                  <a:prstClr val="black"/>
                </a:solidFill>
                <a:latin typeface=" Arial"/>
              </a:rPr>
              <a:t>1. Identify the METs and or </a:t>
            </a:r>
            <a:r>
              <a:rPr lang="en-US" sz="1600" b="1" i="1" dirty="0">
                <a:solidFill>
                  <a:prstClr val="black"/>
                </a:solidFill>
                <a:latin typeface=" Arial"/>
              </a:rPr>
              <a:t>Battle Tasks </a:t>
            </a:r>
            <a:r>
              <a:rPr lang="en-US" sz="1600" b="1" dirty="0">
                <a:solidFill>
                  <a:prstClr val="black"/>
                </a:solidFill>
                <a:latin typeface=" Arial"/>
              </a:rPr>
              <a:t>for training during the event.</a:t>
            </a:r>
          </a:p>
          <a:p>
            <a:pPr marL="0" lvl="1" defTabSz="385763">
              <a:spcAft>
                <a:spcPts val="380"/>
              </a:spcAft>
              <a:buFont typeface="Arial" charset="0"/>
              <a:buChar char="•"/>
              <a:defRPr/>
            </a:pPr>
            <a:endParaRPr lang="en-US" sz="1600" b="1" dirty="0">
              <a:solidFill>
                <a:prstClr val="black"/>
              </a:solidFill>
              <a:latin typeface=" Arial"/>
            </a:endParaRPr>
          </a:p>
          <a:p>
            <a:pPr marL="0" lvl="1" defTabSz="385763">
              <a:spcAft>
                <a:spcPts val="380"/>
              </a:spcAft>
              <a:defRPr/>
            </a:pPr>
            <a:r>
              <a:rPr lang="en-US" sz="1600" b="1" dirty="0">
                <a:solidFill>
                  <a:prstClr val="black"/>
                </a:solidFill>
                <a:latin typeface=" Arial"/>
              </a:rPr>
              <a:t>2. Identify the required training proficiency by task at the end of the event.</a:t>
            </a:r>
          </a:p>
        </p:txBody>
      </p:sp>
      <p:sp>
        <p:nvSpPr>
          <p:cNvPr id="3" name="TextBox 2">
            <a:extLst>
              <a:ext uri="{FF2B5EF4-FFF2-40B4-BE49-F238E27FC236}">
                <a16:creationId xmlns:a16="http://schemas.microsoft.com/office/drawing/2014/main" id="{84FE9E65-CA97-7659-FE65-6B06E3082C15}"/>
              </a:ext>
            </a:extLst>
          </p:cNvPr>
          <p:cNvSpPr txBox="1"/>
          <p:nvPr/>
        </p:nvSpPr>
        <p:spPr>
          <a:xfrm>
            <a:off x="0" y="666103"/>
            <a:ext cx="9144000" cy="544381"/>
          </a:xfrm>
          <a:prstGeom prst="rect">
            <a:avLst/>
          </a:prstGeom>
          <a:noFill/>
        </p:spPr>
        <p:txBody>
          <a:bodyPr wrap="square" lIns="51435" tIns="25718" rIns="51435" bIns="25718" rtlCol="0" anchor="ctr">
            <a:spAutoFit/>
          </a:bodyPr>
          <a:lstStyle/>
          <a:p>
            <a:pPr algn="ctr" defTabSz="514350">
              <a:defRPr/>
            </a:pPr>
            <a:r>
              <a:rPr lang="en-US" sz="3200" b="1" dirty="0">
                <a:latin typeface="Arial"/>
                <a:ea typeface="Calibri" panose="020F0502020204030204" pitchFamily="34" charset="0"/>
                <a:cs typeface="Arial"/>
              </a:rPr>
              <a:t>Identify Training Objectives</a:t>
            </a:r>
          </a:p>
        </p:txBody>
      </p:sp>
    </p:spTree>
    <p:extLst>
      <p:ext uri="{BB962C8B-B14F-4D97-AF65-F5344CB8AC3E}">
        <p14:creationId xmlns:p14="http://schemas.microsoft.com/office/powerpoint/2010/main" val="1858992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359" y="1475685"/>
            <a:ext cx="5741432" cy="4839786"/>
          </a:xfrm>
          <a:prstGeom prst="rect">
            <a:avLst/>
          </a:prstGeom>
        </p:spPr>
        <p:txBody>
          <a:bodyPr wrap="square">
            <a:spAutoFit/>
          </a:bodyPr>
          <a:lstStyle/>
          <a:p>
            <a:pPr marL="0" lvl="1" defTabSz="385763">
              <a:defRPr/>
            </a:pPr>
            <a:r>
              <a:rPr lang="en-US" sz="2000" b="1" dirty="0">
                <a:solidFill>
                  <a:prstClr val="black"/>
                </a:solidFill>
                <a:latin typeface=" Arial"/>
                <a:cs typeface="Arial" panose="020B0604020202020204" pitchFamily="34" charset="0"/>
              </a:rPr>
              <a:t>Primary Resources:</a:t>
            </a:r>
          </a:p>
          <a:p>
            <a:pPr marL="0" lvl="1" defTabSz="385763">
              <a:defRPr/>
            </a:pPr>
            <a:endParaRPr lang="en-US" sz="1350" b="1" dirty="0">
              <a:solidFill>
                <a:prstClr val="black"/>
              </a:solidFill>
              <a:latin typeface=" Arial"/>
              <a:cs typeface="Arial" panose="020B0604020202020204" pitchFamily="34" charset="0"/>
            </a:endParaRPr>
          </a:p>
          <a:p>
            <a:pPr marL="257175" lvl="1" indent="-257175" defTabSz="385763">
              <a:buFont typeface="+mj-lt"/>
              <a:buAutoNum type="arabicPeriod"/>
              <a:defRPr/>
            </a:pPr>
            <a:r>
              <a:rPr lang="en-US" sz="1400" b="1" dirty="0">
                <a:solidFill>
                  <a:prstClr val="black"/>
                </a:solidFill>
                <a:latin typeface=" Arial"/>
                <a:cs typeface="Arial" panose="020B0604020202020204" pitchFamily="34" charset="0"/>
              </a:rPr>
              <a:t>Ranges/training areas/facilities</a:t>
            </a:r>
          </a:p>
          <a:p>
            <a:pPr marL="257175" lvl="1" indent="-257175" defTabSz="385763">
              <a:buFont typeface="+mj-lt"/>
              <a:buAutoNum type="arabicPeriod"/>
              <a:defRPr/>
            </a:pPr>
            <a:r>
              <a:rPr lang="en-US" sz="1400" b="1" dirty="0">
                <a:solidFill>
                  <a:prstClr val="black"/>
                </a:solidFill>
                <a:latin typeface=" Arial"/>
                <a:cs typeface="Arial" panose="020B0604020202020204" pitchFamily="34" charset="0"/>
              </a:rPr>
              <a:t>Class I - X</a:t>
            </a:r>
          </a:p>
          <a:p>
            <a:pPr marL="257175" lvl="1" indent="-257175" defTabSz="385763">
              <a:buFont typeface="+mj-lt"/>
              <a:buAutoNum type="arabicPeriod"/>
              <a:defRPr/>
            </a:pPr>
            <a:r>
              <a:rPr lang="en-US" sz="1400" b="1" dirty="0">
                <a:solidFill>
                  <a:prstClr val="black"/>
                </a:solidFill>
                <a:latin typeface=" Arial"/>
                <a:cs typeface="Arial" panose="020B0604020202020204" pitchFamily="34" charset="0"/>
              </a:rPr>
              <a:t>Airspace requirements </a:t>
            </a:r>
          </a:p>
          <a:p>
            <a:pPr marL="257175" lvl="1" indent="-257175" defTabSz="385763">
              <a:buFont typeface="+mj-lt"/>
              <a:buAutoNum type="arabicPeriod"/>
              <a:defRPr/>
            </a:pPr>
            <a:r>
              <a:rPr lang="en-US" sz="1400" b="1" dirty="0">
                <a:solidFill>
                  <a:prstClr val="black"/>
                </a:solidFill>
                <a:latin typeface=" Arial"/>
                <a:cs typeface="Arial" panose="020B0604020202020204" pitchFamily="34" charset="0"/>
              </a:rPr>
              <a:t>TADSS</a:t>
            </a:r>
          </a:p>
          <a:p>
            <a:pPr marL="257175" lvl="1" indent="-257175" defTabSz="385763">
              <a:buFont typeface="+mj-lt"/>
              <a:buAutoNum type="arabicPeriod"/>
              <a:defRPr/>
            </a:pPr>
            <a:r>
              <a:rPr lang="en-US" sz="1400" b="1" dirty="0">
                <a:solidFill>
                  <a:prstClr val="black"/>
                </a:solidFill>
                <a:latin typeface=" Arial"/>
                <a:cs typeface="Arial" panose="020B0604020202020204" pitchFamily="34" charset="0"/>
              </a:rPr>
              <a:t>Transportation requirements</a:t>
            </a:r>
          </a:p>
          <a:p>
            <a:pPr marL="257175" lvl="1" indent="-257175" defTabSz="385763">
              <a:buFont typeface="+mj-lt"/>
              <a:buAutoNum type="arabicPeriod"/>
              <a:defRPr/>
            </a:pPr>
            <a:r>
              <a:rPr lang="en-US" sz="1400" b="1" dirty="0">
                <a:solidFill>
                  <a:prstClr val="black"/>
                </a:solidFill>
                <a:latin typeface=" Arial"/>
                <a:cs typeface="Arial" panose="020B0604020202020204" pitchFamily="34" charset="0"/>
              </a:rPr>
              <a:t>OPFOR and O/C support</a:t>
            </a:r>
          </a:p>
          <a:p>
            <a:pPr marL="257175" lvl="1" indent="-257175" defTabSz="385763">
              <a:buFont typeface="+mj-lt"/>
              <a:buAutoNum type="arabicPeriod"/>
              <a:defRPr/>
            </a:pPr>
            <a:r>
              <a:rPr lang="en-US" sz="1400" b="1" dirty="0">
                <a:solidFill>
                  <a:prstClr val="black"/>
                </a:solidFill>
                <a:latin typeface=" Arial"/>
                <a:cs typeface="Arial" panose="020B0604020202020204" pitchFamily="34" charset="0"/>
              </a:rPr>
              <a:t>Training enablers: Med, Maintenance, slice elements (FIST, FA , mortars) Know your installation training resource cycles – DPTMS</a:t>
            </a:r>
          </a:p>
          <a:p>
            <a:pPr marL="257175" lvl="1" indent="-257175" defTabSz="385763">
              <a:buFont typeface="+mj-lt"/>
              <a:buAutoNum type="arabicPeriod"/>
              <a:defRPr/>
            </a:pPr>
            <a:endParaRPr lang="en-US" sz="1350" b="1" dirty="0">
              <a:solidFill>
                <a:prstClr val="black"/>
              </a:solidFill>
              <a:latin typeface=" Arial"/>
              <a:cs typeface="Arial" panose="020B0604020202020204" pitchFamily="34" charset="0"/>
            </a:endParaRPr>
          </a:p>
          <a:p>
            <a:pPr marL="257175" lvl="1" indent="-257175" defTabSz="385763">
              <a:buFont typeface="+mj-lt"/>
              <a:buAutoNum type="arabicPeriod"/>
              <a:defRPr/>
            </a:pPr>
            <a:endParaRPr lang="en-US" sz="1350" b="1" dirty="0">
              <a:solidFill>
                <a:prstClr val="black"/>
              </a:solidFill>
              <a:latin typeface=" Arial"/>
              <a:cs typeface="Arial" panose="020B0604020202020204" pitchFamily="34" charset="0"/>
            </a:endParaRPr>
          </a:p>
          <a:p>
            <a:pPr marL="257175" lvl="1" indent="-257175" defTabSz="385763">
              <a:buFont typeface="+mj-lt"/>
              <a:buAutoNum type="arabicPeriod"/>
              <a:defRPr/>
            </a:pPr>
            <a:endParaRPr lang="en-US" sz="1350" b="1" dirty="0">
              <a:solidFill>
                <a:prstClr val="black"/>
              </a:solidFill>
              <a:latin typeface=" Arial"/>
              <a:cs typeface="Arial" panose="020B0604020202020204" pitchFamily="34" charset="0"/>
            </a:endParaRPr>
          </a:p>
          <a:p>
            <a:pPr marL="0" lvl="1" defTabSz="385763">
              <a:defRPr/>
            </a:pPr>
            <a:r>
              <a:rPr lang="en-US" sz="2000" b="1" dirty="0">
                <a:solidFill>
                  <a:prstClr val="black"/>
                </a:solidFill>
                <a:latin typeface=" Arial"/>
                <a:cs typeface="Arial" panose="020B0604020202020204" pitchFamily="34" charset="0"/>
              </a:rPr>
              <a:t>Secondary Resources: </a:t>
            </a:r>
          </a:p>
          <a:p>
            <a:pPr marL="0" lvl="1" defTabSz="385763">
              <a:defRPr/>
            </a:pPr>
            <a:endParaRPr lang="en-US" sz="750" b="1" dirty="0">
              <a:solidFill>
                <a:prstClr val="black"/>
              </a:solidFill>
              <a:latin typeface=" Arial"/>
              <a:cs typeface="Arial" panose="020B0604020202020204" pitchFamily="34" charset="0"/>
            </a:endParaRPr>
          </a:p>
          <a:p>
            <a:pPr marL="257175" indent="-257175" defTabSz="514350">
              <a:buFont typeface="+mj-lt"/>
              <a:buAutoNum type="arabicPeriod"/>
              <a:defRPr/>
            </a:pPr>
            <a:r>
              <a:rPr lang="en-US" sz="1400" b="1" dirty="0">
                <a:solidFill>
                  <a:prstClr val="black"/>
                </a:solidFill>
                <a:latin typeface=" Arial"/>
              </a:rPr>
              <a:t>Training area (TA) identification and coordination</a:t>
            </a:r>
          </a:p>
          <a:p>
            <a:pPr marL="257175" indent="-257175" defTabSz="514350">
              <a:buFont typeface="+mj-lt"/>
              <a:buAutoNum type="arabicPeriod"/>
              <a:defRPr/>
            </a:pPr>
            <a:r>
              <a:rPr lang="en-US" sz="1400" b="1" dirty="0">
                <a:solidFill>
                  <a:prstClr val="black"/>
                </a:solidFill>
                <a:latin typeface=" Arial"/>
              </a:rPr>
              <a:t>Training facilities: Sim Centers, unit conduct-of-fire trainer, aviation simulators, classrooms, and the like</a:t>
            </a:r>
          </a:p>
          <a:p>
            <a:pPr marL="257175" indent="-257175" defTabSz="514350">
              <a:buFont typeface="+mj-lt"/>
              <a:buAutoNum type="arabicPeriod"/>
              <a:defRPr/>
            </a:pPr>
            <a:r>
              <a:rPr lang="en-US" sz="1400" b="1" dirty="0">
                <a:solidFill>
                  <a:prstClr val="black"/>
                </a:solidFill>
                <a:latin typeface=" Arial"/>
              </a:rPr>
              <a:t>Coordinating training support not on the installation</a:t>
            </a:r>
          </a:p>
          <a:p>
            <a:pPr marL="257175" indent="-257175" defTabSz="514350">
              <a:buFont typeface="+mj-lt"/>
              <a:buAutoNum type="arabicPeriod"/>
              <a:defRPr/>
            </a:pPr>
            <a:r>
              <a:rPr lang="en-US" sz="1400" b="1" dirty="0">
                <a:solidFill>
                  <a:prstClr val="black"/>
                </a:solidFill>
                <a:latin typeface=" Arial"/>
              </a:rPr>
              <a:t>Locking-in school slots</a:t>
            </a:r>
          </a:p>
          <a:p>
            <a:pPr marL="257175" indent="-257175" defTabSz="514350">
              <a:buFont typeface="+mj-lt"/>
              <a:buAutoNum type="arabicPeriod"/>
              <a:defRPr/>
            </a:pPr>
            <a:r>
              <a:rPr lang="en-US" sz="1400" b="1" dirty="0">
                <a:solidFill>
                  <a:prstClr val="black"/>
                </a:solidFill>
                <a:latin typeface=" Arial"/>
              </a:rPr>
              <a:t>Proponent developed Expert Badges: Infantry, Medical, Soldier</a:t>
            </a:r>
            <a:endParaRPr lang="en-US" sz="1400" b="1" dirty="0">
              <a:solidFill>
                <a:prstClr val="black"/>
              </a:solidFill>
              <a:latin typeface=" Arial"/>
              <a:cs typeface="Arial" panose="020B0604020202020204" pitchFamily="34" charset="0"/>
            </a:endParaRPr>
          </a:p>
        </p:txBody>
      </p:sp>
      <p:sp>
        <p:nvSpPr>
          <p:cNvPr id="5" name="Rectangle 4"/>
          <p:cNvSpPr/>
          <p:nvPr/>
        </p:nvSpPr>
        <p:spPr>
          <a:xfrm>
            <a:off x="2731427" y="4464458"/>
            <a:ext cx="3696891" cy="222240"/>
          </a:xfrm>
          <a:prstGeom prst="rect">
            <a:avLst/>
          </a:prstGeom>
          <a:noFill/>
          <a:ln>
            <a:noFill/>
          </a:ln>
        </p:spPr>
        <p:txBody>
          <a:bodyPr wrap="square">
            <a:spAutoFit/>
          </a:bodyPr>
          <a:lstStyle/>
          <a:p>
            <a:pPr marL="144661" lvl="1" indent="-144661" defTabSz="385763">
              <a:buFont typeface="Arial" panose="020B0604020202020204" pitchFamily="34" charset="0"/>
              <a:buChar char="•"/>
              <a:defRPr/>
            </a:pPr>
            <a:endParaRPr lang="en-US" sz="844" b="1" dirty="0">
              <a:solidFill>
                <a:srgbClr val="0000FF"/>
              </a:solidFill>
              <a:latin typeface=" Arial"/>
              <a:cs typeface="Arial" panose="020B0604020202020204" pitchFamily="34" charset="0"/>
            </a:endParaRPr>
          </a:p>
        </p:txBody>
      </p:sp>
      <p:sp>
        <p:nvSpPr>
          <p:cNvPr id="2" name="Oval 1"/>
          <p:cNvSpPr/>
          <p:nvPr/>
        </p:nvSpPr>
        <p:spPr>
          <a:xfrm>
            <a:off x="5470537" y="1971675"/>
            <a:ext cx="3510104" cy="1616307"/>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C00000"/>
                </a:solidFill>
                <a:latin typeface="Arial" charset="0"/>
                <a:cs typeface="Arial" charset="0"/>
              </a:rPr>
              <a:t>CATS and Historical data is the best estimate for resources</a:t>
            </a:r>
          </a:p>
        </p:txBody>
      </p:sp>
      <p:sp>
        <p:nvSpPr>
          <p:cNvPr id="6" name="TextBox 5">
            <a:extLst>
              <a:ext uri="{FF2B5EF4-FFF2-40B4-BE49-F238E27FC236}">
                <a16:creationId xmlns:a16="http://schemas.microsoft.com/office/drawing/2014/main" id="{B24537AE-44DD-884D-9FDA-1BB38028F1FF}"/>
              </a:ext>
            </a:extLst>
          </p:cNvPr>
          <p:cNvSpPr txBox="1"/>
          <p:nvPr/>
        </p:nvSpPr>
        <p:spPr>
          <a:xfrm>
            <a:off x="0" y="664788"/>
            <a:ext cx="9144000" cy="544381"/>
          </a:xfrm>
          <a:prstGeom prst="rect">
            <a:avLst/>
          </a:prstGeom>
          <a:noFill/>
        </p:spPr>
        <p:txBody>
          <a:bodyPr wrap="square" lIns="51435" tIns="25718" rIns="51435" bIns="25718" rtlCol="0" anchor="ctr">
            <a:spAutoFit/>
          </a:bodyPr>
          <a:lstStyle/>
          <a:p>
            <a:pPr algn="ctr" defTabSz="514350">
              <a:defRPr/>
            </a:pPr>
            <a:r>
              <a:rPr lang="en-US" sz="3200" b="1" dirty="0">
                <a:latin typeface="Arial"/>
                <a:ea typeface="Calibri" panose="020F0502020204030204" pitchFamily="34" charset="0"/>
                <a:cs typeface="Arial"/>
              </a:rPr>
              <a:t>Identify Training Resources</a:t>
            </a:r>
          </a:p>
        </p:txBody>
      </p:sp>
      <p:sp>
        <p:nvSpPr>
          <p:cNvPr id="7" name="Oval 6">
            <a:extLst>
              <a:ext uri="{FF2B5EF4-FFF2-40B4-BE49-F238E27FC236}">
                <a16:creationId xmlns:a16="http://schemas.microsoft.com/office/drawing/2014/main" id="{EF067F29-1650-9794-02B4-4FD6A38168B1}"/>
              </a:ext>
            </a:extLst>
          </p:cNvPr>
          <p:cNvSpPr/>
          <p:nvPr/>
        </p:nvSpPr>
        <p:spPr>
          <a:xfrm>
            <a:off x="5470537" y="3429000"/>
            <a:ext cx="3525849" cy="178107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 Arial"/>
                <a:cs typeface="Arial" panose="020B0604020202020204" pitchFamily="34" charset="0"/>
              </a:rPr>
              <a:t>This includes those resources that must be requested/reserved well in advance</a:t>
            </a:r>
            <a:endParaRPr lang="en-US" sz="1600" b="1" u="sng" dirty="0">
              <a:solidFill>
                <a:schemeClr val="bg1"/>
              </a:solidFill>
              <a:latin typeface="Arial" charset="0"/>
              <a:cs typeface="Arial" charset="0"/>
            </a:endParaRPr>
          </a:p>
        </p:txBody>
      </p:sp>
    </p:spTree>
    <p:extLst>
      <p:ext uri="{BB962C8B-B14F-4D97-AF65-F5344CB8AC3E}">
        <p14:creationId xmlns:p14="http://schemas.microsoft.com/office/powerpoint/2010/main" val="52486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0B2152-DD45-4F85-A1C3-728DBDDB61EE}"/>
              </a:ext>
            </a:extLst>
          </p:cNvPr>
          <p:cNvSpPr txBox="1"/>
          <p:nvPr/>
        </p:nvSpPr>
        <p:spPr>
          <a:xfrm>
            <a:off x="0" y="668507"/>
            <a:ext cx="9144000" cy="544381"/>
          </a:xfrm>
          <a:prstGeom prst="rect">
            <a:avLst/>
          </a:prstGeom>
          <a:noFill/>
        </p:spPr>
        <p:txBody>
          <a:bodyPr wrap="square" lIns="51435" tIns="25718" rIns="51435" bIns="25718" rtlCol="0" anchor="ctr">
            <a:spAutoFit/>
          </a:bodyPr>
          <a:lstStyle/>
          <a:p>
            <a:pPr algn="ctr"/>
            <a:r>
              <a:rPr lang="en-US" sz="3200" b="1" dirty="0">
                <a:latin typeface="Arial"/>
                <a:ea typeface="Calibri" panose="020F0502020204030204" pitchFamily="34" charset="0"/>
                <a:cs typeface="Arial"/>
              </a:rPr>
              <a:t>The Task Crosswalk</a:t>
            </a:r>
          </a:p>
        </p:txBody>
      </p:sp>
      <p:sp>
        <p:nvSpPr>
          <p:cNvPr id="6" name="Rectangle 5">
            <a:extLst>
              <a:ext uri="{FF2B5EF4-FFF2-40B4-BE49-F238E27FC236}">
                <a16:creationId xmlns:a16="http://schemas.microsoft.com/office/drawing/2014/main" id="{DEBD21D2-5D8E-4C17-A661-17E2CCDDBE2C}"/>
              </a:ext>
            </a:extLst>
          </p:cNvPr>
          <p:cNvSpPr/>
          <p:nvPr/>
        </p:nvSpPr>
        <p:spPr>
          <a:xfrm>
            <a:off x="310322" y="1504654"/>
            <a:ext cx="3480322" cy="4514698"/>
          </a:xfrm>
          <a:prstGeom prst="rect">
            <a:avLst/>
          </a:prstGeom>
          <a:scene3d>
            <a:camera prst="orthographicFront"/>
            <a:lightRig rig="threePt" dir="t"/>
          </a:scene3d>
          <a:sp3d>
            <a:bevelT w="139700" h="139700" prst="divot"/>
          </a:sp3d>
        </p:spPr>
        <p:txBody>
          <a:bodyPr wrap="square" lIns="51435" tIns="25718" rIns="51435" bIns="25718" anchor="t">
            <a:spAutoFit/>
          </a:bodyPr>
          <a:lstStyle/>
          <a:p>
            <a:pPr>
              <a:spcAft>
                <a:spcPts val="254"/>
              </a:spcAft>
            </a:pPr>
            <a:r>
              <a:rPr lang="en-US" sz="2000" b="1" dirty="0">
                <a:latin typeface="Arial"/>
                <a:cs typeface="Arial"/>
              </a:rPr>
              <a:t>A Task Crosswalk links lower echelon tasks to a higher echelon task based on mission requirements</a:t>
            </a:r>
          </a:p>
          <a:p>
            <a:pPr>
              <a:spcAft>
                <a:spcPts val="254"/>
              </a:spcAft>
            </a:pPr>
            <a:endParaRPr lang="en-US" sz="2000" b="1" dirty="0">
              <a:latin typeface="Arial"/>
              <a:cs typeface="Arial"/>
            </a:endParaRPr>
          </a:p>
          <a:p>
            <a:pPr marL="450045" lvl="1" indent="-192876">
              <a:spcAft>
                <a:spcPts val="254"/>
              </a:spcAft>
              <a:buFont typeface="Arial" panose="020B0604020202020204" pitchFamily="34" charset="0"/>
              <a:buChar char="•"/>
            </a:pPr>
            <a:r>
              <a:rPr lang="en-US" sz="2000" b="1" dirty="0">
                <a:latin typeface="Arial"/>
                <a:cs typeface="Arial"/>
              </a:rPr>
              <a:t>Allows units to prioritize the tasks most important to train at each echelon</a:t>
            </a:r>
          </a:p>
          <a:p>
            <a:pPr lvl="1">
              <a:spcAft>
                <a:spcPts val="254"/>
              </a:spcAft>
            </a:pPr>
            <a:endParaRPr lang="en-US" sz="2000" b="1" dirty="0">
              <a:latin typeface="Arial"/>
              <a:cs typeface="Arial"/>
            </a:endParaRPr>
          </a:p>
          <a:p>
            <a:pPr marL="450045" lvl="1" indent="-192876">
              <a:spcAft>
                <a:spcPts val="254"/>
              </a:spcAft>
              <a:buFont typeface="Arial" panose="020B0604020202020204" pitchFamily="34" charset="0"/>
              <a:buChar char="•"/>
            </a:pPr>
            <a:r>
              <a:rPr lang="en-US" sz="2000" b="1" dirty="0">
                <a:latin typeface="Arial"/>
                <a:cs typeface="Arial"/>
              </a:rPr>
              <a:t>Provides leaders a means to analyze requirements and resources</a:t>
            </a:r>
            <a:endParaRPr lang="en-US" sz="2000" b="1" dirty="0">
              <a:latin typeface="Arial" panose="020B0604020202020204" pitchFamily="34" charset="0"/>
              <a:cs typeface="Arial" panose="020B0604020202020204" pitchFamily="34" charset="0"/>
            </a:endParaRPr>
          </a:p>
        </p:txBody>
      </p:sp>
      <p:grpSp>
        <p:nvGrpSpPr>
          <p:cNvPr id="9" name="Group 8"/>
          <p:cNvGrpSpPr/>
          <p:nvPr/>
        </p:nvGrpSpPr>
        <p:grpSpPr>
          <a:xfrm>
            <a:off x="4031970" y="1796162"/>
            <a:ext cx="5155192" cy="4659575"/>
            <a:chOff x="7017938" y="1574419"/>
            <a:chExt cx="5270496" cy="4338808"/>
          </a:xfrm>
        </p:grpSpPr>
        <p:grpSp>
          <p:nvGrpSpPr>
            <p:cNvPr id="10" name="Group 9"/>
            <p:cNvGrpSpPr/>
            <p:nvPr/>
          </p:nvGrpSpPr>
          <p:grpSpPr>
            <a:xfrm>
              <a:off x="10964665" y="1574419"/>
              <a:ext cx="649224" cy="620001"/>
              <a:chOff x="6197346" y="967805"/>
              <a:chExt cx="649224" cy="620001"/>
            </a:xfrm>
          </p:grpSpPr>
          <p:sp>
            <p:nvSpPr>
              <p:cNvPr id="36" name="Rectangle 35"/>
              <p:cNvSpPr/>
              <p:nvPr/>
            </p:nvSpPr>
            <p:spPr>
              <a:xfrm>
                <a:off x="6197346" y="1180999"/>
                <a:ext cx="649224" cy="40680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sp>
            <p:nvSpPr>
              <p:cNvPr id="37" name="TextBox 36"/>
              <p:cNvSpPr txBox="1"/>
              <p:nvPr/>
            </p:nvSpPr>
            <p:spPr>
              <a:xfrm>
                <a:off x="6382336" y="967805"/>
                <a:ext cx="293683" cy="257930"/>
              </a:xfrm>
              <a:prstGeom prst="rect">
                <a:avLst/>
              </a:prstGeom>
              <a:noFill/>
              <a:ln w="15875">
                <a:noFill/>
              </a:ln>
            </p:spPr>
            <p:txBody>
              <a:bodyPr wrap="none" rtlCol="0">
                <a:spAutoFit/>
              </a:bodyPr>
              <a:lstStyle/>
              <a:p>
                <a:pPr defTabSz="514337">
                  <a:defRPr/>
                </a:pPr>
                <a:r>
                  <a:rPr lang="en-US" sz="1200" b="1" dirty="0">
                    <a:solidFill>
                      <a:prstClr val="black"/>
                    </a:solidFill>
                    <a:latin typeface="Arial" panose="020B0604020202020204" pitchFamily="34" charset="0"/>
                    <a:cs typeface="Arial" panose="020B0604020202020204" pitchFamily="34" charset="0"/>
                  </a:rPr>
                  <a:t>X</a:t>
                </a:r>
              </a:p>
            </p:txBody>
          </p:sp>
        </p:grpSp>
        <p:pic>
          <p:nvPicPr>
            <p:cNvPr id="11" name="Picture 10"/>
            <p:cNvPicPr>
              <a:picLocks noChangeAspect="1"/>
            </p:cNvPicPr>
            <p:nvPr/>
          </p:nvPicPr>
          <p:blipFill>
            <a:blip r:embed="rId3"/>
            <a:stretch>
              <a:fillRect/>
            </a:stretch>
          </p:blipFill>
          <p:spPr>
            <a:xfrm>
              <a:off x="7017938" y="4411979"/>
              <a:ext cx="1146408" cy="1501248"/>
            </a:xfrm>
            <a:prstGeom prst="rect">
              <a:avLst/>
            </a:prstGeom>
            <a:ln w="15875">
              <a:noFill/>
            </a:ln>
          </p:spPr>
        </p:pic>
        <p:sp>
          <p:nvSpPr>
            <p:cNvPr id="12" name="Right Arrow 11"/>
            <p:cNvSpPr/>
            <p:nvPr/>
          </p:nvSpPr>
          <p:spPr>
            <a:xfrm rot="19066399">
              <a:off x="8252665" y="3802807"/>
              <a:ext cx="4035769" cy="890584"/>
            </a:xfrm>
            <a:prstGeom prst="rightArrow">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sp>
          <p:nvSpPr>
            <p:cNvPr id="15" name="Right Arrow 14"/>
            <p:cNvSpPr/>
            <p:nvPr/>
          </p:nvSpPr>
          <p:spPr>
            <a:xfrm rot="8266399">
              <a:off x="7089129" y="2623908"/>
              <a:ext cx="4035769" cy="890584"/>
            </a:xfrm>
            <a:prstGeom prst="rightArrow">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sp>
          <p:nvSpPr>
            <p:cNvPr id="16" name="TextBox 15"/>
            <p:cNvSpPr txBox="1"/>
            <p:nvPr/>
          </p:nvSpPr>
          <p:spPr>
            <a:xfrm rot="19054727">
              <a:off x="8371461" y="2905613"/>
              <a:ext cx="1383523" cy="372566"/>
            </a:xfrm>
            <a:prstGeom prst="rect">
              <a:avLst/>
            </a:prstGeom>
            <a:noFill/>
            <a:ln w="15875">
              <a:noFill/>
            </a:ln>
          </p:spPr>
          <p:txBody>
            <a:bodyPr wrap="none" rtlCol="0">
              <a:spAutoFit/>
            </a:bodyPr>
            <a:lstStyle/>
            <a:p>
              <a:r>
                <a:rPr lang="en-US" sz="2000" b="1" dirty="0">
                  <a:latin typeface="Arial" panose="020B0604020202020204"/>
                </a:rPr>
                <a:t>Guidance</a:t>
              </a:r>
            </a:p>
          </p:txBody>
        </p:sp>
        <p:grpSp>
          <p:nvGrpSpPr>
            <p:cNvPr id="17" name="Group 16"/>
            <p:cNvGrpSpPr/>
            <p:nvPr/>
          </p:nvGrpSpPr>
          <p:grpSpPr>
            <a:xfrm>
              <a:off x="8367769" y="2254029"/>
              <a:ext cx="2596896" cy="2351648"/>
              <a:chOff x="4327531" y="1766387"/>
              <a:chExt cx="2596896" cy="2351648"/>
            </a:xfrm>
          </p:grpSpPr>
          <p:grpSp>
            <p:nvGrpSpPr>
              <p:cNvPr id="19" name="Group 18"/>
              <p:cNvGrpSpPr/>
              <p:nvPr/>
            </p:nvGrpSpPr>
            <p:grpSpPr>
              <a:xfrm>
                <a:off x="6275203" y="1766387"/>
                <a:ext cx="649224" cy="635603"/>
                <a:chOff x="6197346" y="1591427"/>
                <a:chExt cx="649224" cy="635603"/>
              </a:xfrm>
            </p:grpSpPr>
            <p:sp>
              <p:nvSpPr>
                <p:cNvPr id="34" name="TextBox 33"/>
                <p:cNvSpPr txBox="1"/>
                <p:nvPr/>
              </p:nvSpPr>
              <p:spPr>
                <a:xfrm>
                  <a:off x="6391153" y="1591427"/>
                  <a:ext cx="277294" cy="257930"/>
                </a:xfrm>
                <a:prstGeom prst="rect">
                  <a:avLst/>
                </a:prstGeom>
                <a:noFill/>
                <a:ln w="15875">
                  <a:noFill/>
                </a:ln>
              </p:spPr>
              <p:txBody>
                <a:bodyPr wrap="none" rtlCol="0">
                  <a:spAutoFit/>
                </a:bodyPr>
                <a:lstStyle/>
                <a:p>
                  <a:pPr defTabSz="514337">
                    <a:defRPr/>
                  </a:pPr>
                  <a:r>
                    <a:rPr lang="en-US" sz="1200" b="1">
                      <a:solidFill>
                        <a:prstClr val="black"/>
                      </a:solidFill>
                      <a:latin typeface="Arial" panose="020B0604020202020204" pitchFamily="34" charset="0"/>
                      <a:cs typeface="Arial" panose="020B0604020202020204" pitchFamily="34" charset="0"/>
                    </a:rPr>
                    <a:t>II</a:t>
                  </a:r>
                </a:p>
              </p:txBody>
            </p:sp>
            <p:sp>
              <p:nvSpPr>
                <p:cNvPr id="35" name="Rectangle 34"/>
                <p:cNvSpPr/>
                <p:nvPr/>
              </p:nvSpPr>
              <p:spPr>
                <a:xfrm>
                  <a:off x="6197346" y="1820223"/>
                  <a:ext cx="649224" cy="40680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grpSp>
          <p:grpSp>
            <p:nvGrpSpPr>
              <p:cNvPr id="20" name="Group 19"/>
              <p:cNvGrpSpPr/>
              <p:nvPr/>
            </p:nvGrpSpPr>
            <p:grpSpPr>
              <a:xfrm>
                <a:off x="5625979" y="2407810"/>
                <a:ext cx="649224" cy="631341"/>
                <a:chOff x="6197346" y="2183478"/>
                <a:chExt cx="649224" cy="631341"/>
              </a:xfrm>
            </p:grpSpPr>
            <p:sp>
              <p:nvSpPr>
                <p:cNvPr id="32" name="TextBox 31"/>
                <p:cNvSpPr txBox="1"/>
                <p:nvPr/>
              </p:nvSpPr>
              <p:spPr>
                <a:xfrm>
                  <a:off x="6407984" y="2183478"/>
                  <a:ext cx="233046" cy="257930"/>
                </a:xfrm>
                <a:prstGeom prst="rect">
                  <a:avLst/>
                </a:prstGeom>
                <a:noFill/>
                <a:ln w="15875">
                  <a:noFill/>
                </a:ln>
              </p:spPr>
              <p:txBody>
                <a:bodyPr wrap="none" rtlCol="0">
                  <a:spAutoFit/>
                </a:bodyPr>
                <a:lstStyle/>
                <a:p>
                  <a:pPr defTabSz="514337">
                    <a:defRPr/>
                  </a:pPr>
                  <a:r>
                    <a:rPr lang="en-US" sz="1200" b="1">
                      <a:solidFill>
                        <a:prstClr val="black"/>
                      </a:solidFill>
                      <a:latin typeface="Arial" panose="020B0604020202020204" pitchFamily="34" charset="0"/>
                      <a:cs typeface="Arial" panose="020B0604020202020204" pitchFamily="34" charset="0"/>
                    </a:rPr>
                    <a:t>I</a:t>
                  </a:r>
                </a:p>
              </p:txBody>
            </p:sp>
            <p:sp>
              <p:nvSpPr>
                <p:cNvPr id="33" name="Rectangle 32"/>
                <p:cNvSpPr/>
                <p:nvPr/>
              </p:nvSpPr>
              <p:spPr>
                <a:xfrm>
                  <a:off x="6197346" y="2408012"/>
                  <a:ext cx="649224" cy="40680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grpSp>
          <p:grpSp>
            <p:nvGrpSpPr>
              <p:cNvPr id="21" name="Group 20"/>
              <p:cNvGrpSpPr/>
              <p:nvPr/>
            </p:nvGrpSpPr>
            <p:grpSpPr>
              <a:xfrm>
                <a:off x="4976755" y="3039151"/>
                <a:ext cx="649224" cy="551237"/>
                <a:chOff x="6197346" y="2972342"/>
                <a:chExt cx="649224" cy="551237"/>
              </a:xfrm>
            </p:grpSpPr>
            <p:sp>
              <p:nvSpPr>
                <p:cNvPr id="27" name="Rectangle 26"/>
                <p:cNvSpPr/>
                <p:nvPr/>
              </p:nvSpPr>
              <p:spPr>
                <a:xfrm>
                  <a:off x="6197346" y="3116772"/>
                  <a:ext cx="649224" cy="40680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grpSp>
              <p:nvGrpSpPr>
                <p:cNvPr id="28" name="Group 27"/>
                <p:cNvGrpSpPr/>
                <p:nvPr/>
              </p:nvGrpSpPr>
              <p:grpSpPr>
                <a:xfrm>
                  <a:off x="6400969" y="2972342"/>
                  <a:ext cx="241979" cy="55600"/>
                  <a:chOff x="5030732" y="2617264"/>
                  <a:chExt cx="241979" cy="55600"/>
                </a:xfrm>
              </p:grpSpPr>
              <p:sp>
                <p:nvSpPr>
                  <p:cNvPr id="29" name="Oval 28"/>
                  <p:cNvSpPr/>
                  <p:nvPr/>
                </p:nvSpPr>
                <p:spPr>
                  <a:xfrm>
                    <a:off x="5122669" y="2617264"/>
                    <a:ext cx="58105" cy="5560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sp>
                <p:nvSpPr>
                  <p:cNvPr id="30" name="Oval 29"/>
                  <p:cNvSpPr/>
                  <p:nvPr/>
                </p:nvSpPr>
                <p:spPr>
                  <a:xfrm>
                    <a:off x="5214606" y="2617264"/>
                    <a:ext cx="58105" cy="5560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sp>
                <p:nvSpPr>
                  <p:cNvPr id="31" name="Oval 30"/>
                  <p:cNvSpPr/>
                  <p:nvPr/>
                </p:nvSpPr>
                <p:spPr>
                  <a:xfrm>
                    <a:off x="5030732" y="2617264"/>
                    <a:ext cx="58105" cy="5560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200" dirty="0">
                      <a:solidFill>
                        <a:prstClr val="white"/>
                      </a:solidFill>
                      <a:latin typeface="Arial" panose="020B0604020202020204"/>
                    </a:endParaRPr>
                  </a:p>
                </p:txBody>
              </p:sp>
            </p:grpSp>
          </p:grpSp>
          <p:grpSp>
            <p:nvGrpSpPr>
              <p:cNvPr id="22" name="Group 21"/>
              <p:cNvGrpSpPr/>
              <p:nvPr/>
            </p:nvGrpSpPr>
            <p:grpSpPr>
              <a:xfrm>
                <a:off x="4327531" y="3590388"/>
                <a:ext cx="649224" cy="527647"/>
                <a:chOff x="6197346" y="3653257"/>
                <a:chExt cx="649224" cy="527647"/>
              </a:xfrm>
            </p:grpSpPr>
            <p:sp>
              <p:nvSpPr>
                <p:cNvPr id="23" name="Rectangle 22"/>
                <p:cNvSpPr/>
                <p:nvPr/>
              </p:nvSpPr>
              <p:spPr>
                <a:xfrm>
                  <a:off x="6197346" y="3774097"/>
                  <a:ext cx="649224" cy="40680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grpSp>
              <p:nvGrpSpPr>
                <p:cNvPr id="24" name="Group 23"/>
                <p:cNvGrpSpPr/>
                <p:nvPr/>
              </p:nvGrpSpPr>
              <p:grpSpPr>
                <a:xfrm>
                  <a:off x="6443624" y="3653257"/>
                  <a:ext cx="156668" cy="55600"/>
                  <a:chOff x="5032586" y="3177769"/>
                  <a:chExt cx="156668" cy="55600"/>
                </a:xfrm>
              </p:grpSpPr>
              <p:sp>
                <p:nvSpPr>
                  <p:cNvPr id="25" name="Oval 24"/>
                  <p:cNvSpPr/>
                  <p:nvPr/>
                </p:nvSpPr>
                <p:spPr>
                  <a:xfrm>
                    <a:off x="5032586" y="3177769"/>
                    <a:ext cx="58105" cy="5560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013">
                      <a:solidFill>
                        <a:prstClr val="white"/>
                      </a:solidFill>
                      <a:latin typeface="Arial" panose="020B0604020202020204"/>
                    </a:endParaRPr>
                  </a:p>
                </p:txBody>
              </p:sp>
              <p:sp>
                <p:nvSpPr>
                  <p:cNvPr id="26" name="Oval 25"/>
                  <p:cNvSpPr/>
                  <p:nvPr/>
                </p:nvSpPr>
                <p:spPr>
                  <a:xfrm>
                    <a:off x="5131149" y="3177769"/>
                    <a:ext cx="58105" cy="5560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US" sz="1200" dirty="0">
                      <a:solidFill>
                        <a:prstClr val="white"/>
                      </a:solidFill>
                      <a:latin typeface="Arial" panose="020B0604020202020204"/>
                    </a:endParaRPr>
                  </a:p>
                </p:txBody>
              </p:sp>
            </p:grpSp>
          </p:grpSp>
        </p:grpSp>
        <p:sp>
          <p:nvSpPr>
            <p:cNvPr id="18" name="TextBox 17"/>
            <p:cNvSpPr txBox="1"/>
            <p:nvPr/>
          </p:nvSpPr>
          <p:spPr>
            <a:xfrm rot="19082771">
              <a:off x="9138734" y="4079278"/>
              <a:ext cx="2119566" cy="372566"/>
            </a:xfrm>
            <a:prstGeom prst="rect">
              <a:avLst/>
            </a:prstGeom>
            <a:noFill/>
            <a:ln w="15875">
              <a:noFill/>
            </a:ln>
          </p:spPr>
          <p:txBody>
            <a:bodyPr wrap="none" rtlCol="0">
              <a:spAutoFit/>
            </a:bodyPr>
            <a:lstStyle/>
            <a:p>
              <a:r>
                <a:rPr lang="en-US" sz="2000" b="1" dirty="0">
                  <a:latin typeface="Arial" panose="020B0604020202020204"/>
                </a:rPr>
                <a:t>Prioritized Task</a:t>
              </a:r>
            </a:p>
          </p:txBody>
        </p:sp>
      </p:grpSp>
      <p:sp>
        <p:nvSpPr>
          <p:cNvPr id="2" name="AutoShape 2" descr="data:image/png;base64,iVBORw0KGgoAAAANSUhEUgAAAoAAAAFoCAYAAADHMkpRAAAgAElEQVR4Aey9C5xcVZkv+q9OCA8ZXkqEgIhNV443aV6i/LA6M14QH1W5MnE0jTJziMfR6lE5dOkQHe/EM/GYOR4N16lmAKfLO3MNR1E66mSYX6rUg0SddMkwPlC7M06qiIgQsFFBCAGSdNf9/dfea++1d+2q2vWurv62hv1Ya33rW/+1q+ur7xkBUIIcgoAgIAgsQQT2fuuzS3DVsmRBQBAQBIDlHhAGjgcWjgFY8Dwuv4mUP3KeBLUdZ8iZLzg95UIQEAQEAUFAEBAEBAFBoPMIOALgK195EV578XG4et1DeO7ZZThyZAGRAcptJf5f6QkjiKBk36iTagcQodAXcXWJSgaMIDIQQQklRBYGcNLJJczjOPyvr52E7//kCRx65qnOr1ZmFAQEAUFAEBAEBAFBQBBwNYAvHH4Sf/m+55D7Tgn/6yvHsHxZScl1lP1cnV5JCXklUBQEDh9ZwPGRARy3fAH8X4SCYIRCny0TEmA+W4hgYGAeWz54FFveP4D/8hcrRQCUl08QEAQEAUFAEBAEBIEuIeBoAE89dQEvHDoOn7rtBfzqNwtYvtw0A5cQKQ04Gr4IFvDsUWDdRSvw+FMLOPDIPFYso8aP/SwhkRLiPOXBgQgGSstw+Hng//nsPP77jUewYtnJXVquTCsICAKCgCAgCAgCgoAgQCOuOkrzwLFjAzjlRSWccPwAjlsxgBUrIjh+BXA8z8fz3wBWnMAznQcHcNtfzuP9bz2KhYUITjyxhBNWlHD88SUcfwLU+aQTluFE0jm+hBOWAyecUMJzR0pYiNDPUI4licCFwE+/B/w0FbD6DcDh7wG7NgS0NfrIpvnpCxslIOMEAUFAEBAEBIH+Q8DRAHJppUjJsfdSMrQMvXaQcIkm4QgGEMHvXliGK68AXrbyCF53+QDOPgM4/MIABgZsrSHdAUscbRmP+V81lkrEEv0I+whICjQZAHcBF6atdV2RAu69Frg1CXz4p4C+V63fA076UJX1U2D5iNWux1fp3Zamd38GuPW1NulfAleNAve1ZaYeINplvFuNtaJ3bp/vWddfmzlM3fhXuGUWwNqN+PItV+FcD0+z+PTrb8XdfLb+Buz90FpPa7ibanPM4b7PzAAfugpX1CB232feh5t21+ikmxvmVRMwz9X4N/tVum52fCW64Z6X4Ra4z0BZv5ZiGI5X6eVHIMznQ39GB3HjHZsxek6t9033936my/bfz4p5b78bZWPqfbcevRd/dv1OzGAdbv7WH9f8G2Cy4L92NYALC0oApAxIJ75lSnyjJEepzRIHGQAyXwLmjx5FcuM8Jv/pXPzmmVPx9qtLePqw6zO4oKzAVsCI8ge0QkGwbDlQWoigtOBM6+en/+43WMLgNz8FnPRa4KqHgWraqHf/AYDvAd8EEH995+H49JQl/FH4JL8n3Ql8Lkhb1w7WdllzbtjVDuLBNLuJd1exDoZDnvY6Ao/O4tM3/hVu2v1Yr3PaX/zN/gD5R/1LmsV3wwrX/qFy3x4EQn4+Hvlq1vqBtvYyxM5pDyuhqdb7bp0zjKvUb8q9+PxX50JPE9TRkcSOHDmChfkSFkoLmF8o4anDwDOHSurf04eA3x0CeH7q0Dwu/U8R/KeXzePll/0lnllxNd76xmNA6SiefCaCZ54tqX+HnuMZOHSohMPPlbCAEpZHFjAwsMwKGg7ipg+fXXG+d1H3pS2toPepe3fNa4Fvfhe4+3vABTF4pPtdNI9+xjKTKhOqbU7Vz2g+PTwFvDtl9eG9NrVS2GCb1hj47xUHFwLxlwEP3mXwuMvVbMI2p6p5DNqogw9npTGXx8OfsZ/a9JUJ2Kb5aWMtTj92t9vLeIGlcdXPd1GgrnK0C29OqTDmngSZtWthXWl9VXDRAiVeBtxrzlmJFoCyd6oKVtLUSQRWYvSWz4J5CvcaGsb77roVd1Pz2PNHMP/h2W52fPiZwvU8gHvv833ZPvorHAg3WHp1CIFwn4855L9j7dzw64Z92vsOMeqZpt53ayVirxtUFGa+M4NHPLTqu3FMwBT8Fo4t4MjREla+GPiD19AncAHPPRfByScC8wsvKD3ekaPL8afXzqPw2CAS774WP8yfgRc/+8/45I1H8P2ZeSwbOIZlywdwbH4FjhyZx4tOXobfPX0C7v23I4hEBhBhsIhKG1Mfo4u1NwW+b14LvPEjlmm3qll3A/BGALc+CPwDzx8B/uhC4L6fuqt/42uBG15rtVMI4vFGmvxostWm5/MsTZoyB14LfPpbwNfywA3XuvRW24Keadq94vXABQC++ZA7n3NFIeIjlnBIU7c2a+96CNjwoNUrDB8ftglyHpNnCn1Brn83xLz9qD0lDZrdH/wUcCG1heQtA2hePnetyyeFImIaeLQT79cDN7zM2CsfAzWxrrI+kgrEZRT4Gc33pgnYxiYQK1vT6nmnfHzKbesQeOSr2/GO2/nFQ7PTJpx31w7ctNsWIdauw40f+WOMOtqIcpPUIx5z7l7c9Pq9QA0z0BUf+iz2elxODLoB5koPj5+8DA99YactcK7DzXf8Ma44B3jk/ntxp/Pcwmd47TpcVYN/msk99KtiYPBpmMjCjzf3jSbBcqzPu0ubx6ub0obXDmJm9gDUl+3bXHP/I/f9ADPmNAHX4bCqBxd3krC0gXrX7+uPQQyvT2DLh9bawpLXHPrldb/Cti/sxIz6YTKIaz65CR++fCUe+eoXse32vRZGZe+3XketucJj4zWtVvl83P+/LfcNDOKqK1ZqRho61/v58k/S6Lt17hWXYfj2A5iZ3Yk7778KH77cTzncvSMA0l+vRBe+yACef3YAp588gL943wLOPCWCf7jrOJz2sivwinNPw3PP/w6HDy0AL/1DnHryCrwm9np87fNvxeW//3PE/uA4LCv9Hn78wM8w+NJf4E2JCP4lH8H//Nw8ji0Ay5QluZ8cAMOBvOG1rsB0QwaIG/6CJgVljvwl8DVb4KNcRTMw/Qj1Qe0chUPzeDBv++jZghs1iDz2PQzA9uXTgugN/wX48HdtQfNbJpXq11pgudUec9+3gAevBS6ghtMWAMPwoWdx+pp0AgRPp5/dtpqSIyxB9QJbqNY0cT5AjSu7aD4/fCdwg+1T6fSzL9qKt83vrd8DrvkUUJdZ+4LK66uEtcLFeE+ctVajZXcKeqec8XLRBgQO4Jbr/8pLd3Yvbrn+IKD8kbxN3bk7gFs+aui31p6Ncymc3v9FvOOjFDy9x8zsXszUxX+zGIQdbwiSmmUb6+Gwrpnnr8IwBUBlqrvKFtK1Fmkdbnz/QdyiBHs9gX1uCKuQ6wpNu971G8Kds5wDmNl9K97x0DrcfIvP54zPPWbwA7j7o3+FA2thC4Q2EYU5cJ7HZ63OuVAdm/McfqtfPPLLg3aHVTjP+cFVfUzbWht9t855KagD5A+QA7+cAy5vTJB1TMBKK7cwoFK5PHf0GP72S8fw6j8cwMcngQv+j3nMl47h8WPvwdo3ZPGmTV/HH137PoXJySefgD+54XO48u33YOXFX8Fjz1+Bcy5YwJHlEVz3gRV483vn8e37F7CM4SMDVp5AmoGX2kEBjD519O27IOhNvRD4IIU123x3OGMLAdcC724RWDQrUyBUZlFD0NTk77OFFiXU6Yc9fNZ+lcpX8bWGqToMz+3G2/ZnvPWXlvZXm+I1a2Gwbmp9eiL73EpaPtJy2wgCa6lRs0y8X36/Zc4BAkxBBm1qG25erx9Qa8Xxvi9k3dyK89qNLo8foalsDlNfsIW/9RvxZTX/Z7H3jo0YVvNV57+MpQYw8NAIM97R9ljO+xbPH8fN6ynQeahVvBlc9wbb58pY36MzuFcFAZ2NoD/n1Lo1jFXNddVBu8713/cZO3iJmmX7/XT2dzbY52z4/R9Xrgpf/uQ6B0Nie80n7efO++0d38hcqIJNuM+HFtz5PlziuEQ5jHf4orF3i0yuxR/YfwuaMQM7AiC1c6WBY1hYWMBAZBle/HslPPNCCZ+4bR6pvzqGp39zH047ei1yd16H2ZmfeWAikV3/tAM/3vM6nDbwMXz324/iXR9dhql7juHEFcfhRSeUFF2l+1sewXHHOYpHD51FefNTSwFm+uv9UQyALWDRVOqkNbnQEuoepGbOdzgaNh18wYCRu6xO1wTZRn3jw9z+g60ZpMnP0ayZA3cBFFguMIVOmhA/A2iBRWvgNL+5OrSI5lQaL03nwQDtn9nfc/2ghfkbA/z7NJ86gObT13lGOjd6XifYpcV4c9+VuXq0gtBfBWtq+ahUDVqfs4BqFy8D1uj2ZmlpOnJuKQLX/IllTiVRZc6xqc/84omWztMMsWv+5Cpl8lU8nkMNg+GX96GrgEdncd9Xv4g/+xQjEq2jHv6bxSDM+Pv2am3lOtzsmDBX4ooP3YBrQoOzEufZvtzOl+2jj6k1V/Yhaxyr2usKT7u+9btBLcPvf4Oz9zjnKmyxhbiZ2/+3NyPE2o3Y8jZL+3Tu5Ze4mK7diOtsrZT5fruQNzAXgNrYuDMEXz2Bh0IK/sHjW/20kXfLx8PsYw37ATqS2LJltP7OY36exCMoRSI4bhnwktOW4+cHSxjbEsEnPngUf5S4F3NP/FfFwZEjwIoVFjMHD/wL3nFVAb//1hOx7+fA6afM4/QXLYcV/mHRVIlllkew/HjWBu6fgyZeOtPT8V4f9NNT/nVMDcNAAG2GZBoYO12M7suzKTTq59rMqgSBVkTGUui4zvJNqyS4fXgUACOBvwfcajPCtfC46nzgXsPsSq2SMk83kGPv1ryLF02QykQaVtD9KXDhpyxMGWChD+VfuQu44Q+AW68FDl8LfPMuy1St++hzu/GmxvcvuO/2hDd4/LCsh9Wwrrg+vYAKZwr5TOFjmp4r0goyGVegK49bicAgzjdNT4Y5p5WzNEfLx6NDbA5Tn9mBW7TvovO83gsf/boxCDN+Dg/rH5Y0YXtYtDQod3vMl54Onpsr1q0Ddu8F7C/bR2zBcvBlK9WPfU9n56YRrMKsixOEoV3n+o2glpnb/wrrbncWYlwcxMOPXuLen/9SH652U6XnemTouWDQD4uNniTgbMw7/PIzAzp0/lFj7xZw7stpOaCbBvcErsBexxIcAXCAVTwGrKQtiLD+r+Wrx9OK44AVx5bj8ouOoPjIG3D1O1+L7957L56euw2RgQswdMkH8X+u/2/4xX98G+su/RX+/RcDdhk55oNZsGsJW2bf+RfmcfARbYOvg9Me70ohsNJRrU2PoTCgAyT0M1DQMeiW0fG1g2ZHQ1BUZucAYVNrJ515fBeBvACoSK9OPvSaPuznzce/7qfY87X512ou4R8+5POT9M8DIHCNvnU0i3fZeJNJ+zqQD7b512uMrRuXKrTC8GhMLZcKAftXe09pEjqxNT5/Mjr2v+4SxK4A7rxemw47wUfYOQxtTy2BpCJJLXScrczcM9iL795/CaAER6vtXKyyv4hNIu3EKiztOtdvazXNVbTtupNzhVpENz7Tjb5boRYUqpNHABxgEsASc/+ZZeCAZw4v4M2xEl584kn4+r61OP6f3o0Xn/hNPPzEMzj3zD14+F//Ec8u/3P8/D9eibcnHsUX//lEgMkAl7Hih1tJeIB1go/N4+mnDoViTjq1GIENlvaPGjcz+rfFswg5QWDpIGBrhDzaJUPL0FdAaL83APT7+jvb9Af0qiR8Js5noAfZe+hXeAQ6irWBXVG516xI17s/attGdA65svyAANqJVWjada7/HC3k0n/vs1UiS2fx6QYg9AwJPRcaNm965qvnptOf6XrfrXrWUqOv4wM4sByILKOvXol5oJUGsATW8V3AsWMRbNoQwW+fWcCrzrkFz859DX/+35/Ff75xAG9NLuDr3/kVXoybcOrADzF43gqMvKaEQ89FAFuOJMWFyAINy0ogXMH6cnJ0HgFqguoNlug8lzKjINDzCFjmF7K5FzfdeK/xJTWH++5yfeJ6xczUEkANrY0yfWqihsDbW+t1/au06VazTKmwviTOBi1NpJpWsZ1YhaZt8FzmJxawftsMz+XdvbfNQn0n59L7VePcvc+0sU+ax2rvlu7TgrMrAKoragBZ0YMmXGruSjj0/DK8dngAb3nDAkoDRzD5pWcw+l8HcN+P53HmqSz/FkH674F33LgMB+cO49QXL0fqWpqQ51HCgBIkVY5BmoIpXC5YZeFawLuQEAQEAUGgKwic+zKa/exjdife8fr3YZ36xyoduqH5PGOakj67X1KW349+3pGzrbXhXHd/wRZ6H53FVINBIJ3gWflXqYn24qbPzNqCOnPP1W+ydmlZnDvCroGLsybjWcuxqoO2y3OY9buRpdidxafvtxNfs7qGfr89P3ac1TZw0Z65an4+DMHTH7DUrc80wXP3yYKy6rtlo/3IL3SapsbT2Tgm4OWRksrT97vDy1RFEPoELmAAR+cXcM7ZJ+FdH3keX86ynscATjrBqgn83AuMGIngRScsw2+eWsDHbivh//vqMbzzmhOx6qVH8atfMzG0lfh5fr6E54+WwBEL814TcwNvjwwRBAQBQaB7CFz+x7h5/V5D2Ctnhclz3cTO5e2NPLG+pPiHnznR3odbaiSCbmSOimMMUxWU0LuzYteeabj8Dbhx7V4r8a8nZ90ghteGSQVjfLnagpcV8VxDuG8nVvXQrnP9Kjp6N4VjK5+fqmftbOYgbvwIE2G3RjsYbq76TMC1Px+GWdxZl33R8c90g++Wn++yACd/h8r3jgbw6PypOOecAbzn2gjOPWsBLz+nhAtWLeDCVwCzxeeQ/9E81gyWMDzI50fxilXAK1Yt4BWr5nH+qnlEz7PaBgYW8IW7n8cpJx7D4LnzOO+sY3jZS4G15y/He66L4NChAbzolNMrc9SzLYMq8aKHvUGdv8vztEU3AfO1iHLnyNSxhrZgWcf8nQOlx2cSzMJuEPOOMfdZWULhtayG8HH83YfCZhoOOyOAy9+Am9cbf3c4RZAPWh0kw3dl+pGP40bP/Otw4yc/DieX4e4Hesy/2OLZxGxY5TfcjHf5ynTWxEEJXrqX8eWtH3nO7cSqHtr1rn8tPnzHDWqPrdyO1qKG1zMn5OYW/6Bpw1w1Px9uGTXLL9SzaejKZ5os1PVucYAb4V05FZF3bUF3lp0XwKmnrsS1b1qBt68v4bdPRDB/bF6Zg1EaQClCszAtwpYXHyKWBo+RwqwgwgTPCzTtcoZIhEHElvsfxcsSMB8p4bRTgMPHFnDXP5+Lnz54CAce/I8gfnry2eDGrbhp7ROYxZmYu2Mrdh5Yhw9svQ5rMYe5lSuBPTfjDlyP63EHtu48ANX/SmBubiVWYhZ3br0NBzduVe3sd5NqA56YvQM5534lVj6xBzffthMom8+AZd0HcPt1azF75/tx2144c+25eSt2YiO2xh/DHXNX23O48+tsWOStnE+Ll9t2HgAq0Pevpak1GMthKatqWCp+Lv4xbjbXZOOkFeCKXBDfxp49Fr8dF//4/bjt4EZsvR64Z3YtrrtypYOjXvecvZc3VW3j3hKzWcytXYu1K4nzHObmZm269t4b+2lhvspdK57APVtvg94XPb9/X13cczh7601YeY+773ofK41134mVmD3zTA+fd9yzEjcZ75FnHwjo7D24A/o9Mt4Pz94t/hvW2pVjaSLglA4zSs0tJSSW7Prv/yLWqWo2LMnYaqG2Q2/Qo/fiz66nr3Fza3BMwEeOPIOv7Xk5/uPR03HKSSUcOfqCvRKmcWHwxoAK4eB/6COoJDuVKYbVPayu9PGjkZgCIx8OwOrHyh8DA8tR/MU8Xve6y/F7j3+7Qyi1ZppVK1dibvYOKAGJlTw3Xo0zZ2/G+ykwDW7E1pviuGyPd665PYYw+IF1uNmoI67bOGJwI2Ddr8IHbr9YJRSAbz6X8iA2Xn0mZmfnsPbidYCdi4rCyJXXb8QP7nB76jmUMPqBddhLaTHg0P2spgr0A9ZijqtvDV4mwmCpR/hxcgXAcr79e4bcHlx9/UZsfOJKPHHP+3Hw7LWYm53FmVdvxODenVh1sYWrzgxVtc3GQ/G1cyd+4BGq15btp056xLWufeJOvL9sL8r5J22NsbWHq3Dz7BxuUvt+EJetBWbvIAIVxnreiR9j59a9Bp/8jXG95z3y7IMNOJ9pHvQeyFkQWEwIOEIOI5fX3+BqZR+9F5/XvpodcrjvBm5Lff2BmDtm8QN4iNpzMydn4IAefKgDgXQkeoMsOgLgWStX4aPvex4vP7eABw8sAAvHwOCNgcgAli9fjiNHjuHo0aM47rjjsHzZctV27NgxFQQyPz9vBY2UgGMLC1i2bJlqX5inXyEFxwGcdNpxGDongi/803P47ZPPqf4612CDvHds2N7cnbj4+ptw+9pZ7LnjNjy2ciWe+LEtfhx4DE9gLWU2amXLjgOPPcEE+p5j5ZXXYyu1U3fchh8wvz7vr1yJJ/bcbGmEfPNRzlTH4GVYi1nckQPOvOlirMNeKOFi9h7sWXsd4n4plJ5CAfObzJi87EQF+vYAk5Y5rp41DK5bp4Tcg3v3qhSWFNTCYlmGk15IAC7+Pdt5YCfueeJ2XHfmHtxMWXgj9+vHmD3zalw2CKw909LeXa1pVmkz1+7sjR4XsJ/aYKeE0jktDhoDAvg3e2ncD/xgFnPc98GzrfdAyX8V9qzKO4GA+fgCcx8GN34A168909YA2u+m/a4GrdVYhVwKAj2HgHKuZwJn1k3dfSvWaaHP4XQQN17bBlO9Q7+7F0t9/cHoW2bgW2YPqGjnD1+++PZfV3hpxvxLbBwB8OI1J+Gq1/4Cb7n+OPzqd8txxqmn46QXnYSnf/c7/GpuDi996Utw/vmvwC9+8XPMzf0GJ5xwPF760nPx/PPP4pRTTsXhw8/h6NEXcPppp6v+L3nxi3HiSSfi0KFDOHr0GIo//y3+ejPwf73+CXwl57geBu9Prz09sBe3bd2rzK3XXzaIH8zN4eqz7Szcg2fjTDyB2bkzobVHJvuDZ5c/NbUqg5fZmp7H4rj96sswuPMADvjm23nAkgAHL7MEzeuvp0y5ElQGWYLCQey8Zxa3X3clMHunOT2C5jc7eHjZWIm+NcKk5RlXxxrMuXl9sAKWa1eWJ1dVc5o42cSCcNm717tnxJBzAY8pwdMSyg7iB7PA9dcrdRoOwvxDULnNXLt/Pbz386n7cP6VAesK4t8UAB3cD/wAs3M34eI4BbQ7rHU08k4EjMnZ+3Bg5210ZMBN9g+aWmvVa5OzINCTCFz+x9h7xyX49KeyODB7wClZR8358PrL8K5r3XJ3Pcl/s0wt9fVXwO/ctyVwze234m76rH5obddrAldgM/ixo71eh3c5uTiDu9Z66giACwvP4bE54NG5YxgevgCf+/z/iwFE8DefSeOLX7gTmb+fxNBQFP/jrz+OHZ+/C3+44Q/xxS9/CTf9eQobR0fx8vPPxxe+sAObNv0pfvzAj3D66Wfgu9/9Nv7kT/4zbrnlb/E/tt2Cmf+I4PyXH6/8CxeL9o8ArvsANUdzSpO352YKaPfgia3UCFrPZu/cih+cvRVXKs2eBfnKldTy8XoWN2/dC2x0dEuWxm+t9gG0t2jvjzF7HbVRO7Eq7p3P6jGozH7Kr0tZnrcqc2BOax335rDn6rW40iZnaamM+e3nPLltgObzidl7MLeW7oz0cbR9Cy9eB9J3+7tr0c8sP0abeM01AAdszZ9m58DOcix37l2HlVuvw+1br7Yx3wtcZuNnzGHJxcG4rLv4Os+e6fn8Z2rVcOVay5x6mbe1Upu5du0W4B3J9HDuflJDyoNrnbXXNYdZ3LN1J/YimP9A3AH8gGbgK4E9OaX+q+udsLhYFTjmttvcfaBf65zt0hBqrRZh+a8g0JsInLMWH77F/HHXm2y2jaulvv5AYNfiw9/6bHn1rcC+PfbwnKvwd9+6qiVMOUEg668exP+d/A2ueTdw4cUXYvLvJ5XJ92/Tf4svffHL+OBNN+IPN7wV//iPX8Utf3Mr/tvWrXjP2J/i67mc0gyedfbZmLrryxgdfYcyE//0pz/FX2/7BLJf/wZefemlKBbnsOla4A2/fzLes7mEQ4cfa8kChIggIAgIAo0iIEEgjSIn4wQBQWCxI+BoAJexAtzAPA49vwLFhx/Hvp/9EieecCKOzq/Adde/B7996iiefPoYFvAi/OnYOE44+SW480v/jFNO+T3M7nsIs//+c5QiL8Ke7/wrHn/sMZx40kl4fO4Z3LvnX/HrJ5/DsVIEx44sYMUKqKjhxQ6c8C8ICAKCgCAgCAgCgsBiRcDRAMZeE8UdN/8aE58DHvj3Yzj591ZgWWQAR144qoJAXjjyAo4/4XgcPXIUx604HqXSAhZU8MeAHfCxYAWCMNHzgnXN8/Jlx4FjF44uw1+mFvDY3Gn40P9cjieffGixYiZ8CwKCQJ8gIBrAPtlIWYYgIAjUjYDSADJq98DDL+Bj21+MtyQiuPyyAbByhyoLZ+d4YWm4hZIV1auyvDDRywDzA1r1g63ScZzfqvyhOGHyQKaQiURw4vEDOHAQ+OwXXsCzz3Ysc2ndgMgAQUAQEAQEAUFAEBAE+h0BpQGk8EYhcJ6JnudPhErz19TK7cSAmgYlRvX/CLDwO/1UzoKAICAIdBUB0QB2FX6ZXBAQBLqIwPLFFI3bRZxkakFAEBAEBAFBQBAQBPoGgUWWkK9vcJeFCAKCgCAgCAgCgoAg0DUERADsGvQysSAgCAgCgoAgIAgIAt1BQATA7uAuswoCgoAgIAgIAoKAINA1BEQA7Br0MrEgIAgIAoKAICAICALdQUAEwO7gLrMKAoKAICAICAKCgCDQNQREAOwa9DKxICAICAKCgCAgCAgC3UFABMDu4C6zCgKCgCAgCAgCgoAg0DUERADsGvQysSAgCAgCgoAgIAgIAt1BQATA7uAus3YCgZyqQshKhFX/jf125r4AACAASURBVIwAE7nGGRoz6E8UG6fTyMgwc+cmgtcXZmwjPLVqzMSIu28jEyGodmi/Q3BStUsxB/CdM99Lvb5W70mr6VVdWBsaFzv/bYBESAoCLUNABMCWQSmEFisC+TyQSgD6S3ixrsPPNwWNsREgkQL2+RuX8H0397s4AUQTAHmQQxAQBASBbiIgAmA30Ze5ewqBfAoYa0IT2FOLAbA9AWRE0Ki4Ld3Y791TBjtJoMAa6SVgetx4LpeCgCAgCHQAAREAOwCyTNEbCGTtL1t+4ap/BSCb9PKW2eW9D3M3qemVgPGhMCNa16eZuZsZ27oVtI9Su/a7GY73GQJ5cgPgf11avSetptfM2hsZu9j5b2TNMkYQ6BQCIgB2CmmZp/cQGALik0A6ZrA2A2g3PprrtJ8WzcO8H9H+fiNAzu4Yxk9Jm2M1PZ6r+R42M3duzOI7Yywrk7DXMuY+rMS3+dzk13/tV5YWi5bJ2ew3Mubi5M5sXBWBCZtfPW6MWBtdWnbZov3W/NS7p3pctbOJfaA/qY2X8x7yfRwBKmFWi15de1b0vv/cozJ/RvLifzHMBXeTf/IRNL/9WdSfZ5NduRYE+hqBkhyCQL8ikHV0fUpHl62wzmwyuF8h7T6PxdxrW39Y0vSSlj5RzZEulE+SDhiraahzrFTyD2tmbv96PHMlXf4q8W0+94w11snnev2kaPIbNCZpdtYsZEulmI+mMzZWKiUN3GJpPajKuUP7TQ7q3dOqe2Lsv4l92btUDS/iaNDRKFWjV/eeFYz98u2Ps2/2fgbuVy/xX+G9C3xPNZhyFgT6DAHRAPa1eC+LC4PA/hmjVwyIGrf60u+0H0sDcd1Y5UxtXMow+wV2zQNRQzPn79Po3H46bbvPAdFUderUQPo1WmMMhqg0LN8+/8Vm97sVe1pp2dWeV8WLA2u8Rx7aDe6ZQ6PG/tC/0q8I7Db/E5vc9y2ZdUXWbNpZFfie+vl2W+VKEOgvBEQA7K/9lNXUg4BtDvIIaMPlflkOyXqd9nNAwrTDxoBswfjiMf0PMzVMZ3XMTbM29ZUmeecLb9JZTcUL0+9K6z09ZnKOTLoC8MQ2g1TMDWwoFYCkYV5PbXf70cTtgcZYn3+cO6rJq1bsd4N7WnVPpqu8c/aS/XilDQHGszeZcAJMI3sWhL7zXpXK/Wl3GZJUL/Bv+l+uMX7lxce9nxWT76A1yzNBoF8QEAGwX3ZS1lETgYT239PnKJAypRAA6c2VybDN77RfuTeQMwNKKBhNA3GDgN//sFoASr1zV+Or3rYyjReFNS1IFoEpQ42X3mFgNARMbjFmM/wr/dGw05O+cTsAQ3Y0iIS/bMd+t3JPw68EMPGi9nncUD+PE6sYkEwDhYIrmFek3+Ce+elR+Js0+IhvrrxnvcZ/Kmr5Tk7Q37QImD96zDX51yz3gkA/ISACYD/tpqylKQT4hVYxijcGrDeEtzATmabG2Kgh4BiD148aN4aAZDxV36r1zu0Z38QNNTd+LSaFPweKgmtW4zTqi1UL2DwnjMnzQMG41ZexNfrKOA8Bo81KgAa5oMtG9rtlexrEUJVnpvZqeLWv4xAwPQ1MjgNDzsb4+pi3LdgzkjO1aIr8EDBszmNc9wL/G0yVOHlj/s8UEKUwGKkcSGMsQy4Fgb5CQATAvtpOWUzdCMSAWNIyzbb6l3/VLz2b0SHzy7yCgFT3mlo0gMKf37cvG8JcWW36/XZ4bxhsqtFpuK3J/Q7Ddy/vaSO46T1rZGwvjNH8+zXuft4yFAYj5b6q/n5yLwj0CwIiAPbLTso6aiJQlheOcbvTAM2Ppmm2JqGQHdYYGqyZ/cGDiubzCgEowSPb/DQgSCAdwrwYiHFAnsQw2DS7wkBemtzvMHz37J5WADQQp4A98w9fHUbb6B/Uhvt6+B+fBuhjmk5WNlebvqptYFdICgI9g4AIgD2zFcJIvyGw2rCH5aeCc9uZvlG0n/XEdyrzvZmmW/pGFiqYx6PeL9KwDvQebILq1Pn81Hrl3fDw3cE9rSV4Mt9fzZyLGsQG90wPb+TcU/wPAeOTwDSFXCaDT3vfYVRyxWhk4TJGEOhhBEQA7OHNEdYWNwLxDQb/TNFhJI9miz+4gpUheuEYi3r9+qr6yvl89VQaDSOL88SIm0w7YqS6iZp+fxlLeHGGMaG0j4dewIU8dGtPTV9Rfwk7vkeMZcpngES0RjQ5F9HgnjWzB13nP2e8hxEjUprJwceB6Wwzq5OxgsDiREAEwMW5b8L1YkAg7qsykre+oHXFC09wRdIbUdnq5TmVQEaCNZF6Pn+6Dj53xprBHdQ4TVijxs1IX3jXaKbYMSOsh3ypNyi80P9KYRP1pojRvPXEuUt76sfL3BPPexQDNhuRuZUwa2TPKtEK87zr/Pv2LTFmfA6YHshIZVQpYCvMOqWPILCYEBABcDHtlvC66BCgz5EnT1vAChiE4qRVCWhv9FFZ1GOjhGqNiwMFI5luUHeVusRn354s+ExvvoFMbdKLR7f2dDJbHS9i5UnDUw28BvesGslabd3mX6XL0Uz6fnA4P1RiwI5x3UnOgkB/IyACYH/vr6yuBxCgwFDIepMiky0KOEzo68mB10J+VdSjL/VFzPBLbOFUoIan0hqZ/Ho66EuV6Utsh3yTFx2VvaVNvJpzNXrdlT2Nu3h5ZGM7srlQquCnWWGRDe1ZBVqhHnebf75vTFhNnz8PgO5nkUFhvt8poZYmnQSBxYhAhKXtFiPjwrMgIAgIAoKAICAICAKCQGMIiAawMdxklCAgCAgCgoAgIAgIAosWAREAF+3WCeOCgCAgCAgCgoAgIAg0hoAIgI3hJqMEAUFAEBAEBAFBQBBYtAiIALhot04YFwQEAUFAEBAEBAFBoDEERABsDDcZJQgIAoKAICAICAKCwKJFQATARbt1wrggIAgIAoKAICAICAKNISACYGO4yShBQBAQBAQBQUAQEAQWLQIiAC7arRPGBQFBQBAQBAQBQUAQaAwBEQAbw01GCQKCgCAgCAgCgoAgsGgREAFw0W6dMC4ICAKCgCAgCAgCgkBjCIgA2BhuMkoQEAQEAUFAEBAEBIFFi4AIgIt264RxQUAQEAQEAUFAEBAEGkNABMDGcJNRgoAgIAgIAoKAICAILFoERABctFsnjAsCgoAgIAgIAoKAINAYAiIANoabjBIEBAFBQBAQBAQBQWDRIiAC4KLdOmFcEBAEBAFBQBAQBASBxhAQAbAx3GSUICAICAKCgCAgCAgCixYBEQAX7dYJ44KAICAICAKCgCAgCDSGwPLGhskoQUAQEAQEgV5F4NJLL8UDDzzQq+wJX4KAIFAFgUsuuQQ/+tGPqvRoTVOkVCqVWkNKqAgCgoAgIAj0AgKRSATyp70XdkJ4EATqR6BTn18xAde/NzJCEBAEBAFBQBAQBASBRY2ACICLevuEeUFAEBAEBAFBQBAQBOpHQATA+jGTEYKAICAICAKCgCAgCCxqBPpWACzmJpArtmpvchiLREC7vPtvDDk/+dwYxsoe+juFuG8VnRBTAdbaPHx75g9oD0UXyI2ZeAVfj0w0uEnFCYyo/QjYh2r8NTquGs2wbc7cxKJOvsPOofs5c7V4nnbR1XzLWRAQBAQBQaAjCPStADgUX439uycwMZFDgyKGtQG5MUQiCSBbUk7VdKzmv2wyg0RkBK78ksNYItOCTWsVnbCsxDFZKmEyrvt3en49b/+fi7unkHeWmcGuVvxYcOjJhSAgCAgCgoAgEB6BvhUAgTjGVwOrx+NAbgITDaoDc7syQDJrCEgWuPHJAtKxPFLb5Vu80usWnzSE5kIaMdUxhnTBfT49PlRpePXnQ+OYVsL4JBzZtfoIq7XRcWFoV+1TxO4pin8xJJMWEpnFKAF2Db+q4EqjICAICAKCQJ0I9LEACCC+HvsnchiKj8OSA+s1Cxexf6YSokMYny6hRNWZMoslQP1fJhFBZGTC0Tr6zaAeU6syv45gYoJaRm0iDaDjmN10n0gVU3MREyMRRMyJlBbTO0bxpfg0TLxV1oH92uRq8WCSr4RQ7efatG5h4Jh0lcq2iNzYiIFLBCNjLq4W5qYpVdPiOouYMMa2ZJy9mOLEmG16Jj85FG1sa5p0i7thyX+j2Lx51BKGM7t8bgQh16B4qYGPB3yTrqfBMdM7pvhiDmMjJu4jCk9nlPMuGqblWmOcwXIhCAgCgoAg0DMIMA9gXx/ZdCldMFZYyJbS6WzJfGS0ll9mk8yTWEIyW97meZItJYGS2S2b9I4rpGMlIGbwY41BLG3w46NTSJdiProlmydzLpMVNY9B05rX5KVQSsdQiilgfPOVgu9NvsvXYc5e4dpeh0mnZM+l8CXG/GfzrbDTz8yzXrRDL1mydsbG0uxrXjc7rlQqOTiadJ1rzUfw+p2xig8Lf65Xs2WNCrmGUqlULz7e+TWPej79Tup7ey+ctRl81oG7d216Tjl3AgG+W3IIAoLA4kSgU5/f/tYAUsyOj2P1bsNMOxTHeD1m4fgkSjRfZhKGNsrQflQU5XPYlYkhvdk1UA6tp+Ynj30F76DY6HpUNIQW9iGPJDa4ZADy5PHb89IbWj0M5Kew23Z+LOzLI5lMAjP7Lc2k0kbFMLq+4qxegjRcpndAW2srraNsUD0PklkUSiUUdoxjCMSOg5PI2ubiQjppUSvTmgVMEkvb4wrI2sPQ9LgctqdsDz6b11Ihi7RlzQ1gwnykzb9AUm3kENaP1jADV11D/fhYe0YVtaF1zO1SWmvERqFeheJ+WApv10xfsBeY2WZoXz1La2CMOV6uBQFBQBAQBLqCQP8LgIR1nym8WSbMaGIK+8JC7vg90XeNvn8MACEdMwjET4zBFdOO0ASaCqMpIwjA7T+8uoogFt+AJDhfGKHTpqnGaEHTEkTXbFiDWH4flOyphMphVJvW5c668vA4tBrD/g5N3lMwIgpDCgorMKVU2gwUJjA2NoJoKnyATXLLOOKKzhDiG7QEWJvBquNM4WizxSv4Y2JLCPra/GsI8oECmcFiVV7QAD5D62HJnG7wifJvpZi9hUI3wdf7mkcqOqJM7rtX71CCeWna7mPwqC4bGeOnIfeCgCAgCNgILCwsCBYdQqD/BcDcGPzBuTGlwZnGpCUl1Am17funIoH5RVlZMCtOGL5UDCR2AiHqmZJf9qbQGcYHLw7KPTP7iwAFF2p44vxynwEfWYEtG+oLnqiH5br7xrAmag7S/m1RJBIpZDJu7KzZq6PXSmjmjD7BObrGDm6pzI0b/at/OESMHwOuQFaZgr+lEXz8WkdXi+hql+OYLKRhxajkkc+kkEpEEY1E4PgI+lmhMFr3mDIi8kAQEAQEARw7dgw/+clPUCw2lbuj/UjmxpQPOCeir3prfOLbz7Z/hj4XAIuY2GZojmKWSXF60tbg+NHw39sO75U219IuWUKVfyiDFDal8nQdtNPH1Bmt6iHoCp1WChoGm1TTPgLRNTHkp3Yjx9Qjw6sxBAqFeUztzqnAFssU6Zmkd25y25FQQl8MyXQWhUIBdHpTR2wNPLJip7h2BD3ffjuCYSVGXPNvpR51RwM3iI9H66jNv0nfD4GhcUwyuKlQQDabdiKW86lNRsoj30oaGeMjIbeCgCCwtBE4cuQIHnjgATz11FN45JFH8PDDD/cuIPFJbME2jIyNYBu2lGUJ6V3GvZz1twCY2w7LbSuGZLaA0vSkbRr0glDxzjabVf+C9mmENLEg372awoIeXP0cn8wiGeBLaI5SX/b5fdi1L4+YrV6zhMJtmMr7NW7myO5fF3XodWwYG8bjyiw8YTkFdo8509S53c4tWcx5f2AEceeYf12/Op1L0hFqTb+8IBq+Zw3jMzQOy2KdQUKpxb0+qspNwU6uPcGfDPFxTOqIZR8Pzq0RBR16jDNYLgQBQUAQAJ5//nn88Ic/xKFDhxw4Dhw4gMcff9y577WL+OZR0Il61PDz7zUea/HTxwKgldC4aXMvvzEZAGKkdlGg8osvkUEsvdljSlVmV3ZQGiPTvOcmWHb6VNkdp4/6gvVp+5T2poYQpwSWDDIZN9jDCg7JI6+d/sPMX6VPu5oUnySe1ybTKBwXQO3H2K7JK9KNY7OO+MgklFk0Ek1gqoYB2DH/BmGufDU5ofmeVGTAaWgGH49PpJ+n+GY7qCWDVNRyNXD8Vv19NTeNjNFj5dxBBOz0UE66Ke7vGHLq70tlN5bKDDJdUC0/6Mqja7dYqYsqWV8AukFMWGmUlKXG9zey9gQhe7RgnR7+DL5DcuDpZtIyrz2dqt0Y8zc0vhrtxtoo9H3/+99XQqCfws9+9jP89re/9T/ugfsiJjZNYTQ7iqlNFQLkeoDLWiz0rQBYzO3HhkIJoc29lZBSEbdZJPMp60tf/wFNzKiExm4iY8vvLp+KWsLi0Dh2pGNWXkA1ZhvWFFhBBKhqTlOmWvax6XD+7LD7hUxaam4jwCSQd4sfj8+abcasGnXsnz+QdpsfxifBqF8nwFaZ7qn15OEzwbaZFZP80Pi0hy/+uJjeUi0cxjX/BmOu94jBuUakujlp0HUz+DhCJ1DOE10NCkjbiar11LFkGoVKQSBoZIymLOfOIWC7kSg/ZK2NbsIthb7F+SSyZqBb5xYDKDcIO4xPBenV+nvYIHOtWKfJn8l3gyw1Ncyc3+SrKaKND6ZwR80fff8qHTMzM3j66acrNXfleXFiE/ZtmcZ4fBw7RqewyS0J1hV+Gp50cWbJEa4FgU4jYOTIS7p5JJ38ekbexU5zVtd8Th4/nfuvrtHSeZEgUDGPmNp/Y+9VTtFYKZZkjlI3D2ep5OaqjCXNPKUEwG0DrPyXWT0eKMV0AkhFW+fHtD4/qqnanJpOLObmP3XeWfJHer75fWuqzEvQOt0NLR/nm0d3rXddDn8V6JnriaXtvKbM9WnviYmpQ0slJi3FnLyyLm13v9xnzK9aGTern5UX1s4xqjbKHe/S1CA0f37sscdK3/nOd0p79uyp+e9f/uVfSs8++2zzky4SChU/vy3mv281gA1LxDJQEAhEwNXW0SWAkbGs3hK1cwOWa9MCiXTvoTL3GNHHyS1uiqLucSUz9wgCo5unUSrR0mHlD6WGIzWcVWmvRpHyaTiG7PRH1ABOIq4yLQxbuTcLWQxnElWixt0Fu3OmoCpq0mc7M4wsSzzuGHU7Omm4Ckgrdwnf/G5PhmQiQRrMHxrAS9mcemzgOHjXqfvWOFecg9py5YRr42bTUVgjrdItZYdT2EZtUiA/lSNjg/arnG6l9Vh8MWiwqHKwWr7BQTRrLD10M4M8aN4Nm/JFRwfTV1CO1iEgAmDrsBRKfY4A6z9nkzHXNK3Wy0jlAlxXgEUAAk3qLGEohyCgEDAD2az8oUwer3yfI5b/bd6fvd5ATgUlMZpcJfK0XWGq9LeGmnNaTxw6vHWCrgAw2GpsBCMjUTuoz5jcd+nQCOSlfE49vPo43SvMufIclUYrrFWmBub4L6m/JfXyE7RfQXQr8QC6hlD4n9iFjO3vG0Sz4vg6Ghjc0UiaFwp/TBFTzVxcBxuq66WXXmoUeLD9nrWbVwfP5KMbhwiA3UBd5lykCAwhPjmNaWoonH/TmNQlUnp5VY4WpWRFw/cyr8Jb1xFgxgAkqQG03/UqPxhUUBIj2amgKlr5JVXmASd1Ep/rijGVl+bQYRejf257AimMYseOrJ2jUgfZldNyaPh5Ke/qeVLXuDrX5ZnIHGs3KKztKk2qRvtYDnXxo+Ao368gulZwoocj+4aCex6pVMbxDa7nHQiiGPSMWr9m0rscPnxYCYFhNYdBPJjPmHbGecf1u96FM/noxiECYDdQlzkFAUFAEOhhBIbGtyA5Y1dQGhmrnAOSa4hPIpucQYKR49EEZhgcxR9FKo2WHcm/aar2ahlRTjrUvBj9Gbkey6QQ3bRLlSpUGRKoIVQVmXwRzJV4qTV7PePqXZc5dwDfQ+M7kB6eUm4liRlbO18PP1SYBuxXIN2A+TV7VoYAI2tEAE3dt94zBTZq71qR1oUBIQwMkaN5BCL0KWyejFAQBAQBQUAQ6BUE6J8qf9p7ZTeWNh/af6/VkbxnnXUWXvnKVzYFbq98Tvx8+O+bWmSVwaIBrAKONAkCgoAgIAgIAoJAYwjQb4/mzVYLf+SG2kT6E8rROAIiADaOXQtGuslZK9Za1ZUWnETUtRKk1stWq+lVnl/5t1RzrHXWWJlGR1tyY0aNx0ZwqjbGauMvvcr/fOatuhdvzVHx3aqbngwQBAQBQSAcAvTXo/BnVvcINzJ8L/oTMqJYjsYQEAGwMdxaPsoKwS8nmysrgRbHZKnUwtqDraZXvgbPk5iV7iDQ8bZismEPhQ7duJVbrAlbjZNFz8HBk6BXB5k0kai3QyjJNIKAICAI+BGg0McEz51I28KI4rm5OT8Lch8CAREAQ4DU9i7JpJN/yzsXI+qSSFolMLxNcicICAKCQF0IGGXAwowLUyosTJ8wczXVxyjXlpvASKRKWbhO8Rt2nrD9HHwMq0KtsYHtxniHZoiLQFrB48JU9wge2fjT3i0Z1/iaOjFSBMBOoFxzjg0qBH9qty/RJ2v+xtZgjWd8wAdYfTi9pkRPDc2q7QH0OJ82PdsmSq8ZUY+xztqE6ZnTw3MDN1V5ZpoI/qGvsmbVZcRjXg29BkU7wTrfVik/ZZrWa/auxW/WbikGahuqrzEMDibHxQkLEweLEDia4+V6ESNglgELs4wwpcLC9AkzVzN9zHJt8XFMVytP1yl+w84Ttl8QPrXG1moPotnkM/rlMUK3VWlawrLD+ThvO83NYXlZTP1EAGx0twwBqRVf+gzB95uBaf5lhYnV1XjkF3g0heGsNhuWUMomleCi+KrVHkSba0tkkHRoZjHM2sS+hWYSVn1jmjELqu5xlV/eQfNUelaL51rttvAXTUHVa1Zm1kIaSEXLKhQErgH8ErFqDysMKpimKfwl4OZKaykGtvBXlX4IHEyIKfyxcgnXpNJ01DnepCXXiw2BIia2qZ80SETGkOPeR5hcmT8w9L39Y2PE9j21+6gyp+rv3QhGxuwfVdpfN0wfFFUiZ/5Q5Hj+cPP8KdG0FS/sMwH1U9jPo/pMuD/qRqw/cJjYlEIeTDej16H/Drk+1pGRCahq2ya/5Ms/p+bFv06jr0XLGqt/SPFvgb5Wb4ZnnpwzT4TYmr/zzX7V5nb42aZS4XjnKOdF/a12aLv4R0aM8Wo+7Wds/MBV43zvQojXvd7qHiFI1tWFQiB9Djthdq6LsR7uLAJgQ5uj/5hagzMJ/SFqiJg1iAlC8/tQcEjQ/OvmZHIe+y8K+5BHEhvMwg7xSZUCQuVurdXup8c/dNsyiKULhp9hHJPZJJDZ5skHFkvvcMqJDa0fRQxWFYEykuaDfMopo6Y1h/rs/AGtxXOtduSwPZWHyR/4azibRD613foisHky+4Regxpr7U96swt8feNNUIKuQ9CviYNBNzfmCH9OTt96xhuk5HIxIhBUhiyP4S384TiJuNIW8VqXWwteY+UyZ27/sj5GibfpzUaJN3eIuhrdwflZSs4uDaeeGjwGlkerVN6MRoJNSPlLrBlzVit15l9DOS1g/WjM/tFe4291bhdS+Zj1Y3SaWBtMBFz654aBn6dEnjM2uJSb07y7Qok9p4PvIuS7YI5qtLqHSaNV1ww+kSMcAiIAhsOp/b3s5KK71M9U/tR1S/JUnZwlfPSv36COtdr9Y4q7MZUHhlf7/kqpDPZeAc/Txyzd5Kdp3lcJAnHKqdXiuVY7sUOA8KzWkIGDMXzrDLsGtR4GcUw7ArAymUepiWjVEYJ+LRw0K1OblEbXK9QzgW+Nd0ePl3OfImD8cAxVbi1MmbPyPk5ZM6JY8TOmx1ml5FSyZ4W6y6NDJ7DMW/kW1SqFVrnUmebFpRlESyVfZvm0Wn+rVYJrGiCoVdPaSZe296p8bmfd7FgJP36WfaXcNN19+2YAluqrNl535jnUu+AOaLa6h0upuavly5fjkksuwRlnnNEcoSU0WgTAhjZ7COM70k5N2GS2FdGaQ+oXZcaWTrT51yeGBXBLQaGAtMqKb6vtPSaWWu0BJIMeVfrDE9S36We1eK7VTgby9h9cF5NISwU0ahhcc1QkAWRVJG/Ti3cI1KYfBgcgnwfSWZrAN3k0uEC48Q5DcrG4EQgoQ6YXFFhuTTc2eXbKmpGOUeLNS3YG+5VplNo03w8zu6NDh/3MknNeQs5dYCk0pxWop9RZMC2rfNrUthmnfJpB3rgcwvjktKVdjeVR5utt9Ay6dNbNxor4lZdy07TWrBkGWKrPP958Hwy6Yd+FVlb30Lw2ej7hhBPw6le/GieffHKjJJbkOBEAG912R03eupQsyoSoPqhF7J8J0GBV5HUI49OuD6Cy1ibMX5q12isSdhuMPxDuw3Ze1eK5Vrttcgmo6+iYQJthvziBTbY/nZXKpRU/AgyGQtOvhQMsU3h8HFtY63OT7V/lTFV7vNNVLhY3AvwRF1Q+TSmDA8qttWq1Rom3ke37KlKd2s4fVCwll4bhWeH2r7s8WkCJNZdaYPk0o9lzGVhWzcaNP7BG11f5qV6cwJjyNYwihWT1vp5Z7RsDP7NEnr+rv5Sb074+uMRepVJ9gaX3HGLWBat7MM0LI367fVDoe9WrXgUKgXLUh4CUgqsPrxb3pvNuFKnhLEpKKrHu942mMZPahy30zdHBADNpFFQwAp11qW6qJnjW6mO2m9dcnsXD1GjBChTQK6bDcGIG6QLNnv4x7BT0TA+2zipowlmHt632XS36Zrt5XYlyUB/zmXlNGr57hQe3wRD81DMreMYSMn1jKrHC53S8jk5hVOGrNh3WNlejH0TQnNO6nknbe6nmsAKGKgvB5vgg+vJsMSBAv1r+MOmJw/ysUBhidJb598ts7wmG62CCvG9bY/9trmPcIu7KIAvW9e0FX7vTTjsNw8PDcmHDqwAAIABJREFUoPm3kaNXPid+Pvz3jawtzBjRAIZBqWN9hrCa2vpUCnnts1Frbv4B8vuV2D5wa6K2IFGtvYy+7VCcihqRenZS5OQW1+etbFwLHzS9pjg2B0QlWylbTM1obZ5dXyRf3zJ/QjdxdMUxPhJVb8PQr4WTf4IhagGZ2sYOWqp3vJ+e3AsCYRAwNVjRFGaS2WANXxhaPdRHuWgkZpDcsh5V9H89xHHzrDDNCiNte0H4e8lLXoKLLrqoYeGveTQWPwURAHtsDy01Pn123ejSqiwy4jc77PV3czR1tFHUaA8irsZYqWT4S0SZZdIFW0sZNKCOZ1WigB1BthbPtdrpKz0+DSvzi+sDmMgkkTUDN6qybTmj55n+Rqe8MPsPjWOHEjI1fSslDs3v+TJfO3NgyOsw9EPg4J8tPsn0NhkkmEKjgfF+enIvCNRGQPvAWW4q05Nxr8DE99DUpNcm2BM9+DemVJrGZK2w3p7gtnkmWM+3V9KsnHXWWUrzNzAgIkwzOysm4GbQk7GCgCAgCPQgAp0yIfXg0oWlNiBAX79uJHgOWsr5558P/mvF0SufEz8f/vtWrDWIhojPQajIM0FAEBAE+hIBNymxk3C50jqdRML+DvQTtZM5V+zjH9Pq+x4s/9bqJfYIPVb3oM9fp6t7BC3/la98ZcuEvyD6S+1ZY56TSw0lWa8gIAgIAv2AAJMSMzlyYTW2RxPYvmHcSPjewAJVNoTxBgY2OYRZCfJ06bCCpMZLVXjoFo9NLrEXhj/88MNgkuduHzT1rlmzBvT7k6N1CIgGsHVYCiVBQBAQBHofASYMVjkg3UwCOV1qTJVr09nozaVUKCfm0QBaJclovnK0i3a7U3JOk7QDkKzn1fuX81bszfJvem19ci4Wiz0h/DHCl8EeIvy1/sUSAbD1mApFQUAQEAR6E4H4ZjBQSVWl0MFNgSXWzIK1zCZQu5xY5dJqRjk3Hyp9W/7Nt87FdEtTL6t7sLZvt48VK1ao6h5M99KOg3T5g6Xb/9q1vlqYiQm4FkLSLggIAoJA3yAwhDirUmzOYWxTApsm1mMHWCpsi12j1op+z+wrAOvdRVvlyLZULSfmlFbL2OOSmoZbzs2lyCtd9syacxtLgTB1lVHb3JlX5VkxeFvtpaTvrJJtW1SU8dBkyeLXkGUDeVS0NC+aEhBIC1uQTG3D7twwMrFRFPos/wuFPwZ79EKCZyZ2Zmm3diZ4fvLJJ90NX4JXogFcgpsuSxYEBIGliYDKhckUQENRrLEhcEqNVSmx5vThmApVgeoprWZN3c/l3xbf+9Vr1T1Y2q2dwt/i26HWcywCYOsxDU1R/THWZhhjlK4BOzJh/HRV7baPDf+A99uhfIJMVXx9CZvDw2FEMKrqHnY0o01AY6/8mCYm3GjH8BPU7pkb8ybZ1hGVtUdKD0GgKQRUHsiZBCIRqyzZlvEhlQ8ym5xBIhpBJMpSbFlvFSDOaCZz3jQVyMPQ+BYkFe0IIiNjvrrTgUOw6Mu/eXwgg9e4GJ6yugdLuzHRc7ePM844Q2n+Gq3u0W3+F9P8kgewi7tFYSOaGnYi2TQrFAx3MV3vjL/EkK+0lx6wqM9W6bmUEdGnlsM/rCwZpcuYtWyN1UqddQLfavO3bJFCaIkjwB8wPVMKLmgv+INPVbQ0Sh0G9evFZ+S9j8q/Ueij2ZdCYLePlStXgqlelnqC5059fkUD2MU3fmj9KGLIYJdHoZfDrkwMazasQYzReqYSUJleYvUXE+/iGmtNrRzH/cIfBzF1g1XKw9CW1aLWmvbh1X3m2NMaWISKILDkEei38m+9VN1j1apVKtXLUhf+OvkhEwGwk2j75xpajWEAntqxrOMbG8X6+HqMxvKgL7Y+irunkHccp62npsnSMluaEqPVx6qB65pXPRZkbcLITWDEiIYqNz/rusIuHW8farZoTrXO5IX/PHPphTjnHLan8oilN1vO2s5z+0LXrnUkZD2H2bH8WdX1mkNNE7DCIQH6r2cS5J31cstpc7gf84hvkRXn98+hzP/Bc8BnEq8bazWXu1e198IDjNwIAu1FQMq/tRffENR//etfq9Ju9P3r9sHKHqtXV4js6TZzfTy/CICNbq7xBe37/q+Dol1v1pDyVNTb8GoMYQirh4GMI/zYUWnJDY6wZJmQaSW1amyWbI2ZKSxQGEkgq8xBNAkVVP1av39dHqlECsNZm042CdbA9axLmWwySOo+pSyGWSfX04nCk1UTt/JcBjwhNJqqNnJmFzxKUoOE/zLcev2jbI1jiXVyYa8x2DRVhjnHZBLQmFedXyWkNeaYHvfWRNVsNYs1hb+osZ+lEkpZq7azb7v0jHIWBASBJYQAq3v0Smk3qe7RvRdPBMCGsC9iYpvOdUChh9qixg4l4Mzsh6W3K2L3VB7JDXFFzN+2n9ka7DZAa892gH7c6qCAoYS37TY/ljk5vdmixz6W2dmrWeTzWLrgVgSIT1qC4rYJhy+u19OHiWSZUCyzzePsHUu7/FSay2IWlGiRd26qXehowWp92BZ+vbUoBbcHYG4n1J1Wm9CK+a13qymsFa6+1BtK4+Im/g1enzwVBASBfkfgoYceUnn+ur1OmnqHh4dx1llnhWaFP8D5Y1ufQw+UjoEIiAAYCEsHH0ZNX78C9uVjWKNyYQEw24q7MWW20VSMAH9AjnH8CuOYLE27AiI1S9FUoNDl93tTaR+0D6KaG/D3UfzBK0x6+tgm7s6hGX69DfFkp7/wrNFDqAXztwLr+AaGECGhzNgeBuVGEBAEljAC+/fvBwXAbh9S3aPbO2DNLwJgQ/swhPEdacTssclssLkwFOkhw9dP+/85Gj2jjVod+gbqNkU8b2X0N3z3/AIefylpfzwVdVdw+Xb5M4RO92Htq2YFPCWs1p7GTRhbu2+49damU7lHdazaNn9dWFMQLSAdoxDo+gGK+bfyrkqLINDPCDDB8759+3Dw4MGuL7Pd1T26vsBFxIAIgI1ulvLnsnzmJl0LawPULF8/BoK4/n+ajOsHWN7GPjHX/49+XsY/xVNxAptSecNvrwlBVbNkniskhDW7VL1WQk0eU55QZ++I3K4MEFtjFQjwNpXftXu9akavxtPDRDvnrxvrIYxPu++EstYn/L6fHu7lRhAQBPoQAQZ50N9vbm6u66tjYudXvepVOPnkk7vOizAAiADYA28Bff3y+3Z7/P80W5Yf4C5sN3wDVZsy81URRtgpyBcs0O+uXAizBC9b46i0lL5oZYd+dY2YXkfwOY7N6RjyKe2zyF52smtGyBYnQFfL2Oh6T7CEJ2raFIxCrzeYm5pPbS2cZ35zUCvmbxPWKgGwz1xvsi7XgoAg0H8IUPh74IEHeqK0G4U+qe7RW++YCIC9sB80hc5MeX38NF/KDzCDjOn/p9os4Snj0+pYKUhsTY/HH5CDchhLWMErfiEmn9rkBnOo4vAsD6qjVIcwvsUfGWzTSm5xfQw1z3Wch8ankU2a/mrUXBWQRgpR+ivG0tjhRLlEsSYG5Kd2u8EpmwyfxjrWWweLRlctsBpYaYGV9tU65vfj707SAqxVhLpP22f7jDr+pe6EciUICAJ9iAATO3//+9/vmeoe1Pw1W92D3xcMuNPnPty2ji5JBMCOwl1hMmp9kA/w8VNhuxils2GZ/x9zJU/Dyvzi+nklMklkdeDH0Dh2qLQvut1K0UJzoEfgY+qT9CimWAqKPmMJK92Lx7TNKFI7lYjlU5jATLqAkqdThfXVeByfZJoSGP5qUaR0eHA+hagTzEDhMIukekZeo9i3xUqroqaoY701WKrYXI55FKnhrIVDqPnt1D9MoRNQBlBN3CzWavyw1z80MYN0wQgIqrhCaRAEBIHFjgCre7C0Wy9U92CUL6N9JcFz771VUgqu9/aksxwZOeNaIMu1hffc2Aj2bxbhpS3gCtG+RIA/0nq6FFxfot4bi3rqqaeUz18vJHg+99xzMTTkiVzEpZdeqszSvYDWJZdcgh/96Ee9wIqHh059fpd7ZpUbQaAHEYhPTjvJr3uQPWFJEBAEBIGeQIDVPRjty6jfbh+Dg4M477zzytigT2Kv/DihoLWUDxEAl/Luy9oFAUFAEBAE+gIBVvf42c9+1hNrYXWPehI89wTTS5AJMQEvwU2XJQsCgkB/I9ApE1J/o7h4Vsfkzr2Q4FlX9zjjjDMqgtdL72Yv8WIC1im+RANooi7XgoAgIAgIAoLAIkKA1T16IcGzru5xyimnLCL0ljarIgAu7f2X1QsCgoAgIAgsQgTo50eTb68keGakryR4XlwvkgiAi2u/hFtBQBAQBASBJY4AI3wZ7PHb3/6260icdNJJuOiii8AqH3IsLgQkD2DP7JddAcOo3VoxT1xVnnMYi0Rg1X01r6sOCt+YG7Npc0gb6FfgRCW4rpQ3T43pDC9Wom2dV7H83DbcK+AijwUBQWBpIXDkyJGequ7BBM8i/C3Od1A0gL2wb6zckMggxsTK027OJAob0chUDyXwtat/ZCdt1OKYLJV6AUEAHeQllkZhWldJCVp+B3kJml6eCQKCQF8iwMTOTKPSCwmeGejRDwmedfAMA1iC/Bdp1m62gkmvvowiAHZ7Z5iIOajyBkWayQLSM1GkNk1gfVWBo9uLkPkFAUFAEBAE2okAq3tQ+OuFBM9M8bJ69eq+qO7xyCOP1I0pNZ5+rSeFxCAfSAqV/iooNJuvWLGina9LKNpiAg4FU/s6FXdPqXq3m+NBc7AubBZZv/Cnar265seRiWLQ4MBnxYkRq9ybbWoOGuvvE6Fdk4JqJAFWEs4kInYZM8Psqtq16dmY2leX1k87aH5jdB2XPcqLWgF5G8HExJiN/Rhy9srah0cd0ElXQUAQ6GkE6OvXK8Ifq3swz59fqOlpAKswR//FetdCDSwrrpj/mIRbp+Mxzz/5yU/U3nH/9L98Po9vf/vb6l8V1treJAJgoxAbQpjl99UIoSJ2T+WB4dVwDb8+OvG4twqGbS5OZksqm3qplMUw68qGYILCRjQFpAv2WKuQMEwhrKxPKYtkJoGR3esxzWvWDebcfqGU9YxjQGaXFm2sdeR2ZZw6xmW0A+b3rb6x217ixVlBHqmpNSiUiP2k2tOO4eHwIBeCgCCw2BBglO/MzEzdWqp2rJPVPfyl3doxTydpUkPXLVN2t7WAIgA29KYVMbGNujDryCRcjY5+Fu5cwL48EFsTDdcd1rz0FXTr9sYxmU0CmW2orgjMYXsqj1h6B8a1tDk0julsEvnUdlsjFdDH9q2bdgZVYnUI6y0J0NFuMUjEkv/WYwgBtMvmr0S73ue9xIvLe2yUOOijk3joOeUsCAgCiwkB5vfrhdJu1JBR6xdU2m0x4VmJV/oz0qTd6aNezWOr+RMBsNWItpNecTcshaErRqjpomsQQx77ClUmz+1CBjGMrg8am4FS3BX3YwZUSPr6VCFrNg2Nb0ESNi02mHOa1+Ygxbsxxmxr4rqtvORTiJrR2vZ1LSWsB9cO49EElDJUEBAEuoAAzYhM8tztg0IKNWT9XtqN6+u0dlMEwG6/3Q3NP4TxHWnE7LHJrGXSq59UFGtiQL6q5BaC6tBqDIfoBuSRirq+gyw3E4mmkPeMjSG0QtIzjjdxbKAy0jYDm+Zfq2uY+cuINvigjbwwCliZcrUZ3jq7WtmwLHcSj7A8ST9BQBDoNgJM8KyjU7vJCwMbmOalWmm3bvLX6rnp33j++ee3mmxFemICrghNjzfQfGkLAfV/8eu12abKmf2oGMZh+xpW1S7ZmjtNtfI55vr/+QQYdw01NImViauWuCUBImebf5NbzHQpYeavMUEdzb3ESzDbncUjmAd5KggIAr2CAKt70N/v8ccf7zpLjHKl8BcU2dp15trIAAXAftd2avjEBKyR6NJ5aP0oYvkUtntjJ2xubF/DWBoqStgObpjZ7xMXC/uQRw3NXXwDkrXMxLYmsYx+PdioeTLYNUaTcxIbdHRzmPnrmSdM317ixc9vN/Dw8yD3goAg0DMIML0LI0YZTdrtg0LfJZdcAqYrWYoH/R07ofUUDeBSfLvMNduBEEytYkbjggEfI1Gk8jGkd2gtGtPCMGgj6q3GkcgAyS1ucIdJ37mOY3M6hkxixBMsYlW20M+sPvnUJqOPXaHEUEFWFxBt02uGPG0wIpjDzO8w26KLXuLFv6Ru4OHnQe4FAUGgFxDQ1T2YVqTeg2O/8pWv4POf/zzuv//+eoeX9WdULIU/f567so59/ICa2E4IZ932AZRE0L3wEscnUSptwFgkikjKYEj5mmnhz37OvlkgkoionHx8qiqI1IzSBYbGp1HACKLRCNxpksjaaUlIK7BPMouSbSNWFl6mnZliNYzgqCnL9JpB0lH/WbwH0oZ3fnuVwScVfOFyrjtx/dPj+s57bhsv3mkaumsaj4ZmlUGCgCDQSwg0W93jgx/8IIrFotJY7dixA29+85vxkY98pKEl9kt1j4YWbw/SZvheqLPczDrCjI2USj1TyysMv9JHEBAEBAFBoAYCDPCSP+01QOqB5mare1DjR2Hvc5/7nNJYvfe978U73/lOXHPNNXWbMOn3RtNnu49eejf9vNAMz2TN3JdOHPQ3DAo68fPVLl7EB7BdyApdQUAQEAQEAUGgAgKtqO6hBZWHH35YCYKbNm1SQRsf+9jHKswa/Jj5/Toh/AXP3htPqYn94Q9/2DHhrxdWLQJgL+yC8CAICAKCgCCwZBBoVXUP5q2jr9onPvEJvOUtb8F1112HBx98sC7/NdJghY+lfFCQpvB3+PDhjsLANDvdPMQE3E30ZW5BQBAQBNqAQKdMSG1gve9JPvLII8pnr5GFsioIzb00U1LYo8mXASB8xoOaPGoDb7vttppJjRmAwOoXnU55cvrpp6sauo2sv9VjTjvtNPz85z/vWqk9al2D8O/U51cEwFa/UUJPEBAEBIEuI9CpL5AuL3PRTX/gwAEloDXCOAW7D3zgAypC94ILLvD4+bFNC4EUCmuVbNPVPTqR6qSRtXZqDFPudLPUXrcFwO7qHzu1yzKPICAICAKCgCDQRQRY3aOZBM/33nsvmPKFQR86OTO1f08++aTSBNIMHOag2ZFpXjSNMGP6sQ/3gnvSzaPbqXbEB7Cbuy9zCwKCgCAgCPQ1AkwrwgTPzQh/BIgCGwXAr3/96w5e//Zv/1ZX7r+lWt3DAcy+YJm9bgt/fp66cS8awG6gLnMKAoKAICAI9D0CurrH008/3dBa77zzTlDIe9Ob3oSrrroKzPNHUy8FQfqOMf8ftXlhDgqQw8PDDSd4Lk6MYBN2YDpEztkw/HSrz/79+3Hw4MFuTe+Zt9tBIH2rASzmJpDzVUzzIF/zJoexSAT0pan8bwyBFdxC0jaKa9QYYfESvn8NcnU0W5VC/FVK6iBQs2ur1tYqOjUZXjwdcmNGxZjG2eYffv0Z8FaraZymjBQE+h0BneC5GeFPB3x86lOfUpo/mnkZ9cvnvKYQyETQtQ6p7gFQE0t/v14R/rhn3RYA+zgIJIeJif0AVmP9eBxDtT4htdqLExiJTmG0MF2j5FotQouo3V7zcBLIZIY9FUNatwoKbgkgW4JdbKR1pJc0pVbhatGZUdVWmv4ULekd6eTiJQikk2iXz8V0IjT7Ughs5KBv3549e5RvH4U85vWjto/+f+vWrXOiiMNo/17ykpdgzZo1aLbs2GLWAFITS+Gv16p7XHHFFYEa2U59fvtWAwjEMb4aWD0eB3ITmGhOHdjIZ3jRjynunkIew9iweRQxZLCrMXXnosdBFgAMrxbhT94DQSAMAjqnXKPCH4M9mMaFAgtz9FEA/Ju/+RvnzOcU/MIIfxxLs2+zwl+YdfdqH13do9eEP+IlQSDtfGvi67F/Ioeh+DgsObBZs7CfWWpHRjAxMWabyFyTsDadatOZ13zLcRHDPKfvrXP5GN2u59f3lfpb/bw8aD5HMBHKNF7E7qk8kNyA+NB6jMaATJkE2Agf5rr1egx+vUBBmR/1M2okfSZ53QRoXgyaVfsb/QIuvdgF82yaRtWeucwoirXakdPvjeVm4DWvBqzHs0bdbp0974xad0LVis4kIoiMTEBteb14+OlE3Pe7Nu/6fePajHEBWMsjQaBfEKCQwYTCFDoaPejrx4oePHRFD/rvUQjkOawgwxJjUt3jeXz/+99fUtU96nnv+lgDSBiGML56vy3wDCE+Po44aBrOWV+I9SBVsW8eqak1KJRKKJUmEQdA4SGBrKrFyXqchXQMmURtwSuT2IY1BdIJN6Zaf8VDJoms4quEUnYYqVSm4irKGnLbkcrHkN7MFQ1hvZIAtwUKjzX5CIlFfANtzbsMv0pLCE1uiAMURqIpDGctfIhRKZsEBRyf3GUtpd7+BgBh9o/CXTQFpO39KpWySGYS0EJcrXYlQCUySDrryWI4FUUkcDEGc77LQOwxjmnyA1j0p8cx1AgeQz469vsdjvfyz4WPdbkVBPoKAUb5zszMKF+zehdGoY4BHzT98njXu96FN7/5zSrhM/3/eFCbxyAQPq91MMFzUI3ZWuP6qb1ZTWy7sei2/x/X1+cCIID4OFbvNmyXQ3GMt9gsHBtdb/gY5rArowUn6xUaWk8Tah77CtVfqVh6h+NfGGZMxf7FCWzL8MvfEkjVrPFJZCkRhDxyuzJAbBTrbcvf0PgWJJHH1O5y9WFFPlAnFvENSJqm5uJuTOVjWBMFUNiHPJKgLOgc8UklLAf6Dtbb3yEahucctqfyMNdNl4PJUsmOkKvVXsTEtgxi6YLh9xjHJDcoEyxkO+z5Lkweqr4zDePhmxDhefd+Lvx05F4Q6B8EWN2DaUUYaFDvQd8+avwY2EHTL/38eGh/P6Z94XMe1ABWO2jqpb/fqlWrqnVrqG1ofHrRRAA/9dRTSnhmtHSvHiIAdmpn9iWcKEZtKosmprCvRfN7/aMoCBiBIjTzRVPIh5jLQ2doNYZrjKnYP+jLnrIwNWxhDluA9H6Bx8Hh+dR2Q0NnEavIhxKK6sHCmkObmpUPohZCbeEwEdacWG9/B5cQ+1fcjxlU8Yur2U7BNmB8dE2oHwoOq34eqr0zDeNhzgZACeXhePe8Fz4ycisI9AsCrO5BIS7sQUFP5wTUiZ0vv/xyfOMb3wArc9x///3K3Et6NAHTJMw0MLUOChT091u5cmWtrn3dzuoeDMBpxgzf1wAZi+t/DWBuDAmf5TOWzKJQmsZkvD2O7R7fLwa4FtKIGaC3+7K4n+JJ44cV/EFhL+oRnC0c6wsGqRcL0wxc2JeHK4RSMCsgHcsgYfgBVraY1tvfxSscz7Zm0h3mu6rV7uvO22oCXED3+h41jkeoedrKeygOpJMg0HEEqPVjGbawB2v40tTL1C00UTKlC8+vec1rlPmXJdwo8N19991Ovj8KgQwGqXZQ+GNQSLXSbpdeeqnn77lWhnT6TD7adTRjhm81TzTZVzu4990++lwAtMxVDsixJLKFEqYnW5AWxiHquyhOYFMqb/h2GWZYX9d23Q6trqU7rDazDv5wfRiVv53yJbT8yrSGrhoV1dYIFkpTNYP9RcsUO6pt0IrgEManXR9AZTGt6ltZb39quMLuXy2Tfq32APRszWFAS4seNYBH2JnbzntYRqSfINB+BBqt7kEhjcIfBRUtBNK8y+f072Ot37e85S1KMGQ0MIXDWgcjSV/96lfXNA9T+HT/lrt/Rzv9jHy04+iV6h40w1900UUqAKeaH2YvRGb3twCoAhn4qsWQzBZQmp5Em5R+7vscZH5Vz9wubb9SpsRyTV0ozaAn+MPPaRyb0wwHDumn1hAWUayJ5TG1aRsy2vzrZ8O+j09SIA0vaIXqH4ZnW9s1s7+C2admuxVVXTZeze3VHHr6tFjICoWHH3s7ItzDF/sE8O4fKveCQD8g0GxaEfro0eRLszGTOVPrR6GI5mA++9KXvoR3vvOd6lxLi0SfwFe96lVdTyfS7X1ldQ8KgN0+/JpYCoDnnntuIFsiAAbC0qqHOYwlMmi3ubeM2zLhy+KD/cq+NMsGt+jB0Di2MJ4gYaTfyI0hmqrtiegP/vBzpAMNgoJB/H3REBZWxHE+b5p/VWg1Iky5Y8pcuV3IwCswOTyoFCt19NcDQ/FsCcL51CaDnyImRiJ2FG+t9iGMb0kqE7trwrbfk+QWOxCIgjCQn9ptR6wXMbEpnC+pXgrPzjvXKB4mMXUdhveyQfJAEOgLBJqt7kH/P2r5aKql1o/+fhQCKRDyGSN+GRH89re/vSZep512mqLRC6bEmsy2qQM1sYy87oXqHtTEck9ZdcU8aL4P8svshX3rWw1gMbcfG9pt7jV3WV8PjWOHSvuiS8hZqV1orvQKDHpAe87xyRKyScNfjr6IKgx4GBVz+uro4S3jRlSzjz9buAwKBvH1BBrEwhIyY/CYfxnxy1Q2UY1rBJHEDNKVKrPU218zH5JnRsQV0jD4iSI1nEXJDkmu1Q7Fn5XGxvLBSYDVNvR4lcJoOotkPoWo8nmMYt8WywSvWa1+1kE7USsPYKN4BE1Sk/egQfJMEFjcCNAcS01dGLMsV0pt3nvf+15PwAf9/5jGhRG+zOtHwW/v3r3K/EvNHwVE/qsV7cvqHjQz9kIkabd2lZpYBnsw6KPbx0knnaSEv0r7xnyM1fwzu8V/H5eC6xakPTwvtUCq6lrn/RLrQoU56zYBO5i/rq6B0lkQEASIAH9U0LdLjtYgwHq+9UaWUrCjfx+DOGjmpcaH0bzUCFHI48GqHtQI8qAmkGXeah00CzeS4LlX3olW8EFzOfcjrDBeC9Nm2in0UfNXSxjXrgOaZ74Tg4ODgVO3AqNAwr6HfasB9K1zad1SgPJUGuHybZN4erNKVt3LgDAKGZ7cir3MrfAmCAgC/YwATbLU/NWbVoTCHAM7+I8BHxRaqP2jZpDaP97rsm5hhT+p7gFVX5nVVrQg1c1kgJ0pAAAgAElEQVR3j1o9+mDWEv7Io/YP1OXfxAewmzvXz3OzgoNdJYO/JKx/SvXX24k8bcE1OjWKHeOi++vnV1TWJggsBgQYrUtNUyMJnimgUOvHFC864IMmYWqLmOaF2kBqCHkOo/mT6h5QQh9LuzVaZ7mV7xw1sfXWWdZCIN+LXhAAxQTcyjdCaAkCgoAg0AMIdMqE1ANLbRsLzO/HJM+NHNQa0s+PEb/U/tHkS/8/5vjjc6Z4oXBJc3At4Y+CAk2+QYEE9fDWK+9Eo3wQU2pM69XE1oNR2L7VzLdhaPDHAYVY+nIGHY1iFESr2rPl1RqlTRAQBAQBQUAQWGoIUGPH8m6NHvQLo3mQmr7TTz9dBYNQgGFZN7ZRKAxzUGNELRMjfpfyMTc313CpvVbjRqG9UmqXsHPxHeC/bh/iA9jtHZD5BQFBQBAQBHoCAZp6Wd2jUeGPgiM1ezTx0a+PwgJ9AL/yla8ooY9Rv9T+URisdZAGzcVLXfhjihdq/hoxw9fCuJ52rYltVvirZ8529xUTcLsRFvqCgCAgCHQYgU6ZkDq8rLZOp3PKhRHOyAjNeEzdQuGE2j5W8KB5l75h9O2jhod9dCoYttEETAGRJsRqh84ppwMGqvUN29Yr70Q9fDC5cy8keKbwR01sp1K51INR2P0P6icawCBUzGe5MbjJes2GRq9zGItEMOLJaNwoLRkH2AmYjSTRuTEr8KVl+9bydyDMvlnvibMGDw++tjDkGAVeFhkeaqB0EgT6HgH6lTGyNKzwx36bNm1Sfn2MEKYQSKGOz+g7SGGPUb4UAhnkwfNXv/pVpRmsJfyxL0u7tVL4W4wbSE1sLwh/NMMz0rdTwl8n90p8AKuibVdnyE5W7SWN3USggH2qwIlOcF3E/hnyU6FCSN2s9sI74OchjknJ8Vb3TsoAQSAIATrjM9L38OHDQc2Bz1ixgwKeTt9CgZD3e/bsUcmdWeGD+f9Y0o3PeM2AkFoHhQz2o9CxVA9qYilQ90KCZwrhTLjNRM/9eCzdt6wfd3MprkmVgwOQ3GDlNyzuxpRHIFyKoMiaBQFBIAwCNNGylFg9aUWo4aOAxwTOOoKXAiC1fjxTg0dfP/bhP137txY/jPJltG8vpAepxWu72qmJ5X489dRT7ZoiNF3uI82+/ayJFRNwpddB5aRLIAPW1I1Y5bTsvtrESDs9/zlmOk3Lzmen2wP76L4sGTQxoujUNgsXMTFm9VW0R8aQM2rjajpjObef5q04MaaSQ2ueRnxjFTvFnJc+TdVjObsWrc1wmD7G2nip8dK8mM8iIxMufVWv1sS6iNzYiJfvMaM/sbPUfYitiVqzFvZByX+2QFjUNKuY3TV/GhuHzyrvgGeJ9n6P5Swzq6aj9tP3Lji0A02yAWba/Uzq7X8Pff3UHCOYyFkJwD3zexj13uj3JWx/72i5EwQWNwKs7kHzbT3CH1dMIY8Hff30QQ0fBQb6+1Go5D+mfmG0L5M+1zpWrVqlBMWlLPxRg8r96AXhj/V8GYDTz8If30kRACt9MplMuWTVXk1mSyjZZckoLCSQVWWWWGqpoOr+jsBx6eOXcTSFYY4p2f/spMzul787Kb+Eo6k8OMd01eTH/NKPIpVR4o1FIJ9BYpMWiIrYrVRfMcxss/vF0tgctwSwaCpjCUb21HmOjY4h57CSw1g04aUPIJ9JIOowHqaPQ9C5iK6JqeuZ/VpazWEXJWvPUcTENuth0q5FnBuLIpHJe/nOpAx+9JqBYbvAcc4mTIGQwl80YdGMpQuB+FbdzwrvgIdt4yaTsOo+6/cin4oiEt2HLfZ7YL0rJubG4EqXq4Pfw/LueaQSxnuXTYLzO1vnG2C9d0C6YL+jVmFj8U314SS3/YkAhbhGqnsQDQp6PL7xjW844NAUzMAPBnnwoJ8fI4CvueYa5ffndAy4YHUPJnleygeF8Eare1BwZPR1qw6a4cOUdmvVfN2kIwJgXehTcIkhTanKPobWjyKGPPYV7AdKA5XEBrcLEJ9UwuCk+YzdKaDYwl9Zm57APufGLC0QYmlk+aVdSEOJVfl92K3efe0Ll0d+OIsChQ4Krbkx2DIQktmCJZQWLMEWyGCblly1KRVJZJXAUkA2zRliiM3st7R0Yfr4+Obt0Oph9TRvg1Sc2KY0q56uue1IUba1hVYUJ7DN9uXTQko2aQmS0PxAr1nj7fr/De/b7gh/XHewcB1iPz1MVr+JpXdAy/DWe8HluKX3rGcZ7HKl7uoE62ylkOu8R/FJ68fJNv0DwSSWw/ZUHia/sKvH5FPbjR8F5hi5FgT6A4FmqnsQAZ28mbV+dU1fPqNgyHumb2FEcJiDJl8KgEv5oLa00eoeFOLf9ra3Kc0r96PZg1pd+vwtFU2s+ADW9cbQ+d6Q4mhetKUrS8QBEN+AJBJIRIBsabJy3d2pTYjk+SVsfGlX5MXVmFE7FldV0qgZGndHFPdDyUsU4Cbj0IXUtEYMySwmrYHAUBybqblM5WEJZUNAdI0SKPPIIBGZQSw5ii2bp2FOEaqPy1H5lRLcoo6mkoKzpc8s1/4pgWTaWB8UixbN4dXW+rRAGlsDZQB2/P/yyGhNqbnuMo5C7GfZmMoPtBbS7BH0zGxv5bV/LiV456ewuzjuCKZqPoVbDOn1+i2xuVDvQAq7cpOIG695K3kUWoJANxGg/16j1T1Mvun/x0AFVvegEMJyb9PT00oTxbZaAR8UMNinUiUIc65+vqYmlj5/jeT4I/70u2SgDX0ueXA/WG+5kYhdam0HBwf7Ge6ytYkGsAyS6g88flMsr6s1cc4wChUFpGMUpHQd3nI/wXweSGfTQGqTaz52aPguHOGucmTr/9/em4C3VZ1pwK+8ZCX7RhLWIBkwLgxbKTL8pQulkguTsriddAlDQYYy1Gqn6ZppO/0zXci0yGW6WExbAgU6mS4p/JGhBUoBq6WspcG0kdhaSGAgJIHssa3/ec+9R7pXupKuZFmWre/0cXWXs3znPXL88q3Jjettvm/GDBbiaFNJAgkjdDazkLcb6yIhQ6tIYhYNI+iz+uPxP31d9MnMmLkyyaV6YGr6/JHV6KRCLz6AhNb+QWvy2DOJZF8Purq60N7ejvZ2j9KW8o3290v7/3V2GIRQ+/9lVgaiGwpqtIqfp3WyWr7O/91wljqOMM/X8h31+MI2c7vzOHkqCIxPBDZv3lwR8sfdU1PEBM80+ZKI8JqaP5qBL7744oIAMcKXWqZ6J3/UxJZL/ggwo6t5DiRujMom8aYGlv6YpTZqcOuN/BEjIYClfFOSPVhpmmwN/758Gj4vuvszPoCxEANJLH6CytK5Dt2BbqwOxRFO+/EVE0anOsntpwldKIvo5fbkkwwx1GSKT73dveinX2MsgpDfNLfGw1hrMVm66ZOzprcFSkMaH8Ba5aPnR2dHAIZleBPWmL5/GXNpH7raffAFw9jUulz949q/Tputtb9ffv8/mq0jiQSIO83ceU2urs8zZ0cT4AExynxH0/6qqVTGjDwBdilbEAR0WhFWlKhko8mXZINEhD8kf8U0f1LdwzgBVlphnr9yNH/a3++kk05SORfpf0lNIgngihUrFCGnWdlNoyaWZviJVN3Dzb51HyGAGgk3n07+fU5ap6y5Ar0kLxY/Qcv7wKoI/Fkky/I663ITVBxFUkebtoMRvxlCl60F8sGMv0A07QvGyFrTnxAhrO72oq/HjLRt71FRxd5AN3r7V0O73FEIN32yhHW4jSLKmIzQaotJMg5qQ2HKogbRRGk+I1H0eoG+jdpvUGsJ8/v/hWL96PZ6EViuGCCi+RhgmefpsLGyH2UCY1RIs2nGL2e6ONYbzqDpwcr87+9EtqXXcFNw/j6mB8uFIDABENBpRVhLdqwbI0qZUFgHkTjJw8THl1xyCTo6OtJJkN0+c5rP+owl5Wwaf6v2v4rXjLDVJM4qn9M1tYQso6cby+iRaLMxBQ8JOM3AjLTmPf0AqZUthLGei+SPaV6s0dz6Xb18CgF0cdLpP9LKlGnVKJkJegGk+6i0I3ZtH0yfK52pxLakl1pAaggLRIeafQDTbOfTASGdWEW/vrSJOFtD6EU3J2eLh+FTv+SMrDUehWKGBjPQ0Znuo8y+ql8wTcKoVHTTx5jE6f8zRFRp58wgGh0dzBEZ7Z/h7GfoH6OmmdKHoIoQUfZf09/P9HnU/n/pgJC2TACONj3nMwO7OU9zO+nzddpeWc8MTOLrN5ppcJLoWVnYBFtMhrjVncAM/tER1XYRTR/QLK20kQ4n67trHyh3gsC4QYDkj/55Om3LWApOQuKmusdll12mCE8sFktHFLt9Vmx/27dvz2Sm0Bkqqvz59NNP41e/+lUxUdPvSexI+DQJfPjhh9PveEGyR60r0+3QF5DmYF4XaxO5ukexvVvfCwG0opFzHQCVSCqdB/PVKR84v5EXUJEkI+0HTY3pP76M+I212f2rgpsQSVArlbOAemBoCKMI5svZwdiS3gQiFpWcPxRBwkxNA62F1MmQrcswGlSZdC0P/SFEYpbgE0aAMjJYm33NrlwjljDN3G76WJawX3pNcy8JnINGyqr940CbryHHhBCJaCI7AAZcp30e8wWEqHk6DD9DmJpTu1DmOkXOE1nfgew5yr6nm0AMIQsxH1idMXPbp3UnQyjSifXary8YVamF0lHB9gnh7e6Hkfkl4wcYjDICPP/3NGsKuRUEahYBphVhZKlbU+BobqSUtCLW0mfbtm1TYrl9Npp7GOncNPWy2go1eqU0avhI6kgC77zzTjWUc1ATyPQvbMSX/UgWaQ4upv1zo4ktRcbx3NeTovOPNEFAEBi/CFhyT+YjfON3cyJ5OQjQ1Fev/7ST9JFsaIJQDn6VGlNqdY/77rtPmYAp+80336zyCLp9VimZKz0PNbE8DybeLqeR8FGrR00uzbWM5GajPyWjfxkkyMhfN43kkAE4HFvLrVq/v0IAa/lbILIJAm4QEALoBqW66lOtPyC1BiqrSDCylKRjrBsDCxhdWs+Nmliex0g1sSR9DPLgPEzSzNx/TLtDnz8+d0MA6QNJn7/xUGe5Wr+/kgewnn87Ze+CgCAgCEwQBF577TUVAVpOZGmlIWBKEZou67nt2bNHaf5KLbVHzEj4dGodEjyd6oWaQAaQ6GTcDABx05hyh76C9ZLg2Q0m7CMaQLdIST9BQBAQBMYJAtXSINQKHDQTMq1ILTSmFannyFKeATV15ZbaI8Ej0SOGNO9eeuml6WP94x//qPz9SAh1FZb0yzwXnIdnMp5atX5/hQCOp2+FyCoICAKCgAsEqvUHxIUoo96FQRLWQIlRXzDPAjqtSDlVKPJMOS4fj6S6BzesNX5XXHEFfv7zn6cDPhjgQS0eg0GoAXRjXmeZvfFYaq9av78SBTwuf8VEaEFAEBAEBAFW96gF8ke/MvqmOZG/k08+uSby71GO0W7UxI6kugflY4AGtYdM68LSbtT2MSjmjjvuUOLT388N+WtpaRmX5G+0z8g6v/gAWtGQa0FAEBAEBIGaR4B+fjT51kqCZwYX5Es/QjJTCxHZ1CqNZmN1D7cJnrPlIHFko7mWAR7U/JHkkQTyk1pBt5G7uroHI7ClFUZATMCF8anAW1btYNHgkZTYqsQcFdiKTCEICALjAoFqmZDGAgxG+LL+bi0keJ42bZpKK8LccvlarZzFaMrx7LPPptOz5MNBP+e5kSxrQkctnw74YD4/pnZhIylk/j9+0qeQPn/5SLaem5pYmomdNLG6z3j4HM2zsu5fTMBWNORaEBAEBAFBoGYRqLXqHiztVoj81SyQFRSMmlidm6/YtCRz1OZ985vfVF1vv/12Rf4uuOACRe5IABnowcYULyR+1AC6JX/5zPDF5KrX92ICrteTl30LAoKAIDCOEGA6EZpTy0krUultUsNEs289pxWhGZ7+fm41sTQPM20LNX807bKR2PGaBJBkkO9IAhnwcfHFF6sfN2dHEk7yV+9k3A1W1j6iAbSikec62dNuc+Jt70nm9Mzu48ku67a5B+2WgtvZr7PHO61hW1TVHM6U8bL3p8nYg64+45PqZP7Y1mTyYIs8Oe9ti8mNICAICAJjhwA1QY899lhNkD/6qdU7+aMmlufhlvzRZK+reVADqIM4GNDBer4s40bCR+LHgA+SQI5x02gWFk2sG6Ry+wgBzMXE9oTEzBcGIomUUUjbKKAKK+HK6ZOKIRQN2vpEw+vRac6RiLD+bDs0j8wZ77CGTSiSP7PWK52LU6kY2sI+ZJPOaNCoVcw+tjUtlSOM8SmkYiFV49hGEm2Lyo0gIAgIAtVHgCSDmr9aKO3G6h7MKVfPmj9qYEn+SMrdNJp0Sf60/x7Jng76IBnkPDT3nnfeeeqamjz2py9fscbqHuyv/QmL9Zf3dgQkCMSOR9adEXyxKZJAf7elpI8iYIzr6EUAefqkZ3J4byFgvQGH9xzrsIYRSJJET7sP6zudZNqESKIf3V6HOa1rggRSy58WVC4EAUFggiBQLSfy0YaLUb70MRvP1T1q5SwqIQfJGs2+pZjhSfJI/qjVo5mXZl9qURngQVM6/QdXrlyprkn22Y9awWJtIlf3qMRZFcOP70UDWAilvg2Iwo/ODgv5Y39fK/yIYkMfgORmbALQ1pLVJ2te23tvC9r0ezdr6L78TG7E+rjDekqmOAYSmc551wwsRwhRBD1d4BakCQKCgCBQawhs2bKlZkq7UetX76Xd3njjjbJ8MBnwQdMuSeCKFSvUDzWA9AckoSSuJH3U5LGvG/InZvjK/LZKEEhRHOMI+zwIO/RLkzj40epz6OD6kZs1ikxmJZVFugIB9KYSaG33IeiJpnuHRpSqJj2NXAgCgoAgMCIEpLrHiOCr+GBq5spN8KxNv1ooVvjgfKzoQeKnSZ8b4sc5xmt1D73/WvoUDWDR0/Bn/P+Uv53pC5iy5vWza96KTpnTwc0aOYPsD0xNpP1hoTsvuvsze4mFYPNLLDRS3gkCgoAgMFoI0ORb69U9RmvvtTgvtXVPPvlkRc3w1P4x3x99O+kT6LZREzseS7u53V+1+wkBLIS4MpUWIXem5m3T5tzI4EJTp9+5WSPdGYC3A51+IGe9xADiI9BEBnpjCKHIXq1yyLUgIAgIAhVEQKcV0QECFZy65KmYToSRpTNnzix57EQaQP88EvLRaDQLM/0L/f+KNV1nmaZfaZVDQAhgQSwDWJUVscvufV1Mq6KjeI0+8fDKdFQvwEANT05UrvNSbtawjvSie3UI8bDPktalD13BKBBaDWusinWU7VqlkNHym29MX8SRmbJtq8iNICAI1AkCLANWSmBANixMK0It02uvvZb9qur3NFnSH41VPuq5MW8fK3yU09xEbDNyl9G+xUgdq3uceOKJYNCHtMoiID6ARfD0dvcjgXb4bH6AITMC2Bjs2CcUQ6o3QLpYZAXAcTzsa9gmCfQiFQM8QQ+0B58/kkDKFfsDoMZ3wWPbE83QjCC2rSQ3goAgIAgURWDPnj3KnEfiVGoyXpIFkj+3aUWKCjOCDtT4kWyQdNRroyZ28+bN6VQtpeLASN/bbrvNVfWOYnOTJPI8sv0Ii42T9+4QkDQw7nCSXoKAICAIjBsEqpVGQgNCMyFNt1p75pZAUWs40at7VPss9Jlkf7qRQ5vhGaRRTmNgx1133aXOlMmemeql3Bx99Vzdw81ZlXM+2WPEBJyNiNwLAoKAICAIlISAztNHLZ7bgAH2feSRR0ZkOi5JyAKdaYakpqmeEzyXWt0jG05G85LwnXTSScqEThMyo3zdmIOz5+J/SJx22mkla5Oz55H7wggIASyMj7wVBAQBQUAQKIKA9Y8888UVSxlCDRM1fyQdY92Yh47RpfXcSq3ukY0VyTy1fwzquPTSS1Vk71lnnQVWASExLKUxOTRdCdxqkUuZW/raERACaMdD7gQBQUAQEARGiAAJHv3InBqre5Ag1gL5o5ly2bJlTmLWzTOSN5Jx+nGW22jm5Q8Jn24s7cZ277334tZbb9WPC34uXLhQ1VkW8lcQpoq9FAJYMShlIkFAEBAE6hMBqwZQI0CfwOwo0lqp7kFTL7V+rO1bz63c6h7EjClidCJnnv973/te0OzLHH8kggwEufjii5U2b926dSr5cyGslyxZour/1rMZvhA+o/GufkOdRgNNmVMQEAQEgTpEQPsAZm+dJIHaHJpZpbpHNjpje8+UOwMDA2UleKbWkERP52wk8aOpl1rAn/3sZ4oA8pp9qF3kD8fQvOvUpLqHEyqj/0wI4OhjLCsIAoKAIDChEchHALlpagFpEt6xY8eYY0AySv+yek8rQuJWSoJnEjyay9l4TUJHUk8t34033ghq+EgAmdz5/PPPV+dNAkiCyXf0B2R/p0ZNbLFcgE7j5NnIERAT8MgxHNEMRlJpJpZ2+Omy5hDsQ5fHY0n+7GLZvq7S+ruY0nWXZA/a23uQqY9iyG/fZ5eLLImuVxx5R6cE2Tn74DJmom/rmdn2OnJRSppBydiOdqs8jtc1hndJm5TOtYyAkwnYKm8tkD9d3aMQ+aOW8pJLLkFHR0e6HJ3TM+veil3Pnj3b+d93x99Rh78DFepHOdi4n1LIHyN7r776amXy5Xgd7asJHYM+aOql2ZcEkM+19o99W1tblak4Gyep7pGNSPXvhQBWH/PcFf0RJLLqDKdSMYSiQXjKJhZmdZDc1arzhKXp2lqg/ptREasgEMvUHk6lUoiFogimK6pUR6ySV7Hug4PVXnxY35kA96B/Ym1h+MZqL0rG1ei3yJNKROBHdo3pXjA1uTRBoN4Q0PkJi1X3uOyyy5QJMxaL4Z3vfKeCyelZKfht3749/e+E/vdiLD4pBwNzSABLaQzmYLk2mvOp/aPfH/Fkwmdq+NhIEIkX+1DbS9JH4sgfkkISQmujJlaqe1gRGZtrIYBjg7uLVQPojYWA+HpszKjRXIyrjS59G6IILTfoBq8RikEVRrGIF+hNIOKPI7zWqum0dKiBS+s+QE1bMIpQLIX+rJIp6b2stGo9q7MBm4zVWVJWEQTSCBTT/qU7jtEFq3u4rVBiJUfbtm1TEjs9G6OtlL0sTfQkawzCcduo0ePZ0vTLAA8SOZI/krnrrrtOTWP1A+Q1CZ/286MmkEQwu3E8z0NrJLPfy331EBACWD2sS1/J1wo/4hhIOA/NNh+nLcYkKp6gKhMXDXrsWkSlwcqYGdp7HNhlwT7aFG036abXVqImsXmTH0ZdYV47yw940d2fMkvmZfoke9otJpN29PRxP7p2sV4/05/l9rLN43mxsQzLWScna4V1H0By43rE/RGsclSjsUZzDLH+bkPrqWRqR09Pl7mXjPnVvq4HmTNwqCFtnoUVX7W3tGbYLqNle46X+dfOdC+Infpu0RXBfv5qD+Y7bea3ypyZXa4mGgKF/P/Geq+l5pT70Y9+pGrOkjTefPPNSnynZ2O9r1LWZ7odpt1h+p1SGn33SPSYwoVaPU32dP1eEkISRN7zPYldIfM613Zjhi9FRuk7MgSEAJaLn4UkjdofOpr2oImUXVD+kQ4iljYtJCJ+RIMmSfJ2o58mZFDxlkJKkxLKbGqwDBNEDG1hHzzWDbjpAyAaXIPWhGECta1NMZMbsR6d6FD2XxKjEAfY17FvJ33HffnCbYhpc2asDeFgGPF0j+IXBbExhzuuE9aVlc1Otn0ksXF9HNBmbScxAoEsE2sc4fWtpnnfML+SgPnCQMTEjqZahH0mCfSio9MPbNqc9p1Mmuw5ukFrSQ1C7e/sMIimTUYnoTLPCq9t9HODHXtmn3+c3yPfAFab52Z8JzKkNyOFXE00BGqVAJZT3eOcc87Bq6++ip07d6qkxjwrp2fj5QxJ/hiwQYJWaiOZY3LnG264QZl+aeK1kkBq93hPbZ7W+hVag/NJdY9CCFX/nRDAsjBPomdNhixEg6Pxh8704QutRpa1kY5o2BD1I2JRRXk7OgtqC1Xgwpoo/JGExRRrmpmja2AoAo19Fe5jAOaPrEvLlbN2tt9coBfKJ40kMO3Q7IBZsgeENRSz+KoFekEy4b65wCbPOrS425ptHwkMxAG/oda0dSt0kyZqqlMf1objsGIHkvVYCPHwWhUQ421ps5n9EwNxhEKhDCkk4Yv70Wmwa8AmYyFJiq9dyvfKugfj/AF/ZFWaABvPokjz1kKiybtxjUAtmoBpfpTqHvtUqT2mXymnHX/88elhmkDSFHzFFVcoQkgNIKN7SQKLNRLEU045Rap7FAOqyu+FAFYZcMfl4gwgyJhlDZIUxKZIIsc8aowPoDfVnyZgKjDBV0RLpogDFVhGKH9aDquZ2U0fc6BtHm8L2tITAo4+aUorqYMm6PvHABDuWZt2YZAZhGC6DqZn1AQj/aDghQtslGY1d53AcjsDdNxHwbVzX9pw6tuAKCzkTXdXZ2CSpcByhNJmf4PMti5vhT8+AOUJoGRvgz5G1zK6WRsusDNltu2rwDO9RfkUBKqFQEtLi6rucfLJJ1v+gzP739fq3VOOajeSvscee6ysOsvarEvSRpJHH0BqAakNZGO5NwaFkCBmB3c47ZOa2La2trqus+yESy08EwJY1il40b2OUZZGs2msypnPMQo4N9DAOrXNl4sBtirq09rD5XUWeXMc5aZPeqAbnzTT909FAscR9hnaQG3uTE9V5kUxbNytk70PH1r9QDyfQ6ZrWbnfrD8+NvIeAHnops1JILkZm/yd6AiQYG8CH5HwIbTc1LRly1hMiGJrA8WwK7aCvK8/BGpFA8i0IjRLsqIEG02fYxFtm70m5ahmY8odrlnOuZA46uhemmyp4SMJJIljShcGgdDnb8WKFarmb7F9sdIKNbFS3aMYUmPzXghgubhbNFrZ0a3lTul6XLIHK8Nxw79P+VxZTKauJzE7kmQUG+Omj54j2yctHTSgO9g/Da2bQW6U+dMkOvZeJdy5wLyQbEwAACAASURBVMZYp8ic2ftArn9ezgwOARs5fXJSs2itaCptmve1+hFfvxF9DDpRPockhXGs39inAmp0dLXd1zJ3pdwn2WlhstZ2gV3unPKk3hGoBR9AphWhlom1ZOu5sbrHk08+WXadZRI8RvK+9a1vTafBIfljMAg/H3zwQZXo2Y3mjzWWdfLoej6TWt67EMBaPp18sjmZMNWzfAMAeDtgxBdkRf2qcWagiZs+BZZQrzifNVDCnDMTxOA0gWnStJk/M/1U9G3mVl0pDZl+ZiWobrCxmlz1HIxdsYYrZ+9DQdgJfzwM56w1pl9o3ihhAHn2ZxFBXSqTd3wAGwbiaZ9DgxSuUf5/aTdEBxmz50rfu1nbDXbpCeVCEKgNBHR1DzeBCLUh8ehIweoejPYdCSFnPj9q/pgCRuf4o7Qkf4wK5g9NwMUatX46UXSxvvJ+7BAQAjh22Je/cg6BySR9thEjmKZEtZIRjctozUzQb3agiZs+hcXO9UmzRAGnU5eYc5gRx5nggQBWWaOZ2c3USmVWNU2x6zeakbJJ9Ky0+D+6wcbbjXXZ6/R1wRfOxBrn7oMM0AjYYGqdTOoWJSR62n0Ix/2IrNNpYDISZ64c9qdyS2f5QiqTexTRaMZf0AgOiSNOk7DpxukoY2axrCsXa7vBLmtWuRUE9u3bN2YgMK0II0tJWuq5lVrdw4oViR59/GjiZbAHP9moDdS1fnlPrV8xUkdTLxM8kzBKq30EhADW/hnlSpgmMNqXzEjJovJGh1eaEb2GL5lKz6GJF6NxYyGo3IAqAMMh0MRNn1yJzCd5fNI4J9PSZAe7BDepdCjWpMre7n6kmPpF+8n5wmiLZPwtjdyB1rl8GFhtpLxRQrjChlyuH0YGFhNDyhLRQSB59sEFzL2o9DnpwB0fwmA1F0tgTh6Mctb1eBCMhhCzjTXODsgEe0CRMyATVVxAxnLXdoldnunlsSBQVQRI+hhZShJYz62c6h4aL5p0qfWj3x+DPBjRy2of9PujPyD9/awkUI9z+hRNrBMqtf3Mk6LHqjRBoJYRoB+hbz06E8UJVi1vQ2QTBKqFADMJVOufdhKGF198sVpbU+uwigR9/kg68rVqYpBPBj4fLTlo6mVN31ITPGtZSfAYzUs/PWr9WMZNa/1uu+02FUjCT/r/FdOwkoTzPIr102vLZ2EERus7k72qaACzEZF7QUAQEAQEAdcIMNlwNdv8+fOVmbEQ+aumPGOxVrnVPayykgDS5HvSSSepxzTvMscfo4dpFmbiZ5qGi5E61ldmMuhi/axry3VtICAEsDbOQaQQBAQBQUAQKIIAfcvqPaccCVq51T2s8DJohj8///nP05VCtLnXrQ8fSZ+Y4a2ojq9rMQGPr/MSaQUBQUAQKIpAtUxIFIRkhLnnRrsdddRR4I/bVk0MCslUSTkYcEO8yw28oW/fvffeq7R1F110UTq/HwM8mEORc+vcf4X2xHckj/VOxothVO77Sn5nCskgGsBC6Mg7QUAQEAQEgTFHgH5qpZC/MRd4FASgyfaRRx4pm/wx0IPpXZjGhYSPKV2o8aP/H8kfGwNC6AdYrIkmthhC4+O9aADHxzmJlIKAICAIuEagWhoECkRSQnIymo1+f9Q2ldKqiUEhuSohB3316JdXjr8lTcYkdZzjHe94h6riwfOivx+fMdCjlByKrO4hCZ4LnfjI31XiO+NGCtEAukFJ+ggCgoAgIAg4IlAOKXGcqMBDVrhgupN6bIzyZYLncnEmASTRY7T2008/rSCk7x4jgPmO0b9um1T3cIvU+OgnBLBGzqmvS+f0s3+2d/WZCY9HQ9Aketq5XruZO7DcNfQ8dtn5XzHWH3vy5HLXMsZpvDJJrUc2n4wWBASB2kZgy5YtYMLjemrcMzV/5VT3IOnTwSLWUm4/+9nPFOl7+OGHXSV3Jt5M8CzVPSbeN08IYE2cKZP6OgsSjwaxsierfJtz19ynfT3oyx5qe5bAgCp+YUk4nDuLiyd6nsJd21rMEhaFu7l4q/EyS9i5GCFdBAFBYHQQKDcgoRxpSABJiuqhca/laj2p7aOGj4mc+cn6vpoE8prPSRBpGi5m/iX5o/ndbWRwPZzNRNmjEMBaOMnkRqxXRMyvKmMwgSt/EhG/ki6eLnvmXtgky6ytAXwWzpXzrG8DopwytBwB91M79Ayg15TZKjfAChfGXvi8d2SLZNZN4zVS4pqZUq4EAUFgfCBAUkST8ERuTPBcrraTgR133HGHCuzQAR6s8sEf3tP8q30AGfFbqDHXItO8FCOJheaQd7WLgBDAWjibxACMKrR2QqPqv+bIl0RfVzvaLebV9q6eTF1cZdL1wBeMAiy91t6FrpxnRv+kqXb0t/rMVZLo6+myzN2OrjK0jwlDrehALAvJrkXoQ09Xu910nG0G13iZxFURWxOPtJk56WKeHGzlgSAgCJSCQLl+aaWs4dSXZtFqpJ5xWns0n9HUS38/nY+v1LW05o+pXhjk8da3vlVp/xi0wWAPavGoCWRj2bdC67C6B8mfJHgu9RTGT38hgDVwVn0blB4O8LdCUzEgiZ41xvNM/Vegr8uHYDRuEkZD+Hg0DJ9yhnMwxTJwzmCXmZ22tcCLJDYaakcYpln68fkQDEct3eOIhn1Ik6rMDAWu+pDZTmY3HFBYdtUDXb4gwlG7wDSDG/szltV4kbiS/CmyC8AfScCoK9znap4Cm5BXgoAg4AKBsSKAmiiNdvSxCwgq1oVYPvnkk2VrN0n+SPRYlYO4UAuoW3t7uwr4oNmXfZgPkAEgJNJOjaSP87DKh7SJi4AQwDE/W+3PRqIWhi+t2fMhHPcjlCY1AJI9WKN8BTOm4ljIMBNj02YkQVNsAobl2OzT2+vwjLZYTRZDWB7g1CsRtpmhE4iFDHBKMkEnN8NwZ/Sjs8Nqfy4mOxmiaZJOm44TiKnN+OFX+6M8Gi8/2gbWpslfKKbJn9t5xvzgRQBBYNwjQC3ROeeck/ND8pD9oxM5Wz9pWmRdX+uP2xJvmjBV0wdxtA6MZGwkCbWZ448aP36S3DGvH6+p5eOnNglrPz5qBqkRZLm37DZz5kx1djxbaRMbgfyVtCf2vmtnd2l/NieR4oiu34hV3d1QVMrbjf7+bltHn5G/E1BaPb7SxM5qTnZ4psmW0jpmtIEIrUa3sRgCy0NAlKbkASQAQwbb6g432jwL6/oc7EJ2XytIZ+OIIujZBH+oE6tX9SNl3XIarziiWlMYiqE3YCGbbuZxEF0eCQKCQGUQIKHLbk7Psvvku6dGK1vbuGfPHqXFoilYE5t842v5+Uire3BvJHIs6UbzLkk1ff2Y1JmJn0kuWfWDCaCtzcmvj8+kuocVpYl9LRrAsT7fNGGyB0ykEjEoBVw8bIkCTiLZ14Ouri5Qpd/e7oHPUNsh7ceniZ01sMPhWdr/r7MD3jRpBBANZvzv6EfIZjNNFwZMm2dzA0tcyO7txrpISJFA0kCatoM+Dzzt2seR/Fb7S1rkiG5An+WWZLPoPNb+ci0ICAI1jQBNklYtIa+XLFmiqoOMZ/JHYltudQ8SO6Z04SfxIekjFtQA0hys72nmpdm3mC8fx5544okq5UtNfxlEuIohIASwYlCWN1GaMGWTLG8AVMBlWh+62n3wBcPY1LpclfHpX2eSRFABaGjA0sQuHdgB5D7LaPz0OL1OKJaJ2tXRyKl+UwOpO+X91OZZckar/5872Tmtt7sX/YyAjkUQ8pvm7XgYa02Gl8YLNHFrM3UUG2wMsPg8ebcgLwQBQUAQqAICOk9ftmYz39LaTKzfM9CDKV1I9NhI4HQZN36SXPIdy77xnqQwXzviiCNUnr987+X5xERACOCYnquFMClNXEYYavrMGBCD3FGLp3z0QujsCMDrBfo2rjHSuMDw46N/nD2wg/M5PdMmYT3Oh1aTa0U3mImnkz3paGDXyZbT5tkMIVU7ciF7X48Z2dxu5C70BrrR278a2sXRQEbj5Uco1o9ur9cwU1NxaTJAd/NkcJYrQUAQmJgIUEtoTUQ/VtdOpu9Sq3vceuutOP/889N5/UgG3/ve96ofEkFNAun7RzMutX0kfCR2fFdIA8h3rPAhrf4QkFrAY3rmfejyBE0Sl0cQfwQJauBIyHxhS4Supb/ug6z5QjGkemFfg89WbTbmSo9TIbrwaJOvZWqoOVwm8GPuQTUHzdm9mdyCbmQv1EcFhXA+vT/L/Olx5rP0vXUT+toyTj+ST0FgAiJAskMNfjXa3r17wcCN5uZmtRx98mKxGHbv3o1zzz03bbqthizjYY0XX3yxoDYuew8081LTx5x9JHas58sgDt2o3XvwwQfVe2oB6fd3ww03KM2f7uP0yQTPLS0t49p/0mlfE+FZtX5/RQM4lt8W7ZvnKIMf/lDMIH98b/Nro19eCJGIDtM1gjSAAFaZyaM5xDDD5j5LblxvEMl04AiAQC9SCZpdtTB++CMxJErI3pw2z+aYs60+eXlkZ5AI/R612dcUwx+KIJYwyaTGyzq/twOdSuZN2EwLh5t59BblUxAQBMpC4P7770coFFJ54o4//ngVdfqud70LK1asUBGkH/rQh9R7EowLL7ywrDUm4qBnn322JPJHMy7JHLV99O1jVC+1fyR9/GEdX34yCIQkUEcD0+xbqEl1j0Lo1M870QDWz1nLTgUBQaBOEBhNDcLXvvY1fPGLX3SF5NSpU/Htb38bV155pav+E7kTq3sUSrzstHeacZnehRG8ixYtUulcrHOQ6DGdC82+TCNDk69TdK91bmprmaKnWFCIdYxcVxeB0fz9te5ECKAVDbkWBAQBQWACIDBaf0CYZuRTn/qUa4T+8R//ERs2bHDdfyJ21EmrGfRRTmPdXpI7NhI+avv+6Z/+SZl6aRpmupeLL77Y1dTM7cdIX0nw7AquMes0Wr+/2RuSPIDZiMi9ICAICAKCgCMC+SpHOHYG8Kc//QnMc1evSYV1suo33ngjH0RFn5N006+P5mD6AWrzriaF9Ptz06jxY46/ej0LNxjVWx8hgPV24rJfQUAQEATKRKDUwBJqpuqVcJD4sq4vidtImw76oI8fCSD9AOkbSFMuSWGxxuoe1Py5rbJSbD55PzEQEAI4Mc5RdiEICAKCwKgjsHPnTtdr0Pz7+c9/3nX/idSRVUpY17eSZeqo8aM2UDemb2EASLE2f/58FaTDwA9pgoAVASGAVjTkWhAQBAQBQSAvAozqddtWrVpVNCDB7VzjqR81fiRrbhM8u90btX3r1q0D8/4x2MNqDs43B83Dxx13XL7X8rzOEZAgkDr/Asj2BQFBYOIhMFpO5NRoXXbZZSrytBhq//7v/44vfelLxbpNqPcM9KDZl4EfY92OOuooVSpvrOWQ9UtHYLR+f7MlEZ1wNiJyLwgIAoKAIOCIAP35WIe8sbHR8b1+SD+1pUuX6tu6+GR6llohf9TUkgBKEwQKISAEsBA6o/2OlTM87ejJX6KxuAS2OVgpwwN3pdtc9rXNX1yc4j1crquqfniKlHLqQlYJ4OLL23oYsrSP6ABsE8qNIDDhEVi+fDkWL15ccJ8sf+Y2NUnBicbJS1b3YJ6/sdb80c+P5eCWLFkyTpATMccSAfEBHEv0K752AL2uyz+V0rfigrqY0JCvV/dUJd7WozPBGsD6oXwKAoJAtRFgQmKWfyvU6Ae3bds2zJo1q1C3CfGO1T1YkWOsGyN8dS3gsZZF1h8fCAgBHB/nJFIKAoKAIDDmCDCfXXd3N4pFAzNdTCXSn4z5hosIUE51jyJTlvVaqnuUBVvdDxITcM18BbRp1PikEyh/ss25yZ52i1m0HT2brRvQcwCgxsxhPNImXUtfyxSu50+PyZ2nr8tuus3eQ3poBS6KrmXioPF0wtQqht5/2ixc4njrXHItCEwUBHbs2IFvfvObqvbvjTfeWDTClXnqzj//fHz4wx/G888/P1FgSO+Dpl6mebGWZUu/rPIF/TJPO+00Ke1WZdwnwnJCAMs9RUWknElauVNyXDS4Bq2JFPhf0ImIH9FgxkeQZMcXbkMsZbxPxdoQDkedl/N2oNMPRDfYveT6NkQBfyc6HMyoJc3vvCo4RxAxJb/THvIMK+tx0bWU2TiMtpiJF3GLhRAN5hJrCkDy5wvHEYql0E87c4njy9qEDBIEahyBRx99FKeffjo+97nP4ZlnnnEl7dDQkDKL3nLLLSpohJqyidKY3oVpXsot7VZJHFjd45RTTqnbZNuVxLIe5xICWNapJ9GzJkO8osGRBiNkhPBH1qV93LwdnfAjjoGEodHjkqFYLwK6e6AXsZC+yf70osNggJZAiT4Y/K8DOfwv2YPS5s9ej/ec34/IqrSEsO3BaUjZz1yslRhAHCEsz4gDBHoVOe21PlOid6XJX/pdKePL3ocMFARqFwGSnI6ODiST5UeqbdmyBZdccona5PXXX4+rrroKL7zwQu1uuoBkTIND8jeS0m4Fpi/pFQNtmBtQl4YrabB0FgQACAGssa9BW4uFmnlb0KblcyIjAALL8zJAeLtXI4Qo0krAvg2Iwo9OJ/VfGfNr0TKfDNywBGlQS+oLI57pUMErF2sFlqv9Bz1FCPr6lfAEo/BHEkiTP0rqdnwFdyVTCQK1hMD3vvc9vPLKKyMWielR/vmf/xk33XQTfvCDH+CEE07Axz/+8RHPW80JdILnWvBtZHUPKe1WzdOfmGsJASzrXL3oXheB3xxr08qVNV/xQcnNm4p3yukRAPmhNgMXMv+WN3/OgsqMmva3CwKxRAan3N4je6L99dR6jmuRJCYQ8UcRNH0qnXwA43EgEosA4ZVZKXncjR/ZLmS0IFCbCNDXr9REzkwS/Ytf/AKTJ0/GSSedpCpW6N1xvkceeUTd7t69W9WyvfTSS9UzmoxruVHjR81fJUu7lbtfVvdoa2uDlHYrF0EZpxEQAqiRKPXT241+0xfPpjUqdR6X/b0taV2gyxFGN6UhjG5AnzLPAqHV3bnmXwDlzm8TJtmDlaYPHf3/UimLudrWsQI3rtfyors/4wNIk7nVr5KSKLN7oBurQ3GEV/bAbuwqPr4Cu5EpBIGaQoBEjho7/h6X0m6//XYcPHgQ//u//6uCEn73u9/h+OOPd5yCvnQsbXbmmWfWdKAIzeCjUdrNEZQiD5ncWUq7FQFJXrtGQAiga6jGuKOvFX6rOdcUp6jmzjRjbuii+TfLH866pRLm37TZQpGSm5HWTTqZkdUz60IVui5zrUBvDCHtV5klSmBVBP54GGvtcTO2XoXG2zrKjSAwDhFgdOtXvvIV/PjHPy5L+tdeew0f+MAHlFbvqaeewsqVK/Hqq6/mnYum4LvvvhvLli3L22csXzDKl9G+Y53gmRhIdY+x/CZMzLWFAI6Xc/V2Y11WVDBTujBqtXAzzcBRRpAszwSQZA9yNb8PrX4gvn6jqSVLomelxccvh0T2oStoBMvYSGP22uXcu1krnfLGsoDpB9nqszzTl15qAakhNH0GSx2v55FPQWAcIvDnP/9ZpRNhDd+Rtq9+9atg6pj7778fJIX52p49e3DWWWep1Fb5+ozVcyZ3roXoZanuMVbfgIm/rhDAcXTG3u5+JOiq5jPz7AU3IRLJHwSit6YDRUK2cFj9NvNZfH6aQ2MIxcPwKZ86HwZWU6NmtjSJ1HkAjZQ2NLvGc/zr9KAyP92sxYhfpsrReFFmYlagmoih4YsiyOSFZYwvczcyTBAYUwQY2PD+978fjz/+eFXleO655/ChD30IJJ9f/vKXFWGsqgB5FmPUMyt8jHVjgmcGeyxcuHCsRZH1JyACnlSpTh4TEATZkiAgCAgCEwkBBjuV8k/7tddei89+9rNjDkFzczOuu+46XH311WMiC029mzdvrokEz0zvQvLHXH/S6guBUn9/y0VHCGC5yMk4QUAQEARqFIFS/oCQKDKfHH3daqWtWLEC3/nOdzBv3ryqiUTyx3Q1tZDgmdU9eCb8lFZ/CJTy+zsSdMQEPBL0ZKwgIAgIAuMcAZZt27p1a03t4tZbb8Wdd95ZNZkYkfzYY4/VBPmjxo+l3YT8Ve3463YhIYB1e/SycUFAEBAEAPqZzZgxo6agoEzTpk2rikzM7UfyVwsJnufOnas0f9y/NEFgtBEQAjjaCMv8goAgIAjUMAKNjY3o7OysqoRMFG1tRx55pCI+OrkxNXJMJ8PKIaPZdHUPRiOPdWOgBxM8C/kb65Oon/WFANbPWctOBQFBQBBwRKC9vd3x+Wg8ZD67e+65Jz01tV733XefikCmJu7yyy/H2WefrRJKM4/ggw8+mO5byYtaqu6xZMkStLa2SnWPSh6wzFUUASGARSGSDoKAICAITGwEqlmKbdGiRar6B4keU8Dce++9YIULNpaPu+GGG1Q6mP/5n//BhRdeiKuuugo//OEPK3oAtVbdg6RYmiBQbQQmLAFM9vWgz1KwonRg+9BlqR/LqJzcHzNhcOmTFx3R1+W0nvGMKepqvzng155dZq3YLow5iu7XKWFzsanH8n1fF4ruqaB8LnEpOIe8FAQyCPDftmq1vXv3Kk0Xid5PfvITRfqc1qZZ+uc//zlIBNmPeQpZmWOkrZaqe7Csmya/I92XjBcESkVgwhJAb6AFmzf2oKenL6u2q1uIAug1a/0yTUIqEYEffkQSmbqyo1rrlmL6I0hYZTDl2BT0wDMyBuEWhLL6JXva4fEEgZgVqwQiYALpUkizcQbVqLVc1kbLGpSpjlLWcDVoIuJSPhoycuQI0ARZrVZqcAdNo7/97W9x7LHH4vTTT8dtt91WUo5D6762bNlSM9U96O936KGHWsWTa0GgqghMWAIIBNDdArR0B4C+HvSMTB1Y1UMpuJi3G/0srRFdg54RaTgLrlL+y2QPVobjCMVSsBM3VhFJIOI3q2yUv4KMFAQEgQojwJq8hx9+eIVndZ7uvPPOc35R5Ok3vvENfPe731X5AVlmrpxGf8OxDrLg+kzwPH/+/HK2IGMEgYohMIEJIIBABzb39MEb6IbBA0dqFnbAXZkfM+badisrS/ag3dOOnj5+5unjMGXRR4FViPjjCK/NsgXnlSWJnvYsraHZ16pIVGZnZabVJka7GdfaN5+MfWvDiPsjWBVw6uFFR6cfmZJ0eh1rX+sz63Wmj6Fh1Hi2o2dz5p2+yjah22XX8xqf2rRv7wPY18nCD7nvbWevBbF+qu9DEKyOHKUW12oSz3t21gn0tZY/+77AftTaGjPjM7Pf7Pk4r/UZr9vR09NlukFktLjZGBXFQIssnzWFwNSpU/GlL31p1GQ688wzVXUPJnf+whe+UPY6F1xwAX7/+99j9uzZZc2hEyzraOOyJhnBIFb3YILncuUfwdIyVBDIQWBiE0B40d2y2dSUeRHo7kYAfSMwC2fhxz/awajSdikzcSqGtrAvyzwbRzgYRps2h8ZCiId9I/QB86KlDcCmzRnzdkFZDOJl7Z/cvEltJrpBk8gk+Mjf2QGvuc1o0Kjly70lIn5Eg+1FtI65c2QhBtYbtmsGs3sUviex84XbENOmcdb6DZNSZRr7BBFTZqJCshfaH4mNLwyLyT+GUDQITXBy3htFmtPvM9JYrqi9TRm1k6khTfV3G1gXPDvL+CKXefdD8uezfAeJXSykSGiGBBaZHHGE17eaLgm9IL8vC4Niy8j7MUOAQRmXXXbZqKzP4I7/+q//wjXXXFOR+Ufis8hEyzS/VpsEknyecsopUtqtIt8AmaQSCExwAkgtYDdaNmqSA8AbQHdFzMJJ9KyJwh9JWAhNAL0O5llbn0CvQabWlBoQYT9uX6sfiA8goR4Xl8VLxhhfj42m2TgxEEcoFMqQyORGrI/70dmh6R9dENeh27z1dnTCjzgGjAXtwqTvEhiIA20tmTnSrypxkezBmigQihkERE0Z6AUhz7Q+bIj6EbGoIPPJnn9/fVgbjtv2T5cC+oT2K0Ac3pum+Xh4LSzftoxYea+Kn13eoVkv8u4nMYA4Qlhu1coGehVBLoWMW//jgBrCHIzKxiBrI3I7Zghceumlo7L2j3/8Y9xyyy1gfr9aaDQFVzPyVqp71MKpiwzZCEx8AsgdDwRzInh9wfUYyEajlHtFmBzIjq81hyhlE6JsMlbKso593cgSWI5QmsAZJKl1eSv8mkQqktAGK3ezye1tAZWO5bRsc6ynpEAQy4pORIYcf7mVAZKo9aeJK6hd84URt0yjL/PuL7kZ1I/a3utB/OzbgCjsZFm9VmcfRVqpah2T79rN2eUbm/XcJq/1vNTZRxEsF3dzHdv8lcQgax9yO3YIMMhiNHwB9+/fjw9/+MPK9+3KK6/Ev/7rvyKZHFsnZgZgeL2j9B+rliOU6h4WMOSyphCY+ASwrwtBu4UQ/lAMiRRNkaPwy2/9w6uO2o9WX+XPnBo8+FtRcGqbLAGQJ23anARIcPyd6AiQ1G0CH/VtoGptuTLtjVRatYZlkkCvJRrYrq6z9Cp+qc3WxXra/NIYjKwiuIuNyn5f7NziCPvsPnX5iGb2zK7ubWfnakSBTiTFZgCOxRfVvfk339SjjEG+ZeX5qCFAMyXNtaPVnn76afT29uLb3/426M9HYjiW7bDDDsMRRxwxaiJIdY9Rg1YmrgACE5wAGua1NE7+EGKJFPp7A2k/t/S7Sl2Y2qNKTec8j+Frh7aWwvvIkoVm4/j6jejbuB5xNZakMI71G/uU/18mOMN51eJPDZLJNUbjv+2V5rSYEJYoZMMv02IuLjbW9r6YuTs7JVCG5JZiVrUtab3JOjvrq/KuGYWdkVF5KhT16Sy20ihjUGx5eT8qCHzwgx8clXmzJyUZfP7557MfV/1+2bJlo5KOheRSqntU/ThlwRIQmNgEsG8twsr250colkCqvxcVU/p5O9DpNzVqVsCVmdKqPSLBstMhpW2jBq5cBaTal8XPzaUsyhcuPoANA3H4TbWkQQrXKP+/SmgqllYHyQAAHtVJREFUA6si8MfDyA5QtkKUfW3TGBYiPnlMrDbNoJOZWD3LXrXAval9s8ll7W4zp1tflHHt8uzKmLngkEAvg1HsJNe230LnwJkriUFBSeVltRFgdY41a9Y4Biuwhu/06dMrJhLTurAk21g3+gPSVFupRlJZDfNypeSVeeoTgQlMAI2Eu6Nn7vWie3V2RK+Z5De0OuODBiAeXpmJnjVN0qHVZgRoqd87RnQGGXySCdAAo53dyKKITRTRaMZ/zfBHjCM+EkJq3YO3G+tUxLAnJyJW+QLSHp82NfugYlnSGsMkelY6++upJdJzW6KR+7rgM1i+IUUOScwkXrYRHKvMOdcBrIr47ecGayod4312VLTh62iRLWfezIOMLC7PLjO09Cv6QTKNi/W/Q0wfPoP0l3gOSoKRY1D6RmREtRD44he/iCeeeAKRSERV4dCl2JguhpU5li5dWhFRrr/+epXbryKTjWASRgQzMnjmzJkjmMUYyuoeo2lWHrGAMoEgYCLQNFGRSPZtxvJECr3latncAMNIyhjgCXpUbjcOYcRvSofOmnOEIp1Y7/MgrO9zkiTnWSzOyhl6VKZPbpJlamTcyGKYaKNRS7CHIkwALOlfMiuVd8VUL6lu5o7zwS5+CLGU1SRLs2QMA55gep+hWAyhYDDvwpw7gXb40nj6EYmEEA4baW2gSOJ6+NJnYpgpY2s9CJKId1gCRPKuApWuxr4OGH6MlGnfzZWDk2Xvz2kB8wyYLmh9BAmmgnF1dk5zuXym5mcwTOY7CFXVRmNR+jlw5fIxcCm3dBtTBI455hh0d3crGbZu3aoSKDMBMyt59Pf3q5QxrOM70vbiiy+OdIqKjCcJZILmxx57DHv27Cl5Tk0iK6lJLFkIGSAIlICAJ0VHKWmjg4Al/1pF/MJGR0qZVRAQBCYYAsyTN5J/2p977jkcPHgwnSrlwIEDOP744/Hss8/iIx/5CG666SaF2IYNG8AKHQ899FDZCDJFzGilnylHqH379intJz/dNl3doxIaRLdrSr+Ji8BIf3/dIjOBTcBuIZB+goAgIAgIAhqBm2++WZlD3/KWt+D2229Xj998803s2rVLXT/wwAO6K5YvX45wONdKke5Q5IJRsu9///uL9Krua0ZC0xzstmScri4i5K+65ySrjRwBIYAjx1BmEAQEAUFgQiCwd+9elaOPJlBq/VauXAkSPpK/efPmqT2+8MIL+OUvf5ne70iCOL761a9i1qxZ6blq5YKJm2kOLlYthOZwlnZjf2mCwHhDQEzA4+3ERF5BQBAQBIogUK4J6fHHH1flyrKnp18bSaE2iy5YsABM6MxgkDvuuAMbN27MHlL0/vzzz09rGIt2HqMOr7/+Op588knH1Un6SP7cagodJ5GHgoADAuX+/jpMVfCREMCC8MhLQUAQEATGHwLl/gH5xCc+AUbmjmY744wzVBLoT33qU6D5tNbbyy+/jL/85S82MUmIx6KesE0IuZmwCJT7+1sqIEIAS0VM+gsCgoAgUOMIlPMHhEmZSWp27949arv7wAc+gJ/+9KejNv9oTUxsdNJqlpBj3sBi5uHRkkXmnfgIlPP7Ww4qEzYNTDlgyBhBQBAQBOoVgWuvvXZUyR/rDN92223jEt6jjjoKg4ODSnZJ8Dwuj1CEdkBAgkAcQKn6o74uZOqyMn+ex3JfdWlkQUFAEKgzBIaHh3H33Xfbdn3OOeeoZzfeeGNFEiRffvnloGZjvDYSPyF/4/X0RG4nBMQE7IRKVZ+R8AUBt8mhqyqbLCYICALjEYFSTUiM+KVZkxG+jGz9+te/jmuuuSZN2BgJfNFFF+HVV18tCw4GizzzzDNgKTlpgoAgUBiBUn9/C8+W/61oAPNjI28EAUFAEKgLBCZNmoQ5c+aovba2toLBIFZt3dlnn62qfwQCAdAHbsaMGSXh8r73vU/IX0mISWdBYPQREAJYEGNtjjU++Q8ifzLmWmNwsqddPdfv221FVwGwIog5VvdRc6jnQVVGLhr0wNPegyT0mlowfV9YBqMOrSGfqvva41D/VU8pn4KAICAIZCFw1VVXqX/HjjzyyKw3xq3P50MsFsNf//pXFRXL9C9+vx/Nzc0qD15jY2POOAZKMFn0f/zHf+S8kweCgCAwxgiwFJy0fAjEUiEgBfhTkYTRJxHxF7xPJSIpP5DyZwao+1DMskYsxPJ7KeOZsUbmvfN9IRliIcoYSqWXMOe3jrGsLpeCgCAwwRHgvy/ltE2bNqV27Njheujw8HAqkUikXnrppdSyZcvUv2tcW/9MmjQptW3bNtfzSUdBQBBQ5XmrAoNoAF0QcH9kHbq9RkdvRyf8iGMgwfs+rA3HYX0Pbzf6YyHEw2vRxy6JAcQRwvKAZaFAr6rTWUp9YOsaNhmSPVgTBUKxXqSXCPQiFrKsJ5eCgCAgCLhA4IQTTiipMgctGgyMoAl569atOSvQt5AawN/97ndgoIk0QUAQqB0EhAC6OIu2FpP9sa+3BW16TN8GROFHZ4flPd/5WuFHFBvIAAPLEUIUQU+XQQj12BI/88rgRDDVssIAS4RYugsCgkCZCKxduxYsI+fUGEDCiGLWFv7oRz+Kb33rW2CFDWmCgCAwtghIHsAR4x9H2OeBUzl0gygG0JtKoLXdh6Anml4tVKGo3+TmTUCGkqbnlwtBQBAQBKqBACODv/vd7xZdamBgAPy5+eabVVqZK664ougY6SAICAKjh4BoAEeMrR+RREqZdFMp+2fGxOtFd3/mHc2z0WA7smNFyhHF25LWR5YzXMYIAoKAIDAiBIaGhvJq/5wmZrTx29/+dqdX8kwQEASqiIBoAEcCtmneVf6AWVbgQtMGemMIRYOGH2EJ4xznVObmMDb09SKQdgIEDM2g4wh5KAgIAoJAxRBgWpienh5cd9112L59u4oIXrx4MZYsWaKqZ2jTMP0Ely1bhq6uLpVzsGICyESCgCBQFgJCAMuCTQ8KYFXED1+wHa2J/nSgCFOyBKPUDPajO9EFT3CTca3Jnuk7GPHpeYBNm5NAQHfIPC965e3G6lAYwWAXlqfMQJC+LvjCcQD+osOlgyAgCAgCI0XgX/7lX/Dxj38cu3btUomkm5rkT8tIMZXxgsBoIyC/pSNE2NvdjwTa4bP5AYYQ02TM24tUrAse23uTHCq+F8BymoTDPnjWR5DobylZokBvCjF4LD6GIcRiIQSDgDV+peSJZYAgIAgIAi4RYM6/mTNnuuwt3QQBQWCsEZBScGN9AqO1fh81j6wwZ0kPM1prybyCgCBQUwgwPQt9kqUJAoLA+EOgWr+/EgQy/r4bdonNKiP26iR96ApG4Y+syuQGtI+SO0FAEBAEBAFBQBCoYwREAzgRDl9p+zIpZrilSqWZmQjwyB4EgXpDoFoahHrDVfYrCFQDgWr9/goBrMZpyhqCgCAgCFQRgWr9AanilmQpQaBuEKjW768EgdTNV0o2KggIAvWCwOzZs8E/ItIEAUFg/CHA399qNNEAVgNlWUMQEAQEAUFAEBAEBIEaQkCCQGroMEQUQUAQEAQEAUFAEBAEqoGAEMBqoCxrCAKCgCAgCAgCgoAgUEMICAGsocMQUQQBQUAQEAQEAUFAEKgGAkIAq4GyrCEICAKCgCAgCAgCgkANISAEsIYOQ0QRBAQBQUAQEAQEAUGgGggIAawGyrKGICAICAKCgCAgCAgCNYSAEMAaOgwRRRAQBAQBQUAQEAQEgWogIASwGijLGoKAICAICAKCgCAgCNQQAkIAa+gwRBRBQBAQBAQBQUAQEASqgYAQwGqgLGsIAoKAICAICAKCgCBQQwgIAayhwxBRBAFBQBAQBAQBQUAQqAYCQgCrgbKsIQgIAoKAICAICAKCQA0hIASwhg5DRBEEBAFBQBAQBAQBQaAaCAgBrAbKsoYgIAgIAoKAICAICAI1hIAQwBo6DBFFEBAEBAFBQBAQBASBaiAgBLAaKMsagoAgIAgIAoKAICAI1BACQgBr6DBEFEFAEBAEBAFBQBAQBKqBgBDAaqAsawgCgoAgIAgIAoKAIFBDCAgBrKHDEFEEAUFAEBAEBAFBQBCoBgJCAKuBsqwhCAgCgoAgIAgIAoJADSEgBLCGDkNEEQQEAUFAEBAEBAFBoBoICAGsBsqyhiAgCAgCgoAgIAgIAjWEgBDAGjoMEUUQEAQEAUFAEBAEBIFqICAEsBooyxqCgCAgCAgCgoAgIAjUEAJCAGvoMEQUQUAQEAQEAUFAEBAEqoGA59zz35pKpVJIDaeQggep4WEYVx7weaHm8RR6a3/n8TTA4/GgocEDzppKDasOfMZ1+Dk0NITGxkb7QPPOKgvHetAAD+dKAZTD+t46wfDwMBoauDaf5gr8mzv+aO0u14KAICAICAKCgCAgCEx4BJpIvIYPDuOxR5/GgX3A8NCgSc4Kk79SkCH5a2xsAFINmDXvEBx3wjI0KJ6XUgSugexsOIW5s+Zjx44daJwEDA8bxC57nVRqEDOnz8aBfcPYP7QTHnY2CaTuyz2xDQ8PYs7MOdj15j4Me/bC42nSXeRTEBAEBAFBQBAQBASBukVAMaLJkyfjkOnTsRfDWHfjOsycOQPDw3YCqHVn9qcZ3Pje6R2fNzQ24pZbbsH3v/99NE1uxNDwEJonNWGI2sbhQQxTGzgEnN1+Ln59913YseslTJ06XWnsGjyGlZp9qJ3cv38/zjj1ZOx+cz/uj/dh/sJ5SmPJNbQAQ0PGnAf278c7z/IjmXwef/7L7zF77mzVp8Fgnxnh5UoQEAQEAUFAEBAEBIE6QqCJyrKGJg+WLl2Il1/ahXe9692YPHlSxSF45JFH1Jwtxx2NadMnY/DgQUxubsKc+YdiaMiDJk8jTj7xdAwdBH59zwbMmjkTQ6lB7HxzBxobPVg4dxGaJ03Cnl17caz3LZg7Zz4Syacw9ZAGNDVOwY43twMemnsbsWDuImUe3r/3AI4/9kQcc3QrXn7lBUyb0YxGzyTsVH0rvkWZUBAQBAQBQUAQEAQEgXGBQJPH04iUh6bYIeVHt2/fXuzZsxv0nZs3b55tEy+//DImTZqEuXPnqvf0rWN79dVX1diFCxfa+r/yyivK/27BggXYv2+/ekdFHYdxbGrIg8nNM9B20imYccgMpd3b9eZenHri29Hc3IC77t2I4YYDmD9/DjA8BS3LTsGihYsxb+4CbN2yFcccfSKWLF2C/v4H8PLWV7HksPlKw9fomYa240/F3LnzMXXKIXjx7wkc6zsVCxbMx32/+y1e2/k6Fi9doPwebQLLjSAgCAgCgoAgIAgIAnWAQAODMhppZjXJXFNTM/72t7/hhRdeUNvfs2cP/v73v+PFF1/EXXfdBWry3njjDUXgND7szx+2Xbt24ZlnnsHWrVtx//334w9/+AMGBwfR2GQEd9A/j2ZdIzBjGM88N4Bf/OpWPPvsC8ofsOVYH+bMm40Nt/8Cw9iHBQtmA54hbNv+Au789c/Q338fjcqYMXMWTjvtdNx9Tx9e+PtTWLxkARoampTmb+srSdwR+ykeefQhwNOABQsWobW1FRv7folXX38Ohx46Hx4GjzgEheg9yacgIAgIAoKAICAICAITFYEmRQAbGsBADMMnz4iaveeeexTZ27lzJ3bv3q1I4KOPPopwOJwTqcvIXfZ/6KGH8OabbypNHkkgyeKVV16pInw1gIoANnjIy+BJNWLatMmYMWMWTn/raXjqqacxZ85M5RM4aaoHSw9bgIODQ0CqEZOnAJMmT8LbznwrdmzfgZe2vIRly47B/v27cPSypYrADpvBIJOnNGPKlCaceeYZeOmll7DrzV2YPXcWBof34qijl2CYU6rwYS2VfAoCgoAgIAgIAoKAIFA/CKgoYJIyHTm7b98+pS2bPn067r33XhxyyCGYMWOG0up9+MMfxrnnngu+e+yxxxCNRvGRj3wE7e3tWLRokSKBhmbPowgjyd+FF16oCCNTvLDptagF9GBYReYecdhxuOfuu3H/A79RJt1TTjkTs2fPwYEDgyqAxONJYXgQWLr4CLz04hbcc++PVUDIWWe9E0uWHo7Xt7+A6TNmpPV59Ck8+qhj8Jen/4K77+7DlKmT0e4/B0sWH4G9e7ZjypTJ4JzSBAFBQBAQBAQBQUAQqEcEDALYwDx8ph8goAjbsmXLwJ/bb78dv/nNb/D1r38dhx12mMLoBz/4Af77v/9bmYKp9QuFQrjqqqtAgnjnnXeqny9/+cs4/PDD05jqPH2aAPKzwcO1mvDQHx/Aiy/9DUcffQRSDbvxh4d/jTff2I35k+eiodnI9TdpUjO2bHkJ9957Hw5dPBuzZs3Eo3+6D7t37cW06ZMUUVS5YwA0TWnAs88mkEjciaWHzcP0Qzx45PH7sGvXXsycOR0NTQ1G5HFaOrkQBAQBQUAQEAQEAUGgfhBoYo4+EjEjqTJJoJGgmYSNgSDvfve7cd5554GpYv76178qIvj73/8es2bNAoM7Dhw4gOuuuw6PP/44Vq9ejfe+97145zvfqcY6wagIIE3ODdTqDePggd04xnsY/p+3+5V2MJXy4M03d+H555/BvgN70dAwCTTt7tm9BzMOOQQXX7Ic06fNhJHqJYW//e15bH35RZW/0NPQiOHhIezZtwdz5yzARRddiKbmpnRwy9/+9hx273mDtmczZYxObuMkqTwTBAQBQUAQEAQEAUFgYiKggkC0Vo6kjxVBdKM5d9q0aYr8MY/fypUrlV/f/PnzVRcGg3As7x988EFlDmagCCOFp0yZYvjZ6eR85qRK89fgUURt5ow5+Myn/l+s+uQ3MLnpUOzfMwWDByYjcN5FWPv1H+CUk9qxb89eDB3cj/POfR++vfa/8Q9t52D7tgPY/UYD5sxcjK+svhafvOZL8AxPwvDQQTQ2NOKyj34C//GV7+CIpcdh+OAUeIYPwdtOfwfWfuP7eM87L8K+3YNoZPobMQPro5ZPQUAQEAQEAUFAEKgjBNI+gPTJUwTQ3DyJGhuje2n+/e1vf6v8Aan5I/GjX+B73vMeFeXLwI/Zs2er55/85CfxwQ9+EJ/+9KcVeeScxlTGfLzm3Cqh8zl+nPP29+BjH7sM//vLm3B8qw8HD+7HE3/6A2K3/w6XXPhR/OKXP8U//EMrrrzik3j6qWdw+RUrceSy+Zh+yAzs3b0b06ZOQeiKa9Ab/R5e+78XcdZZb0fnRR/F9dd/F5/5XDdOeMsyVQHunnt/hZ/ecgeuufrTuPXWm7HkiNlobm6uo6OWrQoCgoAgIAgIAoKAIGAgYPoAKlZmEEDTBMzXv/zlL5V597XXXlO5/xjIweuTTjoJn/vc53DKKafg4Ycfxte+9jU89dRTqg9NxdQW/vnPf8a//du/4cQTT1QrkQiykfzpH2oY2ba9/ipOPuV4HHHkYTg4eAAeNOMraz6DpzYlVcRuQ0Oz+nzxpb9j4aLZOPnUt2Dw4CB27XoDe/ftVHPs23sQBw8Oo7lpsrr/+9+eRctxh+P4Np9KQzN0cBA3/Og72LljH7bv3I7DGueqpNGqs/yfICAICAKCgCAgCAgCdYSAqormaTRq9Q4PDSkt3+uvv640eF/4whdUXj9q/Zjfj/5+jOy9+eabFfkjTqeffrq6X7FiRToFDE3Cf/nLX/Cxj30MN910k4KTkbds9DVkJTajGpuhFaSfHmOEDw4PMy4YQ6lh9D/0W7zyehLHnnAMhpHCcGoIzc1Nqqbw4PAQhpBSP550fsFmNDSm2FOt09w8CR6w7BzT23jgaZqEx/78Rzz65/tVLeKm5ilImWXm1AD5P0FAEBAEBAFBQBAQBOoEAaUBpI2WWjn67cU2xvCTW36CRCKBOXPmqGAOEsK2tjZ8/vOfx2mnnaagMUy7BoFjqpivfOUrOPPMM3Httddiy5YtaiwJI7WDTCp98OBBNY4jtAbQGG0gbZiGM6izCgn7MYk087swXyGvSUT37d+LocFh7N23R5FSjrLOy3tT32isBUYSp5TZmqZqXjPARZogIAgIAoKAICAICAL1iIAigEwCrfP33bjuRpU8meXe6NvHJM9dXV1K88fgjmQyCa/Xq4iVBoyl4NiX0cI0+dJn8Ne//rXSJpJE/upXG1ReP4P4ZQig6RyoCBnfUYbh1LAK0uX/UZvH9DQkfySQixcfigvOvxDHnnCUInD79u5F63FtSgxFSFVtD4NWKkJoprfx8JO9mE8wNajYoeniqLcgn4KAICAICAKCgCAgCNQNAk1qp6YGkD5+U6ZMRVNTE7Zt26YSQn/mM59Rmj32Y0AIU8GQAJKQ0f/P5/MpX8HFixcrUnj00UfjO9/5jvIDvP7661VgyIIF83Kqh+QizMJsZnE2xdZMHR4rhjQABw4cxNIlS3DaqX5V8o3k8UDzQcyctsiYSjG+TEJrY18G6UtniNaLqvn1jXwKAoKAICAICAKCgCBQXwg0UeumNICMAkZKETaabum/d/XVV6uqHxoSagBZ4u0///M/05HA3/ve9/DAAw9g+fLl8Pv9uis+9KEP4dRTT1Um4CeeeAwLFy423tEHUOUBNNblQ4O7GYEofGc8Mcq1MS8gtYPTp0/Dfffej3/99DU4ru1opQF884038YGLP4Kzzj4LzGeotHoW1Z7WbDLnoDRBQBAQBAQBQUAQEAQEAQOBBsMs2wBPQwP279sP7zHHgJU+qPljyTdrO/TQQ1XVjzPOOANHHXUUpk6diiVLlqhoX/an3561HXfccfjhD3+Iq//lmnTKFU02FWFjBmo2UwPJd4Y8xifJIING+Ix2W0asLF66CK0nHovj3+LDCf/gw+IjDlVT0ASsystpApg1l3Ve67UhgPy/ICAICAKCgCAgCAgC4xWBJHq62tHekzQ3kH2fuy+TABovdu/ejVWf+QzOOuus3J7mEwaKnH322Uq79/zzz+OSSy7B5ZdfjqVLl+YEVjDQgrn2ukJdeNvb3mb4+tHMa+YCtC5iJWWa8PG9YRTO2GyZqHpocEgFgTAQZHjICObQWkRjbGZmQzOoSaTx3LpWpqdcCQKCgCAgCAgCgoAgMB4R8KJ7VSeMqAjKn32fuycVBMKEKlOmTcK+fQdw7z33wOs9Jrdn1hNGBdMUbI2mNcy3mY76nmXbfvObu4wXivyZ5lozZYuVvBkKPJaIG0RjUyOaJzWBxmk2phJUaWQajKTVDY0kdqZ515NSvoJaAcjOiuiZGkQPUhg8MKzSyUyZPhWDgwcBj0QCZ05LrgQBQUAQEAQEAUGgXhAw0sCkPJg99xAc5V2C7vAnsf/Aflxw/gVYsHCBKgNH4sUau0zDwmv64zE6mI0kj1U9GEDCa5VYkDn6hoawc+dO/OlPf8K3vvUt9PfHMXvONMyefYiq7Uty1jzJqMSxZy/TuezH0PAQDhw8gNRwA675+GexfcdO/Nd3v4WlS43Sc1zPRhYt0R2a+DU1GsmluQfKRbkpy769e7Ci8zIceUQLvr72S5gyrQlNZg7Bejls2acgIAgIAoKAICAICAJEoEkRpxS1a8M4+x2n4fcPPIFPfOIT+OznPo9FCxYaNX0BUItH0yswjAULFuLTqz4N+gKuXr0a8fjvMTg4hKbGJjQ0Nihaxijh17e/jp07dyik5y+ahdPOaMUhM6fiwOCQ0u69/PJW7N+/D1dcfhXu/t0vMGvWDEUyW7xtOPuMc/G96Pfx9EACRxy5GNOnzcQhh0xHKjWktH6G3B40NxkksrGpGZ6GRux4cyfeeGMnLrnkA9iz/3XMmjcJg0ODmDd7Md5/wQo88vCTePSRP+Gst58OVhiRJggIAoKAICAICAKCwLhGINmHrrXrsWnTALpaVqHXl7DfB7w52/OsvLJD2VCp2Wtq8qhgkNf+701sfen/sPuNNzMmXppu+b+GJuzdsx/bXt2BpsYZ2LbtFSw5bDbmzJsN+ucZlTgM82tTU7MKJJk1eybmLZyNKVObMTh4IB3lO3xwGIdMm4cjDz9WmXz37d+nNItTJk/FE088gf6H7kfbST4cedRinHHyu/Hg/Q/h0Sfux+n+NkU4Bw8cxLIjj8WiBcfghh/dgMOPno2582ZjSuMMHHXEsWjAFOzZu0tpJqdMmYbnn3sWd/3611hy5Gy0HMdcgoO48fv/Xw4o8kAQEAQEAUFAEBAEBIGJjIDn0qveZ8mRwkuPygPI5MsqubK2rVpQoPn3la3bcc+df8DxrUfhpFNbVG03ahF1DQ7dnTOSGNJXcGiIs9ORz1jSg2Ec2HcQ27fvxP79gybZbFABHpMme3DokkWYMnWKMuG++n+vYefOvViyZAGmTZ+iZGPU8MH9g9jy0itonjwdCw+dCVqmDxwYwo7tO5RPY2rQ2NPg8EGkPMChiw7FzFkzMDREIjqEH38vpkWVT0FAEBAEBAFBQBAQBOoCAc8/f/x8g42VtN0UaHI9sP+gMvk2NngymsKS5jE6k2yqdC8Wnz6+GRoeVuSR1+ShjU1NKurXGnjCdySk9ClUZeOMKVX1kHQKGao3zbk5dng4s+Ufffd2c4R8CAKCgCAgCAgCgoAgUB8I/P/P3iWxd/F5PQAAAABJRU5ErkJggg=="/>
          <p:cNvSpPr>
            <a:spLocks noChangeAspect="1" noChangeArrowheads="1"/>
          </p:cNvSpPr>
          <p:nvPr/>
        </p:nvSpPr>
        <p:spPr bwMode="auto">
          <a:xfrm>
            <a:off x="123051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sp>
        <p:nvSpPr>
          <p:cNvPr id="5" name="TextBox 4">
            <a:extLst>
              <a:ext uri="{FF2B5EF4-FFF2-40B4-BE49-F238E27FC236}">
                <a16:creationId xmlns:a16="http://schemas.microsoft.com/office/drawing/2014/main" id="{48AB9EBA-ABD8-3786-18AC-57E7B7886E91}"/>
              </a:ext>
            </a:extLst>
          </p:cNvPr>
          <p:cNvSpPr txBox="1"/>
          <p:nvPr/>
        </p:nvSpPr>
        <p:spPr>
          <a:xfrm>
            <a:off x="4056754" y="1796162"/>
            <a:ext cx="2279023" cy="1323439"/>
          </a:xfrm>
          <a:prstGeom prst="rect">
            <a:avLst/>
          </a:prstGeom>
          <a:noFill/>
          <a:ln w="15875">
            <a:noFill/>
          </a:ln>
        </p:spPr>
        <p:txBody>
          <a:bodyPr wrap="square" rtlCol="0">
            <a:spAutoFit/>
          </a:bodyPr>
          <a:lstStyle/>
          <a:p>
            <a:pPr algn="ctr" defTabSz="514337">
              <a:defRPr/>
            </a:pPr>
            <a:r>
              <a:rPr lang="en-US" sz="1600" b="1" i="1" dirty="0">
                <a:solidFill>
                  <a:prstClr val="black"/>
                </a:solidFill>
                <a:latin typeface=" Arial"/>
              </a:rPr>
              <a:t>The foundation of unit collective training proficiency is individual Soldier proficiency</a:t>
            </a:r>
          </a:p>
        </p:txBody>
      </p:sp>
    </p:spTree>
    <p:extLst>
      <p:ext uri="{BB962C8B-B14F-4D97-AF65-F5344CB8AC3E}">
        <p14:creationId xmlns:p14="http://schemas.microsoft.com/office/powerpoint/2010/main" val="1361134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9E7EBF-156E-8EAB-E893-6A8CE5442837}"/>
              </a:ext>
            </a:extLst>
          </p:cNvPr>
          <p:cNvSpPr txBox="1"/>
          <p:nvPr/>
        </p:nvSpPr>
        <p:spPr>
          <a:xfrm>
            <a:off x="0" y="666973"/>
            <a:ext cx="9144000" cy="584775"/>
          </a:xfrm>
          <a:prstGeom prst="rect">
            <a:avLst/>
          </a:prstGeom>
          <a:noFill/>
        </p:spPr>
        <p:txBody>
          <a:bodyPr wrap="square" rtlCol="0" anchor="ctr">
            <a:spAutoFit/>
          </a:bodyPr>
          <a:lstStyle/>
          <a:p>
            <a:pPr algn="ctr"/>
            <a:r>
              <a:rPr lang="en-US" sz="3200" b="1" dirty="0">
                <a:latin typeface=" Arial"/>
              </a:rPr>
              <a:t>Motivator</a:t>
            </a:r>
          </a:p>
        </p:txBody>
      </p:sp>
      <p:sp>
        <p:nvSpPr>
          <p:cNvPr id="3" name="TextBox 2">
            <a:extLst>
              <a:ext uri="{FF2B5EF4-FFF2-40B4-BE49-F238E27FC236}">
                <a16:creationId xmlns:a16="http://schemas.microsoft.com/office/drawing/2014/main" id="{D5D31FF3-8441-AE17-2DC0-2EB695502364}"/>
              </a:ext>
            </a:extLst>
          </p:cNvPr>
          <p:cNvSpPr txBox="1"/>
          <p:nvPr/>
        </p:nvSpPr>
        <p:spPr>
          <a:xfrm>
            <a:off x="150885" y="1578459"/>
            <a:ext cx="8842229" cy="4339650"/>
          </a:xfrm>
          <a:prstGeom prst="rect">
            <a:avLst/>
          </a:prstGeom>
          <a:noFill/>
        </p:spPr>
        <p:txBody>
          <a:bodyPr wrap="square" rtlCol="0">
            <a:spAutoFit/>
          </a:bodyPr>
          <a:lstStyle/>
          <a:p>
            <a:pPr algn="ctr"/>
            <a:r>
              <a:rPr lang="en-US" sz="3200" b="1" dirty="0">
                <a:solidFill>
                  <a:srgbClr val="333333"/>
                </a:solidFill>
                <a:latin typeface=" Arial"/>
              </a:rPr>
              <a:t>“The relationship between officers and men should  . . .  be that of . . . teacher and scholar . . . to the extent that . . . commanding officers, are responsible for the physical, mental, and moral welfare, as well as the discipline and military training of the young men under their command”</a:t>
            </a:r>
          </a:p>
          <a:p>
            <a:pPr algn="ctr"/>
            <a:endParaRPr lang="en-US" sz="2400" b="1" dirty="0">
              <a:solidFill>
                <a:srgbClr val="333333"/>
              </a:solidFill>
              <a:latin typeface=" Arial"/>
            </a:endParaRPr>
          </a:p>
          <a:p>
            <a:pPr algn="ctr"/>
            <a:r>
              <a:rPr lang="en-US" sz="2800" b="1" dirty="0">
                <a:solidFill>
                  <a:srgbClr val="333333"/>
                </a:solidFill>
                <a:latin typeface=" Arial"/>
              </a:rPr>
              <a:t>General John A. Lejeune</a:t>
            </a:r>
            <a:endParaRPr lang="en-US" sz="2800" b="1" dirty="0">
              <a:latin typeface=" Arial"/>
            </a:endParaRPr>
          </a:p>
        </p:txBody>
      </p:sp>
    </p:spTree>
    <p:extLst>
      <p:ext uri="{BB962C8B-B14F-4D97-AF65-F5344CB8AC3E}">
        <p14:creationId xmlns:p14="http://schemas.microsoft.com/office/powerpoint/2010/main" val="142229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7E3D32-7DED-4999-8C6E-7592119E3423}"/>
              </a:ext>
            </a:extLst>
          </p:cNvPr>
          <p:cNvSpPr/>
          <p:nvPr/>
        </p:nvSpPr>
        <p:spPr>
          <a:xfrm>
            <a:off x="579640" y="2151727"/>
            <a:ext cx="7984719" cy="2554545"/>
          </a:xfrm>
          <a:prstGeom prst="rect">
            <a:avLst/>
          </a:prstGeom>
        </p:spPr>
        <p:txBody>
          <a:bodyPr wrap="square">
            <a:spAutoFit/>
          </a:bodyPr>
          <a:lstStyle/>
          <a:p>
            <a:r>
              <a:rPr lang="en-US" sz="2800" b="1" i="1" u="sng" dirty="0">
                <a:latin typeface=" Arial"/>
              </a:rPr>
              <a:t>Step 1</a:t>
            </a:r>
            <a:r>
              <a:rPr lang="en-US" sz="2800" b="1" i="1" dirty="0">
                <a:latin typeface=" Arial"/>
              </a:rPr>
              <a:t>:  </a:t>
            </a:r>
            <a:r>
              <a:rPr lang="en-US" sz="2800" b="1" dirty="0">
                <a:latin typeface=" Arial"/>
                <a:ea typeface="Times New Roman" panose="02020603050405020304" pitchFamily="18" charset="0"/>
              </a:rPr>
              <a:t>Select prioritized higher-echelon MET or battle task to crosswalk.</a:t>
            </a:r>
          </a:p>
          <a:p>
            <a:endParaRPr lang="en-US" sz="2400" b="1" dirty="0">
              <a:latin typeface=" Arial"/>
              <a:ea typeface="Times New Roman" panose="02020603050405020304" pitchFamily="18" charset="0"/>
            </a:endParaRPr>
          </a:p>
          <a:p>
            <a:r>
              <a:rPr lang="en-US" sz="2800" b="1" i="1" u="sng" dirty="0">
                <a:latin typeface=" Arial"/>
              </a:rPr>
              <a:t>Step 2</a:t>
            </a:r>
            <a:r>
              <a:rPr lang="en-US" sz="2800" b="1" i="1" dirty="0">
                <a:latin typeface=" Arial"/>
              </a:rPr>
              <a:t>:  </a:t>
            </a:r>
            <a:r>
              <a:rPr lang="en-US" sz="2800" b="1" dirty="0">
                <a:latin typeface=" Arial"/>
              </a:rPr>
              <a:t>Select subordinate collective tasks. </a:t>
            </a:r>
          </a:p>
          <a:p>
            <a:endParaRPr lang="en-US" sz="2400" b="1" dirty="0">
              <a:latin typeface=" Arial"/>
            </a:endParaRPr>
          </a:p>
          <a:p>
            <a:r>
              <a:rPr lang="en-US" sz="2800" b="1" i="1" u="sng" dirty="0">
                <a:latin typeface=" Arial"/>
              </a:rPr>
              <a:t>Step 3</a:t>
            </a:r>
            <a:r>
              <a:rPr lang="en-US" sz="2800" b="1" i="1" dirty="0">
                <a:latin typeface=" Arial"/>
              </a:rPr>
              <a:t>:  </a:t>
            </a:r>
            <a:r>
              <a:rPr lang="en-US" sz="2800" b="1" dirty="0">
                <a:latin typeface=" Arial"/>
              </a:rPr>
              <a:t>Select individual tasks. </a:t>
            </a:r>
          </a:p>
        </p:txBody>
      </p:sp>
      <p:sp>
        <p:nvSpPr>
          <p:cNvPr id="3" name="TextBox 2">
            <a:extLst>
              <a:ext uri="{FF2B5EF4-FFF2-40B4-BE49-F238E27FC236}">
                <a16:creationId xmlns:a16="http://schemas.microsoft.com/office/drawing/2014/main" id="{29C4B8FD-D882-4B1F-BDB7-702CBC06A9BB}"/>
              </a:ext>
            </a:extLst>
          </p:cNvPr>
          <p:cNvSpPr txBox="1"/>
          <p:nvPr/>
        </p:nvSpPr>
        <p:spPr>
          <a:xfrm>
            <a:off x="0" y="660588"/>
            <a:ext cx="9144000" cy="544381"/>
          </a:xfrm>
          <a:prstGeom prst="rect">
            <a:avLst/>
          </a:prstGeom>
          <a:noFill/>
        </p:spPr>
        <p:txBody>
          <a:bodyPr wrap="square" lIns="51435" tIns="25718" rIns="51435" bIns="25718" rtlCol="0" anchor="ctr">
            <a:spAutoFit/>
          </a:bodyPr>
          <a:lstStyle/>
          <a:p>
            <a:pPr algn="ctr"/>
            <a:r>
              <a:rPr lang="en-US" sz="3200" b="1" dirty="0">
                <a:latin typeface=" Arial"/>
              </a:rPr>
              <a:t>The Task Crosswalk Process</a:t>
            </a:r>
          </a:p>
        </p:txBody>
      </p:sp>
    </p:spTree>
    <p:extLst>
      <p:ext uri="{BB962C8B-B14F-4D97-AF65-F5344CB8AC3E}">
        <p14:creationId xmlns:p14="http://schemas.microsoft.com/office/powerpoint/2010/main" val="327442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535A841-3B32-4D40-9CB1-6E3120D1A41E}"/>
              </a:ext>
            </a:extLst>
          </p:cNvPr>
          <p:cNvGraphicFramePr>
            <a:graphicFrameLocks noGrp="1"/>
          </p:cNvGraphicFramePr>
          <p:nvPr/>
        </p:nvGraphicFramePr>
        <p:xfrm>
          <a:off x="161469" y="1462144"/>
          <a:ext cx="4047141" cy="3070416"/>
        </p:xfrm>
        <a:graphic>
          <a:graphicData uri="http://schemas.openxmlformats.org/drawingml/2006/table">
            <a:tbl>
              <a:tblPr/>
              <a:tblGrid>
                <a:gridCol w="924113">
                  <a:extLst>
                    <a:ext uri="{9D8B030D-6E8A-4147-A177-3AD203B41FA5}">
                      <a16:colId xmlns:a16="http://schemas.microsoft.com/office/drawing/2014/main" val="2463738169"/>
                    </a:ext>
                  </a:extLst>
                </a:gridCol>
                <a:gridCol w="2471816">
                  <a:extLst>
                    <a:ext uri="{9D8B030D-6E8A-4147-A177-3AD203B41FA5}">
                      <a16:colId xmlns:a16="http://schemas.microsoft.com/office/drawing/2014/main" val="1746870380"/>
                    </a:ext>
                  </a:extLst>
                </a:gridCol>
                <a:gridCol w="651212">
                  <a:extLst>
                    <a:ext uri="{9D8B030D-6E8A-4147-A177-3AD203B41FA5}">
                      <a16:colId xmlns:a16="http://schemas.microsoft.com/office/drawing/2014/main" val="4262049255"/>
                    </a:ext>
                  </a:extLst>
                </a:gridCol>
              </a:tblGrid>
              <a:tr h="511736">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07-CO-1256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Conduct an Attack by Fire - Company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MET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621481671"/>
                  </a:ext>
                </a:extLst>
              </a:tr>
              <a:tr h="511736">
                <a:tc>
                  <a:txBody>
                    <a:bodyPr/>
                    <a:lstStyle/>
                    <a:p>
                      <a:pPr algn="ctr" fontAlgn="b"/>
                      <a:r>
                        <a:rPr lang="en-US" sz="1400" b="1" i="0" u="none" strike="noStrike" kern="1200" dirty="0">
                          <a:solidFill>
                            <a:schemeClr val="tx1"/>
                          </a:solidFill>
                          <a:effectLst/>
                          <a:latin typeface="Arial" panose="020B0604020202020204" pitchFamily="34" charset="0"/>
                          <a:ea typeface="+mn-ea"/>
                          <a:cs typeface="Arial" panose="020B0604020202020204" pitchFamily="34" charset="0"/>
                        </a:rPr>
                        <a:t>07-PLT-1342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Conduct Tactical Movement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PBT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511736">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07-PLT-3000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Conduct Support by Fire - Platoon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PBT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19851313"/>
                  </a:ext>
                </a:extLst>
              </a:tr>
              <a:tr h="511736">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07-PLT-3027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Integrate Direct Fires - Platoon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PBT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6788849"/>
                  </a:ext>
                </a:extLst>
              </a:tr>
              <a:tr h="511736">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07-PLT-3036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Integrate Indirect Fire Support - Platoon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PBT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65302198"/>
                  </a:ext>
                </a:extLst>
              </a:tr>
              <a:tr h="511736">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07-PLT-9013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Conduct Actions on Contact - Platoon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PBT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62644" y="4793932"/>
            <a:ext cx="3444789" cy="461665"/>
          </a:xfrm>
          <a:prstGeom prst="rect">
            <a:avLst/>
          </a:prstGeom>
          <a:noFill/>
          <a:ln w="12700">
            <a:solidFill>
              <a:schemeClr val="accent1">
                <a:shade val="95000"/>
                <a:satMod val="105000"/>
              </a:schemeClr>
            </a:solidFill>
          </a:ln>
        </p:spPr>
        <p:txBody>
          <a:bodyPr wrap="none" rtlCol="0">
            <a:spAutoFit/>
          </a:bodyPr>
          <a:lstStyle/>
          <a:p>
            <a:r>
              <a:rPr lang="en-US" sz="2400" b="1" dirty="0">
                <a:latin typeface="Arial"/>
                <a:cs typeface="Arial"/>
              </a:rPr>
              <a:t>5 Platoon Battle Tasks</a:t>
            </a:r>
          </a:p>
        </p:txBody>
      </p:sp>
      <p:sp>
        <p:nvSpPr>
          <p:cNvPr id="13" name="TextBox 12"/>
          <p:cNvSpPr txBox="1"/>
          <p:nvPr/>
        </p:nvSpPr>
        <p:spPr>
          <a:xfrm>
            <a:off x="5471123" y="6201609"/>
            <a:ext cx="3257238" cy="461665"/>
          </a:xfrm>
          <a:prstGeom prst="rect">
            <a:avLst/>
          </a:prstGeom>
          <a:noFill/>
          <a:ln w="12700">
            <a:solidFill>
              <a:schemeClr val="accent1">
                <a:shade val="95000"/>
                <a:satMod val="105000"/>
              </a:schemeClr>
            </a:solidFill>
          </a:ln>
        </p:spPr>
        <p:txBody>
          <a:bodyPr wrap="none" rtlCol="0">
            <a:spAutoFit/>
          </a:bodyPr>
          <a:lstStyle/>
          <a:p>
            <a:r>
              <a:rPr lang="en-US" sz="2400" b="1" dirty="0">
                <a:latin typeface="Arial"/>
                <a:cs typeface="Arial"/>
              </a:rPr>
              <a:t>6 Squad Battle Tasks</a:t>
            </a:r>
          </a:p>
        </p:txBody>
      </p:sp>
      <p:graphicFrame>
        <p:nvGraphicFramePr>
          <p:cNvPr id="4" name="Table 3"/>
          <p:cNvGraphicFramePr>
            <a:graphicFrameLocks noGrp="1"/>
          </p:cNvGraphicFramePr>
          <p:nvPr/>
        </p:nvGraphicFramePr>
        <p:xfrm>
          <a:off x="4572000" y="2227121"/>
          <a:ext cx="4410531" cy="3874876"/>
        </p:xfrm>
        <a:graphic>
          <a:graphicData uri="http://schemas.openxmlformats.org/drawingml/2006/table">
            <a:tbl>
              <a:tblPr firstRow="1" bandRow="1">
                <a:tableStyleId>{5C22544A-7EE6-4342-B048-85BDC9FD1C3A}</a:tableStyleId>
              </a:tblPr>
              <a:tblGrid>
                <a:gridCol w="928403">
                  <a:extLst>
                    <a:ext uri="{9D8B030D-6E8A-4147-A177-3AD203B41FA5}">
                      <a16:colId xmlns:a16="http://schemas.microsoft.com/office/drawing/2014/main" val="1689358988"/>
                    </a:ext>
                  </a:extLst>
                </a:gridCol>
                <a:gridCol w="2848772">
                  <a:extLst>
                    <a:ext uri="{9D8B030D-6E8A-4147-A177-3AD203B41FA5}">
                      <a16:colId xmlns:a16="http://schemas.microsoft.com/office/drawing/2014/main" val="1248396290"/>
                    </a:ext>
                  </a:extLst>
                </a:gridCol>
                <a:gridCol w="633356">
                  <a:extLst>
                    <a:ext uri="{9D8B030D-6E8A-4147-A177-3AD203B41FA5}">
                      <a16:colId xmlns:a16="http://schemas.microsoft.com/office/drawing/2014/main" val="2391429377"/>
                    </a:ext>
                  </a:extLst>
                </a:gridCol>
              </a:tblGrid>
              <a:tr h="607534">
                <a:tc>
                  <a:txBody>
                    <a:bodyPr/>
                    <a:lstStyle/>
                    <a:p>
                      <a:pPr algn="ctr" fontAlgn="b"/>
                      <a:r>
                        <a:rPr lang="en-US" sz="1600" b="1" i="0" u="none" strike="noStrike" dirty="0">
                          <a:solidFill>
                            <a:schemeClr val="bg1"/>
                          </a:solidFill>
                          <a:effectLst/>
                          <a:latin typeface=" Arial"/>
                          <a:cs typeface="Arial" panose="020B0604020202020204" pitchFamily="34" charset="0"/>
                        </a:rPr>
                        <a:t>07-PLT-3000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fontAlgn="b"/>
                      <a:r>
                        <a:rPr lang="en-US" sz="1400" b="1" i="0" u="none" strike="noStrike" dirty="0">
                          <a:solidFill>
                            <a:schemeClr val="bg1"/>
                          </a:solidFill>
                          <a:effectLst/>
                          <a:latin typeface=" Arial"/>
                          <a:cs typeface="Arial" panose="020B0604020202020204" pitchFamily="34" charset="0"/>
                        </a:rPr>
                        <a:t>Conduct Support by Fire - Platoon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600" b="1" dirty="0">
                          <a:solidFill>
                            <a:schemeClr val="bg1"/>
                          </a:solidFill>
                          <a:latin typeface=" Arial"/>
                        </a:rPr>
                        <a:t>PBT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2724933352"/>
                  </a:ext>
                </a:extLst>
              </a:tr>
              <a:tr h="644023">
                <a:tc>
                  <a:txBody>
                    <a:bodyPr/>
                    <a:lstStyle/>
                    <a:p>
                      <a:pPr algn="ctr" rtl="0" fontAlgn="ctr"/>
                      <a:r>
                        <a:rPr lang="en-US" sz="1600" b="1" i="0" u="none" strike="noStrike" kern="1200" dirty="0">
                          <a:solidFill>
                            <a:schemeClr val="tx1"/>
                          </a:solidFill>
                          <a:effectLst/>
                          <a:latin typeface=" Arial"/>
                          <a:ea typeface="+mn-ea"/>
                          <a:cs typeface="Arial" panose="020B0604020202020204" pitchFamily="34" charset="0"/>
                        </a:rPr>
                        <a:t>061-283-1005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dirty="0">
                          <a:solidFill>
                            <a:schemeClr val="tx1"/>
                          </a:solidFill>
                          <a:latin typeface=" Arial"/>
                          <a:cs typeface="Arial" panose="020B0604020202020204" pitchFamily="34" charset="0"/>
                        </a:rPr>
                        <a:t>Conduct Precision Adjust Fire mission –</a:t>
                      </a:r>
                      <a:r>
                        <a:rPr lang="en-US" sz="1400" b="1" i="0" baseline="0" dirty="0">
                          <a:solidFill>
                            <a:schemeClr val="tx1"/>
                          </a:solidFill>
                          <a:latin typeface=" Arial"/>
                          <a:cs typeface="Arial" panose="020B0604020202020204" pitchFamily="34" charset="0"/>
                        </a:rPr>
                        <a:t> </a:t>
                      </a:r>
                      <a:r>
                        <a:rPr lang="en-US" sz="1400" b="1" i="0" baseline="0" dirty="0" err="1">
                          <a:solidFill>
                            <a:schemeClr val="tx1"/>
                          </a:solidFill>
                          <a:latin typeface=" Arial"/>
                          <a:cs typeface="Arial" panose="020B0604020202020204" pitchFamily="34" charset="0"/>
                        </a:rPr>
                        <a:t>Ind</a:t>
                      </a:r>
                      <a:r>
                        <a:rPr lang="en-US" sz="1400" b="1" i="0" baseline="0" dirty="0">
                          <a:solidFill>
                            <a:schemeClr val="tx1"/>
                          </a:solidFill>
                          <a:latin typeface=" Arial"/>
                          <a:cs typeface="Arial" panose="020B0604020202020204" pitchFamily="34" charset="0"/>
                        </a:rPr>
                        <a:t> task used as SBT</a:t>
                      </a:r>
                      <a:endParaRPr lang="en-US" sz="1400" b="1" i="0" u="none" strike="noStrike" dirty="0">
                        <a:solidFill>
                          <a:schemeClr val="tx1"/>
                        </a:solidFill>
                        <a:effectLst/>
                        <a:latin typeface=" Arial"/>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 Arial"/>
                          <a:ea typeface="+mn-ea"/>
                          <a:cs typeface="Arial" panose="020B0604020202020204" pitchFamily="34" charset="0"/>
                        </a:rPr>
                        <a:t>SBT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02757128"/>
                  </a:ext>
                </a:extLst>
              </a:tr>
              <a:tr h="644023">
                <a:tc>
                  <a:txBody>
                    <a:bodyPr/>
                    <a:lstStyle/>
                    <a:p>
                      <a:pPr marL="0" algn="ctr" defTabSz="914400" rtl="0" eaLnBrk="1" fontAlgn="b" latinLnBrk="0" hangingPunct="1"/>
                      <a:r>
                        <a:rPr lang="en-US" sz="1600" b="1" i="0" u="none" strike="noStrike" kern="1200" dirty="0">
                          <a:solidFill>
                            <a:schemeClr val="tx1"/>
                          </a:solidFill>
                          <a:effectLst/>
                          <a:latin typeface=" Arial"/>
                          <a:ea typeface="+mn-ea"/>
                          <a:cs typeface="Arial" panose="020B0604020202020204" pitchFamily="34" charset="0"/>
                        </a:rPr>
                        <a:t>071-326-5610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dirty="0">
                          <a:solidFill>
                            <a:schemeClr val="tx1"/>
                          </a:solidFill>
                          <a:latin typeface=" Arial"/>
                          <a:cs typeface="Arial" panose="020B0604020202020204" pitchFamily="34" charset="0"/>
                        </a:rPr>
                        <a:t>Conduct Movement Techniques –</a:t>
                      </a:r>
                      <a:r>
                        <a:rPr lang="en-US" sz="1400" b="1" i="0" baseline="0" dirty="0">
                          <a:solidFill>
                            <a:schemeClr val="tx1"/>
                          </a:solidFill>
                          <a:latin typeface=" Arial"/>
                          <a:cs typeface="Arial" panose="020B0604020202020204" pitchFamily="34" charset="0"/>
                        </a:rPr>
                        <a:t> </a:t>
                      </a:r>
                      <a:r>
                        <a:rPr lang="en-US" sz="1400" b="1" i="0" baseline="0" dirty="0" err="1">
                          <a:solidFill>
                            <a:schemeClr val="tx1"/>
                          </a:solidFill>
                          <a:latin typeface=" Arial"/>
                          <a:cs typeface="Arial" panose="020B0604020202020204" pitchFamily="34" charset="0"/>
                        </a:rPr>
                        <a:t>Ind</a:t>
                      </a:r>
                      <a:r>
                        <a:rPr lang="en-US" sz="1400" b="1" i="0" baseline="0" dirty="0">
                          <a:solidFill>
                            <a:schemeClr val="tx1"/>
                          </a:solidFill>
                          <a:latin typeface=" Arial"/>
                          <a:cs typeface="Arial" panose="020B0604020202020204" pitchFamily="34" charset="0"/>
                        </a:rPr>
                        <a:t> task used as SBT</a:t>
                      </a:r>
                      <a:endParaRPr lang="en-US" sz="1400" b="1" i="0" u="none" strike="noStrike" dirty="0">
                        <a:solidFill>
                          <a:schemeClr val="tx1"/>
                        </a:solidFill>
                        <a:effectLst/>
                        <a:latin typeface=" Arial"/>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 Arial"/>
                          <a:ea typeface="+mn-ea"/>
                          <a:cs typeface="Arial" panose="020B0604020202020204" pitchFamily="34" charset="0"/>
                        </a:rPr>
                        <a:t>SBT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2963658"/>
                  </a:ext>
                </a:extLst>
              </a:tr>
              <a:tr h="468536">
                <a:tc>
                  <a:txBody>
                    <a:bodyPr/>
                    <a:lstStyle/>
                    <a:p>
                      <a:pPr algn="ctr" fontAlgn="b"/>
                      <a:r>
                        <a:rPr lang="en-US" sz="1600" b="1" i="0" u="none" strike="noStrike" dirty="0">
                          <a:solidFill>
                            <a:schemeClr val="tx1"/>
                          </a:solidFill>
                          <a:effectLst/>
                          <a:latin typeface=" Arial"/>
                          <a:cs typeface="Arial" panose="020B0604020202020204" pitchFamily="34" charset="0"/>
                        </a:rPr>
                        <a:t>07-SQD-1256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 Arial"/>
                          <a:cs typeface="Arial" panose="020B0604020202020204" pitchFamily="34" charset="0"/>
                        </a:rPr>
                        <a:t>Conduct an Attack by Fire - Squad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 Arial"/>
                          <a:ea typeface="+mn-ea"/>
                          <a:cs typeface="Arial" panose="020B0604020202020204" pitchFamily="34" charset="0"/>
                        </a:rPr>
                        <a:t>SBT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9471931"/>
                  </a:ext>
                </a:extLst>
              </a:tr>
              <a:tr h="468536">
                <a:tc>
                  <a:txBody>
                    <a:bodyPr/>
                    <a:lstStyle/>
                    <a:p>
                      <a:pPr algn="ctr" fontAlgn="b"/>
                      <a:r>
                        <a:rPr lang="en-US" sz="1600" b="1" i="0" u="none" strike="noStrike" dirty="0">
                          <a:solidFill>
                            <a:schemeClr val="tx1"/>
                          </a:solidFill>
                          <a:effectLst/>
                          <a:latin typeface=" Arial"/>
                          <a:cs typeface="Arial" panose="020B0604020202020204" pitchFamily="34" charset="0"/>
                        </a:rPr>
                        <a:t>07-SQD-3000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 Arial"/>
                          <a:cs typeface="Arial" panose="020B0604020202020204" pitchFamily="34" charset="0"/>
                        </a:rPr>
                        <a:t>Conduct Support by Fire - Squad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 Arial"/>
                          <a:ea typeface="+mn-ea"/>
                          <a:cs typeface="Arial" panose="020B0604020202020204" pitchFamily="34" charset="0"/>
                        </a:rPr>
                        <a:t>SBT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44960851"/>
                  </a:ext>
                </a:extLst>
              </a:tr>
              <a:tr h="468536">
                <a:tc>
                  <a:txBody>
                    <a:bodyPr/>
                    <a:lstStyle/>
                    <a:p>
                      <a:pPr algn="ctr" fontAlgn="b"/>
                      <a:r>
                        <a:rPr lang="en-US" sz="1600" b="1" i="0" u="none" strike="noStrike" dirty="0">
                          <a:solidFill>
                            <a:schemeClr val="tx1"/>
                          </a:solidFill>
                          <a:effectLst/>
                          <a:latin typeface=" Arial"/>
                          <a:cs typeface="Arial" panose="020B0604020202020204" pitchFamily="34" charset="0"/>
                        </a:rPr>
                        <a:t>07-SQD-9032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 Arial"/>
                          <a:cs typeface="Arial" panose="020B0604020202020204" pitchFamily="34" charset="0"/>
                        </a:rPr>
                        <a:t>Treat Casualties - Squad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 Arial"/>
                          <a:ea typeface="+mn-ea"/>
                          <a:cs typeface="Arial" panose="020B0604020202020204" pitchFamily="34" charset="0"/>
                        </a:rPr>
                        <a:t>SBT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35323269"/>
                  </a:ext>
                </a:extLst>
              </a:tr>
              <a:tr h="468536">
                <a:tc>
                  <a:txBody>
                    <a:bodyPr/>
                    <a:lstStyle/>
                    <a:p>
                      <a:pPr algn="ctr" fontAlgn="b"/>
                      <a:r>
                        <a:rPr lang="en-US" sz="1600" b="1" i="0" u="none" strike="noStrike" dirty="0">
                          <a:solidFill>
                            <a:schemeClr val="tx1"/>
                          </a:solidFill>
                          <a:effectLst/>
                          <a:latin typeface=" Arial"/>
                          <a:cs typeface="Arial" panose="020B0604020202020204" pitchFamily="34" charset="0"/>
                        </a:rPr>
                        <a:t>07-SQD-9033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400" b="1" i="0" u="none" strike="noStrike" dirty="0">
                          <a:solidFill>
                            <a:schemeClr val="tx1"/>
                          </a:solidFill>
                          <a:effectLst/>
                          <a:latin typeface=" Arial"/>
                          <a:cs typeface="Arial" panose="020B0604020202020204" pitchFamily="34" charset="0"/>
                        </a:rPr>
                        <a:t>Evacuate Casualties - Squad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 Arial"/>
                          <a:ea typeface="+mn-ea"/>
                          <a:cs typeface="Arial" panose="020B0604020202020204" pitchFamily="34" charset="0"/>
                        </a:rPr>
                        <a:t>SBT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51864490"/>
                  </a:ext>
                </a:extLst>
              </a:tr>
            </a:tbl>
          </a:graphicData>
        </a:graphic>
      </p:graphicFrame>
      <p:sp>
        <p:nvSpPr>
          <p:cNvPr id="28" name="Bent-Up Arrow 27"/>
          <p:cNvSpPr/>
          <p:nvPr/>
        </p:nvSpPr>
        <p:spPr>
          <a:xfrm rot="10800000" flipH="1">
            <a:off x="4222898" y="1716595"/>
            <a:ext cx="2920852" cy="481949"/>
          </a:xfrm>
          <a:prstGeom prst="bentUpArrow">
            <a:avLst/>
          </a:prstGeom>
          <a:solidFill>
            <a:schemeClr val="tx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C60E66AC-DA12-994E-01B0-487958D600CC}"/>
              </a:ext>
            </a:extLst>
          </p:cNvPr>
          <p:cNvSpPr txBox="1"/>
          <p:nvPr/>
        </p:nvSpPr>
        <p:spPr>
          <a:xfrm>
            <a:off x="0" y="665356"/>
            <a:ext cx="9144000" cy="544381"/>
          </a:xfrm>
          <a:prstGeom prst="rect">
            <a:avLst/>
          </a:prstGeom>
          <a:noFill/>
        </p:spPr>
        <p:txBody>
          <a:bodyPr wrap="square" lIns="51435" tIns="25718" rIns="51435" bIns="25718" rtlCol="0" anchor="ctr">
            <a:spAutoFit/>
          </a:bodyPr>
          <a:lstStyle/>
          <a:p>
            <a:pPr algn="ctr"/>
            <a:r>
              <a:rPr lang="en-US" sz="3200" b="1" dirty="0">
                <a:latin typeface=" Arial"/>
              </a:rPr>
              <a:t>The Task Crosswalk Process</a:t>
            </a:r>
          </a:p>
        </p:txBody>
      </p:sp>
    </p:spTree>
    <p:extLst>
      <p:ext uri="{BB962C8B-B14F-4D97-AF65-F5344CB8AC3E}">
        <p14:creationId xmlns:p14="http://schemas.microsoft.com/office/powerpoint/2010/main" val="2604368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a:extLst>
              <a:ext uri="{FF2B5EF4-FFF2-40B4-BE49-F238E27FC236}">
                <a16:creationId xmlns:a16="http://schemas.microsoft.com/office/drawing/2014/main" id="{908678C3-2259-4A6F-BE8C-597CA2A80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04839">
            <a:off x="3980619" y="2518127"/>
            <a:ext cx="1160681" cy="11481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30F9EA1-A6B8-4C31-845C-0F61EAE28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882" y="5174497"/>
            <a:ext cx="4175691" cy="48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3981198-33B0-424E-9DA6-9DC551D5F7E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9"/>
          <a:stretch/>
        </p:blipFill>
        <p:spPr bwMode="auto">
          <a:xfrm>
            <a:off x="5188586" y="4231010"/>
            <a:ext cx="990596" cy="10973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1460F06-61A9-4BAE-943C-09DA0DCB168E}"/>
              </a:ext>
            </a:extLst>
          </p:cNvPr>
          <p:cNvSpPr txBox="1"/>
          <p:nvPr/>
        </p:nvSpPr>
        <p:spPr>
          <a:xfrm>
            <a:off x="29388" y="6069668"/>
            <a:ext cx="9095743" cy="461665"/>
          </a:xfrm>
          <a:prstGeom prst="rect">
            <a:avLst/>
          </a:prstGeom>
          <a:noFill/>
        </p:spPr>
        <p:txBody>
          <a:bodyPr wrap="square" rtlCol="0">
            <a:spAutoFit/>
          </a:bodyPr>
          <a:lstStyle/>
          <a:p>
            <a:pPr algn="ctr"/>
            <a:r>
              <a:rPr lang="en-US" sz="2400" b="1" dirty="0">
                <a:latin typeface=" Arial"/>
              </a:rPr>
              <a:t>Your Challenge is Determining Individual Tasks to Train</a:t>
            </a:r>
          </a:p>
        </p:txBody>
      </p:sp>
      <p:pic>
        <p:nvPicPr>
          <p:cNvPr id="16" name="Picture 2">
            <a:extLst>
              <a:ext uri="{FF2B5EF4-FFF2-40B4-BE49-F238E27FC236}">
                <a16:creationId xmlns:a16="http://schemas.microsoft.com/office/drawing/2014/main" id="{C19C0961-F94F-4114-AA0E-9C8AF2A327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56849">
            <a:off x="5507404" y="2945918"/>
            <a:ext cx="678450" cy="671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A1AB59F-506A-4F35-A821-3E62311995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1061" y="3872164"/>
            <a:ext cx="827486" cy="8274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CE556CB2-23C0-4F47-AB42-99401BDFFA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382558" flipV="1">
            <a:off x="4696303" y="2544114"/>
            <a:ext cx="1160681" cy="10852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A9953DC-71DC-4193-9533-2398CB2EFADE}"/>
              </a:ext>
            </a:extLst>
          </p:cNvPr>
          <p:cNvSpPr txBox="1"/>
          <p:nvPr/>
        </p:nvSpPr>
        <p:spPr>
          <a:xfrm flipH="1">
            <a:off x="5678752" y="2509664"/>
            <a:ext cx="335753" cy="600164"/>
          </a:xfrm>
          <a:prstGeom prst="rect">
            <a:avLst/>
          </a:prstGeom>
          <a:noFill/>
        </p:spPr>
        <p:txBody>
          <a:bodyPr wrap="square" rtlCol="0">
            <a:spAutoFit/>
          </a:bodyPr>
          <a:lstStyle/>
          <a:p>
            <a:r>
              <a:rPr lang="en-US" sz="3300">
                <a:latin typeface=" Arial"/>
              </a:rPr>
              <a:t>-</a:t>
            </a:r>
          </a:p>
        </p:txBody>
      </p:sp>
      <p:sp>
        <p:nvSpPr>
          <p:cNvPr id="20" name="TextBox 19">
            <a:extLst>
              <a:ext uri="{FF2B5EF4-FFF2-40B4-BE49-F238E27FC236}">
                <a16:creationId xmlns:a16="http://schemas.microsoft.com/office/drawing/2014/main" id="{5326F779-6632-4B1A-8602-67CEA01ADCB5}"/>
              </a:ext>
            </a:extLst>
          </p:cNvPr>
          <p:cNvSpPr txBox="1"/>
          <p:nvPr/>
        </p:nvSpPr>
        <p:spPr>
          <a:xfrm>
            <a:off x="5634831" y="3509647"/>
            <a:ext cx="284245" cy="600164"/>
          </a:xfrm>
          <a:prstGeom prst="rect">
            <a:avLst/>
          </a:prstGeom>
          <a:noFill/>
        </p:spPr>
        <p:txBody>
          <a:bodyPr wrap="square" rtlCol="0">
            <a:spAutoFit/>
          </a:bodyPr>
          <a:lstStyle/>
          <a:p>
            <a:r>
              <a:rPr lang="en-US" sz="3300">
                <a:latin typeface=" Arial"/>
              </a:rPr>
              <a:t>!</a:t>
            </a:r>
          </a:p>
        </p:txBody>
      </p:sp>
      <p:sp>
        <p:nvSpPr>
          <p:cNvPr id="22" name="TextBox 21">
            <a:extLst>
              <a:ext uri="{FF2B5EF4-FFF2-40B4-BE49-F238E27FC236}">
                <a16:creationId xmlns:a16="http://schemas.microsoft.com/office/drawing/2014/main" id="{D7370119-90AF-4AF2-BF4B-C2EF127E3AE3}"/>
              </a:ext>
            </a:extLst>
          </p:cNvPr>
          <p:cNvSpPr txBox="1"/>
          <p:nvPr/>
        </p:nvSpPr>
        <p:spPr>
          <a:xfrm>
            <a:off x="4239699" y="2996987"/>
            <a:ext cx="188449" cy="600164"/>
          </a:xfrm>
          <a:prstGeom prst="rect">
            <a:avLst/>
          </a:prstGeom>
          <a:noFill/>
        </p:spPr>
        <p:txBody>
          <a:bodyPr wrap="square" rtlCol="0">
            <a:spAutoFit/>
          </a:bodyPr>
          <a:lstStyle/>
          <a:p>
            <a:r>
              <a:rPr lang="en-US" sz="3300">
                <a:latin typeface=" Arial"/>
              </a:rPr>
              <a:t>!</a:t>
            </a:r>
          </a:p>
        </p:txBody>
      </p:sp>
      <p:sp>
        <p:nvSpPr>
          <p:cNvPr id="24" name="TextBox 23">
            <a:extLst>
              <a:ext uri="{FF2B5EF4-FFF2-40B4-BE49-F238E27FC236}">
                <a16:creationId xmlns:a16="http://schemas.microsoft.com/office/drawing/2014/main" id="{823D0479-7054-4DC3-97AA-20F5CA1FCC12}"/>
              </a:ext>
            </a:extLst>
          </p:cNvPr>
          <p:cNvSpPr txBox="1"/>
          <p:nvPr/>
        </p:nvSpPr>
        <p:spPr>
          <a:xfrm flipH="1">
            <a:off x="5078457" y="2964572"/>
            <a:ext cx="524123" cy="600164"/>
          </a:xfrm>
          <a:prstGeom prst="rect">
            <a:avLst/>
          </a:prstGeom>
          <a:noFill/>
        </p:spPr>
        <p:txBody>
          <a:bodyPr wrap="square" rtlCol="0">
            <a:spAutoFit/>
          </a:bodyPr>
          <a:lstStyle/>
          <a:p>
            <a:r>
              <a:rPr lang="en-US" sz="3300">
                <a:latin typeface=" Arial"/>
              </a:rPr>
              <a:t>!</a:t>
            </a:r>
          </a:p>
        </p:txBody>
      </p:sp>
      <p:sp>
        <p:nvSpPr>
          <p:cNvPr id="26" name="TextBox 25">
            <a:extLst>
              <a:ext uri="{FF2B5EF4-FFF2-40B4-BE49-F238E27FC236}">
                <a16:creationId xmlns:a16="http://schemas.microsoft.com/office/drawing/2014/main" id="{4313B6E9-574D-4B75-960F-F4BAD73C67F2}"/>
              </a:ext>
            </a:extLst>
          </p:cNvPr>
          <p:cNvSpPr txBox="1"/>
          <p:nvPr/>
        </p:nvSpPr>
        <p:spPr>
          <a:xfrm flipH="1">
            <a:off x="5583322" y="2988031"/>
            <a:ext cx="335753" cy="600164"/>
          </a:xfrm>
          <a:prstGeom prst="rect">
            <a:avLst/>
          </a:prstGeom>
          <a:noFill/>
        </p:spPr>
        <p:txBody>
          <a:bodyPr wrap="square" rtlCol="0">
            <a:spAutoFit/>
          </a:bodyPr>
          <a:lstStyle/>
          <a:p>
            <a:r>
              <a:rPr lang="en-US" sz="3300">
                <a:latin typeface=" Arial"/>
              </a:rPr>
              <a:t>+</a:t>
            </a:r>
          </a:p>
        </p:txBody>
      </p:sp>
      <p:sp>
        <p:nvSpPr>
          <p:cNvPr id="28" name="TextBox 27">
            <a:extLst>
              <a:ext uri="{FF2B5EF4-FFF2-40B4-BE49-F238E27FC236}">
                <a16:creationId xmlns:a16="http://schemas.microsoft.com/office/drawing/2014/main" id="{8A6BA353-BE0C-4C8A-BF6C-20FEA6F2C941}"/>
              </a:ext>
            </a:extLst>
          </p:cNvPr>
          <p:cNvSpPr txBox="1"/>
          <p:nvPr/>
        </p:nvSpPr>
        <p:spPr>
          <a:xfrm flipH="1">
            <a:off x="4356136" y="2526525"/>
            <a:ext cx="335753" cy="600164"/>
          </a:xfrm>
          <a:prstGeom prst="rect">
            <a:avLst/>
          </a:prstGeom>
          <a:noFill/>
        </p:spPr>
        <p:txBody>
          <a:bodyPr wrap="square" rtlCol="0">
            <a:spAutoFit/>
          </a:bodyPr>
          <a:lstStyle/>
          <a:p>
            <a:r>
              <a:rPr lang="en-US" sz="3300">
                <a:latin typeface=" Arial"/>
              </a:rPr>
              <a:t>-</a:t>
            </a:r>
          </a:p>
        </p:txBody>
      </p:sp>
      <p:sp>
        <p:nvSpPr>
          <p:cNvPr id="30" name="TextBox 29">
            <a:extLst>
              <a:ext uri="{FF2B5EF4-FFF2-40B4-BE49-F238E27FC236}">
                <a16:creationId xmlns:a16="http://schemas.microsoft.com/office/drawing/2014/main" id="{DA75593A-8FA1-47C6-8D64-86295A95891C}"/>
              </a:ext>
            </a:extLst>
          </p:cNvPr>
          <p:cNvSpPr txBox="1"/>
          <p:nvPr/>
        </p:nvSpPr>
        <p:spPr>
          <a:xfrm flipH="1">
            <a:off x="4752052" y="2215908"/>
            <a:ext cx="281043" cy="600164"/>
          </a:xfrm>
          <a:prstGeom prst="rect">
            <a:avLst/>
          </a:prstGeom>
          <a:noFill/>
        </p:spPr>
        <p:txBody>
          <a:bodyPr wrap="square" rtlCol="0">
            <a:spAutoFit/>
          </a:bodyPr>
          <a:lstStyle/>
          <a:p>
            <a:r>
              <a:rPr lang="en-US" sz="3300">
                <a:latin typeface=" Arial"/>
              </a:rPr>
              <a:t>+</a:t>
            </a:r>
          </a:p>
        </p:txBody>
      </p:sp>
      <p:sp>
        <p:nvSpPr>
          <p:cNvPr id="32" name="TextBox 31">
            <a:extLst>
              <a:ext uri="{FF2B5EF4-FFF2-40B4-BE49-F238E27FC236}">
                <a16:creationId xmlns:a16="http://schemas.microsoft.com/office/drawing/2014/main" id="{CB92D947-6CC6-43AC-B6AC-F3C3B5CBECE4}"/>
              </a:ext>
            </a:extLst>
          </p:cNvPr>
          <p:cNvSpPr txBox="1"/>
          <p:nvPr/>
        </p:nvSpPr>
        <p:spPr>
          <a:xfrm flipH="1">
            <a:off x="4434599" y="3459976"/>
            <a:ext cx="281043" cy="600164"/>
          </a:xfrm>
          <a:prstGeom prst="rect">
            <a:avLst/>
          </a:prstGeom>
          <a:noFill/>
        </p:spPr>
        <p:txBody>
          <a:bodyPr wrap="square" rtlCol="0">
            <a:spAutoFit/>
          </a:bodyPr>
          <a:lstStyle/>
          <a:p>
            <a:r>
              <a:rPr lang="en-US" sz="3300">
                <a:latin typeface=" Arial"/>
              </a:rPr>
              <a:t>+</a:t>
            </a:r>
          </a:p>
        </p:txBody>
      </p:sp>
      <p:sp>
        <p:nvSpPr>
          <p:cNvPr id="34" name="TextBox 33">
            <a:extLst>
              <a:ext uri="{FF2B5EF4-FFF2-40B4-BE49-F238E27FC236}">
                <a16:creationId xmlns:a16="http://schemas.microsoft.com/office/drawing/2014/main" id="{62F62B63-1A4E-4028-8836-C6F192EA481A}"/>
              </a:ext>
            </a:extLst>
          </p:cNvPr>
          <p:cNvSpPr txBox="1"/>
          <p:nvPr/>
        </p:nvSpPr>
        <p:spPr>
          <a:xfrm>
            <a:off x="5591273" y="1572114"/>
            <a:ext cx="464394" cy="1200329"/>
          </a:xfrm>
          <a:prstGeom prst="rect">
            <a:avLst/>
          </a:prstGeom>
          <a:noFill/>
        </p:spPr>
        <p:txBody>
          <a:bodyPr wrap="square" rtlCol="0">
            <a:spAutoFit/>
          </a:bodyPr>
          <a:lstStyle/>
          <a:p>
            <a:r>
              <a:rPr lang="en-US" sz="7200">
                <a:latin typeface=" Arial"/>
              </a:rPr>
              <a:t>?</a:t>
            </a:r>
          </a:p>
        </p:txBody>
      </p:sp>
      <p:sp>
        <p:nvSpPr>
          <p:cNvPr id="36" name="TextBox 35">
            <a:extLst>
              <a:ext uri="{FF2B5EF4-FFF2-40B4-BE49-F238E27FC236}">
                <a16:creationId xmlns:a16="http://schemas.microsoft.com/office/drawing/2014/main" id="{AEDE6ABF-9328-4970-85E0-775F04B72D0C}"/>
              </a:ext>
            </a:extLst>
          </p:cNvPr>
          <p:cNvSpPr txBox="1"/>
          <p:nvPr/>
        </p:nvSpPr>
        <p:spPr>
          <a:xfrm flipH="1">
            <a:off x="5068546" y="2071424"/>
            <a:ext cx="335753" cy="600164"/>
          </a:xfrm>
          <a:prstGeom prst="rect">
            <a:avLst/>
          </a:prstGeom>
          <a:noFill/>
        </p:spPr>
        <p:txBody>
          <a:bodyPr wrap="square" rtlCol="0">
            <a:spAutoFit/>
          </a:bodyPr>
          <a:lstStyle/>
          <a:p>
            <a:r>
              <a:rPr lang="en-US" sz="3300">
                <a:latin typeface=" Arial"/>
              </a:rPr>
              <a:t>-</a:t>
            </a:r>
          </a:p>
        </p:txBody>
      </p:sp>
      <p:pic>
        <p:nvPicPr>
          <p:cNvPr id="44" name="Picture 2">
            <a:extLst>
              <a:ext uri="{FF2B5EF4-FFF2-40B4-BE49-F238E27FC236}">
                <a16:creationId xmlns:a16="http://schemas.microsoft.com/office/drawing/2014/main" id="{C5326ADF-C258-4E92-8277-1AC3F512A4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072688">
            <a:off x="4873484" y="3380906"/>
            <a:ext cx="678450" cy="671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0C6BEAA-B2EF-49C7-BA5E-E775267BE1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4793" y="3918797"/>
            <a:ext cx="735656" cy="73421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2F2B2E6B-F7C2-4C0C-877A-B4BABDE1F6E9}"/>
              </a:ext>
            </a:extLst>
          </p:cNvPr>
          <p:cNvGrpSpPr/>
          <p:nvPr/>
        </p:nvGrpSpPr>
        <p:grpSpPr>
          <a:xfrm>
            <a:off x="80270" y="2249257"/>
            <a:ext cx="3964148" cy="2291761"/>
            <a:chOff x="907721" y="2310628"/>
            <a:chExt cx="5431135" cy="3328793"/>
          </a:xfrm>
        </p:grpSpPr>
        <p:pic>
          <p:nvPicPr>
            <p:cNvPr id="1034" name="Picture 10">
              <a:extLst>
                <a:ext uri="{FF2B5EF4-FFF2-40B4-BE49-F238E27FC236}">
                  <a16:creationId xmlns:a16="http://schemas.microsoft.com/office/drawing/2014/main" id="{F9F62171-F9B5-4D40-9949-30B2B7A7A6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7721" y="2478883"/>
              <a:ext cx="5431135" cy="31605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38335154-2B23-4986-AC42-E2A9DF6B592B}"/>
                </a:ext>
              </a:extLst>
            </p:cNvPr>
            <p:cNvPicPr>
              <a:picLocks noChangeAspect="1"/>
            </p:cNvPicPr>
            <p:nvPr/>
          </p:nvPicPr>
          <p:blipFill>
            <a:blip r:embed="rId11"/>
            <a:stretch>
              <a:fillRect/>
            </a:stretch>
          </p:blipFill>
          <p:spPr>
            <a:xfrm>
              <a:off x="919430" y="2310628"/>
              <a:ext cx="4419048" cy="171429"/>
            </a:xfrm>
            <a:prstGeom prst="rect">
              <a:avLst/>
            </a:prstGeom>
          </p:spPr>
        </p:pic>
      </p:grpSp>
      <p:sp>
        <p:nvSpPr>
          <p:cNvPr id="15" name="TextBox 14">
            <a:extLst>
              <a:ext uri="{FF2B5EF4-FFF2-40B4-BE49-F238E27FC236}">
                <a16:creationId xmlns:a16="http://schemas.microsoft.com/office/drawing/2014/main" id="{3E0F213C-7794-4BFB-93A8-8CEF43F078BE}"/>
              </a:ext>
            </a:extLst>
          </p:cNvPr>
          <p:cNvSpPr txBox="1"/>
          <p:nvPr/>
        </p:nvSpPr>
        <p:spPr>
          <a:xfrm>
            <a:off x="2962192" y="2617699"/>
            <a:ext cx="419042" cy="1200329"/>
          </a:xfrm>
          <a:prstGeom prst="rect">
            <a:avLst/>
          </a:prstGeom>
          <a:noFill/>
        </p:spPr>
        <p:txBody>
          <a:bodyPr wrap="square" rtlCol="0">
            <a:spAutoFit/>
          </a:bodyPr>
          <a:lstStyle/>
          <a:p>
            <a:r>
              <a:rPr lang="en-US" sz="7200" dirty="0">
                <a:latin typeface=" Arial"/>
              </a:rPr>
              <a:t>?</a:t>
            </a:r>
          </a:p>
        </p:txBody>
      </p:sp>
      <p:sp>
        <p:nvSpPr>
          <p:cNvPr id="5" name="Rectangle 4">
            <a:extLst>
              <a:ext uri="{FF2B5EF4-FFF2-40B4-BE49-F238E27FC236}">
                <a16:creationId xmlns:a16="http://schemas.microsoft.com/office/drawing/2014/main" id="{E8FE9DB8-E97D-459C-9D79-1CEC5F88C276}"/>
              </a:ext>
            </a:extLst>
          </p:cNvPr>
          <p:cNvSpPr/>
          <p:nvPr/>
        </p:nvSpPr>
        <p:spPr>
          <a:xfrm>
            <a:off x="308435" y="1896698"/>
            <a:ext cx="3339422" cy="276999"/>
          </a:xfrm>
          <a:prstGeom prst="rect">
            <a:avLst/>
          </a:prstGeom>
          <a:noFill/>
          <a:ln w="31750">
            <a:solidFill>
              <a:schemeClr val="accent1">
                <a:shade val="50000"/>
              </a:schemeClr>
            </a:solidFill>
          </a:ln>
        </p:spPr>
        <p:txBody>
          <a:bodyPr wrap="square" lIns="68580" tIns="34290" rIns="68580" bIns="34290">
            <a:spAutoFit/>
          </a:bodyPr>
          <a:lstStyle/>
          <a:p>
            <a:pPr algn="ctr"/>
            <a:r>
              <a:rPr lang="en-US" sz="1350" dirty="0">
                <a:ln w="0"/>
                <a:effectLst>
                  <a:outerShdw blurRad="38100" dist="19050" dir="2700000" algn="tl" rotWithShape="0">
                    <a:schemeClr val="dk1">
                      <a:alpha val="40000"/>
                    </a:schemeClr>
                  </a:outerShdw>
                </a:effectLst>
                <a:latin typeface=" Arial"/>
              </a:rPr>
              <a:t>Unit Task List Individual Supporting Tasks</a:t>
            </a:r>
          </a:p>
        </p:txBody>
      </p:sp>
      <p:sp>
        <p:nvSpPr>
          <p:cNvPr id="33" name="Rectangle 32">
            <a:extLst>
              <a:ext uri="{FF2B5EF4-FFF2-40B4-BE49-F238E27FC236}">
                <a16:creationId xmlns:a16="http://schemas.microsoft.com/office/drawing/2014/main" id="{4EF6941C-F774-4190-966E-0AC65ABFA715}"/>
              </a:ext>
            </a:extLst>
          </p:cNvPr>
          <p:cNvSpPr/>
          <p:nvPr/>
        </p:nvSpPr>
        <p:spPr>
          <a:xfrm>
            <a:off x="658805" y="4514516"/>
            <a:ext cx="1185941" cy="276999"/>
          </a:xfrm>
          <a:prstGeom prst="rect">
            <a:avLst/>
          </a:prstGeom>
          <a:noFill/>
          <a:ln w="31750">
            <a:solidFill>
              <a:schemeClr val="accent1">
                <a:shade val="50000"/>
              </a:schemeClr>
            </a:solidFill>
          </a:ln>
        </p:spPr>
        <p:txBody>
          <a:bodyPr wrap="square" lIns="68580" tIns="34290" rIns="68580" bIns="34290">
            <a:spAutoFit/>
          </a:bodyPr>
          <a:lstStyle/>
          <a:p>
            <a:pPr algn="ctr"/>
            <a:r>
              <a:rPr lang="en-US" sz="1350" dirty="0">
                <a:ln w="0"/>
                <a:effectLst>
                  <a:outerShdw blurRad="38100" dist="19050" dir="2700000" algn="tl" rotWithShape="0">
                    <a:schemeClr val="dk1">
                      <a:alpha val="40000"/>
                    </a:schemeClr>
                  </a:outerShdw>
                </a:effectLst>
                <a:latin typeface=" Arial"/>
              </a:rPr>
              <a:t>Warrior Tasks</a:t>
            </a:r>
          </a:p>
        </p:txBody>
      </p:sp>
      <p:pic>
        <p:nvPicPr>
          <p:cNvPr id="10" name="Picture 9">
            <a:extLst>
              <a:ext uri="{FF2B5EF4-FFF2-40B4-BE49-F238E27FC236}">
                <a16:creationId xmlns:a16="http://schemas.microsoft.com/office/drawing/2014/main" id="{5CD1AB3E-49E1-479B-8D7B-8DFE1E423BBD}"/>
              </a:ext>
            </a:extLst>
          </p:cNvPr>
          <p:cNvPicPr>
            <a:picLocks noChangeAspect="1"/>
          </p:cNvPicPr>
          <p:nvPr/>
        </p:nvPicPr>
        <p:blipFill>
          <a:blip r:embed="rId12"/>
          <a:stretch>
            <a:fillRect/>
          </a:stretch>
        </p:blipFill>
        <p:spPr>
          <a:xfrm>
            <a:off x="716883" y="4818814"/>
            <a:ext cx="3564286" cy="328571"/>
          </a:xfrm>
          <a:prstGeom prst="rect">
            <a:avLst/>
          </a:prstGeom>
        </p:spPr>
      </p:pic>
      <p:grpSp>
        <p:nvGrpSpPr>
          <p:cNvPr id="25" name="Group 24">
            <a:extLst>
              <a:ext uri="{FF2B5EF4-FFF2-40B4-BE49-F238E27FC236}">
                <a16:creationId xmlns:a16="http://schemas.microsoft.com/office/drawing/2014/main" id="{0A901947-AA49-49E5-91F7-7D6E82CF2D9D}"/>
              </a:ext>
            </a:extLst>
          </p:cNvPr>
          <p:cNvGrpSpPr/>
          <p:nvPr/>
        </p:nvGrpSpPr>
        <p:grpSpPr>
          <a:xfrm>
            <a:off x="7849502" y="4585874"/>
            <a:ext cx="1246241" cy="1338828"/>
            <a:chOff x="9533371" y="5171458"/>
            <a:chExt cx="1661655" cy="1785103"/>
          </a:xfrm>
        </p:grpSpPr>
        <p:sp>
          <p:nvSpPr>
            <p:cNvPr id="21" name="TextBox 20">
              <a:extLst>
                <a:ext uri="{FF2B5EF4-FFF2-40B4-BE49-F238E27FC236}">
                  <a16:creationId xmlns:a16="http://schemas.microsoft.com/office/drawing/2014/main" id="{4310E94B-670B-4445-8D6B-84AD5FD8378B}"/>
                </a:ext>
              </a:extLst>
            </p:cNvPr>
            <p:cNvSpPr txBox="1"/>
            <p:nvPr/>
          </p:nvSpPr>
          <p:spPr>
            <a:xfrm>
              <a:off x="9533371" y="5171458"/>
              <a:ext cx="1661655" cy="1785103"/>
            </a:xfrm>
            <a:prstGeom prst="rect">
              <a:avLst/>
            </a:prstGeom>
            <a:noFill/>
          </p:spPr>
          <p:txBody>
            <a:bodyPr wrap="square" rtlCol="0">
              <a:spAutoFit/>
            </a:bodyPr>
            <a:lstStyle/>
            <a:p>
              <a:r>
                <a:rPr lang="en-US" sz="900" b="1" u="sng">
                  <a:latin typeface=" Arial"/>
                </a:rPr>
                <a:t>Legend</a:t>
              </a:r>
            </a:p>
            <a:p>
              <a:r>
                <a:rPr lang="en-US" sz="900">
                  <a:latin typeface=" Arial"/>
                </a:rPr>
                <a:t>? What to train </a:t>
              </a:r>
            </a:p>
            <a:p>
              <a:r>
                <a:rPr lang="en-US" sz="900">
                  <a:latin typeface=" Arial"/>
                </a:rPr>
                <a:t>! Priorities</a:t>
              </a:r>
            </a:p>
            <a:p>
              <a:r>
                <a:rPr lang="en-US" sz="900">
                  <a:latin typeface=" Arial"/>
                </a:rPr>
                <a:t>+ Add Tasks</a:t>
              </a:r>
            </a:p>
            <a:p>
              <a:r>
                <a:rPr lang="en-US" sz="900">
                  <a:latin typeface=" Arial"/>
                </a:rPr>
                <a:t>- Subtract Tasks</a:t>
              </a:r>
            </a:p>
            <a:p>
              <a:r>
                <a:rPr lang="en-US" sz="900">
                  <a:latin typeface=" Arial"/>
                </a:rPr>
                <a:t>            Task Analysis</a:t>
              </a:r>
            </a:p>
            <a:p>
              <a:r>
                <a:rPr lang="en-US" sz="900">
                  <a:latin typeface=" Arial"/>
                </a:rPr>
                <a:t>       Process</a:t>
              </a:r>
            </a:p>
            <a:p>
              <a:pPr marL="128588" indent="-128588">
                <a:buFontTx/>
                <a:buChar char="-"/>
              </a:pPr>
              <a:endParaRPr lang="en-US" sz="900">
                <a:latin typeface=" Arial"/>
              </a:endParaRPr>
            </a:p>
          </p:txBody>
        </p:sp>
        <p:grpSp>
          <p:nvGrpSpPr>
            <p:cNvPr id="23" name="Group 22">
              <a:extLst>
                <a:ext uri="{FF2B5EF4-FFF2-40B4-BE49-F238E27FC236}">
                  <a16:creationId xmlns:a16="http://schemas.microsoft.com/office/drawing/2014/main" id="{8C311F20-CC7C-4162-828A-DA7D12F0638B}"/>
                </a:ext>
              </a:extLst>
            </p:cNvPr>
            <p:cNvGrpSpPr/>
            <p:nvPr/>
          </p:nvGrpSpPr>
          <p:grpSpPr>
            <a:xfrm>
              <a:off x="9650303" y="6159850"/>
              <a:ext cx="379614" cy="207149"/>
              <a:chOff x="8564765" y="6385677"/>
              <a:chExt cx="379614" cy="207149"/>
            </a:xfrm>
          </p:grpSpPr>
          <p:pic>
            <p:nvPicPr>
              <p:cNvPr id="45" name="Picture 6">
                <a:extLst>
                  <a:ext uri="{FF2B5EF4-FFF2-40B4-BE49-F238E27FC236}">
                    <a16:creationId xmlns:a16="http://schemas.microsoft.com/office/drawing/2014/main" id="{8E0B365C-0EF6-46D0-A71D-F950494A0EB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64765" y="6385677"/>
                <a:ext cx="200192" cy="20714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44C96D04-7897-4831-BB55-4939A81D3D9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36827" y="6385679"/>
                <a:ext cx="207552" cy="207147"/>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2">
              <a:extLst>
                <a:ext uri="{FF2B5EF4-FFF2-40B4-BE49-F238E27FC236}">
                  <a16:creationId xmlns:a16="http://schemas.microsoft.com/office/drawing/2014/main" id="{6A169AE5-AA54-470B-ABFA-4E844A5372D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637818">
              <a:off x="9673071" y="6337020"/>
              <a:ext cx="194307" cy="192208"/>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Rectangle 50">
            <a:extLst>
              <a:ext uri="{FF2B5EF4-FFF2-40B4-BE49-F238E27FC236}">
                <a16:creationId xmlns:a16="http://schemas.microsoft.com/office/drawing/2014/main" id="{9BF02409-1451-4A4D-B8A5-68C8C16E4E26}"/>
              </a:ext>
            </a:extLst>
          </p:cNvPr>
          <p:cNvSpPr/>
          <p:nvPr/>
        </p:nvSpPr>
        <p:spPr>
          <a:xfrm>
            <a:off x="6254129" y="1850951"/>
            <a:ext cx="2715980" cy="276999"/>
          </a:xfrm>
          <a:prstGeom prst="rect">
            <a:avLst/>
          </a:prstGeom>
          <a:noFill/>
          <a:ln w="31750">
            <a:solidFill>
              <a:schemeClr val="accent1">
                <a:shade val="50000"/>
              </a:schemeClr>
            </a:solidFill>
          </a:ln>
        </p:spPr>
        <p:txBody>
          <a:bodyPr wrap="square" lIns="68580" tIns="34290" rIns="68580" bIns="34290">
            <a:spAutoFit/>
          </a:bodyPr>
          <a:lstStyle/>
          <a:p>
            <a:pPr algn="ctr"/>
            <a:r>
              <a:rPr lang="en-US" sz="1350" dirty="0">
                <a:ln w="0"/>
                <a:effectLst>
                  <a:outerShdw blurRad="38100" dist="19050" dir="2700000" algn="tl" rotWithShape="0">
                    <a:schemeClr val="dk1">
                      <a:alpha val="40000"/>
                    </a:schemeClr>
                  </a:outerShdw>
                </a:effectLst>
                <a:latin typeface=" Arial"/>
              </a:rPr>
              <a:t>Individual Critical Task List</a:t>
            </a:r>
          </a:p>
        </p:txBody>
      </p:sp>
      <p:pic>
        <p:nvPicPr>
          <p:cNvPr id="31" name="Picture 30">
            <a:extLst>
              <a:ext uri="{FF2B5EF4-FFF2-40B4-BE49-F238E27FC236}">
                <a16:creationId xmlns:a16="http://schemas.microsoft.com/office/drawing/2014/main" id="{752BEC59-33C6-4D9E-81DD-B08EC46EE2BB}"/>
              </a:ext>
            </a:extLst>
          </p:cNvPr>
          <p:cNvPicPr>
            <a:picLocks noChangeAspect="1"/>
          </p:cNvPicPr>
          <p:nvPr/>
        </p:nvPicPr>
        <p:blipFill>
          <a:blip r:embed="rId16"/>
          <a:stretch>
            <a:fillRect/>
          </a:stretch>
        </p:blipFill>
        <p:spPr>
          <a:xfrm>
            <a:off x="6595989" y="2920969"/>
            <a:ext cx="2207143" cy="664286"/>
          </a:xfrm>
          <a:prstGeom prst="rect">
            <a:avLst/>
          </a:prstGeom>
        </p:spPr>
      </p:pic>
      <p:pic>
        <p:nvPicPr>
          <p:cNvPr id="37" name="Picture 36">
            <a:extLst>
              <a:ext uri="{FF2B5EF4-FFF2-40B4-BE49-F238E27FC236}">
                <a16:creationId xmlns:a16="http://schemas.microsoft.com/office/drawing/2014/main" id="{6D1217DB-7F70-4320-9D13-02B4F878C7E8}"/>
              </a:ext>
            </a:extLst>
          </p:cNvPr>
          <p:cNvPicPr>
            <a:picLocks noChangeAspect="1"/>
          </p:cNvPicPr>
          <p:nvPr/>
        </p:nvPicPr>
        <p:blipFill>
          <a:blip r:embed="rId17"/>
          <a:stretch>
            <a:fillRect/>
          </a:stretch>
        </p:blipFill>
        <p:spPr>
          <a:xfrm>
            <a:off x="6212966" y="2172208"/>
            <a:ext cx="2757143" cy="642857"/>
          </a:xfrm>
          <a:prstGeom prst="rect">
            <a:avLst/>
          </a:prstGeom>
        </p:spPr>
      </p:pic>
      <p:sp>
        <p:nvSpPr>
          <p:cNvPr id="54" name="TextBox 53">
            <a:extLst>
              <a:ext uri="{FF2B5EF4-FFF2-40B4-BE49-F238E27FC236}">
                <a16:creationId xmlns:a16="http://schemas.microsoft.com/office/drawing/2014/main" id="{2504D656-8B29-4EFF-90A1-59E3EBF17741}"/>
              </a:ext>
            </a:extLst>
          </p:cNvPr>
          <p:cNvSpPr txBox="1"/>
          <p:nvPr/>
        </p:nvSpPr>
        <p:spPr>
          <a:xfrm>
            <a:off x="1852983" y="4230192"/>
            <a:ext cx="419042" cy="1200329"/>
          </a:xfrm>
          <a:prstGeom prst="rect">
            <a:avLst/>
          </a:prstGeom>
          <a:noFill/>
        </p:spPr>
        <p:txBody>
          <a:bodyPr wrap="square" rtlCol="0">
            <a:spAutoFit/>
          </a:bodyPr>
          <a:lstStyle/>
          <a:p>
            <a:r>
              <a:rPr lang="en-US" sz="7200">
                <a:latin typeface=" Arial"/>
              </a:rPr>
              <a:t>?</a:t>
            </a:r>
          </a:p>
        </p:txBody>
      </p:sp>
      <p:sp>
        <p:nvSpPr>
          <p:cNvPr id="39" name="Rectangle 38">
            <a:extLst>
              <a:ext uri="{FF2B5EF4-FFF2-40B4-BE49-F238E27FC236}">
                <a16:creationId xmlns:a16="http://schemas.microsoft.com/office/drawing/2014/main" id="{85E9BC38-0B10-4B91-A8D9-21CD60BE6A87}"/>
              </a:ext>
            </a:extLst>
          </p:cNvPr>
          <p:cNvSpPr/>
          <p:nvPr/>
        </p:nvSpPr>
        <p:spPr>
          <a:xfrm>
            <a:off x="6837415" y="3841801"/>
            <a:ext cx="2024174" cy="484748"/>
          </a:xfrm>
          <a:prstGeom prst="rect">
            <a:avLst/>
          </a:prstGeom>
          <a:noFill/>
          <a:ln w="31750">
            <a:solidFill>
              <a:schemeClr val="accent1">
                <a:shade val="50000"/>
              </a:schemeClr>
            </a:solidFill>
          </a:ln>
        </p:spPr>
        <p:txBody>
          <a:bodyPr wrap="square" lIns="68580" tIns="34290" rIns="68580" bIns="34290">
            <a:spAutoFit/>
          </a:bodyPr>
          <a:lstStyle/>
          <a:p>
            <a:pPr algn="ctr"/>
            <a:r>
              <a:rPr lang="en-US" sz="1350" b="1" dirty="0">
                <a:ln w="0"/>
                <a:effectLst>
                  <a:outerShdw blurRad="38100" dist="19050" dir="2700000" algn="tl" rotWithShape="0">
                    <a:schemeClr val="dk1">
                      <a:alpha val="40000"/>
                    </a:schemeClr>
                  </a:outerShdw>
                </a:effectLst>
                <a:latin typeface=" Arial"/>
              </a:rPr>
              <a:t>Over 1,000 Individual Task To Train</a:t>
            </a:r>
          </a:p>
        </p:txBody>
      </p:sp>
      <p:sp>
        <p:nvSpPr>
          <p:cNvPr id="2" name="TextBox 1">
            <a:extLst>
              <a:ext uri="{FF2B5EF4-FFF2-40B4-BE49-F238E27FC236}">
                <a16:creationId xmlns:a16="http://schemas.microsoft.com/office/drawing/2014/main" id="{C4B2AD15-E990-BFE4-24BD-E48CBC07E9F7}"/>
              </a:ext>
            </a:extLst>
          </p:cNvPr>
          <p:cNvSpPr txBox="1"/>
          <p:nvPr/>
        </p:nvSpPr>
        <p:spPr>
          <a:xfrm>
            <a:off x="-11041" y="665338"/>
            <a:ext cx="9144000" cy="544381"/>
          </a:xfrm>
          <a:prstGeom prst="rect">
            <a:avLst/>
          </a:prstGeom>
          <a:noFill/>
        </p:spPr>
        <p:txBody>
          <a:bodyPr wrap="square" lIns="51435" tIns="25718" rIns="51435" bIns="25718" rtlCol="0" anchor="ctr">
            <a:spAutoFit/>
          </a:bodyPr>
          <a:lstStyle/>
          <a:p>
            <a:pPr algn="ctr"/>
            <a:r>
              <a:rPr lang="en-US" sz="3200" b="1" dirty="0">
                <a:latin typeface=" Arial"/>
              </a:rPr>
              <a:t>The Task Crosswalk Process</a:t>
            </a:r>
          </a:p>
        </p:txBody>
      </p:sp>
    </p:spTree>
    <p:extLst>
      <p:ext uri="{BB962C8B-B14F-4D97-AF65-F5344CB8AC3E}">
        <p14:creationId xmlns:p14="http://schemas.microsoft.com/office/powerpoint/2010/main" val="1799611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6" grpId="0"/>
      <p:bldP spid="28" grpId="0"/>
      <p:bldP spid="30" grpId="0"/>
      <p:bldP spid="32" grpId="0"/>
      <p:bldP spid="34" grpId="0"/>
      <p:bldP spid="36" grpId="0"/>
      <p:bldP spid="15" grpId="0"/>
      <p:bldP spid="5" grpId="0" animBg="1"/>
      <p:bldP spid="33" grpId="0" animBg="1"/>
      <p:bldP spid="51" grpId="0" animBg="1"/>
      <p:bldP spid="54" grpId="0"/>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44"/>
            <a:ext cx="9144000" cy="584775"/>
          </a:xfrm>
          <a:prstGeom prst="rect">
            <a:avLst/>
          </a:prstGeom>
          <a:noFill/>
        </p:spPr>
        <p:txBody>
          <a:bodyPr wrap="square" rtlCol="0" anchor="ctr">
            <a:spAutoFit/>
          </a:bodyPr>
          <a:lstStyle/>
          <a:p>
            <a:pPr algn="ctr"/>
            <a:r>
              <a:rPr lang="en-US" sz="3200" b="1" dirty="0">
                <a:latin typeface=" Arial"/>
              </a:rPr>
              <a:t>Task Prioritization Summary</a:t>
            </a:r>
          </a:p>
        </p:txBody>
      </p:sp>
      <p:sp>
        <p:nvSpPr>
          <p:cNvPr id="7" name="TextBox 6"/>
          <p:cNvSpPr txBox="1"/>
          <p:nvPr/>
        </p:nvSpPr>
        <p:spPr>
          <a:xfrm>
            <a:off x="415131" y="1482275"/>
            <a:ext cx="8313738" cy="4708981"/>
          </a:xfrm>
          <a:prstGeom prst="rect">
            <a:avLst/>
          </a:prstGeom>
          <a:noFill/>
        </p:spPr>
        <p:txBody>
          <a:bodyPr wrap="square" rtlCol="0" anchor="t">
            <a:spAutoFit/>
          </a:bodyPr>
          <a:lstStyle/>
          <a:p>
            <a:pPr marL="342900" indent="-342900">
              <a:buFont typeface="+mj-lt"/>
              <a:buAutoNum type="arabicPeriod"/>
            </a:pPr>
            <a:r>
              <a:rPr lang="en-US" sz="2000" b="1" dirty="0">
                <a:latin typeface=" Arial"/>
                <a:ea typeface="+mn-lt"/>
                <a:cs typeface="+mn-lt"/>
              </a:rPr>
              <a:t>Subordinate leaders conduct a crosswalk to </a:t>
            </a:r>
            <a:r>
              <a:rPr lang="en-US" sz="2000" b="1" u="sng" dirty="0">
                <a:latin typeface=" Arial"/>
                <a:ea typeface="+mn-lt"/>
                <a:cs typeface="+mn-lt"/>
              </a:rPr>
              <a:t>prioritize</a:t>
            </a:r>
            <a:r>
              <a:rPr lang="en-US" sz="2000" b="1" dirty="0">
                <a:latin typeface=" Arial"/>
                <a:ea typeface="+mn-lt"/>
                <a:cs typeface="+mn-lt"/>
              </a:rPr>
              <a:t> training on the </a:t>
            </a:r>
            <a:r>
              <a:rPr lang="en-US" sz="2000" b="1" u="sng" dirty="0">
                <a:latin typeface=" Arial"/>
                <a:ea typeface="+mn-lt"/>
                <a:cs typeface="+mn-lt"/>
              </a:rPr>
              <a:t>collective tasks, battle tasks and individual tasks </a:t>
            </a:r>
            <a:r>
              <a:rPr lang="en-US" sz="2000" b="1" dirty="0">
                <a:latin typeface=" Arial"/>
                <a:ea typeface="+mn-lt"/>
                <a:cs typeface="+mn-lt"/>
              </a:rPr>
              <a:t>that directly support their unit’s mission-essential tasks.</a:t>
            </a:r>
          </a:p>
          <a:p>
            <a:pPr marL="342900" indent="-342900">
              <a:buFont typeface="+mj-lt"/>
              <a:buAutoNum type="arabicPeriod"/>
            </a:pPr>
            <a:endParaRPr lang="en-US" sz="2000" b="1" dirty="0">
              <a:latin typeface=" Arial"/>
              <a:ea typeface="+mn-lt"/>
              <a:cs typeface="+mn-lt"/>
            </a:endParaRPr>
          </a:p>
          <a:p>
            <a:pPr marL="342900" indent="-342900">
              <a:buFont typeface="+mj-lt"/>
              <a:buAutoNum type="arabicPeriod"/>
            </a:pPr>
            <a:r>
              <a:rPr lang="en-US" sz="2000" b="1" dirty="0">
                <a:latin typeface=" Arial"/>
                <a:ea typeface="+mn-lt"/>
                <a:cs typeface="+mn-lt"/>
              </a:rPr>
              <a:t>The task crosswalk process is a 3-step process that links lower echelon tasks to a higher echelon task based </a:t>
            </a:r>
            <a:r>
              <a:rPr lang="en-US" sz="2000" b="1" u="sng" dirty="0">
                <a:latin typeface=" Arial"/>
                <a:ea typeface="+mn-lt"/>
                <a:cs typeface="+mn-lt"/>
              </a:rPr>
              <a:t>critical/crucial </a:t>
            </a:r>
            <a:r>
              <a:rPr lang="en-US" sz="2000" b="1" dirty="0">
                <a:latin typeface=" Arial"/>
                <a:ea typeface="+mn-lt"/>
                <a:cs typeface="+mn-lt"/>
              </a:rPr>
              <a:t>actions necessary to support higher tasks.</a:t>
            </a:r>
          </a:p>
          <a:p>
            <a:pPr marL="342900" indent="-342900">
              <a:buFont typeface="+mj-lt"/>
              <a:buAutoNum type="arabicPeriod"/>
            </a:pPr>
            <a:endParaRPr lang="en-US" sz="2000" b="1" dirty="0">
              <a:latin typeface=" Arial"/>
              <a:ea typeface="+mn-lt"/>
              <a:cs typeface="+mn-lt"/>
            </a:endParaRPr>
          </a:p>
          <a:p>
            <a:pPr marL="342900" indent="-342900">
              <a:buFont typeface="+mj-lt"/>
              <a:buAutoNum type="arabicPeriod"/>
            </a:pPr>
            <a:r>
              <a:rPr lang="en-US" sz="2000" b="1" dirty="0">
                <a:latin typeface=" Arial"/>
                <a:ea typeface="+mn-lt"/>
                <a:cs typeface="+mn-lt"/>
              </a:rPr>
              <a:t>Commanders and leaders at all levels focus training on the resulting tasks to optimize limited training time and resources.</a:t>
            </a:r>
            <a:endParaRPr lang="en-US" sz="2000" b="1" dirty="0">
              <a:latin typeface=" Arial"/>
            </a:endParaRPr>
          </a:p>
          <a:p>
            <a:pPr marL="342900" indent="-342900">
              <a:buFont typeface="+mj-lt"/>
              <a:buAutoNum type="arabicPeriod"/>
            </a:pPr>
            <a:endParaRPr lang="en-US" sz="2000" b="1" dirty="0">
              <a:latin typeface=" Arial"/>
              <a:ea typeface="+mn-lt"/>
              <a:cs typeface="+mn-lt"/>
            </a:endParaRPr>
          </a:p>
          <a:p>
            <a:pPr marL="342900" indent="-342900">
              <a:buFont typeface="+mj-lt"/>
              <a:buAutoNum type="arabicPeriod"/>
            </a:pPr>
            <a:r>
              <a:rPr lang="en-US" sz="2000" b="1" dirty="0">
                <a:latin typeface=" Arial"/>
              </a:rPr>
              <a:t>The </a:t>
            </a:r>
            <a:r>
              <a:rPr lang="en-US" sz="2000" b="1" u="sng" dirty="0">
                <a:latin typeface=" Arial"/>
              </a:rPr>
              <a:t>MET to Individual Task Crosswalk </a:t>
            </a:r>
            <a:r>
              <a:rPr lang="en-US" sz="2000" b="1" dirty="0">
                <a:latin typeface=" Arial"/>
              </a:rPr>
              <a:t>then allows leaders to select task to train through all the echelons that are focused based on Commander priorities.</a:t>
            </a:r>
          </a:p>
          <a:p>
            <a:pPr marL="342900" indent="-342900">
              <a:buFont typeface="+mj-lt"/>
              <a:buAutoNum type="arabicPeriod"/>
            </a:pPr>
            <a:endParaRPr lang="en-US" sz="2000" b="1" dirty="0">
              <a:latin typeface=" Arial"/>
              <a:cs typeface="Calibri"/>
            </a:endParaRPr>
          </a:p>
        </p:txBody>
      </p:sp>
    </p:spTree>
    <p:extLst>
      <p:ext uri="{BB962C8B-B14F-4D97-AF65-F5344CB8AC3E}">
        <p14:creationId xmlns:p14="http://schemas.microsoft.com/office/powerpoint/2010/main" val="2080255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5270417"/>
            <a:ext cx="9143999"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Check on Learning</a:t>
            </a:r>
          </a:p>
        </p:txBody>
      </p:sp>
      <p:pic>
        <p:nvPicPr>
          <p:cNvPr id="2" name="Picture 1">
            <a:extLst>
              <a:ext uri="{FF2B5EF4-FFF2-40B4-BE49-F238E27FC236}">
                <a16:creationId xmlns:a16="http://schemas.microsoft.com/office/drawing/2014/main" id="{84D772FD-25DB-D1AC-EB97-5470F5519458}"/>
              </a:ext>
            </a:extLst>
          </p:cNvPr>
          <p:cNvPicPr>
            <a:picLocks noChangeAspect="1"/>
          </p:cNvPicPr>
          <p:nvPr/>
        </p:nvPicPr>
        <p:blipFill rotWithShape="1">
          <a:blip r:embed="rId3"/>
          <a:srcRect l="8099" r="3993" b="1"/>
          <a:stretch/>
        </p:blipFill>
        <p:spPr>
          <a:xfrm>
            <a:off x="2659636" y="1155208"/>
            <a:ext cx="3824721" cy="3824721"/>
          </a:xfrm>
          <a:custGeom>
            <a:avLst/>
            <a:gdLst/>
            <a:ahLst/>
            <a:cxnLst/>
            <a:rect l="l" t="t" r="r" b="b"/>
            <a:pathLst>
              <a:path w="5518768" h="5518768">
                <a:moveTo>
                  <a:pt x="2759384" y="0"/>
                </a:moveTo>
                <a:cubicBezTo>
                  <a:pt x="4283350" y="0"/>
                  <a:pt x="5518768" y="1235418"/>
                  <a:pt x="5518768" y="2759384"/>
                </a:cubicBezTo>
                <a:cubicBezTo>
                  <a:pt x="5518768" y="4283350"/>
                  <a:pt x="4283350" y="5518768"/>
                  <a:pt x="2759384" y="5518768"/>
                </a:cubicBezTo>
                <a:cubicBezTo>
                  <a:pt x="1235418" y="5518768"/>
                  <a:pt x="0" y="4283350"/>
                  <a:pt x="0" y="2759384"/>
                </a:cubicBezTo>
                <a:cubicBezTo>
                  <a:pt x="0" y="1235418"/>
                  <a:pt x="1235418" y="0"/>
                  <a:pt x="2759384" y="0"/>
                </a:cubicBezTo>
                <a:close/>
              </a:path>
            </a:pathLst>
          </a:custGeom>
          <a:ln w="38100">
            <a:solidFill>
              <a:srgbClr val="007A37"/>
            </a:solidFill>
          </a:ln>
        </p:spPr>
      </p:pic>
    </p:spTree>
    <p:extLst>
      <p:ext uri="{BB962C8B-B14F-4D97-AF65-F5344CB8AC3E}">
        <p14:creationId xmlns:p14="http://schemas.microsoft.com/office/powerpoint/2010/main" val="172708597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63760"/>
            <a:ext cx="9144000" cy="584775"/>
          </a:xfrm>
          <a:prstGeom prst="rect">
            <a:avLst/>
          </a:prstGeom>
          <a:noFill/>
        </p:spPr>
        <p:txBody>
          <a:bodyPr wrap="square" rtlCol="0" anchor="ctr">
            <a:spAutoFit/>
          </a:bodyPr>
          <a:lstStyle/>
          <a:p>
            <a:pPr algn="ctr"/>
            <a:r>
              <a:rPr lang="en-US" sz="3200" b="1" dirty="0">
                <a:latin typeface=" Arial"/>
              </a:rPr>
              <a:t>Review Summary</a:t>
            </a:r>
          </a:p>
        </p:txBody>
      </p:sp>
      <p:sp>
        <p:nvSpPr>
          <p:cNvPr id="5" name="Rectangle 4"/>
          <p:cNvSpPr/>
          <p:nvPr/>
        </p:nvSpPr>
        <p:spPr>
          <a:xfrm>
            <a:off x="608370" y="1525000"/>
            <a:ext cx="7927259" cy="4524315"/>
          </a:xfrm>
          <a:prstGeom prst="rect">
            <a:avLst/>
          </a:prstGeom>
        </p:spPr>
        <p:txBody>
          <a:bodyPr wrap="square">
            <a:spAutoFit/>
          </a:bodyPr>
          <a:lstStyle/>
          <a:p>
            <a:pPr marL="144661" indent="-144661">
              <a:buFont typeface="Wingdings" panose="05000000000000000000" pitchFamily="2" charset="2"/>
              <a:buChar char="ü"/>
            </a:pPr>
            <a:r>
              <a:rPr lang="en-US" sz="2400" b="1" dirty="0">
                <a:latin typeface=" Arial"/>
              </a:rPr>
              <a:t> We learned how to prioritize tasks and the three task proficiencies</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Wed learned the three Training Proficiency Ratings</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learned the steps and purpose of the task crosswalk</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learned that Army leaders set the task priorities</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learned that there are challenges to task prioritization and how to navigate through them</a:t>
            </a:r>
          </a:p>
        </p:txBody>
      </p:sp>
    </p:spTree>
    <p:extLst>
      <p:ext uri="{BB962C8B-B14F-4D97-AF65-F5344CB8AC3E}">
        <p14:creationId xmlns:p14="http://schemas.microsoft.com/office/powerpoint/2010/main" val="133105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BD88D-B4A9-3332-1AC7-990D14DF740E}"/>
              </a:ext>
            </a:extLst>
          </p:cNvPr>
          <p:cNvSpPr txBox="1"/>
          <p:nvPr/>
        </p:nvSpPr>
        <p:spPr>
          <a:xfrm>
            <a:off x="1668098" y="2632629"/>
            <a:ext cx="5807808" cy="1569660"/>
          </a:xfrm>
          <a:prstGeom prst="rect">
            <a:avLst/>
          </a:prstGeom>
          <a:noFill/>
        </p:spPr>
        <p:txBody>
          <a:bodyPr wrap="none" rtlCol="0">
            <a:spAutoFit/>
          </a:bodyPr>
          <a:lstStyle/>
          <a:p>
            <a:pPr algn="ctr"/>
            <a:r>
              <a:rPr lang="en-US" sz="3200" b="1" dirty="0">
                <a:latin typeface=" Arial"/>
              </a:rPr>
              <a:t>LSA 3 </a:t>
            </a:r>
          </a:p>
          <a:p>
            <a:pPr algn="ctr"/>
            <a:r>
              <a:rPr lang="en-US" sz="3200" b="1" dirty="0">
                <a:latin typeface=" Arial"/>
              </a:rPr>
              <a:t>Review Planning for Training</a:t>
            </a:r>
          </a:p>
          <a:p>
            <a:pPr algn="ctr"/>
            <a:r>
              <a:rPr lang="en-US" sz="3200" b="1" dirty="0">
                <a:latin typeface=" Arial"/>
              </a:rPr>
              <a:t>at the T-C-B Level</a:t>
            </a:r>
          </a:p>
        </p:txBody>
      </p:sp>
    </p:spTree>
    <p:extLst>
      <p:ext uri="{BB962C8B-B14F-4D97-AF65-F5344CB8AC3E}">
        <p14:creationId xmlns:p14="http://schemas.microsoft.com/office/powerpoint/2010/main" val="919629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0959"/>
            <a:ext cx="9144000" cy="584775"/>
          </a:xfrm>
          <a:prstGeom prst="rect">
            <a:avLst/>
          </a:prstGeom>
          <a:noFill/>
        </p:spPr>
        <p:txBody>
          <a:bodyPr wrap="square" rtlCol="0" anchor="ctr">
            <a:spAutoFit/>
          </a:bodyPr>
          <a:lstStyle/>
          <a:p>
            <a:pPr algn="ctr" defTabSz="514350">
              <a:defRPr/>
            </a:pPr>
            <a:r>
              <a:rPr lang="en-US" sz="3200" b="1" dirty="0">
                <a:latin typeface=" Arial"/>
              </a:rPr>
              <a:t>Training Guidance</a:t>
            </a:r>
          </a:p>
        </p:txBody>
      </p:sp>
      <p:pic>
        <p:nvPicPr>
          <p:cNvPr id="2050"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1481" t="-498" r="14778" b="498"/>
          <a:stretch/>
        </p:blipFill>
        <p:spPr bwMode="auto">
          <a:xfrm>
            <a:off x="4883896" y="2386029"/>
            <a:ext cx="4005318" cy="308340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337EC1-885A-1778-7613-BFD5A4C1002B}"/>
              </a:ext>
            </a:extLst>
          </p:cNvPr>
          <p:cNvSpPr txBox="1"/>
          <p:nvPr/>
        </p:nvSpPr>
        <p:spPr>
          <a:xfrm>
            <a:off x="254786" y="1388562"/>
            <a:ext cx="5224507" cy="4462760"/>
          </a:xfrm>
          <a:prstGeom prst="rect">
            <a:avLst/>
          </a:prstGeom>
          <a:noFill/>
        </p:spPr>
        <p:txBody>
          <a:bodyPr wrap="none" rtlCol="0">
            <a:spAutoFit/>
          </a:bodyPr>
          <a:lstStyle/>
          <a:p>
            <a:r>
              <a:rPr lang="en-US" sz="2400" b="1" u="sng" dirty="0">
                <a:latin typeface=" Arial"/>
              </a:rPr>
              <a:t>What it is</a:t>
            </a:r>
            <a:r>
              <a:rPr lang="en-US" sz="2400" b="1" dirty="0">
                <a:latin typeface=" Arial"/>
              </a:rPr>
              <a:t>:</a:t>
            </a:r>
          </a:p>
          <a:p>
            <a:endParaRPr lang="en-US" sz="1000" b="1" dirty="0">
              <a:latin typeface=" Arial"/>
            </a:endParaRPr>
          </a:p>
          <a:p>
            <a:pPr marL="257175" indent="-257175">
              <a:buFont typeface="Arial" panose="020B0604020202020204" pitchFamily="34" charset="0"/>
              <a:buChar char="•"/>
            </a:pPr>
            <a:r>
              <a:rPr lang="en-US" sz="2000" b="1" dirty="0">
                <a:latin typeface=" Arial"/>
              </a:rPr>
              <a:t>Prioritized tasks with target proficiency</a:t>
            </a:r>
          </a:p>
          <a:p>
            <a:pPr marL="257175" indent="-257175">
              <a:buFont typeface="Arial" panose="020B0604020202020204" pitchFamily="34" charset="0"/>
              <a:buChar char="•"/>
            </a:pPr>
            <a:endParaRPr lang="en-US" sz="1000" b="1" dirty="0">
              <a:latin typeface=" Arial"/>
            </a:endParaRPr>
          </a:p>
          <a:p>
            <a:pPr marL="257175" indent="-257175">
              <a:buFont typeface="Arial" panose="020B0604020202020204" pitchFamily="34" charset="0"/>
              <a:buChar char="•"/>
            </a:pPr>
            <a:r>
              <a:rPr lang="en-US" sz="2000" b="1" dirty="0">
                <a:latin typeface=" Arial"/>
              </a:rPr>
              <a:t>Weapons Prioritization</a:t>
            </a:r>
          </a:p>
          <a:p>
            <a:pPr marL="257175" indent="-257175">
              <a:buFont typeface="Arial" panose="020B0604020202020204" pitchFamily="34" charset="0"/>
              <a:buChar char="•"/>
            </a:pPr>
            <a:endParaRPr lang="en-US" sz="1000" b="1" dirty="0">
              <a:latin typeface=" Arial"/>
            </a:endParaRPr>
          </a:p>
          <a:p>
            <a:pPr marL="257175" indent="-257175">
              <a:buFont typeface="Arial" panose="020B0604020202020204" pitchFamily="34" charset="0"/>
              <a:buChar char="•"/>
            </a:pPr>
            <a:r>
              <a:rPr lang="en-US" sz="2000" b="1" dirty="0">
                <a:latin typeface=" Arial"/>
              </a:rPr>
              <a:t>Collective Live Fire task and </a:t>
            </a:r>
          </a:p>
          <a:p>
            <a:r>
              <a:rPr lang="en-US" sz="2000" b="1" dirty="0">
                <a:latin typeface=" Arial"/>
              </a:rPr>
              <a:t>    echelon</a:t>
            </a:r>
          </a:p>
          <a:p>
            <a:pPr marL="257175" indent="-257175">
              <a:buFont typeface="Arial" panose="020B0604020202020204" pitchFamily="34" charset="0"/>
              <a:buChar char="•"/>
            </a:pPr>
            <a:endParaRPr lang="en-US" sz="1000" b="1" dirty="0">
              <a:latin typeface=" Arial"/>
            </a:endParaRPr>
          </a:p>
          <a:p>
            <a:pPr marL="257175" indent="-257175">
              <a:buFont typeface="Arial" panose="020B0604020202020204" pitchFamily="34" charset="0"/>
              <a:buChar char="•"/>
            </a:pPr>
            <a:r>
              <a:rPr lang="en-US" sz="2000" b="1" dirty="0">
                <a:latin typeface=" Arial"/>
              </a:rPr>
              <a:t>Time to accomplish</a:t>
            </a:r>
          </a:p>
          <a:p>
            <a:pPr marL="257175" indent="-257175">
              <a:buFont typeface="Arial" panose="020B0604020202020204" pitchFamily="34" charset="0"/>
              <a:buChar char="•"/>
            </a:pPr>
            <a:endParaRPr lang="en-US" sz="1000" b="1" dirty="0">
              <a:latin typeface=" Arial"/>
            </a:endParaRPr>
          </a:p>
          <a:p>
            <a:pPr marL="257175" indent="-257175">
              <a:buFont typeface="Arial" panose="020B0604020202020204" pitchFamily="34" charset="0"/>
              <a:buChar char="•"/>
            </a:pPr>
            <a:r>
              <a:rPr lang="en-US" sz="2000" b="1" dirty="0">
                <a:latin typeface=" Arial"/>
              </a:rPr>
              <a:t>Training mission statement</a:t>
            </a:r>
          </a:p>
          <a:p>
            <a:pPr marL="257175" indent="-257175">
              <a:buFont typeface="Arial" panose="020B0604020202020204" pitchFamily="34" charset="0"/>
              <a:buChar char="•"/>
            </a:pPr>
            <a:endParaRPr lang="en-US" sz="1000" b="1" dirty="0">
              <a:latin typeface=" Arial"/>
            </a:endParaRPr>
          </a:p>
          <a:p>
            <a:pPr marL="257175" indent="-257175">
              <a:buFont typeface="Arial" panose="020B0604020202020204" pitchFamily="34" charset="0"/>
              <a:buChar char="•"/>
            </a:pPr>
            <a:r>
              <a:rPr lang="en-US" sz="2000" b="1" dirty="0">
                <a:latin typeface=" Arial"/>
              </a:rPr>
              <a:t>Commander’s intent for training</a:t>
            </a:r>
          </a:p>
          <a:p>
            <a:pPr marL="257175" indent="-257175">
              <a:buFont typeface="Arial" panose="020B0604020202020204" pitchFamily="34" charset="0"/>
              <a:buChar char="•"/>
            </a:pPr>
            <a:endParaRPr lang="en-US" sz="1000" b="1" dirty="0">
              <a:latin typeface=" Arial"/>
            </a:endParaRPr>
          </a:p>
          <a:p>
            <a:pPr marL="257175" indent="-257175">
              <a:buFont typeface="Arial" panose="020B0604020202020204" pitchFamily="34" charset="0"/>
              <a:buChar char="•"/>
            </a:pPr>
            <a:r>
              <a:rPr lang="en-US" sz="2000" b="1" dirty="0">
                <a:latin typeface=" Arial"/>
              </a:rPr>
              <a:t>Other guidance</a:t>
            </a:r>
          </a:p>
          <a:p>
            <a:pPr marL="257175" indent="-257175">
              <a:buFont typeface="Arial" panose="020B0604020202020204" pitchFamily="34" charset="0"/>
              <a:buChar char="•"/>
            </a:pPr>
            <a:endParaRPr lang="en-US" sz="1000" b="1" dirty="0">
              <a:latin typeface=" Arial"/>
            </a:endParaRPr>
          </a:p>
          <a:p>
            <a:pPr marL="257175" indent="-257175">
              <a:buFont typeface="Arial" panose="020B0604020202020204" pitchFamily="34" charset="0"/>
              <a:buChar char="•"/>
            </a:pPr>
            <a:r>
              <a:rPr lang="en-US" sz="2000" b="1" dirty="0">
                <a:latin typeface=" Arial"/>
              </a:rPr>
              <a:t>Long-Range Training Plans (LRTP)</a:t>
            </a:r>
          </a:p>
        </p:txBody>
      </p:sp>
    </p:spTree>
    <p:extLst>
      <p:ext uri="{BB962C8B-B14F-4D97-AF65-F5344CB8AC3E}">
        <p14:creationId xmlns:p14="http://schemas.microsoft.com/office/powerpoint/2010/main" val="1374881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896" y="1608694"/>
            <a:ext cx="4994031" cy="4647426"/>
          </a:xfrm>
          <a:prstGeom prst="rect">
            <a:avLst/>
          </a:prstGeom>
        </p:spPr>
        <p:txBody>
          <a:bodyPr wrap="square" anchor="ctr">
            <a:spAutoFit/>
          </a:bodyPr>
          <a:lstStyle/>
          <a:p>
            <a:pPr marL="0" lvl="1" indent="-342900" defTabSz="514350">
              <a:buFont typeface="+mj-lt"/>
              <a:buAutoNum type="arabicPeriod"/>
              <a:defRPr/>
            </a:pPr>
            <a:r>
              <a:rPr lang="en-US" sz="2000" b="1" dirty="0">
                <a:solidFill>
                  <a:prstClr val="black"/>
                </a:solidFill>
                <a:latin typeface=" Arial"/>
              </a:rPr>
              <a:t>Commander-to-commander  	  		    dialogues</a:t>
            </a:r>
          </a:p>
          <a:p>
            <a:pPr marL="0" lvl="1" indent="-342900" defTabSz="514350">
              <a:buFont typeface="+mj-lt"/>
              <a:buAutoNum type="arabicPeriod"/>
              <a:defRPr/>
            </a:pPr>
            <a:endParaRPr lang="en-US" sz="1000" b="1" dirty="0">
              <a:solidFill>
                <a:prstClr val="black"/>
              </a:solidFill>
              <a:latin typeface=" Arial"/>
            </a:endParaRPr>
          </a:p>
          <a:p>
            <a:pPr marL="0" lvl="1" indent="-342900" defTabSz="514350">
              <a:buFont typeface="+mj-lt"/>
              <a:buAutoNum type="arabicPeriod"/>
              <a:defRPr/>
            </a:pPr>
            <a:r>
              <a:rPr lang="en-US" sz="2000" b="1" dirty="0">
                <a:solidFill>
                  <a:prstClr val="black"/>
                </a:solidFill>
                <a:latin typeface=" Arial"/>
              </a:rPr>
              <a:t>Current training plans</a:t>
            </a:r>
          </a:p>
          <a:p>
            <a:pPr marL="0" lvl="1" indent="-342900" defTabSz="514350">
              <a:buFont typeface="+mj-lt"/>
              <a:buAutoNum type="arabicPeriod"/>
              <a:defRPr/>
            </a:pPr>
            <a:endParaRPr lang="en-US" sz="1000" b="1" dirty="0">
              <a:solidFill>
                <a:prstClr val="black"/>
              </a:solidFill>
              <a:latin typeface=" Arial"/>
            </a:endParaRPr>
          </a:p>
          <a:p>
            <a:pPr marL="0" lvl="1" indent="-342900" defTabSz="514350">
              <a:buFont typeface="+mj-lt"/>
              <a:buAutoNum type="arabicPeriod"/>
              <a:defRPr/>
            </a:pPr>
            <a:r>
              <a:rPr lang="en-US" sz="2000" b="1" dirty="0">
                <a:solidFill>
                  <a:prstClr val="black"/>
                </a:solidFill>
                <a:latin typeface=" Arial"/>
              </a:rPr>
              <a:t>Changes to training proficiencies: </a:t>
            </a:r>
          </a:p>
          <a:p>
            <a:pPr marL="0" lvl="1" defTabSz="514350">
              <a:defRPr/>
            </a:pPr>
            <a:r>
              <a:rPr lang="en-US" sz="2000" b="1" dirty="0">
                <a:solidFill>
                  <a:prstClr val="black"/>
                </a:solidFill>
                <a:latin typeface=" Arial"/>
              </a:rPr>
              <a:t>           current vs. desired level</a:t>
            </a:r>
          </a:p>
          <a:p>
            <a:pPr marL="0" lvl="1" indent="-342900" defTabSz="514350">
              <a:buFont typeface="+mj-lt"/>
              <a:buAutoNum type="arabicPeriod"/>
              <a:defRPr/>
            </a:pPr>
            <a:endParaRPr lang="en-US" sz="1000" b="1" dirty="0">
              <a:solidFill>
                <a:prstClr val="black"/>
              </a:solidFill>
              <a:latin typeface=" Arial"/>
            </a:endParaRPr>
          </a:p>
          <a:p>
            <a:pPr marL="0" lvl="1" defTabSz="514350">
              <a:defRPr/>
            </a:pPr>
            <a:r>
              <a:rPr lang="en-US" sz="2000" b="1" dirty="0">
                <a:solidFill>
                  <a:prstClr val="black"/>
                </a:solidFill>
                <a:latin typeface=" Arial"/>
              </a:rPr>
              <a:t>4.  Publication of senior headquarters </a:t>
            </a:r>
          </a:p>
          <a:p>
            <a:pPr marL="0" lvl="1" defTabSz="514350">
              <a:defRPr/>
            </a:pPr>
            <a:r>
              <a:rPr lang="en-US" sz="2000" b="1" dirty="0">
                <a:solidFill>
                  <a:prstClr val="black"/>
                </a:solidFill>
                <a:latin typeface=" Arial"/>
              </a:rPr>
              <a:t>           annual training guidance (ATG)</a:t>
            </a:r>
          </a:p>
          <a:p>
            <a:pPr marL="0" lvl="1" indent="-342900" defTabSz="514350">
              <a:buFont typeface="+mj-lt"/>
              <a:buAutoNum type="arabicPeriod"/>
              <a:defRPr/>
            </a:pPr>
            <a:endParaRPr lang="en-US" sz="1000" b="1" dirty="0">
              <a:solidFill>
                <a:prstClr val="black"/>
              </a:solidFill>
              <a:latin typeface=" Arial"/>
            </a:endParaRPr>
          </a:p>
          <a:p>
            <a:pPr marL="0" lvl="1" defTabSz="514350">
              <a:defRPr/>
            </a:pPr>
            <a:r>
              <a:rPr lang="en-US" sz="2000" b="1" dirty="0">
                <a:solidFill>
                  <a:prstClr val="black"/>
                </a:solidFill>
                <a:latin typeface=" Arial"/>
              </a:rPr>
              <a:t>5.  Other Changes:</a:t>
            </a:r>
          </a:p>
          <a:p>
            <a:pPr marL="0" lvl="1" indent="-342900" defTabSz="514350">
              <a:buFont typeface="+mj-lt"/>
              <a:buAutoNum type="arabicPeriod"/>
              <a:defRPr/>
            </a:pPr>
            <a:endParaRPr lang="en-US" sz="800" b="1" dirty="0">
              <a:solidFill>
                <a:prstClr val="black"/>
              </a:solidFill>
              <a:latin typeface=" Arial"/>
            </a:endParaRPr>
          </a:p>
          <a:p>
            <a:pPr marL="457200" lvl="3" indent="-342900" defTabSz="514350">
              <a:buFont typeface="+mj-lt"/>
              <a:buAutoNum type="alphaLcParenR"/>
              <a:defRPr/>
            </a:pPr>
            <a:r>
              <a:rPr lang="en-US" sz="2000" b="1" dirty="0">
                <a:solidFill>
                  <a:prstClr val="black"/>
                </a:solidFill>
                <a:latin typeface=" Arial"/>
              </a:rPr>
              <a:t>Change of unit mission</a:t>
            </a:r>
          </a:p>
          <a:p>
            <a:pPr marL="457200" lvl="3" indent="-342900" defTabSz="514350">
              <a:buFont typeface="+mj-lt"/>
              <a:buAutoNum type="alphaLcParenR"/>
              <a:defRPr/>
            </a:pPr>
            <a:r>
              <a:rPr lang="en-US" sz="2000" b="1" dirty="0">
                <a:solidFill>
                  <a:prstClr val="black"/>
                </a:solidFill>
                <a:latin typeface=" Arial"/>
              </a:rPr>
              <a:t>Training resource allocation</a:t>
            </a:r>
          </a:p>
          <a:p>
            <a:pPr marL="457200" lvl="3" indent="-342900" defTabSz="514350">
              <a:buFont typeface="+mj-lt"/>
              <a:buAutoNum type="alphaLcParenR"/>
              <a:defRPr/>
            </a:pPr>
            <a:r>
              <a:rPr lang="en-US" sz="2000" b="1" dirty="0">
                <a:solidFill>
                  <a:prstClr val="black"/>
                </a:solidFill>
                <a:latin typeface=" Arial"/>
              </a:rPr>
              <a:t>OE/threat conditions </a:t>
            </a:r>
          </a:p>
          <a:p>
            <a:pPr marL="0" lvl="2" indent="-342900" defTabSz="514350">
              <a:buFont typeface="+mj-lt"/>
              <a:buAutoNum type="arabicPeriod"/>
              <a:defRPr/>
            </a:pPr>
            <a:endParaRPr lang="en-US" sz="1000" b="1" dirty="0">
              <a:solidFill>
                <a:prstClr val="black"/>
              </a:solidFill>
              <a:latin typeface=" Arial"/>
            </a:endParaRPr>
          </a:p>
          <a:p>
            <a:pPr marL="0" lvl="1" defTabSz="514350">
              <a:defRPr/>
            </a:pPr>
            <a:r>
              <a:rPr lang="en-US" sz="2000" b="1" dirty="0">
                <a:solidFill>
                  <a:prstClr val="black"/>
                </a:solidFill>
                <a:latin typeface=" Arial"/>
              </a:rPr>
              <a:t>6.  Additional tasks to train</a:t>
            </a:r>
          </a:p>
        </p:txBody>
      </p:sp>
      <p:sp>
        <p:nvSpPr>
          <p:cNvPr id="4" name="Rectangle 3"/>
          <p:cNvSpPr/>
          <p:nvPr/>
        </p:nvSpPr>
        <p:spPr>
          <a:xfrm>
            <a:off x="0" y="663436"/>
            <a:ext cx="9143999" cy="584775"/>
          </a:xfrm>
          <a:prstGeom prst="rect">
            <a:avLst/>
          </a:prstGeom>
        </p:spPr>
        <p:txBody>
          <a:bodyPr wrap="square" anchor="ctr">
            <a:spAutoFit/>
          </a:bodyPr>
          <a:lstStyle/>
          <a:p>
            <a:pPr algn="ctr" defTabSz="514350">
              <a:defRPr/>
            </a:pPr>
            <a:r>
              <a:rPr lang="en-US" sz="3200" b="1" dirty="0">
                <a:latin typeface=" Arial"/>
              </a:rPr>
              <a:t>Training Guidance Considerations</a:t>
            </a:r>
          </a:p>
        </p:txBody>
      </p:sp>
      <p:pic>
        <p:nvPicPr>
          <p:cNvPr id="2" name="Picture 1">
            <a:extLst>
              <a:ext uri="{FF2B5EF4-FFF2-40B4-BE49-F238E27FC236}">
                <a16:creationId xmlns:a16="http://schemas.microsoft.com/office/drawing/2014/main" id="{38D3B1FD-CF52-4FE6-F4B1-9CBFE9FEE4C6}"/>
              </a:ext>
            </a:extLst>
          </p:cNvPr>
          <p:cNvPicPr>
            <a:picLocks noChangeAspect="1"/>
          </p:cNvPicPr>
          <p:nvPr/>
        </p:nvPicPr>
        <p:blipFill>
          <a:blip r:embed="rId3"/>
          <a:stretch>
            <a:fillRect/>
          </a:stretch>
        </p:blipFill>
        <p:spPr>
          <a:xfrm>
            <a:off x="4972050" y="1423992"/>
            <a:ext cx="4043573" cy="4962522"/>
          </a:xfrm>
          <a:prstGeom prst="rect">
            <a:avLst/>
          </a:prstGeom>
          <a:ln w="25400">
            <a:solidFill>
              <a:schemeClr val="tx1"/>
            </a:solidFill>
          </a:ln>
        </p:spPr>
      </p:pic>
    </p:spTree>
    <p:extLst>
      <p:ext uri="{BB962C8B-B14F-4D97-AF65-F5344CB8AC3E}">
        <p14:creationId xmlns:p14="http://schemas.microsoft.com/office/powerpoint/2010/main" val="680778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E514F5D-BB51-639C-B2D0-6F2428B186E4}"/>
              </a:ext>
            </a:extLst>
          </p:cNvPr>
          <p:cNvSpPr txBox="1"/>
          <p:nvPr/>
        </p:nvSpPr>
        <p:spPr>
          <a:xfrm>
            <a:off x="0" y="663329"/>
            <a:ext cx="9144000" cy="584775"/>
          </a:xfrm>
          <a:prstGeom prst="rect">
            <a:avLst/>
          </a:prstGeom>
          <a:noFill/>
        </p:spPr>
        <p:txBody>
          <a:bodyPr wrap="square" rtlCol="0" anchor="ctr">
            <a:spAutoFit/>
          </a:bodyPr>
          <a:lstStyle/>
          <a:p>
            <a:pPr algn="ctr" defTabSz="514350">
              <a:defRPr/>
            </a:pPr>
            <a:r>
              <a:rPr lang="en-US" sz="3200" b="1" dirty="0">
                <a:latin typeface=" Arial"/>
              </a:rPr>
              <a:t>Guidance Publication Timelines</a:t>
            </a:r>
          </a:p>
        </p:txBody>
      </p:sp>
      <p:pic>
        <p:nvPicPr>
          <p:cNvPr id="21" name="Picture 20">
            <a:extLst>
              <a:ext uri="{FF2B5EF4-FFF2-40B4-BE49-F238E27FC236}">
                <a16:creationId xmlns:a16="http://schemas.microsoft.com/office/drawing/2014/main" id="{255B77AD-4859-975C-CDB6-7D59DFB79A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36" y="1746400"/>
            <a:ext cx="8752327" cy="3365200"/>
          </a:xfrm>
          <a:prstGeom prst="rect">
            <a:avLst/>
          </a:prstGeom>
          <a:noFill/>
        </p:spPr>
      </p:pic>
      <p:sp>
        <p:nvSpPr>
          <p:cNvPr id="2" name="Rectangle 1">
            <a:extLst>
              <a:ext uri="{FF2B5EF4-FFF2-40B4-BE49-F238E27FC236}">
                <a16:creationId xmlns:a16="http://schemas.microsoft.com/office/drawing/2014/main" id="{F923BE4C-9662-5AC1-4142-E3C0D99DB56E}"/>
              </a:ext>
            </a:extLst>
          </p:cNvPr>
          <p:cNvSpPr/>
          <p:nvPr/>
        </p:nvSpPr>
        <p:spPr>
          <a:xfrm>
            <a:off x="614363" y="3542123"/>
            <a:ext cx="6272212" cy="59584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BB1473-0BAE-EA91-4C3F-4AB935C1D9E9}"/>
              </a:ext>
            </a:extLst>
          </p:cNvPr>
          <p:cNvSpPr/>
          <p:nvPr/>
        </p:nvSpPr>
        <p:spPr>
          <a:xfrm>
            <a:off x="7600950" y="3542123"/>
            <a:ext cx="1243013" cy="14585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615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BD88D-B4A9-3332-1AC7-990D14DF740E}"/>
              </a:ext>
            </a:extLst>
          </p:cNvPr>
          <p:cNvSpPr txBox="1"/>
          <p:nvPr/>
        </p:nvSpPr>
        <p:spPr>
          <a:xfrm>
            <a:off x="866787" y="2303227"/>
            <a:ext cx="7410427" cy="1615827"/>
          </a:xfrm>
          <a:prstGeom prst="rect">
            <a:avLst/>
          </a:prstGeom>
          <a:noFill/>
        </p:spPr>
        <p:txBody>
          <a:bodyPr wrap="none" rtlCol="0">
            <a:spAutoFit/>
          </a:bodyPr>
          <a:lstStyle/>
          <a:p>
            <a:pPr algn="ctr"/>
            <a:r>
              <a:rPr lang="en-US" sz="3300" b="1" dirty="0">
                <a:latin typeface=" Arial"/>
              </a:rPr>
              <a:t>LSA 1 </a:t>
            </a:r>
          </a:p>
          <a:p>
            <a:pPr algn="ctr"/>
            <a:r>
              <a:rPr lang="en-US" sz="3300" b="1" dirty="0">
                <a:latin typeface=" Arial"/>
              </a:rPr>
              <a:t>Review Army Training Management </a:t>
            </a:r>
          </a:p>
          <a:p>
            <a:pPr algn="ctr"/>
            <a:r>
              <a:rPr lang="en-US" sz="3300" b="1" dirty="0">
                <a:latin typeface=" Arial"/>
              </a:rPr>
              <a:t>at the T-C-B Level</a:t>
            </a:r>
          </a:p>
        </p:txBody>
      </p:sp>
    </p:spTree>
    <p:extLst>
      <p:ext uri="{BB962C8B-B14F-4D97-AF65-F5344CB8AC3E}">
        <p14:creationId xmlns:p14="http://schemas.microsoft.com/office/powerpoint/2010/main" val="1461686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BCBC9B-15B5-4FD2-AD17-4744786B6415}"/>
              </a:ext>
            </a:extLst>
          </p:cNvPr>
          <p:cNvSpPr txBox="1"/>
          <p:nvPr/>
        </p:nvSpPr>
        <p:spPr>
          <a:xfrm>
            <a:off x="0" y="659259"/>
            <a:ext cx="9144000" cy="544381"/>
          </a:xfrm>
          <a:prstGeom prst="rect">
            <a:avLst/>
          </a:prstGeom>
          <a:noFill/>
        </p:spPr>
        <p:txBody>
          <a:bodyPr wrap="square" lIns="51435" tIns="25718" rIns="51435" bIns="25718" rtlCol="0" anchor="ctr">
            <a:spAutoFit/>
          </a:bodyPr>
          <a:lstStyle/>
          <a:p>
            <a:pPr algn="ctr" defTabSz="514350">
              <a:defRPr/>
            </a:pPr>
            <a:r>
              <a:rPr lang="en-US" sz="3200" b="1" dirty="0">
                <a:latin typeface="Arial"/>
                <a:ea typeface="Calibri" panose="020F0502020204030204" pitchFamily="34" charset="0"/>
                <a:cs typeface="Arial"/>
              </a:rPr>
              <a:t>Planning Horizons</a:t>
            </a:r>
          </a:p>
        </p:txBody>
      </p:sp>
      <p:grpSp>
        <p:nvGrpSpPr>
          <p:cNvPr id="2" name="Group 1"/>
          <p:cNvGrpSpPr/>
          <p:nvPr/>
        </p:nvGrpSpPr>
        <p:grpSpPr>
          <a:xfrm>
            <a:off x="345057" y="1188622"/>
            <a:ext cx="8367622" cy="4832616"/>
            <a:chOff x="644088" y="2070856"/>
            <a:chExt cx="7908164" cy="3206687"/>
          </a:xfrm>
        </p:grpSpPr>
        <p:sp>
          <p:nvSpPr>
            <p:cNvPr id="7" name="Freeform 6"/>
            <p:cNvSpPr/>
            <p:nvPr/>
          </p:nvSpPr>
          <p:spPr>
            <a:xfrm>
              <a:off x="644088" y="2070856"/>
              <a:ext cx="7908164" cy="1151730"/>
            </a:xfrm>
            <a:custGeom>
              <a:avLst/>
              <a:gdLst>
                <a:gd name="connsiteX0" fmla="*/ 0 w 7908164"/>
                <a:gd name="connsiteY0" fmla="*/ 287933 h 1151730"/>
                <a:gd name="connsiteX1" fmla="*/ 7332299 w 7908164"/>
                <a:gd name="connsiteY1" fmla="*/ 287933 h 1151730"/>
                <a:gd name="connsiteX2" fmla="*/ 7332299 w 7908164"/>
                <a:gd name="connsiteY2" fmla="*/ 0 h 1151730"/>
                <a:gd name="connsiteX3" fmla="*/ 7908164 w 7908164"/>
                <a:gd name="connsiteY3" fmla="*/ 575865 h 1151730"/>
                <a:gd name="connsiteX4" fmla="*/ 7332299 w 7908164"/>
                <a:gd name="connsiteY4" fmla="*/ 1151730 h 1151730"/>
                <a:gd name="connsiteX5" fmla="*/ 7332299 w 7908164"/>
                <a:gd name="connsiteY5" fmla="*/ 863798 h 1151730"/>
                <a:gd name="connsiteX6" fmla="*/ 0 w 7908164"/>
                <a:gd name="connsiteY6" fmla="*/ 863798 h 1151730"/>
                <a:gd name="connsiteX7" fmla="*/ 0 w 7908164"/>
                <a:gd name="connsiteY7" fmla="*/ 287933 h 11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8164" h="1151730">
                  <a:moveTo>
                    <a:pt x="0" y="287933"/>
                  </a:moveTo>
                  <a:lnTo>
                    <a:pt x="7332299" y="287933"/>
                  </a:lnTo>
                  <a:lnTo>
                    <a:pt x="7332299" y="0"/>
                  </a:lnTo>
                  <a:lnTo>
                    <a:pt x="7908164" y="575865"/>
                  </a:lnTo>
                  <a:lnTo>
                    <a:pt x="7332299" y="1151730"/>
                  </a:lnTo>
                  <a:lnTo>
                    <a:pt x="7332299" y="863798"/>
                  </a:lnTo>
                  <a:lnTo>
                    <a:pt x="0" y="863798"/>
                  </a:lnTo>
                  <a:lnTo>
                    <a:pt x="0" y="287933"/>
                  </a:lnTo>
                  <a:close/>
                </a:path>
              </a:pathLst>
            </a:custGeom>
            <a:solidFill>
              <a:srgbClr val="C00000"/>
            </a:solidFill>
            <a:ln w="38100">
              <a:solidFill>
                <a:schemeClr val="tx2"/>
              </a:solid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spcFirstLastPara="0" vert="horz" wrap="square" lIns="57150" tIns="273100" rIns="406449" bIns="353077" numCol="1" spcCol="1270" anchor="ctr" anchorCtr="0">
              <a:noAutofit/>
            </a:bodyPr>
            <a:lstStyle/>
            <a:p>
              <a:pPr defTabSz="666750">
                <a:lnSpc>
                  <a:spcPct val="90000"/>
                </a:lnSpc>
                <a:spcBef>
                  <a:spcPct val="0"/>
                </a:spcBef>
                <a:spcAft>
                  <a:spcPct val="35000"/>
                </a:spcAft>
              </a:pPr>
              <a:r>
                <a:rPr lang="en-US" b="1" i="1" u="sng" dirty="0">
                  <a:solidFill>
                    <a:schemeClr val="bg1"/>
                  </a:solidFill>
                  <a:latin typeface=" Arial"/>
                  <a:cs typeface="Arial" panose="020B0604020202020204" pitchFamily="34" charset="0"/>
                </a:rPr>
                <a:t>Long-Range</a:t>
              </a:r>
              <a:r>
                <a:rPr lang="en-US" b="1" dirty="0">
                  <a:solidFill>
                    <a:schemeClr val="bg1"/>
                  </a:solidFill>
                  <a:latin typeface=" Arial"/>
                  <a:cs typeface="Arial" panose="020B0604020202020204" pitchFamily="34" charset="0"/>
                </a:rPr>
                <a:t> - Annual </a:t>
              </a:r>
            </a:p>
          </p:txBody>
        </p:sp>
        <p:sp>
          <p:nvSpPr>
            <p:cNvPr id="8" name="Freeform 7"/>
            <p:cNvSpPr/>
            <p:nvPr/>
          </p:nvSpPr>
          <p:spPr>
            <a:xfrm>
              <a:off x="644088" y="2852559"/>
              <a:ext cx="2435714" cy="2424984"/>
            </a:xfrm>
            <a:custGeom>
              <a:avLst/>
              <a:gdLst>
                <a:gd name="connsiteX0" fmla="*/ 0 w 2435714"/>
                <a:gd name="connsiteY0" fmla="*/ 0 h 2439257"/>
                <a:gd name="connsiteX1" fmla="*/ 2435714 w 2435714"/>
                <a:gd name="connsiteY1" fmla="*/ 0 h 2439257"/>
                <a:gd name="connsiteX2" fmla="*/ 2435714 w 2435714"/>
                <a:gd name="connsiteY2" fmla="*/ 2439257 h 2439257"/>
                <a:gd name="connsiteX3" fmla="*/ 0 w 2435714"/>
                <a:gd name="connsiteY3" fmla="*/ 2439257 h 2439257"/>
                <a:gd name="connsiteX4" fmla="*/ 0 w 2435714"/>
                <a:gd name="connsiteY4" fmla="*/ 0 h 24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714" h="2439257">
                  <a:moveTo>
                    <a:pt x="0" y="0"/>
                  </a:moveTo>
                  <a:lnTo>
                    <a:pt x="2435714" y="0"/>
                  </a:lnTo>
                  <a:lnTo>
                    <a:pt x="2435714" y="2439257"/>
                  </a:lnTo>
                  <a:lnTo>
                    <a:pt x="0" y="2439257"/>
                  </a:lnTo>
                  <a:lnTo>
                    <a:pt x="0" y="0"/>
                  </a:lnTo>
                  <a:close/>
                </a:path>
              </a:pathLst>
            </a:custGeom>
            <a:solidFill>
              <a:srgbClr val="C00000"/>
            </a:solidFill>
            <a:ln w="38100">
              <a:solidFill>
                <a:schemeClr val="tx2"/>
              </a:solidFill>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algn="ctr" defTabSz="533400">
                <a:lnSpc>
                  <a:spcPct val="90000"/>
                </a:lnSpc>
                <a:spcBef>
                  <a:spcPct val="0"/>
                </a:spcBef>
                <a:spcAft>
                  <a:spcPct val="35000"/>
                </a:spcAft>
              </a:pPr>
              <a:endParaRPr lang="en-US" b="1" dirty="0">
                <a:solidFill>
                  <a:schemeClr val="bg1"/>
                </a:solidFill>
                <a:latin typeface=" Arial"/>
              </a:endParaRPr>
            </a:p>
            <a:p>
              <a:pPr algn="ctr" defTabSz="533400">
                <a:lnSpc>
                  <a:spcPct val="90000"/>
                </a:lnSpc>
                <a:spcBef>
                  <a:spcPct val="0"/>
                </a:spcBef>
                <a:spcAft>
                  <a:spcPct val="35000"/>
                </a:spcAft>
              </a:pPr>
              <a:r>
                <a:rPr lang="en-US" b="1" u="sng" dirty="0">
                  <a:solidFill>
                    <a:schemeClr val="bg1"/>
                  </a:solidFill>
                  <a:latin typeface=" Arial"/>
                </a:rPr>
                <a:t>Annual training guidance (ATG):  </a:t>
              </a:r>
            </a:p>
            <a:p>
              <a:pPr algn="ctr" defTabSz="533400">
                <a:lnSpc>
                  <a:spcPct val="90000"/>
                </a:lnSpc>
                <a:spcBef>
                  <a:spcPct val="0"/>
                </a:spcBef>
                <a:spcAft>
                  <a:spcPct val="35000"/>
                </a:spcAft>
              </a:pPr>
              <a:endParaRPr lang="en-US" b="1" u="sng" dirty="0">
                <a:solidFill>
                  <a:schemeClr val="bg1"/>
                </a:solidFill>
                <a:latin typeface=" Arial"/>
              </a:endParaRPr>
            </a:p>
            <a:p>
              <a:pPr algn="ctr" defTabSz="533400">
                <a:lnSpc>
                  <a:spcPct val="90000"/>
                </a:lnSpc>
                <a:spcBef>
                  <a:spcPct val="0"/>
                </a:spcBef>
                <a:spcAft>
                  <a:spcPct val="35000"/>
                </a:spcAft>
              </a:pPr>
              <a:r>
                <a:rPr lang="en-US" b="1" dirty="0">
                  <a:solidFill>
                    <a:schemeClr val="bg1"/>
                  </a:solidFill>
                  <a:latin typeface=" Arial"/>
                </a:rPr>
                <a:t>Formal document published with a training calendar depicting training events sequenced with resources over time to reach desired proficiency</a:t>
              </a:r>
            </a:p>
          </p:txBody>
        </p:sp>
        <p:sp>
          <p:nvSpPr>
            <p:cNvPr id="9" name="Freeform 8"/>
            <p:cNvSpPr/>
            <p:nvPr/>
          </p:nvSpPr>
          <p:spPr>
            <a:xfrm>
              <a:off x="3082389" y="2533651"/>
              <a:ext cx="5461390" cy="1266740"/>
            </a:xfrm>
            <a:custGeom>
              <a:avLst/>
              <a:gdLst>
                <a:gd name="connsiteX0" fmla="*/ 0 w 5472449"/>
                <a:gd name="connsiteY0" fmla="*/ 287933 h 1151730"/>
                <a:gd name="connsiteX1" fmla="*/ 4896584 w 5472449"/>
                <a:gd name="connsiteY1" fmla="*/ 287933 h 1151730"/>
                <a:gd name="connsiteX2" fmla="*/ 4896584 w 5472449"/>
                <a:gd name="connsiteY2" fmla="*/ 0 h 1151730"/>
                <a:gd name="connsiteX3" fmla="*/ 5472449 w 5472449"/>
                <a:gd name="connsiteY3" fmla="*/ 575865 h 1151730"/>
                <a:gd name="connsiteX4" fmla="*/ 4896584 w 5472449"/>
                <a:gd name="connsiteY4" fmla="*/ 1151730 h 1151730"/>
                <a:gd name="connsiteX5" fmla="*/ 4896584 w 5472449"/>
                <a:gd name="connsiteY5" fmla="*/ 863798 h 1151730"/>
                <a:gd name="connsiteX6" fmla="*/ 0 w 5472449"/>
                <a:gd name="connsiteY6" fmla="*/ 863798 h 1151730"/>
                <a:gd name="connsiteX7" fmla="*/ 0 w 5472449"/>
                <a:gd name="connsiteY7" fmla="*/ 287933 h 11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2449" h="1151730">
                  <a:moveTo>
                    <a:pt x="0" y="287933"/>
                  </a:moveTo>
                  <a:lnTo>
                    <a:pt x="4896584" y="287933"/>
                  </a:lnTo>
                  <a:lnTo>
                    <a:pt x="4896584" y="0"/>
                  </a:lnTo>
                  <a:lnTo>
                    <a:pt x="5472449" y="575865"/>
                  </a:lnTo>
                  <a:lnTo>
                    <a:pt x="4896584" y="1151730"/>
                  </a:lnTo>
                  <a:lnTo>
                    <a:pt x="4896584" y="863798"/>
                  </a:lnTo>
                  <a:lnTo>
                    <a:pt x="0" y="863798"/>
                  </a:lnTo>
                  <a:lnTo>
                    <a:pt x="0" y="287933"/>
                  </a:lnTo>
                  <a:close/>
                </a:path>
              </a:pathLst>
            </a:custGeom>
            <a:solidFill>
              <a:schemeClr val="bg1"/>
            </a:solidFill>
            <a:ln w="38100">
              <a:solidFill>
                <a:schemeClr val="bg1">
                  <a:lumMod val="65000"/>
                </a:schemeClr>
              </a:solidFill>
            </a:ln>
          </p:spPr>
          <p:style>
            <a:lnRef idx="1">
              <a:schemeClr val="dk1"/>
            </a:lnRef>
            <a:fillRef idx="2">
              <a:schemeClr val="dk1"/>
            </a:fillRef>
            <a:effectRef idx="1">
              <a:schemeClr val="dk1"/>
            </a:effectRef>
            <a:fontRef idx="minor">
              <a:schemeClr val="dk1"/>
            </a:fontRef>
          </p:style>
          <p:txBody>
            <a:bodyPr spcFirstLastPara="0" vert="horz" wrap="square" lIns="57150" tIns="273100" rIns="406449" bIns="353077" numCol="1" spcCol="1270" anchor="ctr" anchorCtr="0">
              <a:noAutofit/>
            </a:bodyPr>
            <a:lstStyle/>
            <a:p>
              <a:pPr defTabSz="666750">
                <a:lnSpc>
                  <a:spcPct val="90000"/>
                </a:lnSpc>
                <a:spcBef>
                  <a:spcPct val="0"/>
                </a:spcBef>
                <a:spcAft>
                  <a:spcPct val="35000"/>
                </a:spcAft>
              </a:pPr>
              <a:r>
                <a:rPr lang="en-US" b="1" i="1" u="sng" dirty="0">
                  <a:solidFill>
                    <a:schemeClr val="tx2"/>
                  </a:solidFill>
                  <a:latin typeface=" Arial"/>
                  <a:cs typeface="Arial" panose="020B0604020202020204" pitchFamily="34" charset="0"/>
                </a:rPr>
                <a:t>Mid-Range</a:t>
              </a:r>
              <a:r>
                <a:rPr lang="en-US" b="1" i="1" dirty="0">
                  <a:solidFill>
                    <a:schemeClr val="tx2"/>
                  </a:solidFill>
                  <a:latin typeface=" Arial"/>
                  <a:cs typeface="Arial" panose="020B0604020202020204" pitchFamily="34" charset="0"/>
                </a:rPr>
                <a:t> - </a:t>
              </a:r>
              <a:r>
                <a:rPr lang="en-US" b="1" dirty="0">
                  <a:solidFill>
                    <a:schemeClr val="tx2"/>
                  </a:solidFill>
                  <a:latin typeface=" Arial"/>
                  <a:cs typeface="Arial" panose="020B0604020202020204" pitchFamily="34" charset="0"/>
                </a:rPr>
                <a:t> Semi-Annual / Quarterly</a:t>
              </a:r>
            </a:p>
          </p:txBody>
        </p:sp>
        <p:sp>
          <p:nvSpPr>
            <p:cNvPr id="10" name="Freeform 9"/>
            <p:cNvSpPr/>
            <p:nvPr/>
          </p:nvSpPr>
          <p:spPr>
            <a:xfrm>
              <a:off x="3081336" y="3423619"/>
              <a:ext cx="2435714" cy="1852559"/>
            </a:xfrm>
            <a:custGeom>
              <a:avLst/>
              <a:gdLst>
                <a:gd name="connsiteX0" fmla="*/ 0 w 2435714"/>
                <a:gd name="connsiteY0" fmla="*/ 0 h 1893223"/>
                <a:gd name="connsiteX1" fmla="*/ 2435714 w 2435714"/>
                <a:gd name="connsiteY1" fmla="*/ 0 h 1893223"/>
                <a:gd name="connsiteX2" fmla="*/ 2435714 w 2435714"/>
                <a:gd name="connsiteY2" fmla="*/ 1893223 h 1893223"/>
                <a:gd name="connsiteX3" fmla="*/ 0 w 2435714"/>
                <a:gd name="connsiteY3" fmla="*/ 1893223 h 1893223"/>
                <a:gd name="connsiteX4" fmla="*/ 0 w 2435714"/>
                <a:gd name="connsiteY4" fmla="*/ 0 h 189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714" h="1893223">
                  <a:moveTo>
                    <a:pt x="0" y="0"/>
                  </a:moveTo>
                  <a:lnTo>
                    <a:pt x="2435714" y="0"/>
                  </a:lnTo>
                  <a:lnTo>
                    <a:pt x="2435714" y="1893223"/>
                  </a:lnTo>
                  <a:lnTo>
                    <a:pt x="0" y="1893223"/>
                  </a:lnTo>
                  <a:lnTo>
                    <a:pt x="0" y="0"/>
                  </a:lnTo>
                  <a:close/>
                </a:path>
              </a:pathLst>
            </a:custGeom>
            <a:solidFill>
              <a:schemeClr val="bg1"/>
            </a:solidFill>
            <a:ln w="38100">
              <a:solidFill>
                <a:schemeClr val="bg1">
                  <a:lumMod val="50000"/>
                </a:schemeClr>
              </a:solidFill>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algn="ctr" defTabSz="533400">
                <a:lnSpc>
                  <a:spcPct val="90000"/>
                </a:lnSpc>
                <a:spcBef>
                  <a:spcPct val="0"/>
                </a:spcBef>
                <a:spcAft>
                  <a:spcPct val="35000"/>
                </a:spcAft>
              </a:pPr>
              <a:endParaRPr lang="en-US" sz="800" b="1" u="sng" dirty="0">
                <a:solidFill>
                  <a:schemeClr val="tx2"/>
                </a:solidFill>
                <a:latin typeface=" Arial"/>
              </a:endParaRPr>
            </a:p>
            <a:p>
              <a:pPr algn="ctr" defTabSz="533400">
                <a:lnSpc>
                  <a:spcPct val="90000"/>
                </a:lnSpc>
                <a:spcBef>
                  <a:spcPct val="0"/>
                </a:spcBef>
                <a:spcAft>
                  <a:spcPct val="35000"/>
                </a:spcAft>
              </a:pPr>
              <a:r>
                <a:rPr lang="en-US" b="1" u="sng" dirty="0">
                  <a:solidFill>
                    <a:schemeClr val="tx2"/>
                  </a:solidFill>
                  <a:latin typeface=" Arial"/>
                </a:rPr>
                <a:t>Semi/quarterly training guidance (SATG/QTG- SATB/QTB): </a:t>
              </a:r>
            </a:p>
            <a:p>
              <a:pPr algn="ctr" defTabSz="533400">
                <a:lnSpc>
                  <a:spcPct val="90000"/>
                </a:lnSpc>
                <a:spcBef>
                  <a:spcPct val="0"/>
                </a:spcBef>
                <a:spcAft>
                  <a:spcPct val="35000"/>
                </a:spcAft>
              </a:pPr>
              <a:endParaRPr lang="en-US" sz="1000" b="1" u="sng" dirty="0">
                <a:solidFill>
                  <a:schemeClr val="tx2"/>
                </a:solidFill>
                <a:latin typeface=" Arial"/>
              </a:endParaRPr>
            </a:p>
            <a:p>
              <a:pPr algn="ctr" defTabSz="533400">
                <a:lnSpc>
                  <a:spcPct val="90000"/>
                </a:lnSpc>
                <a:spcBef>
                  <a:spcPct val="0"/>
                </a:spcBef>
                <a:spcAft>
                  <a:spcPct val="35000"/>
                </a:spcAft>
              </a:pPr>
              <a:r>
                <a:rPr lang="en-US" b="1" dirty="0">
                  <a:solidFill>
                    <a:schemeClr val="tx2"/>
                  </a:solidFill>
                  <a:latin typeface=" Arial"/>
                </a:rPr>
                <a:t>Formal events to refine the execution of the annual training guidance</a:t>
              </a:r>
            </a:p>
            <a:p>
              <a:pPr algn="ctr" defTabSz="533400">
                <a:lnSpc>
                  <a:spcPct val="90000"/>
                </a:lnSpc>
                <a:spcBef>
                  <a:spcPct val="0"/>
                </a:spcBef>
                <a:spcAft>
                  <a:spcPct val="35000"/>
                </a:spcAft>
              </a:pPr>
              <a:endParaRPr lang="en-US" b="1" dirty="0">
                <a:solidFill>
                  <a:schemeClr val="tx2"/>
                </a:solidFill>
                <a:latin typeface=" Arial"/>
              </a:endParaRPr>
            </a:p>
            <a:p>
              <a:pPr algn="ctr" defTabSz="533400">
                <a:lnSpc>
                  <a:spcPct val="90000"/>
                </a:lnSpc>
                <a:spcBef>
                  <a:spcPct val="0"/>
                </a:spcBef>
                <a:spcAft>
                  <a:spcPct val="35000"/>
                </a:spcAft>
              </a:pPr>
              <a:endParaRPr lang="en-US" b="1" dirty="0">
                <a:solidFill>
                  <a:schemeClr val="tx2"/>
                </a:solidFill>
                <a:latin typeface=" Arial"/>
              </a:endParaRPr>
            </a:p>
          </p:txBody>
        </p:sp>
        <p:sp>
          <p:nvSpPr>
            <p:cNvPr id="11" name="Freeform 10"/>
            <p:cNvSpPr/>
            <p:nvPr/>
          </p:nvSpPr>
          <p:spPr>
            <a:xfrm>
              <a:off x="5518762" y="3141459"/>
              <a:ext cx="3011014" cy="1111762"/>
            </a:xfrm>
            <a:custGeom>
              <a:avLst/>
              <a:gdLst>
                <a:gd name="connsiteX0" fmla="*/ 0 w 3036735"/>
                <a:gd name="connsiteY0" fmla="*/ 287933 h 1151730"/>
                <a:gd name="connsiteX1" fmla="*/ 2460870 w 3036735"/>
                <a:gd name="connsiteY1" fmla="*/ 287933 h 1151730"/>
                <a:gd name="connsiteX2" fmla="*/ 2460870 w 3036735"/>
                <a:gd name="connsiteY2" fmla="*/ 0 h 1151730"/>
                <a:gd name="connsiteX3" fmla="*/ 3036735 w 3036735"/>
                <a:gd name="connsiteY3" fmla="*/ 575865 h 1151730"/>
                <a:gd name="connsiteX4" fmla="*/ 2460870 w 3036735"/>
                <a:gd name="connsiteY4" fmla="*/ 1151730 h 1151730"/>
                <a:gd name="connsiteX5" fmla="*/ 2460870 w 3036735"/>
                <a:gd name="connsiteY5" fmla="*/ 863798 h 1151730"/>
                <a:gd name="connsiteX6" fmla="*/ 0 w 3036735"/>
                <a:gd name="connsiteY6" fmla="*/ 863798 h 1151730"/>
                <a:gd name="connsiteX7" fmla="*/ 0 w 3036735"/>
                <a:gd name="connsiteY7" fmla="*/ 287933 h 11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6735" h="1151730">
                  <a:moveTo>
                    <a:pt x="0" y="287933"/>
                  </a:moveTo>
                  <a:lnTo>
                    <a:pt x="2460870" y="287933"/>
                  </a:lnTo>
                  <a:lnTo>
                    <a:pt x="2460870" y="0"/>
                  </a:lnTo>
                  <a:lnTo>
                    <a:pt x="3036735" y="575865"/>
                  </a:lnTo>
                  <a:lnTo>
                    <a:pt x="2460870" y="1151730"/>
                  </a:lnTo>
                  <a:lnTo>
                    <a:pt x="2460870" y="863798"/>
                  </a:lnTo>
                  <a:lnTo>
                    <a:pt x="0" y="863798"/>
                  </a:lnTo>
                  <a:lnTo>
                    <a:pt x="0" y="287933"/>
                  </a:lnTo>
                  <a:close/>
                </a:path>
              </a:pathLst>
            </a:custGeom>
            <a:solidFill>
              <a:schemeClr val="tx2"/>
            </a:solidFill>
            <a:ln w="38100">
              <a:solidFill>
                <a:srgbClr val="C00000"/>
              </a:solidFill>
            </a:ln>
          </p:spPr>
          <p:style>
            <a:lnRef idx="1">
              <a:schemeClr val="dk1"/>
            </a:lnRef>
            <a:fillRef idx="2">
              <a:schemeClr val="dk1"/>
            </a:fillRef>
            <a:effectRef idx="1">
              <a:schemeClr val="dk1"/>
            </a:effectRef>
            <a:fontRef idx="minor">
              <a:schemeClr val="dk1"/>
            </a:fontRef>
          </p:style>
          <p:txBody>
            <a:bodyPr spcFirstLastPara="0" vert="horz" wrap="square" lIns="57150" tIns="273100" rIns="406449" bIns="353077" numCol="1" spcCol="1270" anchor="ctr" anchorCtr="0">
              <a:noAutofit/>
            </a:bodyPr>
            <a:lstStyle/>
            <a:p>
              <a:pPr defTabSz="666750">
                <a:lnSpc>
                  <a:spcPct val="90000"/>
                </a:lnSpc>
                <a:spcBef>
                  <a:spcPct val="0"/>
                </a:spcBef>
                <a:spcAft>
                  <a:spcPct val="35000"/>
                </a:spcAft>
              </a:pPr>
              <a:endParaRPr lang="en-US" sz="800" b="1" i="1" u="sng" dirty="0">
                <a:solidFill>
                  <a:schemeClr val="bg1"/>
                </a:solidFill>
                <a:latin typeface=" Arial"/>
                <a:cs typeface="Arial" panose="020B0604020202020204" pitchFamily="34" charset="0"/>
              </a:endParaRPr>
            </a:p>
            <a:p>
              <a:pPr defTabSz="666750">
                <a:lnSpc>
                  <a:spcPct val="90000"/>
                </a:lnSpc>
                <a:spcBef>
                  <a:spcPct val="0"/>
                </a:spcBef>
                <a:spcAft>
                  <a:spcPct val="35000"/>
                </a:spcAft>
              </a:pPr>
              <a:r>
                <a:rPr lang="en-US" b="1" i="1" u="sng" dirty="0">
                  <a:solidFill>
                    <a:schemeClr val="bg1"/>
                  </a:solidFill>
                  <a:latin typeface=" Arial"/>
                  <a:cs typeface="Arial" panose="020B0604020202020204" pitchFamily="34" charset="0"/>
                </a:rPr>
                <a:t>Short-Range</a:t>
              </a:r>
              <a:r>
                <a:rPr lang="en-US" b="1" dirty="0">
                  <a:solidFill>
                    <a:schemeClr val="bg1"/>
                  </a:solidFill>
                  <a:latin typeface=" Arial"/>
                  <a:cs typeface="Arial" panose="020B0604020202020204" pitchFamily="34" charset="0"/>
                </a:rPr>
                <a:t>  - T Week</a:t>
              </a:r>
            </a:p>
          </p:txBody>
        </p:sp>
        <p:sp>
          <p:nvSpPr>
            <p:cNvPr id="12" name="Freeform 11"/>
            <p:cNvSpPr/>
            <p:nvPr/>
          </p:nvSpPr>
          <p:spPr>
            <a:xfrm>
              <a:off x="5516659" y="3960760"/>
              <a:ext cx="2439465" cy="1311933"/>
            </a:xfrm>
            <a:custGeom>
              <a:avLst/>
              <a:gdLst>
                <a:gd name="connsiteX0" fmla="*/ 0 w 2439465"/>
                <a:gd name="connsiteY0" fmla="*/ 0 h 1352746"/>
                <a:gd name="connsiteX1" fmla="*/ 2439465 w 2439465"/>
                <a:gd name="connsiteY1" fmla="*/ 0 h 1352746"/>
                <a:gd name="connsiteX2" fmla="*/ 2439465 w 2439465"/>
                <a:gd name="connsiteY2" fmla="*/ 1352746 h 1352746"/>
                <a:gd name="connsiteX3" fmla="*/ 0 w 2439465"/>
                <a:gd name="connsiteY3" fmla="*/ 1352746 h 1352746"/>
                <a:gd name="connsiteX4" fmla="*/ 0 w 2439465"/>
                <a:gd name="connsiteY4" fmla="*/ 0 h 135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465" h="1352746">
                  <a:moveTo>
                    <a:pt x="0" y="0"/>
                  </a:moveTo>
                  <a:lnTo>
                    <a:pt x="2439465" y="0"/>
                  </a:lnTo>
                  <a:lnTo>
                    <a:pt x="2439465" y="1352746"/>
                  </a:lnTo>
                  <a:lnTo>
                    <a:pt x="0" y="1352746"/>
                  </a:lnTo>
                  <a:lnTo>
                    <a:pt x="0" y="0"/>
                  </a:lnTo>
                  <a:close/>
                </a:path>
              </a:pathLst>
            </a:custGeom>
            <a:solidFill>
              <a:schemeClr val="tx2"/>
            </a:solidFill>
            <a:ln w="38100">
              <a:solidFill>
                <a:srgbClr val="C00000"/>
              </a:solidFill>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algn="ctr" defTabSz="533400">
                <a:lnSpc>
                  <a:spcPct val="90000"/>
                </a:lnSpc>
                <a:spcBef>
                  <a:spcPct val="0"/>
                </a:spcBef>
                <a:spcAft>
                  <a:spcPct val="35000"/>
                </a:spcAft>
              </a:pPr>
              <a:endParaRPr lang="en-US" sz="800" b="1" dirty="0">
                <a:solidFill>
                  <a:schemeClr val="bg1"/>
                </a:solidFill>
                <a:latin typeface=" Arial"/>
              </a:endParaRPr>
            </a:p>
            <a:p>
              <a:pPr algn="ctr" defTabSz="533400">
                <a:lnSpc>
                  <a:spcPct val="90000"/>
                </a:lnSpc>
                <a:spcBef>
                  <a:spcPct val="0"/>
                </a:spcBef>
                <a:spcAft>
                  <a:spcPct val="35000"/>
                </a:spcAft>
              </a:pPr>
              <a:r>
                <a:rPr lang="en-US" b="1" u="sng" dirty="0">
                  <a:solidFill>
                    <a:schemeClr val="bg1"/>
                  </a:solidFill>
                  <a:latin typeface=" Arial"/>
                </a:rPr>
                <a:t>Weekly training meetings:</a:t>
              </a:r>
            </a:p>
            <a:p>
              <a:pPr algn="ctr" defTabSz="533400">
                <a:lnSpc>
                  <a:spcPct val="90000"/>
                </a:lnSpc>
                <a:spcBef>
                  <a:spcPct val="0"/>
                </a:spcBef>
                <a:spcAft>
                  <a:spcPct val="35000"/>
                </a:spcAft>
              </a:pPr>
              <a:endParaRPr lang="en-US" sz="800" b="1" dirty="0">
                <a:solidFill>
                  <a:schemeClr val="bg1"/>
                </a:solidFill>
                <a:latin typeface=" Arial"/>
              </a:endParaRPr>
            </a:p>
            <a:p>
              <a:pPr algn="ctr" defTabSz="533400">
                <a:lnSpc>
                  <a:spcPct val="90000"/>
                </a:lnSpc>
                <a:spcBef>
                  <a:spcPct val="0"/>
                </a:spcBef>
                <a:spcAft>
                  <a:spcPct val="35000"/>
                </a:spcAft>
              </a:pPr>
              <a:r>
                <a:rPr lang="en-US" b="1" dirty="0">
                  <a:solidFill>
                    <a:schemeClr val="bg1"/>
                  </a:solidFill>
                  <a:latin typeface=" Arial"/>
                </a:rPr>
                <a:t>Formal meetings to establish and publish training schedules beginning at (T-6)</a:t>
              </a:r>
            </a:p>
          </p:txBody>
        </p:sp>
      </p:grpSp>
    </p:spTree>
    <p:extLst>
      <p:ext uri="{BB962C8B-B14F-4D97-AF65-F5344CB8AC3E}">
        <p14:creationId xmlns:p14="http://schemas.microsoft.com/office/powerpoint/2010/main" val="2278176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3721" y="1800759"/>
            <a:ext cx="4537650" cy="4031873"/>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The Commander and First Sergeant conduct planning and preparation tasks assisted by key leaders in the unit. </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The standards required to achieve task proficiency are prescribed in Army training and evaluation outlines for tasks and applicable weapon system publications. </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The planning process begins with the commander providing principal inputs: prioritized mission-essential tasks, weapons qualification, collective live-fire tasks, and the commander’s assessment of the unit’s training proficiencies.  </a:t>
            </a:r>
          </a:p>
        </p:txBody>
      </p:sp>
      <p:sp>
        <p:nvSpPr>
          <p:cNvPr id="4" name="Rectangle 3"/>
          <p:cNvSpPr/>
          <p:nvPr/>
        </p:nvSpPr>
        <p:spPr>
          <a:xfrm>
            <a:off x="80805" y="663026"/>
            <a:ext cx="9000566" cy="584775"/>
          </a:xfrm>
          <a:prstGeom prst="rect">
            <a:avLst/>
          </a:prstGeom>
        </p:spPr>
        <p:txBody>
          <a:bodyPr wrap="square">
            <a:spAutoFit/>
          </a:bodyPr>
          <a:lstStyle/>
          <a:p>
            <a:pPr lvl="0" algn="ctr"/>
            <a:r>
              <a:rPr lang="en-US" sz="3200" b="1" dirty="0">
                <a:solidFill>
                  <a:prstClr val="black"/>
                </a:solidFill>
                <a:latin typeface=" Arial"/>
              </a:rPr>
              <a:t>Planning and Preparation</a:t>
            </a:r>
          </a:p>
        </p:txBody>
      </p:sp>
      <p:sp>
        <p:nvSpPr>
          <p:cNvPr id="7" name="Rectangle 6"/>
          <p:cNvSpPr/>
          <p:nvPr/>
        </p:nvSpPr>
        <p:spPr>
          <a:xfrm>
            <a:off x="80805" y="5009329"/>
            <a:ext cx="4287874" cy="1646605"/>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Planning in the training management cycle aligns prioritized training tasks with resources over time.</a:t>
            </a:r>
          </a:p>
          <a:p>
            <a:pPr marL="285750" indent="-285750">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The commander plans training one echelon down and ensures training two echelons down is evaluated. </a:t>
            </a:r>
            <a:endParaRPr lang="en-US" sz="1600" b="1" dirty="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232978" y="1325258"/>
            <a:ext cx="4310743" cy="3407592"/>
          </a:xfrm>
          <a:prstGeom prst="rect">
            <a:avLst/>
          </a:prstGeom>
        </p:spPr>
      </p:pic>
      <p:sp>
        <p:nvSpPr>
          <p:cNvPr id="6" name="Rectangle 5"/>
          <p:cNvSpPr/>
          <p:nvPr/>
        </p:nvSpPr>
        <p:spPr>
          <a:xfrm>
            <a:off x="1371598" y="2019067"/>
            <a:ext cx="3114971" cy="2752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6387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61249"/>
            <a:ext cx="9144000" cy="584775"/>
          </a:xfrm>
          <a:prstGeom prst="rect">
            <a:avLst/>
          </a:prstGeom>
        </p:spPr>
        <p:txBody>
          <a:bodyPr wrap="square">
            <a:spAutoFit/>
          </a:bodyPr>
          <a:lstStyle/>
          <a:p>
            <a:pPr lvl="0" algn="ctr"/>
            <a:r>
              <a:rPr lang="en-US" sz="3200" b="1" dirty="0">
                <a:solidFill>
                  <a:prstClr val="black"/>
                </a:solidFill>
                <a:latin typeface=" Arial"/>
              </a:rPr>
              <a:t>Planning and Preparation</a:t>
            </a:r>
          </a:p>
        </p:txBody>
      </p:sp>
      <p:sp>
        <p:nvSpPr>
          <p:cNvPr id="6" name="Rectangle 5"/>
          <p:cNvSpPr/>
          <p:nvPr/>
        </p:nvSpPr>
        <p:spPr>
          <a:xfrm>
            <a:off x="67744" y="1533676"/>
            <a:ext cx="8922432" cy="2739211"/>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Higher echelon training guidance and requirements </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Time management system </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Training events and environments</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Army Training Sequencing system</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Allocate the necessary training </a:t>
            </a:r>
          </a:p>
          <a:p>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time and resources </a:t>
            </a:r>
            <a:r>
              <a:rPr lang="en-US" b="1" dirty="0">
                <a:latin typeface="Arial" panose="020B0604020202020204" pitchFamily="34" charset="0"/>
                <a:cs typeface="Arial" panose="020B0604020202020204" pitchFamily="34" charset="0"/>
              </a:rPr>
              <a:t>to enable subordinate organizations to train to standard</a:t>
            </a:r>
          </a:p>
        </p:txBody>
      </p:sp>
      <p:pic>
        <p:nvPicPr>
          <p:cNvPr id="3" name="Picture 2">
            <a:extLst>
              <a:ext uri="{FF2B5EF4-FFF2-40B4-BE49-F238E27FC236}">
                <a16:creationId xmlns:a16="http://schemas.microsoft.com/office/drawing/2014/main" id="{FC4271BE-E063-8EC4-BCB0-447351DF3405}"/>
              </a:ext>
            </a:extLst>
          </p:cNvPr>
          <p:cNvPicPr>
            <a:picLocks noChangeAspect="1"/>
          </p:cNvPicPr>
          <p:nvPr/>
        </p:nvPicPr>
        <p:blipFill rotWithShape="1">
          <a:blip r:embed="rId3"/>
          <a:srcRect b="10386"/>
          <a:stretch/>
        </p:blipFill>
        <p:spPr>
          <a:xfrm>
            <a:off x="4295955" y="2000250"/>
            <a:ext cx="4694221" cy="1843088"/>
          </a:xfrm>
          <a:prstGeom prst="rect">
            <a:avLst/>
          </a:prstGeom>
          <a:ln w="25400">
            <a:solidFill>
              <a:schemeClr val="tx1"/>
            </a:solidFill>
          </a:ln>
        </p:spPr>
      </p:pic>
      <p:pic>
        <p:nvPicPr>
          <p:cNvPr id="8" name="Picture 7">
            <a:extLst>
              <a:ext uri="{FF2B5EF4-FFF2-40B4-BE49-F238E27FC236}">
                <a16:creationId xmlns:a16="http://schemas.microsoft.com/office/drawing/2014/main" id="{D7287B9C-A9EE-4059-F75C-3113983C06A9}"/>
              </a:ext>
            </a:extLst>
          </p:cNvPr>
          <p:cNvPicPr>
            <a:picLocks noChangeAspect="1"/>
          </p:cNvPicPr>
          <p:nvPr/>
        </p:nvPicPr>
        <p:blipFill>
          <a:blip r:embed="rId4"/>
          <a:stretch>
            <a:fillRect/>
          </a:stretch>
        </p:blipFill>
        <p:spPr>
          <a:xfrm>
            <a:off x="220144" y="4429125"/>
            <a:ext cx="8770032" cy="2248807"/>
          </a:xfrm>
          <a:prstGeom prst="rect">
            <a:avLst/>
          </a:prstGeom>
        </p:spPr>
      </p:pic>
    </p:spTree>
    <p:extLst>
      <p:ext uri="{BB962C8B-B14F-4D97-AF65-F5344CB8AC3E}">
        <p14:creationId xmlns:p14="http://schemas.microsoft.com/office/powerpoint/2010/main" val="260208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0" y="4986828"/>
            <a:ext cx="685800"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Arial" panose="020B0604020202020204"/>
            </a:endParaRPr>
          </a:p>
        </p:txBody>
      </p:sp>
      <p:sp>
        <p:nvSpPr>
          <p:cNvPr id="5" name="TextBox 4">
            <a:extLst>
              <a:ext uri="{FF2B5EF4-FFF2-40B4-BE49-F238E27FC236}">
                <a16:creationId xmlns:a16="http://schemas.microsoft.com/office/drawing/2014/main" id="{A0AFCA96-8C89-2B7C-ADEC-3460F7D0C950}"/>
              </a:ext>
            </a:extLst>
          </p:cNvPr>
          <p:cNvSpPr txBox="1"/>
          <p:nvPr/>
        </p:nvSpPr>
        <p:spPr>
          <a:xfrm>
            <a:off x="0" y="662746"/>
            <a:ext cx="9144000" cy="544381"/>
          </a:xfrm>
          <a:prstGeom prst="rect">
            <a:avLst/>
          </a:prstGeom>
          <a:noFill/>
        </p:spPr>
        <p:txBody>
          <a:bodyPr wrap="square" lIns="51435" tIns="25718" rIns="51435" bIns="25718" rtlCol="0" anchor="ctr">
            <a:spAutoFit/>
          </a:bodyPr>
          <a:lstStyle/>
          <a:p>
            <a:pPr algn="ctr" defTabSz="514350">
              <a:defRPr/>
            </a:pPr>
            <a:r>
              <a:rPr lang="en-US" sz="3200" b="1" dirty="0">
                <a:latin typeface="Arial"/>
                <a:ea typeface="Calibri" panose="020F0502020204030204" pitchFamily="34" charset="0"/>
                <a:cs typeface="Arial"/>
              </a:rPr>
              <a:t>Time Management System</a:t>
            </a:r>
          </a:p>
        </p:txBody>
      </p:sp>
      <p:sp>
        <p:nvSpPr>
          <p:cNvPr id="2" name="Rectangle 1">
            <a:extLst>
              <a:ext uri="{FF2B5EF4-FFF2-40B4-BE49-F238E27FC236}">
                <a16:creationId xmlns:a16="http://schemas.microsoft.com/office/drawing/2014/main" id="{3917908A-24EC-B724-2122-4DB0B466E62C}"/>
              </a:ext>
            </a:extLst>
          </p:cNvPr>
          <p:cNvSpPr/>
          <p:nvPr/>
        </p:nvSpPr>
        <p:spPr>
          <a:xfrm>
            <a:off x="0" y="5899591"/>
            <a:ext cx="9144000" cy="584775"/>
          </a:xfrm>
          <a:prstGeom prst="rect">
            <a:avLst/>
          </a:prstGeom>
        </p:spPr>
        <p:txBody>
          <a:bodyPr wrap="square">
            <a:spAutoFit/>
          </a:bodyPr>
          <a:lstStyle/>
          <a:p>
            <a:pPr algn="ctr"/>
            <a:r>
              <a:rPr lang="en-US" sz="1600" b="1" dirty="0">
                <a:latin typeface=" Arial"/>
              </a:rPr>
              <a:t>Time Management is a method of protecting allocated training time, personnel, and resources. It is critical that Commanders and 1SGs utilize this system.</a:t>
            </a:r>
          </a:p>
        </p:txBody>
      </p:sp>
      <p:sp>
        <p:nvSpPr>
          <p:cNvPr id="13" name="Rectangle 12">
            <a:extLst>
              <a:ext uri="{FF2B5EF4-FFF2-40B4-BE49-F238E27FC236}">
                <a16:creationId xmlns:a16="http://schemas.microsoft.com/office/drawing/2014/main" id="{C43C3996-6C5B-9E0E-2AEB-D7C120B059C1}"/>
              </a:ext>
            </a:extLst>
          </p:cNvPr>
          <p:cNvSpPr/>
          <p:nvPr/>
        </p:nvSpPr>
        <p:spPr>
          <a:xfrm>
            <a:off x="180768" y="1387736"/>
            <a:ext cx="3901895" cy="4303742"/>
          </a:xfrm>
          <a:prstGeom prst="rect">
            <a:avLst/>
          </a:prstGeom>
        </p:spPr>
        <p:txBody>
          <a:bodyPr wrap="square">
            <a:spAutoFit/>
          </a:bodyPr>
          <a:lstStyle/>
          <a:p>
            <a:pPr algn="ctr"/>
            <a:r>
              <a:rPr lang="en-US" sz="2000" b="1" i="1" u="sng" dirty="0">
                <a:latin typeface=" Arial"/>
              </a:rPr>
              <a:t>Time Management System: </a:t>
            </a:r>
          </a:p>
          <a:p>
            <a:pPr algn="ctr"/>
            <a:r>
              <a:rPr lang="en-US" sz="2000" b="1" i="1" u="sng" dirty="0">
                <a:latin typeface=" Arial"/>
              </a:rPr>
              <a:t>Green-Amber-Red</a:t>
            </a:r>
          </a:p>
          <a:p>
            <a:endParaRPr lang="en-US" sz="1350" b="1" u="sng" dirty="0">
              <a:latin typeface=" Arial"/>
            </a:endParaRPr>
          </a:p>
          <a:p>
            <a:pPr>
              <a:spcBef>
                <a:spcPts val="85"/>
              </a:spcBef>
              <a:buSzPts val="1100"/>
              <a:tabLst>
                <a:tab pos="424339" algn="l"/>
              </a:tabLst>
            </a:pPr>
            <a:r>
              <a:rPr lang="en-US" b="1" dirty="0">
                <a:solidFill>
                  <a:srgbClr val="00B050"/>
                </a:solidFill>
                <a:latin typeface=" Arial"/>
                <a:ea typeface="Times New Roman" panose="02020603050405020304" pitchFamily="18" charset="0"/>
              </a:rPr>
              <a:t>Green cycle:</a:t>
            </a:r>
            <a:r>
              <a:rPr lang="en-US" b="1" dirty="0">
                <a:latin typeface=" Arial"/>
                <a:ea typeface="Times New Roman" panose="02020603050405020304" pitchFamily="18" charset="0"/>
              </a:rPr>
              <a:t> Units have training resource priority and focus on unit collective training.</a:t>
            </a:r>
          </a:p>
          <a:p>
            <a:pPr algn="just">
              <a:spcBef>
                <a:spcPts val="85"/>
              </a:spcBef>
              <a:buSzPts val="1100"/>
              <a:tabLst>
                <a:tab pos="424339" algn="l"/>
              </a:tabLst>
            </a:pPr>
            <a:endParaRPr lang="en-US" b="1" dirty="0">
              <a:latin typeface=" Arial"/>
              <a:ea typeface="Times New Roman" panose="02020603050405020304" pitchFamily="18" charset="0"/>
            </a:endParaRPr>
          </a:p>
          <a:p>
            <a:pPr>
              <a:spcBef>
                <a:spcPts val="85"/>
              </a:spcBef>
              <a:buSzPts val="1100"/>
              <a:tabLst>
                <a:tab pos="424339" algn="l"/>
              </a:tabLst>
            </a:pPr>
            <a:r>
              <a:rPr lang="en-US" b="1" dirty="0">
                <a:solidFill>
                  <a:srgbClr val="FFC000"/>
                </a:solidFill>
                <a:latin typeface=" Arial"/>
                <a:ea typeface="Times New Roman" panose="02020603050405020304" pitchFamily="18" charset="0"/>
              </a:rPr>
              <a:t>Amber cycle:</a:t>
            </a:r>
            <a:r>
              <a:rPr lang="en-US" b="1" dirty="0">
                <a:latin typeface=" Arial"/>
                <a:ea typeface="Times New Roman" panose="02020603050405020304" pitchFamily="18" charset="0"/>
              </a:rPr>
              <a:t> Units have training resource priority behind green cycle units. </a:t>
            </a:r>
          </a:p>
          <a:p>
            <a:pPr algn="just">
              <a:spcBef>
                <a:spcPts val="85"/>
              </a:spcBef>
              <a:buSzPts val="1100"/>
              <a:tabLst>
                <a:tab pos="424339" algn="l"/>
              </a:tabLst>
            </a:pPr>
            <a:endParaRPr lang="en-US" b="1" dirty="0">
              <a:latin typeface=" Arial"/>
              <a:ea typeface="Times New Roman" panose="02020603050405020304" pitchFamily="18" charset="0"/>
            </a:endParaRPr>
          </a:p>
          <a:p>
            <a:pPr>
              <a:spcBef>
                <a:spcPts val="85"/>
              </a:spcBef>
              <a:buSzPts val="1100"/>
              <a:tabLst>
                <a:tab pos="424339" algn="l"/>
              </a:tabLst>
            </a:pPr>
            <a:r>
              <a:rPr lang="en-US" b="1" dirty="0">
                <a:solidFill>
                  <a:srgbClr val="FF0000"/>
                </a:solidFill>
                <a:latin typeface=" Arial"/>
                <a:ea typeface="Times New Roman" panose="02020603050405020304" pitchFamily="18" charset="0"/>
              </a:rPr>
              <a:t>Red cycle:</a:t>
            </a:r>
            <a:r>
              <a:rPr lang="en-US" b="1" dirty="0">
                <a:latin typeface=" Arial"/>
                <a:ea typeface="Times New Roman" panose="02020603050405020304" pitchFamily="18" charset="0"/>
              </a:rPr>
              <a:t> Units in red cycle are the primary organizations executing directed support taskings.  </a:t>
            </a:r>
            <a:endParaRPr lang="en-US" b="1" u="sng" dirty="0">
              <a:latin typeface=" Arial"/>
            </a:endParaRPr>
          </a:p>
        </p:txBody>
      </p:sp>
      <p:sp>
        <p:nvSpPr>
          <p:cNvPr id="14" name="TextBox 13">
            <a:extLst>
              <a:ext uri="{FF2B5EF4-FFF2-40B4-BE49-F238E27FC236}">
                <a16:creationId xmlns:a16="http://schemas.microsoft.com/office/drawing/2014/main" id="{C9DB2020-C6B1-A6EE-3B0A-E1C10C501978}"/>
              </a:ext>
            </a:extLst>
          </p:cNvPr>
          <p:cNvSpPr txBox="1"/>
          <p:nvPr/>
        </p:nvSpPr>
        <p:spPr>
          <a:xfrm>
            <a:off x="4233577" y="1737090"/>
            <a:ext cx="4812100" cy="4016484"/>
          </a:xfrm>
          <a:prstGeom prst="rect">
            <a:avLst/>
          </a:prstGeom>
          <a:noFill/>
        </p:spPr>
        <p:txBody>
          <a:bodyPr wrap="square">
            <a:spAutoFit/>
          </a:bodyPr>
          <a:lstStyle/>
          <a:p>
            <a:pPr defTabSz="514350">
              <a:defRPr/>
            </a:pPr>
            <a:r>
              <a:rPr lang="en-US" sz="2400" b="1" dirty="0">
                <a:solidFill>
                  <a:prstClr val="black"/>
                </a:solidFill>
                <a:latin typeface=" Arial"/>
              </a:rPr>
              <a:t>"We want to reinforce that </a:t>
            </a:r>
            <a:r>
              <a:rPr lang="en-US" sz="2400" b="1" i="1" u="sng" dirty="0">
                <a:solidFill>
                  <a:prstClr val="black"/>
                </a:solidFill>
                <a:latin typeface=" Arial"/>
              </a:rPr>
              <a:t>we train to standard – not to time</a:t>
            </a:r>
            <a:r>
              <a:rPr lang="en-US" sz="2400" b="1" dirty="0">
                <a:solidFill>
                  <a:prstClr val="black"/>
                </a:solidFill>
                <a:latin typeface=" Arial"/>
              </a:rPr>
              <a:t>. This means that commanders must make time for subordinate units to re-train – and do it again until they get it right, and never get it wrong”</a:t>
            </a:r>
          </a:p>
          <a:p>
            <a:pPr defTabSz="514350">
              <a:defRPr/>
            </a:pPr>
            <a:endParaRPr lang="en-US" sz="2400" b="1" dirty="0">
              <a:solidFill>
                <a:prstClr val="black"/>
              </a:solidFill>
              <a:latin typeface=" Arial"/>
            </a:endParaRPr>
          </a:p>
          <a:p>
            <a:pPr algn="r" defTabSz="514350">
              <a:defRPr/>
            </a:pPr>
            <a:r>
              <a:rPr lang="en-US" sz="2100" b="1" dirty="0">
                <a:solidFill>
                  <a:prstClr val="black"/>
                </a:solidFill>
                <a:latin typeface=" Arial"/>
              </a:rPr>
              <a:t>General (R) Michael Garrett</a:t>
            </a:r>
          </a:p>
          <a:p>
            <a:pPr algn="r" defTabSz="514350">
              <a:defRPr/>
            </a:pPr>
            <a:r>
              <a:rPr lang="en-US" sz="2100" b="1" dirty="0">
                <a:solidFill>
                  <a:prstClr val="black"/>
                </a:solidFill>
                <a:latin typeface=" Arial"/>
              </a:rPr>
              <a:t>Former FORSCOM CG</a:t>
            </a:r>
          </a:p>
          <a:p>
            <a:pPr defTabSz="514350">
              <a:defRPr/>
            </a:pPr>
            <a:endParaRPr lang="en-US" sz="2100" b="1" dirty="0">
              <a:solidFill>
                <a:prstClr val="black"/>
              </a:solidFill>
              <a:latin typeface=" Arial"/>
            </a:endParaRPr>
          </a:p>
        </p:txBody>
      </p:sp>
    </p:spTree>
    <p:extLst>
      <p:ext uri="{BB962C8B-B14F-4D97-AF65-F5344CB8AC3E}">
        <p14:creationId xmlns:p14="http://schemas.microsoft.com/office/powerpoint/2010/main" val="4271929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92107189"/>
              </p:ext>
            </p:extLst>
          </p:nvPr>
        </p:nvGraphicFramePr>
        <p:xfrm>
          <a:off x="125741" y="1066311"/>
          <a:ext cx="8866187" cy="5510841"/>
        </p:xfrm>
        <a:graphic>
          <a:graphicData uri="http://schemas.openxmlformats.org/presentationml/2006/ole">
            <mc:AlternateContent xmlns:mc="http://schemas.openxmlformats.org/markup-compatibility/2006">
              <mc:Choice xmlns:v="urn:schemas-microsoft-com:vml" Requires="v">
                <p:oleObj name="Worksheet" r:id="rId3" imgW="9380043" imgH="8427704" progId="Excel.Sheet.12">
                  <p:embed/>
                </p:oleObj>
              </mc:Choice>
              <mc:Fallback>
                <p:oleObj name="Worksheet" r:id="rId3" imgW="9380043" imgH="8427704" progId="Excel.Sheet.12">
                  <p:embed/>
                  <p:pic>
                    <p:nvPicPr>
                      <p:cNvPr id="4" name="Object 3"/>
                      <p:cNvPicPr/>
                      <p:nvPr/>
                    </p:nvPicPr>
                    <p:blipFill>
                      <a:blip r:embed="rId4"/>
                      <a:stretch>
                        <a:fillRect/>
                      </a:stretch>
                    </p:blipFill>
                    <p:spPr>
                      <a:xfrm>
                        <a:off x="125741" y="1066311"/>
                        <a:ext cx="8866187" cy="5510841"/>
                      </a:xfrm>
                      <a:prstGeom prst="rect">
                        <a:avLst/>
                      </a:prstGeom>
                    </p:spPr>
                  </p:pic>
                </p:oleObj>
              </mc:Fallback>
            </mc:AlternateContent>
          </a:graphicData>
        </a:graphic>
      </p:graphicFrame>
      <p:sp>
        <p:nvSpPr>
          <p:cNvPr id="7" name="Rectangle 6"/>
          <p:cNvSpPr/>
          <p:nvPr/>
        </p:nvSpPr>
        <p:spPr>
          <a:xfrm>
            <a:off x="698247" y="1451266"/>
            <a:ext cx="2385303" cy="181351"/>
          </a:xfrm>
          <a:prstGeom prst="rect">
            <a:avLst/>
          </a:prstGeom>
          <a:solidFill>
            <a:srgbClr val="0CA4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Green Cycle</a:t>
            </a:r>
          </a:p>
        </p:txBody>
      </p:sp>
      <p:sp>
        <p:nvSpPr>
          <p:cNvPr id="8" name="Rectangle 7"/>
          <p:cNvSpPr/>
          <p:nvPr/>
        </p:nvSpPr>
        <p:spPr>
          <a:xfrm>
            <a:off x="7213197" y="2761813"/>
            <a:ext cx="1170654" cy="171366"/>
          </a:xfrm>
          <a:prstGeom prst="rect">
            <a:avLst/>
          </a:prstGeom>
          <a:solidFill>
            <a:srgbClr val="0CA4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Green Cycle</a:t>
            </a:r>
          </a:p>
        </p:txBody>
      </p:sp>
      <p:sp>
        <p:nvSpPr>
          <p:cNvPr id="9" name="Rectangle 8"/>
          <p:cNvSpPr/>
          <p:nvPr/>
        </p:nvSpPr>
        <p:spPr>
          <a:xfrm>
            <a:off x="715074" y="4080798"/>
            <a:ext cx="2942684" cy="175007"/>
          </a:xfrm>
          <a:prstGeom prst="rect">
            <a:avLst/>
          </a:prstGeom>
          <a:solidFill>
            <a:srgbClr val="0CA4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Green Cycle</a:t>
            </a:r>
          </a:p>
        </p:txBody>
      </p:sp>
      <p:sp>
        <p:nvSpPr>
          <p:cNvPr id="10" name="Rectangle 9"/>
          <p:cNvSpPr/>
          <p:nvPr/>
        </p:nvSpPr>
        <p:spPr>
          <a:xfrm>
            <a:off x="715074" y="5386748"/>
            <a:ext cx="7656766" cy="181460"/>
          </a:xfrm>
          <a:prstGeom prst="rect">
            <a:avLst/>
          </a:prstGeom>
          <a:solidFill>
            <a:srgbClr val="0CA4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Green Cycle</a:t>
            </a:r>
          </a:p>
        </p:txBody>
      </p:sp>
      <p:sp>
        <p:nvSpPr>
          <p:cNvPr id="11" name="Rectangle 10"/>
          <p:cNvSpPr/>
          <p:nvPr/>
        </p:nvSpPr>
        <p:spPr>
          <a:xfrm>
            <a:off x="5444956" y="4077011"/>
            <a:ext cx="2335236" cy="166480"/>
          </a:xfrm>
          <a:prstGeom prst="rect">
            <a:avLst/>
          </a:prstGeom>
          <a:solidFill>
            <a:srgbClr val="0CA4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Green Cycle</a:t>
            </a:r>
          </a:p>
        </p:txBody>
      </p:sp>
      <p:sp>
        <p:nvSpPr>
          <p:cNvPr id="12" name="Rectangle 11"/>
          <p:cNvSpPr/>
          <p:nvPr/>
        </p:nvSpPr>
        <p:spPr>
          <a:xfrm>
            <a:off x="4827114" y="1452880"/>
            <a:ext cx="1786012" cy="1784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Amber Cycle</a:t>
            </a:r>
          </a:p>
        </p:txBody>
      </p:sp>
      <p:sp>
        <p:nvSpPr>
          <p:cNvPr id="13" name="Rectangle 12"/>
          <p:cNvSpPr/>
          <p:nvPr/>
        </p:nvSpPr>
        <p:spPr>
          <a:xfrm>
            <a:off x="715075" y="2770359"/>
            <a:ext cx="2368475" cy="16881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Amber Cycle</a:t>
            </a:r>
          </a:p>
        </p:txBody>
      </p:sp>
      <p:sp>
        <p:nvSpPr>
          <p:cNvPr id="14" name="Rectangle 13"/>
          <p:cNvSpPr/>
          <p:nvPr/>
        </p:nvSpPr>
        <p:spPr>
          <a:xfrm>
            <a:off x="4233593" y="2765193"/>
            <a:ext cx="1201531" cy="17456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Amber</a:t>
            </a:r>
            <a:r>
              <a:rPr lang="en-US" sz="1013" dirty="0">
                <a:solidFill>
                  <a:prstClr val="black"/>
                </a:solidFill>
                <a:latin typeface=" Arial"/>
              </a:rPr>
              <a:t> Cycle</a:t>
            </a:r>
          </a:p>
        </p:txBody>
      </p:sp>
      <p:sp>
        <p:nvSpPr>
          <p:cNvPr id="15" name="Rectangle 14"/>
          <p:cNvSpPr/>
          <p:nvPr/>
        </p:nvSpPr>
        <p:spPr>
          <a:xfrm>
            <a:off x="3657758" y="4082934"/>
            <a:ext cx="1782145" cy="16708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Amber Cycle</a:t>
            </a:r>
          </a:p>
        </p:txBody>
      </p:sp>
      <p:sp>
        <p:nvSpPr>
          <p:cNvPr id="16" name="Rectangle 15"/>
          <p:cNvSpPr/>
          <p:nvPr/>
        </p:nvSpPr>
        <p:spPr>
          <a:xfrm>
            <a:off x="3083550" y="1452194"/>
            <a:ext cx="1727210" cy="18135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Red Cycle</a:t>
            </a:r>
          </a:p>
        </p:txBody>
      </p:sp>
      <p:sp>
        <p:nvSpPr>
          <p:cNvPr id="19" name="Rectangle 18"/>
          <p:cNvSpPr/>
          <p:nvPr/>
        </p:nvSpPr>
        <p:spPr>
          <a:xfrm>
            <a:off x="3087084" y="2769852"/>
            <a:ext cx="1149636" cy="1698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Red Cycle</a:t>
            </a:r>
          </a:p>
        </p:txBody>
      </p:sp>
      <p:sp>
        <p:nvSpPr>
          <p:cNvPr id="20" name="Rectangle 19"/>
          <p:cNvSpPr/>
          <p:nvPr/>
        </p:nvSpPr>
        <p:spPr>
          <a:xfrm>
            <a:off x="5439903" y="2767214"/>
            <a:ext cx="1772344" cy="16341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Red Cycle</a:t>
            </a:r>
          </a:p>
        </p:txBody>
      </p:sp>
      <p:sp>
        <p:nvSpPr>
          <p:cNvPr id="5" name="Oval Callout 4"/>
          <p:cNvSpPr/>
          <p:nvPr/>
        </p:nvSpPr>
        <p:spPr>
          <a:xfrm>
            <a:off x="5048250" y="2003926"/>
            <a:ext cx="2548108" cy="349448"/>
          </a:xfrm>
          <a:prstGeom prst="wedgeEllipseCallout">
            <a:avLst>
              <a:gd name="adj1" fmla="val -58061"/>
              <a:gd name="adj2" fmla="val -1563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b="1" dirty="0">
                <a:solidFill>
                  <a:prstClr val="black"/>
                </a:solidFill>
                <a:latin typeface=" Arial"/>
              </a:rPr>
              <a:t>Add Time Management Cycle</a:t>
            </a:r>
          </a:p>
        </p:txBody>
      </p:sp>
      <p:sp>
        <p:nvSpPr>
          <p:cNvPr id="21" name="Rectangle 20"/>
          <p:cNvSpPr/>
          <p:nvPr/>
        </p:nvSpPr>
        <p:spPr>
          <a:xfrm>
            <a:off x="7823780" y="1331668"/>
            <a:ext cx="1128186" cy="102545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Block Leave</a:t>
            </a:r>
          </a:p>
        </p:txBody>
      </p:sp>
      <p:sp>
        <p:nvSpPr>
          <p:cNvPr id="18" name="Rectangle 17"/>
          <p:cNvSpPr/>
          <p:nvPr/>
        </p:nvSpPr>
        <p:spPr>
          <a:xfrm>
            <a:off x="6622250" y="1455662"/>
            <a:ext cx="2329716" cy="16616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900" dirty="0">
                <a:solidFill>
                  <a:prstClr val="black"/>
                </a:solidFill>
                <a:latin typeface=" Arial"/>
              </a:rPr>
              <a:t>Red Cycle</a:t>
            </a:r>
          </a:p>
        </p:txBody>
      </p:sp>
      <p:sp>
        <p:nvSpPr>
          <p:cNvPr id="22" name="Rectangle 21"/>
          <p:cNvSpPr/>
          <p:nvPr/>
        </p:nvSpPr>
        <p:spPr>
          <a:xfrm>
            <a:off x="1877673" y="1331667"/>
            <a:ext cx="619371" cy="9469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CPX</a:t>
            </a:r>
            <a:endParaRPr lang="en-US" sz="750" dirty="0">
              <a:solidFill>
                <a:prstClr val="black"/>
              </a:solidFill>
              <a:latin typeface=" Arial"/>
            </a:endParaRPr>
          </a:p>
        </p:txBody>
      </p:sp>
      <p:sp>
        <p:nvSpPr>
          <p:cNvPr id="23" name="Rectangle 22"/>
          <p:cNvSpPr/>
          <p:nvPr/>
        </p:nvSpPr>
        <p:spPr>
          <a:xfrm>
            <a:off x="7218383" y="5275046"/>
            <a:ext cx="561809" cy="10063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CPX</a:t>
            </a:r>
            <a:endParaRPr lang="en-US" sz="750" dirty="0">
              <a:solidFill>
                <a:prstClr val="black"/>
              </a:solidFill>
              <a:latin typeface=" Arial"/>
            </a:endParaRPr>
          </a:p>
        </p:txBody>
      </p:sp>
      <p:sp>
        <p:nvSpPr>
          <p:cNvPr id="26" name="Rectangle 25"/>
          <p:cNvSpPr/>
          <p:nvPr/>
        </p:nvSpPr>
        <p:spPr>
          <a:xfrm>
            <a:off x="1306616" y="3943754"/>
            <a:ext cx="571057" cy="13349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STAFFEX</a:t>
            </a:r>
            <a:endParaRPr lang="en-US" sz="900" dirty="0">
              <a:solidFill>
                <a:prstClr val="black"/>
              </a:solidFill>
              <a:latin typeface=" Arial"/>
            </a:endParaRPr>
          </a:p>
        </p:txBody>
      </p:sp>
      <p:sp>
        <p:nvSpPr>
          <p:cNvPr id="27" name="Rectangle 26"/>
          <p:cNvSpPr/>
          <p:nvPr/>
        </p:nvSpPr>
        <p:spPr>
          <a:xfrm>
            <a:off x="5435125" y="3940407"/>
            <a:ext cx="1173733" cy="13593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STAFFEX</a:t>
            </a:r>
            <a:endParaRPr lang="en-US" sz="900" dirty="0">
              <a:solidFill>
                <a:prstClr val="black"/>
              </a:solidFill>
              <a:latin typeface=" Arial"/>
            </a:endParaRPr>
          </a:p>
        </p:txBody>
      </p:sp>
      <p:sp>
        <p:nvSpPr>
          <p:cNvPr id="29" name="Rectangle 28"/>
          <p:cNvSpPr/>
          <p:nvPr/>
        </p:nvSpPr>
        <p:spPr>
          <a:xfrm rot="5400000">
            <a:off x="7203123" y="5716427"/>
            <a:ext cx="579882" cy="51892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CO EXEVAL</a:t>
            </a:r>
          </a:p>
        </p:txBody>
      </p:sp>
      <p:sp>
        <p:nvSpPr>
          <p:cNvPr id="31" name="Rectangle 30"/>
          <p:cNvSpPr/>
          <p:nvPr/>
        </p:nvSpPr>
        <p:spPr>
          <a:xfrm rot="5400000">
            <a:off x="1243731" y="1738561"/>
            <a:ext cx="690882" cy="54624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BN Range Week</a:t>
            </a:r>
          </a:p>
        </p:txBody>
      </p:sp>
      <p:sp>
        <p:nvSpPr>
          <p:cNvPr id="33" name="Rectangle 32"/>
          <p:cNvSpPr/>
          <p:nvPr/>
        </p:nvSpPr>
        <p:spPr>
          <a:xfrm rot="5400000">
            <a:off x="5386389" y="4372990"/>
            <a:ext cx="691163" cy="51961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BN Range Week</a:t>
            </a:r>
          </a:p>
        </p:txBody>
      </p:sp>
      <p:sp>
        <p:nvSpPr>
          <p:cNvPr id="34" name="Rectangle 33"/>
          <p:cNvSpPr/>
          <p:nvPr/>
        </p:nvSpPr>
        <p:spPr>
          <a:xfrm rot="5400000">
            <a:off x="1850103" y="1735766"/>
            <a:ext cx="690883" cy="5315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BN Gunnery</a:t>
            </a:r>
          </a:p>
        </p:txBody>
      </p:sp>
      <p:sp>
        <p:nvSpPr>
          <p:cNvPr id="35" name="Rectangle 34"/>
          <p:cNvSpPr/>
          <p:nvPr/>
        </p:nvSpPr>
        <p:spPr>
          <a:xfrm rot="5400000">
            <a:off x="5981281" y="4364799"/>
            <a:ext cx="686893" cy="5308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BN Gunnery</a:t>
            </a:r>
          </a:p>
        </p:txBody>
      </p:sp>
      <p:sp>
        <p:nvSpPr>
          <p:cNvPr id="36" name="Rectangle 35"/>
          <p:cNvSpPr/>
          <p:nvPr/>
        </p:nvSpPr>
        <p:spPr>
          <a:xfrm rot="5400000">
            <a:off x="2436497" y="1743349"/>
            <a:ext cx="690883" cy="51634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Services </a:t>
            </a:r>
            <a:r>
              <a:rPr lang="en-US" sz="525" dirty="0">
                <a:solidFill>
                  <a:prstClr val="black"/>
                </a:solidFill>
                <a:latin typeface=" Arial"/>
              </a:rPr>
              <a:t>(Recovery)</a:t>
            </a:r>
          </a:p>
        </p:txBody>
      </p:sp>
      <p:sp>
        <p:nvSpPr>
          <p:cNvPr id="37" name="Rectangle 36"/>
          <p:cNvSpPr/>
          <p:nvPr/>
        </p:nvSpPr>
        <p:spPr>
          <a:xfrm rot="5400000">
            <a:off x="6572259" y="4373657"/>
            <a:ext cx="681252" cy="52819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Services </a:t>
            </a:r>
            <a:r>
              <a:rPr lang="en-US" sz="525" dirty="0">
                <a:solidFill>
                  <a:prstClr val="black"/>
                </a:solidFill>
                <a:latin typeface=" Arial"/>
              </a:rPr>
              <a:t>(Recovery)</a:t>
            </a:r>
          </a:p>
        </p:txBody>
      </p:sp>
      <p:sp>
        <p:nvSpPr>
          <p:cNvPr id="38" name="Rectangle 37"/>
          <p:cNvSpPr/>
          <p:nvPr/>
        </p:nvSpPr>
        <p:spPr>
          <a:xfrm rot="5400000">
            <a:off x="638831" y="3063044"/>
            <a:ext cx="727666" cy="50212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Services</a:t>
            </a:r>
            <a:endParaRPr lang="en-US" sz="525" dirty="0">
              <a:solidFill>
                <a:prstClr val="black"/>
              </a:solidFill>
              <a:latin typeface=" Arial"/>
            </a:endParaRPr>
          </a:p>
        </p:txBody>
      </p:sp>
      <p:sp>
        <p:nvSpPr>
          <p:cNvPr id="39" name="Rectangle 38"/>
          <p:cNvSpPr/>
          <p:nvPr/>
        </p:nvSpPr>
        <p:spPr>
          <a:xfrm>
            <a:off x="3672340" y="5576891"/>
            <a:ext cx="600925" cy="11489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CPX</a:t>
            </a:r>
            <a:endParaRPr lang="en-US" sz="450" dirty="0">
              <a:solidFill>
                <a:prstClr val="black"/>
              </a:solidFill>
              <a:latin typeface=" Arial"/>
            </a:endParaRPr>
          </a:p>
        </p:txBody>
      </p:sp>
      <p:sp>
        <p:nvSpPr>
          <p:cNvPr id="40" name="Rectangle 39"/>
          <p:cNvSpPr/>
          <p:nvPr/>
        </p:nvSpPr>
        <p:spPr>
          <a:xfrm>
            <a:off x="7212247" y="5568207"/>
            <a:ext cx="567945" cy="11170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CPX</a:t>
            </a:r>
            <a:endParaRPr lang="en-US" sz="450" dirty="0">
              <a:solidFill>
                <a:prstClr val="black"/>
              </a:solidFill>
              <a:latin typeface=" Arial"/>
            </a:endParaRPr>
          </a:p>
        </p:txBody>
      </p:sp>
      <p:sp>
        <p:nvSpPr>
          <p:cNvPr id="41" name="Rectangle 40"/>
          <p:cNvSpPr/>
          <p:nvPr/>
        </p:nvSpPr>
        <p:spPr>
          <a:xfrm>
            <a:off x="6043338" y="2938799"/>
            <a:ext cx="502123" cy="1334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STAFFEX</a:t>
            </a:r>
            <a:endParaRPr lang="en-US" sz="450" dirty="0">
              <a:solidFill>
                <a:prstClr val="black"/>
              </a:solidFill>
              <a:latin typeface=" Arial"/>
            </a:endParaRPr>
          </a:p>
        </p:txBody>
      </p:sp>
      <p:sp>
        <p:nvSpPr>
          <p:cNvPr id="42" name="Rectangle 41"/>
          <p:cNvSpPr/>
          <p:nvPr/>
        </p:nvSpPr>
        <p:spPr>
          <a:xfrm>
            <a:off x="6620233" y="1648645"/>
            <a:ext cx="556752" cy="10733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STAFFEX</a:t>
            </a:r>
            <a:endParaRPr lang="en-US" sz="450" dirty="0">
              <a:solidFill>
                <a:prstClr val="black"/>
              </a:solidFill>
              <a:latin typeface=" Arial"/>
            </a:endParaRPr>
          </a:p>
        </p:txBody>
      </p:sp>
      <p:sp>
        <p:nvSpPr>
          <p:cNvPr id="43" name="Rectangle 42"/>
          <p:cNvSpPr/>
          <p:nvPr/>
        </p:nvSpPr>
        <p:spPr>
          <a:xfrm>
            <a:off x="2482624" y="5576891"/>
            <a:ext cx="600925" cy="10301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STAFFEX</a:t>
            </a:r>
            <a:endParaRPr lang="en-US" sz="450" dirty="0">
              <a:solidFill>
                <a:prstClr val="black"/>
              </a:solidFill>
              <a:latin typeface=" Arial"/>
            </a:endParaRPr>
          </a:p>
        </p:txBody>
      </p:sp>
      <p:sp>
        <p:nvSpPr>
          <p:cNvPr id="44" name="Rectangle 43"/>
          <p:cNvSpPr/>
          <p:nvPr/>
        </p:nvSpPr>
        <p:spPr>
          <a:xfrm>
            <a:off x="6043337" y="5569367"/>
            <a:ext cx="565521" cy="1224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STAFFEX</a:t>
            </a:r>
            <a:endParaRPr lang="en-US" sz="450" dirty="0">
              <a:solidFill>
                <a:prstClr val="black"/>
              </a:solidFill>
              <a:latin typeface=" Arial"/>
            </a:endParaRPr>
          </a:p>
        </p:txBody>
      </p:sp>
      <p:sp>
        <p:nvSpPr>
          <p:cNvPr id="45" name="Rectangle 44"/>
          <p:cNvSpPr/>
          <p:nvPr/>
        </p:nvSpPr>
        <p:spPr>
          <a:xfrm rot="5400000">
            <a:off x="3726541" y="5763498"/>
            <a:ext cx="452853" cy="5612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PLT EXEVAL</a:t>
            </a:r>
            <a:endParaRPr lang="en-US" sz="375" dirty="0">
              <a:solidFill>
                <a:prstClr val="black"/>
              </a:solidFill>
              <a:latin typeface=" Arial"/>
            </a:endParaRPr>
          </a:p>
        </p:txBody>
      </p:sp>
      <p:sp>
        <p:nvSpPr>
          <p:cNvPr id="48" name="Rectangle 47"/>
          <p:cNvSpPr/>
          <p:nvPr/>
        </p:nvSpPr>
        <p:spPr>
          <a:xfrm rot="5400000">
            <a:off x="5447739" y="5738989"/>
            <a:ext cx="564934" cy="53217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STX (Conduct an Attack)</a:t>
            </a:r>
          </a:p>
        </p:txBody>
      </p:sp>
      <p:sp>
        <p:nvSpPr>
          <p:cNvPr id="49" name="Rectangle 48"/>
          <p:cNvSpPr/>
          <p:nvPr/>
        </p:nvSpPr>
        <p:spPr>
          <a:xfrm rot="5400000">
            <a:off x="6036319" y="5735225"/>
            <a:ext cx="564934" cy="51892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STX (Conduct an Attack)</a:t>
            </a:r>
          </a:p>
        </p:txBody>
      </p:sp>
      <p:sp>
        <p:nvSpPr>
          <p:cNvPr id="50" name="Rectangle 49"/>
          <p:cNvSpPr/>
          <p:nvPr/>
        </p:nvSpPr>
        <p:spPr>
          <a:xfrm rot="5400000">
            <a:off x="1310324" y="5725186"/>
            <a:ext cx="571765" cy="53217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525" dirty="0">
                <a:solidFill>
                  <a:prstClr val="black"/>
                </a:solidFill>
                <a:latin typeface=" Arial"/>
              </a:rPr>
              <a:t>SQD EXEVAL</a:t>
            </a:r>
          </a:p>
        </p:txBody>
      </p:sp>
      <p:sp>
        <p:nvSpPr>
          <p:cNvPr id="53" name="Rectangle 52"/>
          <p:cNvSpPr/>
          <p:nvPr/>
        </p:nvSpPr>
        <p:spPr>
          <a:xfrm rot="5400000">
            <a:off x="4325353" y="4480369"/>
            <a:ext cx="453552" cy="5424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STX</a:t>
            </a:r>
          </a:p>
        </p:txBody>
      </p:sp>
      <p:sp>
        <p:nvSpPr>
          <p:cNvPr id="54" name="Rectangle 53"/>
          <p:cNvSpPr/>
          <p:nvPr/>
        </p:nvSpPr>
        <p:spPr>
          <a:xfrm rot="5400000">
            <a:off x="2538851" y="5775893"/>
            <a:ext cx="459455" cy="54306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STX</a:t>
            </a:r>
          </a:p>
        </p:txBody>
      </p:sp>
      <p:sp>
        <p:nvSpPr>
          <p:cNvPr id="55" name="Rectangle 54"/>
          <p:cNvSpPr/>
          <p:nvPr/>
        </p:nvSpPr>
        <p:spPr>
          <a:xfrm rot="5400000">
            <a:off x="3130131" y="5779738"/>
            <a:ext cx="438559" cy="54306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STX</a:t>
            </a:r>
          </a:p>
        </p:txBody>
      </p:sp>
      <p:sp>
        <p:nvSpPr>
          <p:cNvPr id="56" name="Rectangle 55"/>
          <p:cNvSpPr/>
          <p:nvPr/>
        </p:nvSpPr>
        <p:spPr>
          <a:xfrm rot="5400000">
            <a:off x="7258595" y="4484450"/>
            <a:ext cx="466518" cy="52134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STX</a:t>
            </a:r>
          </a:p>
        </p:txBody>
      </p:sp>
      <p:sp>
        <p:nvSpPr>
          <p:cNvPr id="58" name="Rectangle 57"/>
          <p:cNvSpPr/>
          <p:nvPr/>
        </p:nvSpPr>
        <p:spPr>
          <a:xfrm rot="5400000">
            <a:off x="1899171" y="4416249"/>
            <a:ext cx="592751" cy="531511"/>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SQD IND TNG</a:t>
            </a:r>
          </a:p>
        </p:txBody>
      </p:sp>
      <p:sp>
        <p:nvSpPr>
          <p:cNvPr id="59" name="Rectangle 58"/>
          <p:cNvSpPr/>
          <p:nvPr/>
        </p:nvSpPr>
        <p:spPr>
          <a:xfrm rot="5400000">
            <a:off x="1316661" y="3104752"/>
            <a:ext cx="570053" cy="52121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SQD IND TNG</a:t>
            </a:r>
          </a:p>
        </p:txBody>
      </p:sp>
      <p:sp>
        <p:nvSpPr>
          <p:cNvPr id="60" name="Rectangle 59"/>
          <p:cNvSpPr/>
          <p:nvPr/>
        </p:nvSpPr>
        <p:spPr>
          <a:xfrm rot="5400000">
            <a:off x="2488885" y="3099153"/>
            <a:ext cx="579412" cy="52304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SQD IND TNG</a:t>
            </a:r>
          </a:p>
        </p:txBody>
      </p:sp>
      <p:sp>
        <p:nvSpPr>
          <p:cNvPr id="61" name="Rectangle 60"/>
          <p:cNvSpPr/>
          <p:nvPr/>
        </p:nvSpPr>
        <p:spPr>
          <a:xfrm rot="5400000">
            <a:off x="7195152" y="3105302"/>
            <a:ext cx="589872" cy="521212"/>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LFX</a:t>
            </a:r>
          </a:p>
        </p:txBody>
      </p:sp>
      <p:sp>
        <p:nvSpPr>
          <p:cNvPr id="63" name="Rectangle 62"/>
          <p:cNvSpPr/>
          <p:nvPr/>
        </p:nvSpPr>
        <p:spPr>
          <a:xfrm rot="5400000">
            <a:off x="3060356" y="4409090"/>
            <a:ext cx="609578" cy="5631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LFX</a:t>
            </a:r>
          </a:p>
        </p:txBody>
      </p:sp>
      <p:sp>
        <p:nvSpPr>
          <p:cNvPr id="64" name="Rectangle 63"/>
          <p:cNvSpPr/>
          <p:nvPr/>
        </p:nvSpPr>
        <p:spPr>
          <a:xfrm rot="5400000">
            <a:off x="4262422" y="3092208"/>
            <a:ext cx="579409" cy="54247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dirty="0">
                <a:solidFill>
                  <a:prstClr val="black"/>
                </a:solidFill>
                <a:latin typeface=" Arial"/>
              </a:rPr>
              <a:t>LFX</a:t>
            </a:r>
          </a:p>
        </p:txBody>
      </p:sp>
      <p:sp>
        <p:nvSpPr>
          <p:cNvPr id="65" name="Title 1"/>
          <p:cNvSpPr>
            <a:spLocks noGrp="1"/>
          </p:cNvSpPr>
          <p:nvPr>
            <p:ph type="ctrTitle" idx="4294967295"/>
          </p:nvPr>
        </p:nvSpPr>
        <p:spPr>
          <a:xfrm>
            <a:off x="1" y="663085"/>
            <a:ext cx="9143999" cy="482200"/>
          </a:xfrm>
          <a:prstGeom prst="rect">
            <a:avLst/>
          </a:prstGeom>
        </p:spPr>
        <p:txBody>
          <a:bodyPr>
            <a:noAutofit/>
          </a:bodyPr>
          <a:lstStyle/>
          <a:p>
            <a:r>
              <a:rPr lang="en-US" sz="3200" b="1" dirty="0">
                <a:latin typeface=" Arial"/>
              </a:rPr>
              <a:t>Long-Range Planning Calendar</a:t>
            </a:r>
          </a:p>
        </p:txBody>
      </p:sp>
      <p:sp>
        <p:nvSpPr>
          <p:cNvPr id="2" name="Rectangle 1"/>
          <p:cNvSpPr/>
          <p:nvPr/>
        </p:nvSpPr>
        <p:spPr>
          <a:xfrm>
            <a:off x="135900" y="6329475"/>
            <a:ext cx="8826225" cy="2227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7" name="Flowchart: Alternate Process 56"/>
          <p:cNvSpPr>
            <a:spLocks/>
          </p:cNvSpPr>
          <p:nvPr/>
        </p:nvSpPr>
        <p:spPr>
          <a:xfrm>
            <a:off x="120999" y="6368020"/>
            <a:ext cx="1365218" cy="446757"/>
          </a:xfrm>
          <a:prstGeom prst="flowChartAlternateProces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1000" b="1" dirty="0">
                <a:solidFill>
                  <a:prstClr val="black"/>
                </a:solidFill>
                <a:latin typeface=" Arial"/>
              </a:rPr>
              <a:t>Add SQD level events to calendar</a:t>
            </a:r>
          </a:p>
        </p:txBody>
      </p:sp>
      <p:sp>
        <p:nvSpPr>
          <p:cNvPr id="52" name="Flowchart: Alternate Process 51"/>
          <p:cNvSpPr>
            <a:spLocks/>
          </p:cNvSpPr>
          <p:nvPr/>
        </p:nvSpPr>
        <p:spPr>
          <a:xfrm>
            <a:off x="1554136" y="6357399"/>
            <a:ext cx="1342848" cy="446757"/>
          </a:xfrm>
          <a:prstGeom prst="flowChartAlternateProcess">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1000" b="1" dirty="0">
                <a:solidFill>
                  <a:prstClr val="black"/>
                </a:solidFill>
                <a:latin typeface=" Arial"/>
              </a:rPr>
              <a:t>Add PLT level events to calendar</a:t>
            </a:r>
          </a:p>
        </p:txBody>
      </p:sp>
      <p:sp>
        <p:nvSpPr>
          <p:cNvPr id="51" name="Flowchart: Alternate Process 50"/>
          <p:cNvSpPr>
            <a:spLocks/>
          </p:cNvSpPr>
          <p:nvPr/>
        </p:nvSpPr>
        <p:spPr>
          <a:xfrm>
            <a:off x="2928419" y="6369255"/>
            <a:ext cx="1395960" cy="423206"/>
          </a:xfrm>
          <a:prstGeom prst="flowChartAlternateProces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1000" b="1" dirty="0">
                <a:solidFill>
                  <a:prstClr val="black"/>
                </a:solidFill>
                <a:latin typeface=" Arial"/>
              </a:rPr>
              <a:t>Add CO level events to calendar</a:t>
            </a:r>
          </a:p>
        </p:txBody>
      </p:sp>
      <p:sp>
        <p:nvSpPr>
          <p:cNvPr id="47" name="Flowchart: Alternate Process 46"/>
          <p:cNvSpPr>
            <a:spLocks/>
          </p:cNvSpPr>
          <p:nvPr/>
        </p:nvSpPr>
        <p:spPr>
          <a:xfrm>
            <a:off x="4366729" y="6369255"/>
            <a:ext cx="1395959" cy="423206"/>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1000" b="1" dirty="0">
                <a:solidFill>
                  <a:prstClr val="black"/>
                </a:solidFill>
                <a:latin typeface=" Arial"/>
              </a:rPr>
              <a:t>Add BN level events to calendar</a:t>
            </a:r>
          </a:p>
        </p:txBody>
      </p:sp>
      <p:sp>
        <p:nvSpPr>
          <p:cNvPr id="46" name="Flowchart: Alternate Process 45"/>
          <p:cNvSpPr>
            <a:spLocks/>
          </p:cNvSpPr>
          <p:nvPr/>
        </p:nvSpPr>
        <p:spPr>
          <a:xfrm>
            <a:off x="7634179" y="6346813"/>
            <a:ext cx="1342848" cy="404975"/>
          </a:xfrm>
          <a:prstGeom prst="flowChartAlternate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1000" b="1" dirty="0">
                <a:solidFill>
                  <a:prstClr val="black"/>
                </a:solidFill>
                <a:latin typeface=" Arial"/>
              </a:rPr>
              <a:t>Add BDE level events to calendar</a:t>
            </a:r>
          </a:p>
        </p:txBody>
      </p:sp>
      <p:grpSp>
        <p:nvGrpSpPr>
          <p:cNvPr id="28" name="Group 27">
            <a:extLst>
              <a:ext uri="{FF2B5EF4-FFF2-40B4-BE49-F238E27FC236}">
                <a16:creationId xmlns:a16="http://schemas.microsoft.com/office/drawing/2014/main" id="{6C415968-CB2D-6159-DB84-C074EB3CE596}"/>
              </a:ext>
            </a:extLst>
          </p:cNvPr>
          <p:cNvGrpSpPr/>
          <p:nvPr/>
        </p:nvGrpSpPr>
        <p:grpSpPr>
          <a:xfrm>
            <a:off x="5671456" y="6366172"/>
            <a:ext cx="2115652" cy="423935"/>
            <a:chOff x="3300645" y="4061498"/>
            <a:chExt cx="2115652" cy="423935"/>
          </a:xfrm>
        </p:grpSpPr>
        <p:sp>
          <p:nvSpPr>
            <p:cNvPr id="30" name="Flowchart: Alternate Process 29">
              <a:extLst>
                <a:ext uri="{FF2B5EF4-FFF2-40B4-BE49-F238E27FC236}">
                  <a16:creationId xmlns:a16="http://schemas.microsoft.com/office/drawing/2014/main" id="{087AE3E0-1B60-858B-25C4-5830E252339F}"/>
                </a:ext>
              </a:extLst>
            </p:cNvPr>
            <p:cNvSpPr>
              <a:spLocks/>
            </p:cNvSpPr>
            <p:nvPr/>
          </p:nvSpPr>
          <p:spPr>
            <a:xfrm>
              <a:off x="3425552" y="4061498"/>
              <a:ext cx="1787615" cy="408787"/>
            </a:xfrm>
            <a:prstGeom prst="flowChartAlternate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900" b="1" dirty="0">
                <a:solidFill>
                  <a:prstClr val="black"/>
                </a:solidFill>
                <a:latin typeface=" Arial"/>
              </a:endParaRPr>
            </a:p>
          </p:txBody>
        </p:sp>
        <p:sp>
          <p:nvSpPr>
            <p:cNvPr id="32" name="Flowchart: Alternate Process 31">
              <a:extLst>
                <a:ext uri="{FF2B5EF4-FFF2-40B4-BE49-F238E27FC236}">
                  <a16:creationId xmlns:a16="http://schemas.microsoft.com/office/drawing/2014/main" id="{B9C09142-6B8E-CC37-DB3A-3F1EC7F297C5}"/>
                </a:ext>
              </a:extLst>
            </p:cNvPr>
            <p:cNvSpPr>
              <a:spLocks/>
            </p:cNvSpPr>
            <p:nvPr/>
          </p:nvSpPr>
          <p:spPr>
            <a:xfrm>
              <a:off x="3424192" y="4061498"/>
              <a:ext cx="1787615" cy="223880"/>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900" b="1" dirty="0">
                <a:solidFill>
                  <a:prstClr val="black"/>
                </a:solidFill>
                <a:highlight>
                  <a:srgbClr val="FFFF00"/>
                </a:highlight>
                <a:latin typeface=" Arial"/>
              </a:endParaRPr>
            </a:p>
          </p:txBody>
        </p:sp>
        <p:sp>
          <p:nvSpPr>
            <p:cNvPr id="66" name="TextBox 65">
              <a:extLst>
                <a:ext uri="{FF2B5EF4-FFF2-40B4-BE49-F238E27FC236}">
                  <a16:creationId xmlns:a16="http://schemas.microsoft.com/office/drawing/2014/main" id="{BCC58E0E-3029-9141-3DA4-FD266003D3BB}"/>
                </a:ext>
              </a:extLst>
            </p:cNvPr>
            <p:cNvSpPr txBox="1"/>
            <p:nvPr/>
          </p:nvSpPr>
          <p:spPr>
            <a:xfrm>
              <a:off x="3300645" y="4085323"/>
              <a:ext cx="2115652" cy="400110"/>
            </a:xfrm>
            <a:prstGeom prst="rect">
              <a:avLst/>
            </a:prstGeom>
            <a:noFill/>
          </p:spPr>
          <p:txBody>
            <a:bodyPr wrap="square">
              <a:spAutoFit/>
            </a:bodyPr>
            <a:lstStyle/>
            <a:p>
              <a:pPr algn="ctr" defTabSz="514350">
                <a:defRPr/>
              </a:pPr>
              <a:r>
                <a:rPr lang="en-US" sz="1000" b="1" dirty="0">
                  <a:solidFill>
                    <a:prstClr val="black"/>
                  </a:solidFill>
                  <a:latin typeface=" Arial"/>
                </a:rPr>
                <a:t>BDE and BN Staff add</a:t>
              </a:r>
            </a:p>
            <a:p>
              <a:pPr algn="ctr" defTabSz="514350">
                <a:defRPr/>
              </a:pPr>
              <a:r>
                <a:rPr lang="en-US" sz="1000" b="1" dirty="0">
                  <a:solidFill>
                    <a:prstClr val="black"/>
                  </a:solidFill>
                  <a:latin typeface=" Arial"/>
                </a:rPr>
                <a:t>STAFFEX’s and CPX’s</a:t>
              </a:r>
            </a:p>
          </p:txBody>
        </p:sp>
      </p:grpSp>
    </p:spTree>
    <p:extLst>
      <p:ext uri="{BB962C8B-B14F-4D97-AF65-F5344CB8AC3E}">
        <p14:creationId xmlns:p14="http://schemas.microsoft.com/office/powerpoint/2010/main" val="3919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additive="base">
                                        <p:cTn id="96" dur="500" fill="hold"/>
                                        <p:tgtEl>
                                          <p:spTgt spid="47"/>
                                        </p:tgtEl>
                                        <p:attrNameLst>
                                          <p:attrName>ppt_x</p:attrName>
                                        </p:attrNameLst>
                                      </p:cBhvr>
                                      <p:tavLst>
                                        <p:tav tm="0">
                                          <p:val>
                                            <p:strVal val="#ppt_x"/>
                                          </p:val>
                                        </p:tav>
                                        <p:tav tm="100000">
                                          <p:val>
                                            <p:strVal val="#ppt_x"/>
                                          </p:val>
                                        </p:tav>
                                      </p:tavLst>
                                    </p:anim>
                                    <p:anim calcmode="lin" valueType="num">
                                      <p:cBhvr additive="base">
                                        <p:cTn id="9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0"/>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8"/>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52"/>
                                        </p:tgtEl>
                                        <p:attrNameLst>
                                          <p:attrName>style.visibility</p:attrName>
                                        </p:attrNameLst>
                                      </p:cBhvr>
                                      <p:to>
                                        <p:strVal val="visible"/>
                                      </p:to>
                                    </p:set>
                                    <p:anim calcmode="lin" valueType="num">
                                      <p:cBhvr additive="base">
                                        <p:cTn id="134" dur="500" fill="hold"/>
                                        <p:tgtEl>
                                          <p:spTgt spid="52"/>
                                        </p:tgtEl>
                                        <p:attrNameLst>
                                          <p:attrName>ppt_x</p:attrName>
                                        </p:attrNameLst>
                                      </p:cBhvr>
                                      <p:tavLst>
                                        <p:tav tm="0">
                                          <p:val>
                                            <p:strVal val="#ppt_x"/>
                                          </p:val>
                                        </p:tav>
                                        <p:tav tm="100000">
                                          <p:val>
                                            <p:strVal val="#ppt_x"/>
                                          </p:val>
                                        </p:tav>
                                      </p:tavLst>
                                    </p:anim>
                                    <p:anim calcmode="lin" valueType="num">
                                      <p:cBhvr additive="base">
                                        <p:cTn id="13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3"/>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55"/>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57"/>
                                        </p:tgtEl>
                                        <p:attrNameLst>
                                          <p:attrName>style.visibility</p:attrName>
                                        </p:attrNameLst>
                                      </p:cBhvr>
                                      <p:to>
                                        <p:strVal val="visible"/>
                                      </p:to>
                                    </p:set>
                                    <p:anim calcmode="lin" valueType="num">
                                      <p:cBhvr additive="base">
                                        <p:cTn id="150" dur="500" fill="hold"/>
                                        <p:tgtEl>
                                          <p:spTgt spid="57"/>
                                        </p:tgtEl>
                                        <p:attrNameLst>
                                          <p:attrName>ppt_x</p:attrName>
                                        </p:attrNameLst>
                                      </p:cBhvr>
                                      <p:tavLst>
                                        <p:tav tm="0">
                                          <p:val>
                                            <p:strVal val="#ppt_x"/>
                                          </p:val>
                                        </p:tav>
                                        <p:tav tm="100000">
                                          <p:val>
                                            <p:strVal val="#ppt_x"/>
                                          </p:val>
                                        </p:tav>
                                      </p:tavLst>
                                    </p:anim>
                                    <p:anim calcmode="lin" valueType="num">
                                      <p:cBhvr additive="base">
                                        <p:cTn id="15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59"/>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60"/>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61"/>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64"/>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63"/>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5" grpId="0" animBg="1"/>
      <p:bldP spid="5" grpId="1" animBg="1"/>
      <p:bldP spid="21" grpId="0" animBg="1"/>
      <p:bldP spid="18" grpId="0" animBg="1"/>
      <p:bldP spid="22" grpId="0" animBg="1"/>
      <p:bldP spid="23" grpId="0" animBg="1"/>
      <p:bldP spid="26" grpId="0" animBg="1"/>
      <p:bldP spid="27" grpId="0" animBg="1"/>
      <p:bldP spid="29"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8" grpId="0" animBg="1"/>
      <p:bldP spid="49" grpId="0" animBg="1"/>
      <p:bldP spid="50" grpId="0" animBg="1"/>
      <p:bldP spid="53" grpId="0" animBg="1"/>
      <p:bldP spid="54" grpId="0" animBg="1"/>
      <p:bldP spid="55" grpId="0" animBg="1"/>
      <p:bldP spid="56" grpId="0" animBg="1"/>
      <p:bldP spid="58" grpId="0" animBg="1"/>
      <p:bldP spid="59" grpId="0" animBg="1"/>
      <p:bldP spid="60" grpId="0" animBg="1"/>
      <p:bldP spid="61" grpId="0" animBg="1"/>
      <p:bldP spid="63" grpId="0" animBg="1"/>
      <p:bldP spid="64" grpId="0" animBg="1"/>
      <p:bldP spid="57" grpId="0" animBg="1"/>
      <p:bldP spid="52" grpId="0" animBg="1"/>
      <p:bldP spid="51" grpId="0" animBg="1"/>
      <p:bldP spid="47" grpId="0" animBg="1"/>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0434" y="627547"/>
            <a:ext cx="9123131" cy="498545"/>
          </a:xfrm>
          <a:prstGeom prst="rect">
            <a:avLst/>
          </a:prstGeom>
        </p:spPr>
        <p:txBody>
          <a:bodyPr anchor="ctr">
            <a:noAutofit/>
          </a:bodyPr>
          <a:lstStyle/>
          <a:p>
            <a:r>
              <a:rPr lang="en-US" sz="3200" b="1" dirty="0">
                <a:latin typeface=" Arial"/>
              </a:rPr>
              <a:t>The Eight Step Training Model</a:t>
            </a:r>
          </a:p>
        </p:txBody>
      </p:sp>
      <p:sp>
        <p:nvSpPr>
          <p:cNvPr id="32" name="Rectangle 31"/>
          <p:cNvSpPr/>
          <p:nvPr/>
        </p:nvSpPr>
        <p:spPr>
          <a:xfrm>
            <a:off x="878929" y="4016164"/>
            <a:ext cx="6782424" cy="356399"/>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368" name="Group 367"/>
          <p:cNvGrpSpPr/>
          <p:nvPr/>
        </p:nvGrpSpPr>
        <p:grpSpPr>
          <a:xfrm>
            <a:off x="89534" y="1284490"/>
            <a:ext cx="1063088" cy="564014"/>
            <a:chOff x="277192" y="1070651"/>
            <a:chExt cx="1417451" cy="752019"/>
          </a:xfrm>
        </p:grpSpPr>
        <p:sp>
          <p:nvSpPr>
            <p:cNvPr id="8" name="Rectangle 7"/>
            <p:cNvSpPr/>
            <p:nvPr/>
          </p:nvSpPr>
          <p:spPr>
            <a:xfrm>
              <a:off x="277192" y="1337609"/>
              <a:ext cx="1381183" cy="485061"/>
            </a:xfrm>
            <a:prstGeom prst="rect">
              <a:avLst/>
            </a:prstGeom>
            <a:solidFill>
              <a:schemeClr val="tx2">
                <a:lumMod val="75000"/>
              </a:schemeClr>
            </a:solidFill>
            <a:ln w="28575">
              <a:solidFill>
                <a:schemeClr val="accent1">
                  <a:lumMod val="50000"/>
                </a:schemeClr>
              </a:solidFill>
            </a:ln>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algn="ctr"/>
              <a:r>
                <a:rPr lang="en-US" sz="900" b="1" dirty="0">
                  <a:solidFill>
                    <a:schemeClr val="bg1"/>
                  </a:solidFill>
                  <a:latin typeface="Arial" panose="020B0604020202020204" pitchFamily="34" charset="0"/>
                  <a:cs typeface="Arial" panose="020B0604020202020204" pitchFamily="34" charset="0"/>
                </a:rPr>
                <a:t>Plan the training event</a:t>
              </a:r>
            </a:p>
          </p:txBody>
        </p:sp>
        <p:sp>
          <p:nvSpPr>
            <p:cNvPr id="10" name="Freeform 9"/>
            <p:cNvSpPr/>
            <p:nvPr/>
          </p:nvSpPr>
          <p:spPr>
            <a:xfrm>
              <a:off x="277192" y="1070651"/>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1</a:t>
              </a:r>
            </a:p>
          </p:txBody>
        </p:sp>
      </p:grpSp>
      <p:grpSp>
        <p:nvGrpSpPr>
          <p:cNvPr id="369" name="Group 368"/>
          <p:cNvGrpSpPr/>
          <p:nvPr/>
        </p:nvGrpSpPr>
        <p:grpSpPr>
          <a:xfrm>
            <a:off x="1210081" y="1284490"/>
            <a:ext cx="1089042" cy="567314"/>
            <a:chOff x="1765515" y="1070651"/>
            <a:chExt cx="1452056" cy="757175"/>
          </a:xfrm>
        </p:grpSpPr>
        <p:sp>
          <p:nvSpPr>
            <p:cNvPr id="333" name="Rectangle 332"/>
            <p:cNvSpPr/>
            <p:nvPr/>
          </p:nvSpPr>
          <p:spPr>
            <a:xfrm>
              <a:off x="1765515" y="1342736"/>
              <a:ext cx="1452056" cy="485090"/>
            </a:xfrm>
            <a:prstGeom prst="rect">
              <a:avLst/>
            </a:prstGeom>
            <a:solidFill>
              <a:srgbClr val="0070C0"/>
            </a:solidFill>
            <a:ln w="28575">
              <a:solidFill>
                <a:schemeClr val="accent1">
                  <a:lumMod val="50000"/>
                </a:schemeClr>
              </a:solidFill>
            </a:ln>
          </p:spPr>
          <p:style>
            <a:lnRef idx="2">
              <a:schemeClr val="accent1">
                <a:shade val="80000"/>
                <a:hueOff val="43749"/>
                <a:satOff val="-627"/>
                <a:lumOff val="3659"/>
                <a:alphaOff val="0"/>
              </a:schemeClr>
            </a:lnRef>
            <a:fillRef idx="1">
              <a:schemeClr val="accent1">
                <a:shade val="80000"/>
                <a:hueOff val="43749"/>
                <a:satOff val="-627"/>
                <a:lumOff val="3659"/>
                <a:alphaOff val="0"/>
              </a:schemeClr>
            </a:fillRef>
            <a:effectRef idx="0">
              <a:schemeClr val="accent1">
                <a:shade val="80000"/>
                <a:hueOff val="43749"/>
                <a:satOff val="-627"/>
                <a:lumOff val="3659"/>
                <a:alphaOff val="0"/>
              </a:schemeClr>
            </a:effectRef>
            <a:fontRef idx="minor">
              <a:schemeClr val="lt1"/>
            </a:fontRef>
          </p:style>
          <p:txBody>
            <a:bodyPr anchor="ctr"/>
            <a:lstStyle/>
            <a:p>
              <a:pPr algn="ctr"/>
              <a:r>
                <a:rPr lang="en-US" sz="900" b="1" dirty="0">
                  <a:latin typeface="Arial" panose="020B0604020202020204" pitchFamily="34" charset="0"/>
                  <a:cs typeface="Arial" panose="020B0604020202020204" pitchFamily="34" charset="0"/>
                </a:rPr>
                <a:t>Train and certify leaders</a:t>
              </a:r>
            </a:p>
          </p:txBody>
        </p:sp>
        <p:sp>
          <p:nvSpPr>
            <p:cNvPr id="335" name="Freeform 334"/>
            <p:cNvSpPr/>
            <p:nvPr/>
          </p:nvSpPr>
          <p:spPr>
            <a:xfrm>
              <a:off x="1765515" y="1070651"/>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2</a:t>
              </a:r>
            </a:p>
          </p:txBody>
        </p:sp>
      </p:grpSp>
      <p:grpSp>
        <p:nvGrpSpPr>
          <p:cNvPr id="370" name="Group 369"/>
          <p:cNvGrpSpPr/>
          <p:nvPr/>
        </p:nvGrpSpPr>
        <p:grpSpPr>
          <a:xfrm>
            <a:off x="2371080" y="1284490"/>
            <a:ext cx="1063088" cy="568612"/>
            <a:chOff x="3253839" y="1070651"/>
            <a:chExt cx="1417451" cy="719853"/>
          </a:xfrm>
        </p:grpSpPr>
        <p:sp>
          <p:nvSpPr>
            <p:cNvPr id="340" name="Rectangle 339"/>
            <p:cNvSpPr/>
            <p:nvPr/>
          </p:nvSpPr>
          <p:spPr>
            <a:xfrm>
              <a:off x="3253839" y="1338685"/>
              <a:ext cx="1417451" cy="451819"/>
            </a:xfrm>
            <a:prstGeom prst="rect">
              <a:avLst/>
            </a:prstGeom>
            <a:solidFill>
              <a:srgbClr val="FF0000"/>
            </a:solidFill>
            <a:ln w="28575">
              <a:solidFill>
                <a:schemeClr val="accent1">
                  <a:lumMod val="50000"/>
                </a:schemeClr>
              </a:solidFill>
            </a:ln>
          </p:spPr>
          <p:style>
            <a:lnRef idx="2">
              <a:schemeClr val="accent1">
                <a:shade val="80000"/>
                <a:hueOff val="87499"/>
                <a:satOff val="-1255"/>
                <a:lumOff val="7319"/>
                <a:alphaOff val="0"/>
              </a:schemeClr>
            </a:lnRef>
            <a:fillRef idx="1">
              <a:schemeClr val="accent1">
                <a:shade val="80000"/>
                <a:hueOff val="87499"/>
                <a:satOff val="-1255"/>
                <a:lumOff val="7319"/>
                <a:alphaOff val="0"/>
              </a:schemeClr>
            </a:fillRef>
            <a:effectRef idx="0">
              <a:schemeClr val="accent1">
                <a:shade val="80000"/>
                <a:hueOff val="87499"/>
                <a:satOff val="-1255"/>
                <a:lumOff val="7319"/>
                <a:alphaOff val="0"/>
              </a:schemeClr>
            </a:effectRef>
            <a:fontRef idx="minor">
              <a:schemeClr val="lt1"/>
            </a:fontRef>
          </p:style>
          <p:txBody>
            <a:bodyPr anchor="ctr"/>
            <a:lstStyle/>
            <a:p>
              <a:pPr algn="ctr"/>
              <a:r>
                <a:rPr lang="en-US" sz="900" b="1" dirty="0">
                  <a:latin typeface="Arial" panose="020B0604020202020204" pitchFamily="34" charset="0"/>
                  <a:cs typeface="Arial" panose="020B0604020202020204" pitchFamily="34" charset="0"/>
                </a:rPr>
                <a:t>Recon training sites</a:t>
              </a:r>
            </a:p>
          </p:txBody>
        </p:sp>
        <p:sp>
          <p:nvSpPr>
            <p:cNvPr id="342" name="Freeform 341"/>
            <p:cNvSpPr/>
            <p:nvPr/>
          </p:nvSpPr>
          <p:spPr>
            <a:xfrm>
              <a:off x="3253839" y="1070651"/>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3</a:t>
              </a:r>
            </a:p>
          </p:txBody>
        </p:sp>
      </p:grpSp>
      <p:sp>
        <p:nvSpPr>
          <p:cNvPr id="349" name="Freeform 348"/>
          <p:cNvSpPr/>
          <p:nvPr/>
        </p:nvSpPr>
        <p:spPr>
          <a:xfrm>
            <a:off x="3488043" y="1643094"/>
            <a:ext cx="1063088" cy="224677"/>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defTabSz="533400">
              <a:lnSpc>
                <a:spcPct val="90000"/>
              </a:lnSpc>
              <a:spcBef>
                <a:spcPct val="0"/>
              </a:spcBef>
              <a:spcAft>
                <a:spcPct val="35000"/>
              </a:spcAft>
            </a:pPr>
            <a:endParaRPr lang="en-US" sz="1200">
              <a:latin typeface="Arial" panose="020B0604020202020204" pitchFamily="34" charset="0"/>
              <a:cs typeface="Arial" panose="020B0604020202020204" pitchFamily="34" charset="0"/>
            </a:endParaRPr>
          </a:p>
        </p:txBody>
      </p:sp>
      <p:sp>
        <p:nvSpPr>
          <p:cNvPr id="352" name="Freeform 351"/>
          <p:cNvSpPr/>
          <p:nvPr/>
        </p:nvSpPr>
        <p:spPr>
          <a:xfrm>
            <a:off x="4604285" y="1643094"/>
            <a:ext cx="1063088" cy="224677"/>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defTabSz="533400">
              <a:lnSpc>
                <a:spcPct val="90000"/>
              </a:lnSpc>
              <a:spcBef>
                <a:spcPct val="0"/>
              </a:spcBef>
              <a:spcAft>
                <a:spcPct val="35000"/>
              </a:spcAft>
            </a:pPr>
            <a:endParaRPr lang="en-US" sz="1200">
              <a:latin typeface="Arial" panose="020B0604020202020204" pitchFamily="34" charset="0"/>
              <a:cs typeface="Arial" panose="020B0604020202020204" pitchFamily="34" charset="0"/>
            </a:endParaRPr>
          </a:p>
        </p:txBody>
      </p:sp>
      <p:sp>
        <p:nvSpPr>
          <p:cNvPr id="355" name="Freeform 354"/>
          <p:cNvSpPr/>
          <p:nvPr/>
        </p:nvSpPr>
        <p:spPr>
          <a:xfrm>
            <a:off x="5720528" y="1643094"/>
            <a:ext cx="1063088" cy="224677"/>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defTabSz="533400">
              <a:lnSpc>
                <a:spcPct val="90000"/>
              </a:lnSpc>
              <a:spcBef>
                <a:spcPct val="0"/>
              </a:spcBef>
              <a:spcAft>
                <a:spcPct val="35000"/>
              </a:spcAft>
            </a:pPr>
            <a:endParaRPr lang="en-US" sz="1200">
              <a:latin typeface="Arial" panose="020B0604020202020204" pitchFamily="34" charset="0"/>
              <a:cs typeface="Arial" panose="020B0604020202020204" pitchFamily="34" charset="0"/>
            </a:endParaRPr>
          </a:p>
        </p:txBody>
      </p:sp>
      <p:sp>
        <p:nvSpPr>
          <p:cNvPr id="358" name="Freeform 357"/>
          <p:cNvSpPr/>
          <p:nvPr/>
        </p:nvSpPr>
        <p:spPr>
          <a:xfrm>
            <a:off x="6836770" y="1643094"/>
            <a:ext cx="1063088" cy="224677"/>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defTabSz="533400">
              <a:lnSpc>
                <a:spcPct val="90000"/>
              </a:lnSpc>
              <a:spcBef>
                <a:spcPct val="0"/>
              </a:spcBef>
              <a:spcAft>
                <a:spcPct val="35000"/>
              </a:spcAft>
            </a:pPr>
            <a:endParaRPr lang="en-US" sz="1200">
              <a:latin typeface="Arial" panose="020B0604020202020204" pitchFamily="34" charset="0"/>
              <a:cs typeface="Arial" panose="020B0604020202020204" pitchFamily="34" charset="0"/>
            </a:endParaRPr>
          </a:p>
        </p:txBody>
      </p:sp>
      <p:sp>
        <p:nvSpPr>
          <p:cNvPr id="361" name="Freeform 360"/>
          <p:cNvSpPr/>
          <p:nvPr/>
        </p:nvSpPr>
        <p:spPr>
          <a:xfrm>
            <a:off x="7953013" y="1643094"/>
            <a:ext cx="1063088" cy="224677"/>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defTabSz="533400">
              <a:lnSpc>
                <a:spcPct val="90000"/>
              </a:lnSpc>
              <a:spcBef>
                <a:spcPct val="0"/>
              </a:spcBef>
              <a:spcAft>
                <a:spcPct val="35000"/>
              </a:spcAft>
            </a:pPr>
            <a:endParaRPr lang="en-US" sz="1200">
              <a:latin typeface="Arial" panose="020B0604020202020204" pitchFamily="34" charset="0"/>
              <a:cs typeface="Arial" panose="020B0604020202020204" pitchFamily="34" charset="0"/>
            </a:endParaRPr>
          </a:p>
        </p:txBody>
      </p:sp>
      <p:grpSp>
        <p:nvGrpSpPr>
          <p:cNvPr id="371" name="Group 370"/>
          <p:cNvGrpSpPr/>
          <p:nvPr/>
        </p:nvGrpSpPr>
        <p:grpSpPr>
          <a:xfrm>
            <a:off x="3508910" y="1281564"/>
            <a:ext cx="1063089" cy="574585"/>
            <a:chOff x="4742162" y="1065092"/>
            <a:chExt cx="1417452" cy="766113"/>
          </a:xfrm>
        </p:grpSpPr>
        <p:sp>
          <p:nvSpPr>
            <p:cNvPr id="347" name="Rectangle 346"/>
            <p:cNvSpPr/>
            <p:nvPr/>
          </p:nvSpPr>
          <p:spPr>
            <a:xfrm>
              <a:off x="4742163" y="1343447"/>
              <a:ext cx="1417451" cy="487758"/>
            </a:xfrm>
            <a:prstGeom prst="rect">
              <a:avLst/>
            </a:prstGeom>
            <a:solidFill>
              <a:srgbClr val="00B050"/>
            </a:solidFill>
            <a:ln w="28575">
              <a:solidFill>
                <a:schemeClr val="accent1">
                  <a:lumMod val="50000"/>
                </a:schemeClr>
              </a:solidFill>
            </a:ln>
          </p:spPr>
          <p:style>
            <a:lnRef idx="2">
              <a:schemeClr val="accent1">
                <a:shade val="80000"/>
                <a:hueOff val="131248"/>
                <a:satOff val="-1882"/>
                <a:lumOff val="10978"/>
                <a:alphaOff val="0"/>
              </a:schemeClr>
            </a:lnRef>
            <a:fillRef idx="1">
              <a:schemeClr val="accent1">
                <a:shade val="80000"/>
                <a:hueOff val="131248"/>
                <a:satOff val="-1882"/>
                <a:lumOff val="10978"/>
                <a:alphaOff val="0"/>
              </a:schemeClr>
            </a:fillRef>
            <a:effectRef idx="0">
              <a:schemeClr val="accent1">
                <a:shade val="80000"/>
                <a:hueOff val="131248"/>
                <a:satOff val="-1882"/>
                <a:lumOff val="10978"/>
                <a:alphaOff val="0"/>
              </a:schemeClr>
            </a:effectRef>
            <a:fontRef idx="minor">
              <a:schemeClr val="lt1"/>
            </a:fontRef>
          </p:style>
          <p:txBody>
            <a:bodyPr anchor="ctr"/>
            <a:lstStyle/>
            <a:p>
              <a:pPr algn="ctr"/>
              <a:r>
                <a:rPr lang="en-US" sz="825" b="1" dirty="0">
                  <a:latin typeface="Arial" panose="020B0604020202020204" pitchFamily="34" charset="0"/>
                  <a:cs typeface="Arial" panose="020B0604020202020204" pitchFamily="34" charset="0"/>
                </a:rPr>
                <a:t>Issue the Operations Order </a:t>
              </a:r>
              <a:r>
                <a:rPr lang="en-US" sz="600" b="1" dirty="0">
                  <a:latin typeface="Arial" panose="020B0604020202020204" pitchFamily="34" charset="0"/>
                  <a:cs typeface="Arial" panose="020B0604020202020204" pitchFamily="34" charset="0"/>
                </a:rPr>
                <a:t>(OPORD)</a:t>
              </a:r>
            </a:p>
          </p:txBody>
        </p:sp>
        <p:sp>
          <p:nvSpPr>
            <p:cNvPr id="363" name="Freeform 362"/>
            <p:cNvSpPr/>
            <p:nvPr/>
          </p:nvSpPr>
          <p:spPr>
            <a:xfrm>
              <a:off x="4742162" y="1065092"/>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4</a:t>
              </a:r>
            </a:p>
          </p:txBody>
        </p:sp>
      </p:grpSp>
      <p:grpSp>
        <p:nvGrpSpPr>
          <p:cNvPr id="372" name="Group 371"/>
          <p:cNvGrpSpPr/>
          <p:nvPr/>
        </p:nvGrpSpPr>
        <p:grpSpPr>
          <a:xfrm>
            <a:off x="4617956" y="1281221"/>
            <a:ext cx="1065560" cy="580650"/>
            <a:chOff x="6230486" y="1062260"/>
            <a:chExt cx="1420747" cy="780588"/>
          </a:xfrm>
        </p:grpSpPr>
        <p:sp>
          <p:nvSpPr>
            <p:cNvPr id="350" name="Rectangle 349"/>
            <p:cNvSpPr/>
            <p:nvPr/>
          </p:nvSpPr>
          <p:spPr>
            <a:xfrm>
              <a:off x="6230486" y="1344963"/>
              <a:ext cx="1417451" cy="497885"/>
            </a:xfrm>
            <a:prstGeom prst="rect">
              <a:avLst/>
            </a:prstGeom>
            <a:solidFill>
              <a:srgbClr val="FFFF00"/>
            </a:solidFill>
            <a:ln w="28575">
              <a:solidFill>
                <a:schemeClr val="accent1">
                  <a:lumMod val="50000"/>
                </a:schemeClr>
              </a:solidFill>
            </a:ln>
          </p:spPr>
          <p:style>
            <a:lnRef idx="2">
              <a:schemeClr val="accent1">
                <a:shade val="80000"/>
                <a:hueOff val="174998"/>
                <a:satOff val="-2510"/>
                <a:lumOff val="14637"/>
                <a:alphaOff val="0"/>
              </a:schemeClr>
            </a:lnRef>
            <a:fillRef idx="1">
              <a:schemeClr val="accent1">
                <a:shade val="80000"/>
                <a:hueOff val="174998"/>
                <a:satOff val="-2510"/>
                <a:lumOff val="14637"/>
                <a:alphaOff val="0"/>
              </a:schemeClr>
            </a:fillRef>
            <a:effectRef idx="0">
              <a:schemeClr val="accent1">
                <a:shade val="80000"/>
                <a:hueOff val="174998"/>
                <a:satOff val="-2510"/>
                <a:lumOff val="14637"/>
                <a:alphaOff val="0"/>
              </a:schemeClr>
            </a:effectRef>
            <a:fontRef idx="minor">
              <a:schemeClr val="lt1"/>
            </a:fontRef>
          </p:style>
          <p:txBody>
            <a:bodyPr anchor="ctr"/>
            <a:lstStyle/>
            <a:p>
              <a:pPr algn="ctr"/>
              <a:r>
                <a:rPr lang="en-US" sz="900" b="1" dirty="0">
                  <a:solidFill>
                    <a:schemeClr val="tx1"/>
                  </a:solidFill>
                  <a:latin typeface="Arial" panose="020B0604020202020204" pitchFamily="34" charset="0"/>
                  <a:cs typeface="Arial" panose="020B0604020202020204" pitchFamily="34" charset="0"/>
                </a:rPr>
                <a:t>Rehearse</a:t>
              </a:r>
            </a:p>
          </p:txBody>
        </p:sp>
        <p:sp>
          <p:nvSpPr>
            <p:cNvPr id="364" name="Freeform 363"/>
            <p:cNvSpPr/>
            <p:nvPr/>
          </p:nvSpPr>
          <p:spPr>
            <a:xfrm>
              <a:off x="6233782" y="1062260"/>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5</a:t>
              </a:r>
            </a:p>
          </p:txBody>
        </p:sp>
      </p:grpSp>
      <p:grpSp>
        <p:nvGrpSpPr>
          <p:cNvPr id="373" name="Group 372"/>
          <p:cNvGrpSpPr/>
          <p:nvPr/>
        </p:nvGrpSpPr>
        <p:grpSpPr>
          <a:xfrm>
            <a:off x="5747473" y="1272915"/>
            <a:ext cx="1063089" cy="579306"/>
            <a:chOff x="7718809" y="1065092"/>
            <a:chExt cx="1417452" cy="777727"/>
          </a:xfrm>
        </p:grpSpPr>
        <p:sp>
          <p:nvSpPr>
            <p:cNvPr id="353" name="Rectangle 352"/>
            <p:cNvSpPr/>
            <p:nvPr/>
          </p:nvSpPr>
          <p:spPr>
            <a:xfrm>
              <a:off x="7718810" y="1355393"/>
              <a:ext cx="1417451" cy="487426"/>
            </a:xfrm>
            <a:prstGeom prst="rect">
              <a:avLst/>
            </a:prstGeom>
            <a:solidFill>
              <a:schemeClr val="bg2">
                <a:lumMod val="50000"/>
              </a:schemeClr>
            </a:solidFill>
            <a:ln w="28575">
              <a:solidFill>
                <a:schemeClr val="accent1">
                  <a:lumMod val="50000"/>
                </a:schemeClr>
              </a:solidFill>
            </a:ln>
          </p:spPr>
          <p:style>
            <a:lnRef idx="2">
              <a:schemeClr val="accent1">
                <a:shade val="80000"/>
                <a:hueOff val="218747"/>
                <a:satOff val="-3137"/>
                <a:lumOff val="18296"/>
                <a:alphaOff val="0"/>
              </a:schemeClr>
            </a:lnRef>
            <a:fillRef idx="1">
              <a:schemeClr val="accent1">
                <a:shade val="80000"/>
                <a:hueOff val="218747"/>
                <a:satOff val="-3137"/>
                <a:lumOff val="18296"/>
                <a:alphaOff val="0"/>
              </a:schemeClr>
            </a:fillRef>
            <a:effectRef idx="0">
              <a:schemeClr val="accent1">
                <a:shade val="80000"/>
                <a:hueOff val="218747"/>
                <a:satOff val="-3137"/>
                <a:lumOff val="18296"/>
                <a:alphaOff val="0"/>
              </a:schemeClr>
            </a:effectRef>
            <a:fontRef idx="minor">
              <a:schemeClr val="lt1"/>
            </a:fontRef>
          </p:style>
          <p:txBody>
            <a:bodyPr anchor="ctr"/>
            <a:lstStyle/>
            <a:p>
              <a:pPr algn="ctr"/>
              <a:r>
                <a:rPr lang="en-US" sz="900" b="1" dirty="0">
                  <a:solidFill>
                    <a:schemeClr val="tx1"/>
                  </a:solidFill>
                  <a:latin typeface="Arial" panose="020B0604020202020204" pitchFamily="34" charset="0"/>
                  <a:cs typeface="Arial" panose="020B0604020202020204" pitchFamily="34" charset="0"/>
                </a:rPr>
                <a:t>Train</a:t>
              </a:r>
            </a:p>
          </p:txBody>
        </p:sp>
        <p:sp>
          <p:nvSpPr>
            <p:cNvPr id="365" name="Freeform 364"/>
            <p:cNvSpPr/>
            <p:nvPr/>
          </p:nvSpPr>
          <p:spPr>
            <a:xfrm>
              <a:off x="7718809" y="1065092"/>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6</a:t>
              </a:r>
            </a:p>
          </p:txBody>
        </p:sp>
      </p:grpSp>
      <p:grpSp>
        <p:nvGrpSpPr>
          <p:cNvPr id="374" name="Group 373"/>
          <p:cNvGrpSpPr/>
          <p:nvPr/>
        </p:nvGrpSpPr>
        <p:grpSpPr>
          <a:xfrm>
            <a:off x="6880032" y="1260784"/>
            <a:ext cx="1068035" cy="578874"/>
            <a:chOff x="9203836" y="1072735"/>
            <a:chExt cx="1424046" cy="771832"/>
          </a:xfrm>
        </p:grpSpPr>
        <p:sp>
          <p:nvSpPr>
            <p:cNvPr id="356" name="Rectangle 355"/>
            <p:cNvSpPr/>
            <p:nvPr/>
          </p:nvSpPr>
          <p:spPr>
            <a:xfrm>
              <a:off x="9207133" y="1360475"/>
              <a:ext cx="1420749" cy="484092"/>
            </a:xfrm>
            <a:prstGeom prst="rect">
              <a:avLst/>
            </a:prstGeom>
            <a:solidFill>
              <a:schemeClr val="accent6">
                <a:lumMod val="75000"/>
              </a:schemeClr>
            </a:solidFill>
            <a:ln w="28575">
              <a:solidFill>
                <a:schemeClr val="accent1">
                  <a:lumMod val="50000"/>
                </a:schemeClr>
              </a:solidFill>
            </a:ln>
          </p:spPr>
          <p:style>
            <a:lnRef idx="2">
              <a:schemeClr val="accent1">
                <a:shade val="80000"/>
                <a:hueOff val="262496"/>
                <a:satOff val="-3765"/>
                <a:lumOff val="21956"/>
                <a:alphaOff val="0"/>
              </a:schemeClr>
            </a:lnRef>
            <a:fillRef idx="1">
              <a:schemeClr val="accent1">
                <a:shade val="80000"/>
                <a:hueOff val="262496"/>
                <a:satOff val="-3765"/>
                <a:lumOff val="21956"/>
                <a:alphaOff val="0"/>
              </a:schemeClr>
            </a:fillRef>
            <a:effectRef idx="0">
              <a:schemeClr val="accent1">
                <a:shade val="80000"/>
                <a:hueOff val="262496"/>
                <a:satOff val="-3765"/>
                <a:lumOff val="21956"/>
                <a:alphaOff val="0"/>
              </a:schemeClr>
            </a:effectRef>
            <a:fontRef idx="minor">
              <a:schemeClr val="lt1"/>
            </a:fontRef>
          </p:style>
          <p:txBody>
            <a:bodyPr anchor="ctr"/>
            <a:lstStyle/>
            <a:p>
              <a:pPr algn="ctr"/>
              <a:r>
                <a:rPr lang="en-US" sz="900" b="1" dirty="0">
                  <a:latin typeface="Arial" panose="020B0604020202020204" pitchFamily="34" charset="0"/>
                  <a:cs typeface="Arial" panose="020B0604020202020204" pitchFamily="34" charset="0"/>
                </a:rPr>
                <a:t>Conduct after action reviews</a:t>
              </a:r>
            </a:p>
          </p:txBody>
        </p:sp>
        <p:sp>
          <p:nvSpPr>
            <p:cNvPr id="366" name="Freeform 365"/>
            <p:cNvSpPr/>
            <p:nvPr/>
          </p:nvSpPr>
          <p:spPr>
            <a:xfrm>
              <a:off x="9203836" y="1072735"/>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7</a:t>
              </a:r>
            </a:p>
          </p:txBody>
        </p:sp>
      </p:grpSp>
      <p:grpSp>
        <p:nvGrpSpPr>
          <p:cNvPr id="375" name="Group 374"/>
          <p:cNvGrpSpPr/>
          <p:nvPr/>
        </p:nvGrpSpPr>
        <p:grpSpPr>
          <a:xfrm>
            <a:off x="8007908" y="1264858"/>
            <a:ext cx="1068035" cy="571953"/>
            <a:chOff x="10688862" y="1072735"/>
            <a:chExt cx="1424046" cy="756501"/>
          </a:xfrm>
        </p:grpSpPr>
        <p:sp>
          <p:nvSpPr>
            <p:cNvPr id="359" name="Rectangle 358"/>
            <p:cNvSpPr/>
            <p:nvPr/>
          </p:nvSpPr>
          <p:spPr>
            <a:xfrm>
              <a:off x="10695457" y="1359499"/>
              <a:ext cx="1417451" cy="469737"/>
            </a:xfrm>
            <a:prstGeom prst="rect">
              <a:avLst/>
            </a:prstGeom>
            <a:solidFill>
              <a:schemeClr val="accent4">
                <a:lumMod val="60000"/>
                <a:lumOff val="40000"/>
              </a:schemeClr>
            </a:solidFill>
            <a:ln w="28575">
              <a:solidFill>
                <a:schemeClr val="accent1">
                  <a:lumMod val="50000"/>
                </a:schemeClr>
              </a:solidFill>
            </a:ln>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anchor="ctr"/>
            <a:lstStyle/>
            <a:p>
              <a:pPr algn="ctr"/>
              <a:r>
                <a:rPr lang="en-US" sz="900" b="1" dirty="0">
                  <a:solidFill>
                    <a:schemeClr val="tx1"/>
                  </a:solidFill>
                  <a:latin typeface="Arial" panose="020B0604020202020204" pitchFamily="34" charset="0"/>
                  <a:cs typeface="Arial" panose="020B0604020202020204" pitchFamily="34" charset="0"/>
                </a:rPr>
                <a:t>Retrain</a:t>
              </a:r>
            </a:p>
          </p:txBody>
        </p:sp>
        <p:sp>
          <p:nvSpPr>
            <p:cNvPr id="367" name="Freeform 366"/>
            <p:cNvSpPr/>
            <p:nvPr/>
          </p:nvSpPr>
          <p:spPr>
            <a:xfrm>
              <a:off x="10688862" y="1072735"/>
              <a:ext cx="1417451" cy="299569"/>
            </a:xfrm>
            <a:custGeom>
              <a:avLst/>
              <a:gdLst>
                <a:gd name="connsiteX0" fmla="*/ 0 w 1417451"/>
                <a:gd name="connsiteY0" fmla="*/ 0 h 299569"/>
                <a:gd name="connsiteX1" fmla="*/ 1417451 w 1417451"/>
                <a:gd name="connsiteY1" fmla="*/ 0 h 299569"/>
                <a:gd name="connsiteX2" fmla="*/ 1417451 w 1417451"/>
                <a:gd name="connsiteY2" fmla="*/ 299569 h 299569"/>
                <a:gd name="connsiteX3" fmla="*/ 0 w 1417451"/>
                <a:gd name="connsiteY3" fmla="*/ 299569 h 299569"/>
                <a:gd name="connsiteX4" fmla="*/ 0 w 1417451"/>
                <a:gd name="connsiteY4" fmla="*/ 0 h 29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1" h="299569">
                  <a:moveTo>
                    <a:pt x="0" y="0"/>
                  </a:moveTo>
                  <a:lnTo>
                    <a:pt x="1417451" y="0"/>
                  </a:lnTo>
                  <a:lnTo>
                    <a:pt x="1417451" y="299569"/>
                  </a:lnTo>
                  <a:lnTo>
                    <a:pt x="0" y="2995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Step 8</a:t>
              </a:r>
            </a:p>
          </p:txBody>
        </p:sp>
      </p:grpSp>
      <p:sp>
        <p:nvSpPr>
          <p:cNvPr id="376" name="Rectangle 375"/>
          <p:cNvSpPr/>
          <p:nvPr/>
        </p:nvSpPr>
        <p:spPr>
          <a:xfrm>
            <a:off x="41416" y="1950754"/>
            <a:ext cx="4442261" cy="1337278"/>
          </a:xfrm>
          <a:prstGeom prst="rect">
            <a:avLst/>
          </a:prstGeom>
          <a:solidFill>
            <a:schemeClr val="tx2">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What are the specific and measurable training objectives?</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Are the necessary resources identified and coordinated to train?</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When will guidance and direction be provided to subordinates?</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Is enough time allocated for training?</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Are required resources identified to train effectively?</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Are the potential hazards identified and associated risks eliminated or mitigated?</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Are evaluation plans developed that support the tasks trained?</a:t>
            </a:r>
          </a:p>
        </p:txBody>
      </p:sp>
      <p:sp>
        <p:nvSpPr>
          <p:cNvPr id="377" name="Rectangle 376"/>
          <p:cNvSpPr/>
          <p:nvPr/>
        </p:nvSpPr>
        <p:spPr>
          <a:xfrm>
            <a:off x="41415" y="3338996"/>
            <a:ext cx="4442262" cy="821978"/>
          </a:xfrm>
          <a:prstGeom prst="rect">
            <a:avLst/>
          </a:prstGeom>
          <a:solidFill>
            <a:srgbClr val="0070C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Are certification requirements established?</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Are leaders and trainers certified to lead and conduct the training?</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When will personnel certify to perform the task to standard?</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When will the Opposing  Forces (OPFOR) leaders trained and certified?</a:t>
            </a:r>
          </a:p>
        </p:txBody>
      </p:sp>
      <p:sp>
        <p:nvSpPr>
          <p:cNvPr id="378" name="Rectangle 377"/>
          <p:cNvSpPr/>
          <p:nvPr/>
        </p:nvSpPr>
        <p:spPr>
          <a:xfrm>
            <a:off x="56069" y="4206096"/>
            <a:ext cx="4427608" cy="1039409"/>
          </a:xfrm>
          <a:prstGeom prst="rect">
            <a:avLst/>
          </a:prstGeom>
          <a:solidFill>
            <a:srgbClr val="FF0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When will the leaders perform reconnaissance of training sites?</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Were any observations and potential issues prior to training execution reported?</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Have training locations been verified that they can support the training event?</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Were the site scheduling and coordination issues resolved?</a:t>
            </a:r>
          </a:p>
        </p:txBody>
      </p:sp>
      <p:sp>
        <p:nvSpPr>
          <p:cNvPr id="379" name="Rectangle 378"/>
          <p:cNvSpPr/>
          <p:nvPr/>
        </p:nvSpPr>
        <p:spPr>
          <a:xfrm>
            <a:off x="4650205" y="2123335"/>
            <a:ext cx="4442261" cy="1019887"/>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When and where will rehearsals be conducted to ensure plans are synchronized and actions are understood by subordinates?</a:t>
            </a:r>
          </a:p>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Who will supervise rehearsals to ensure those responsible to execute the rehearsal are prepared and organized?</a:t>
            </a:r>
          </a:p>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Who will conduct rehearsals for the Opposing Forces (OPFOR) leaders and personnel?</a:t>
            </a:r>
          </a:p>
        </p:txBody>
      </p:sp>
      <p:sp>
        <p:nvSpPr>
          <p:cNvPr id="380" name="Rectangle 379"/>
          <p:cNvSpPr/>
          <p:nvPr/>
        </p:nvSpPr>
        <p:spPr>
          <a:xfrm>
            <a:off x="4660480" y="3187866"/>
            <a:ext cx="4442261" cy="864997"/>
          </a:xfrm>
          <a:prstGeom prst="rect">
            <a:avLst/>
          </a:prstGeom>
          <a:solidFill>
            <a:schemeClr val="bg2">
              <a:lumMod val="5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Was the executed training and tasks observed and evaluated?</a:t>
            </a:r>
          </a:p>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Were the training objectives trained until proficiency was achieved?</a:t>
            </a:r>
          </a:p>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Did the participants perform tasks, and trainers evaluate performance against published standards?</a:t>
            </a:r>
          </a:p>
        </p:txBody>
      </p:sp>
      <p:sp>
        <p:nvSpPr>
          <p:cNvPr id="381" name="Rectangle 380"/>
          <p:cNvSpPr/>
          <p:nvPr/>
        </p:nvSpPr>
        <p:spPr>
          <a:xfrm>
            <a:off x="4670919" y="4116772"/>
            <a:ext cx="4442261" cy="1319015"/>
          </a:xfrm>
          <a:prstGeom prst="rect">
            <a:avLst/>
          </a:prstGeom>
          <a:solidFill>
            <a:schemeClr val="accent6">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Were after action reviews (AARs) are conducted during and after the training event?</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Was AAR feedback provided to the unit Commander to help assess task proficiency?</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Were lessons learned discussed, recorded, and shared with other units and leaders?</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Did the reviews help improve unit training as well as the unit’s tactics, techniques, and procedures (TTPs)?</a:t>
            </a:r>
          </a:p>
        </p:txBody>
      </p:sp>
      <p:sp>
        <p:nvSpPr>
          <p:cNvPr id="382" name="Rectangle 381"/>
          <p:cNvSpPr/>
          <p:nvPr/>
        </p:nvSpPr>
        <p:spPr>
          <a:xfrm>
            <a:off x="70721" y="5298658"/>
            <a:ext cx="4402361" cy="1222298"/>
          </a:xfrm>
          <a:prstGeom prst="rect">
            <a:avLst/>
          </a:prstGeom>
          <a:solidFill>
            <a:srgbClr val="00B05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Does the order specify responsibilities, timelines for execution, tactical scenarios, and other key information?</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Does the order Identify the tasks to train, training objectives, the training mission, and the methods to execute the training?</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Do subordinates have all available information to prepare and execute the training event?</a:t>
            </a:r>
          </a:p>
          <a:p>
            <a:pPr marL="214313" indent="-214313">
              <a:buFont typeface="Wingdings" panose="05000000000000000000" pitchFamily="2" charset="2"/>
              <a:buChar char="§"/>
            </a:pPr>
            <a:r>
              <a:rPr lang="en-US" sz="1000" b="1" dirty="0">
                <a:solidFill>
                  <a:schemeClr val="bg1"/>
                </a:solidFill>
                <a:latin typeface="Arial" panose="020B0604020202020204" pitchFamily="34" charset="0"/>
                <a:cs typeface="Arial" panose="020B0604020202020204" pitchFamily="34" charset="0"/>
              </a:rPr>
              <a:t>Are expected outcomes and training objectives understood?</a:t>
            </a:r>
          </a:p>
        </p:txBody>
      </p:sp>
      <p:sp>
        <p:nvSpPr>
          <p:cNvPr id="383" name="Rectangle 382"/>
          <p:cNvSpPr/>
          <p:nvPr/>
        </p:nvSpPr>
        <p:spPr>
          <a:xfrm>
            <a:off x="4670754" y="5499282"/>
            <a:ext cx="4442261" cy="794239"/>
          </a:xfrm>
          <a:prstGeom prst="rect">
            <a:avLst/>
          </a:prstGeom>
          <a:solidFill>
            <a:schemeClr val="accent4">
              <a:lumMod val="60000"/>
              <a:lumOff val="4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Were tasks not performed to standard, retrained and re-evaluated until the standard was achieved?</a:t>
            </a:r>
          </a:p>
          <a:p>
            <a:pPr marL="214313" indent="-214313">
              <a:buFont typeface="Wingdings" panose="05000000000000000000" pitchFamily="2" charset="2"/>
              <a:buChar char="§"/>
            </a:pPr>
            <a:r>
              <a:rPr lang="en-US" sz="1000" b="1" dirty="0">
                <a:solidFill>
                  <a:schemeClr val="tx1"/>
                </a:solidFill>
                <a:latin typeface="Arial" panose="020B0604020202020204" pitchFamily="34" charset="0"/>
                <a:cs typeface="Arial" panose="020B0604020202020204" pitchFamily="34" charset="0"/>
              </a:rPr>
              <a:t>Were units not allowed to depart the training event until tasks were trained to standard and training objectives were met?</a:t>
            </a:r>
          </a:p>
        </p:txBody>
      </p:sp>
    </p:spTree>
    <p:extLst>
      <p:ext uri="{BB962C8B-B14F-4D97-AF65-F5344CB8AC3E}">
        <p14:creationId xmlns:p14="http://schemas.microsoft.com/office/powerpoint/2010/main" val="375148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74170" y="1404829"/>
            <a:ext cx="8969829" cy="4998163"/>
          </a:xfrm>
          <a:prstGeom prst="rect">
            <a:avLst/>
          </a:prstGeom>
        </p:spPr>
        <p:txBody>
          <a:bodyPr vert="horz" wrap="square" lIns="0" tIns="12065" rIns="0" bIns="0" rtlCol="0">
            <a:spAutoFit/>
          </a:bodyPr>
          <a:lstStyle/>
          <a:p>
            <a:pPr marL="12065" marR="207645">
              <a:tabLst>
                <a:tab pos="756285" algn="l"/>
                <a:tab pos="756920" algn="l"/>
              </a:tabLst>
            </a:pPr>
            <a:r>
              <a:rPr lang="en-US" b="1" dirty="0">
                <a:latin typeface="Arial"/>
                <a:cs typeface="Arial"/>
              </a:rPr>
              <a:t>1. Undergirds the </a:t>
            </a:r>
            <a:r>
              <a:rPr b="1" spc="-5" dirty="0">
                <a:latin typeface="Arial"/>
                <a:cs typeface="Arial"/>
              </a:rPr>
              <a:t>commander's</a:t>
            </a:r>
            <a:r>
              <a:rPr b="1" spc="20" dirty="0">
                <a:latin typeface="Arial"/>
                <a:cs typeface="Arial"/>
              </a:rPr>
              <a:t> </a:t>
            </a:r>
            <a:r>
              <a:rPr b="1" spc="-5" dirty="0">
                <a:latin typeface="Arial"/>
                <a:cs typeface="Arial"/>
              </a:rPr>
              <a:t>judgment</a:t>
            </a:r>
            <a:r>
              <a:rPr b="1" spc="10" dirty="0">
                <a:latin typeface="Arial"/>
                <a:cs typeface="Arial"/>
              </a:rPr>
              <a:t> </a:t>
            </a:r>
            <a:r>
              <a:rPr b="1" spc="-5" dirty="0">
                <a:latin typeface="Arial"/>
                <a:cs typeface="Arial"/>
              </a:rPr>
              <a:t>of</a:t>
            </a:r>
            <a:r>
              <a:rPr b="1" spc="10" dirty="0">
                <a:latin typeface="Arial"/>
                <a:cs typeface="Arial"/>
              </a:rPr>
              <a:t> </a:t>
            </a:r>
            <a:r>
              <a:rPr b="1" spc="-5" dirty="0">
                <a:latin typeface="Arial"/>
                <a:cs typeface="Arial"/>
              </a:rPr>
              <a:t>the organization's training</a:t>
            </a:r>
            <a:r>
              <a:rPr b="1" dirty="0">
                <a:latin typeface="Arial"/>
                <a:cs typeface="Arial"/>
              </a:rPr>
              <a:t> </a:t>
            </a:r>
            <a:r>
              <a:rPr b="1" spc="-15" dirty="0">
                <a:latin typeface="Arial"/>
                <a:cs typeface="Arial"/>
              </a:rPr>
              <a:t>proficiency.</a:t>
            </a:r>
            <a:r>
              <a:rPr b="1" spc="-70" dirty="0">
                <a:latin typeface="Arial"/>
                <a:cs typeface="Arial"/>
              </a:rPr>
              <a:t> </a:t>
            </a:r>
            <a:endParaRPr lang="en-US" b="1" spc="-70" dirty="0">
              <a:latin typeface="Arial"/>
              <a:cs typeface="Arial"/>
            </a:endParaRPr>
          </a:p>
          <a:p>
            <a:pPr marL="12065" marR="207645">
              <a:tabLst>
                <a:tab pos="756285" algn="l"/>
                <a:tab pos="756920" algn="l"/>
              </a:tabLst>
            </a:pPr>
            <a:endParaRPr lang="en-US" b="1" spc="-5" dirty="0">
              <a:latin typeface="Arial"/>
              <a:cs typeface="Arial"/>
            </a:endParaRPr>
          </a:p>
          <a:p>
            <a:pPr marL="12065" marR="207645">
              <a:tabLst>
                <a:tab pos="756285" algn="l"/>
                <a:tab pos="756920" algn="l"/>
              </a:tabLst>
            </a:pPr>
            <a:r>
              <a:rPr lang="en-US" b="1" spc="-5" dirty="0">
                <a:latin typeface="Arial"/>
                <a:cs typeface="Arial"/>
              </a:rPr>
              <a:t>2. Requires accuracy and objectivity </a:t>
            </a:r>
          </a:p>
          <a:p>
            <a:pPr marL="12065" marR="207645">
              <a:tabLst>
                <a:tab pos="756285" algn="l"/>
                <a:tab pos="756920" algn="l"/>
              </a:tabLst>
            </a:pPr>
            <a:r>
              <a:rPr lang="en-US" b="1" spc="-5" dirty="0">
                <a:latin typeface="Arial"/>
                <a:cs typeface="Arial"/>
              </a:rPr>
              <a:t>when observing a </a:t>
            </a:r>
            <a:r>
              <a:rPr b="1" spc="-5" dirty="0">
                <a:latin typeface="Arial"/>
                <a:cs typeface="Arial"/>
              </a:rPr>
              <a:t>training </a:t>
            </a:r>
            <a:r>
              <a:rPr b="1" spc="-10" dirty="0">
                <a:latin typeface="Arial"/>
                <a:cs typeface="Arial"/>
              </a:rPr>
              <a:t>effort.</a:t>
            </a:r>
            <a:r>
              <a:rPr b="1" spc="35" dirty="0">
                <a:latin typeface="Arial"/>
                <a:cs typeface="Arial"/>
              </a:rPr>
              <a:t> </a:t>
            </a:r>
            <a:endParaRPr lang="en-US" b="1" spc="35" dirty="0">
              <a:latin typeface="Arial"/>
              <a:cs typeface="Arial"/>
            </a:endParaRPr>
          </a:p>
          <a:p>
            <a:pPr marL="12065" marR="207645">
              <a:tabLst>
                <a:tab pos="756285" algn="l"/>
                <a:tab pos="756920" algn="l"/>
              </a:tabLst>
            </a:pPr>
            <a:endParaRPr lang="en-US" b="1" spc="-5" dirty="0">
              <a:latin typeface="Arial"/>
              <a:cs typeface="Arial"/>
            </a:endParaRPr>
          </a:p>
          <a:p>
            <a:pPr marL="12065" marR="207645">
              <a:tabLst>
                <a:tab pos="756285" algn="l"/>
                <a:tab pos="756920" algn="l"/>
              </a:tabLst>
            </a:pPr>
            <a:r>
              <a:rPr lang="en-US" b="1" spc="-5" dirty="0">
                <a:latin typeface="Arial"/>
                <a:cs typeface="Arial"/>
              </a:rPr>
              <a:t>3. </a:t>
            </a:r>
            <a:r>
              <a:rPr b="1" spc="-5" dirty="0">
                <a:latin typeface="Arial"/>
                <a:cs typeface="Arial"/>
              </a:rPr>
              <a:t>It</a:t>
            </a:r>
            <a:r>
              <a:rPr b="1" spc="15" dirty="0">
                <a:latin typeface="Arial"/>
                <a:cs typeface="Arial"/>
              </a:rPr>
              <a:t> </a:t>
            </a:r>
            <a:r>
              <a:rPr b="1" dirty="0">
                <a:latin typeface="Arial"/>
                <a:cs typeface="Arial"/>
              </a:rPr>
              <a:t>is</a:t>
            </a:r>
            <a:r>
              <a:rPr b="1" spc="-10" dirty="0">
                <a:latin typeface="Arial"/>
                <a:cs typeface="Arial"/>
              </a:rPr>
              <a:t> </a:t>
            </a:r>
            <a:r>
              <a:rPr b="1" spc="-5" dirty="0">
                <a:latin typeface="Arial"/>
                <a:cs typeface="Arial"/>
              </a:rPr>
              <a:t>a</a:t>
            </a:r>
            <a:r>
              <a:rPr b="1" spc="10" dirty="0">
                <a:latin typeface="Arial"/>
                <a:cs typeface="Arial"/>
              </a:rPr>
              <a:t> </a:t>
            </a:r>
            <a:r>
              <a:rPr b="1" spc="-5" dirty="0">
                <a:latin typeface="Arial"/>
                <a:cs typeface="Arial"/>
              </a:rPr>
              <a:t>continuous</a:t>
            </a:r>
            <a:r>
              <a:rPr b="1" spc="-10" dirty="0">
                <a:latin typeface="Arial"/>
                <a:cs typeface="Arial"/>
              </a:rPr>
              <a:t> </a:t>
            </a:r>
            <a:r>
              <a:rPr b="1" spc="-5" dirty="0">
                <a:latin typeface="Arial"/>
                <a:cs typeface="Arial"/>
              </a:rPr>
              <a:t>process</a:t>
            </a:r>
            <a:r>
              <a:rPr b="1" spc="10" dirty="0">
                <a:latin typeface="Arial"/>
                <a:cs typeface="Arial"/>
              </a:rPr>
              <a:t> </a:t>
            </a:r>
            <a:r>
              <a:rPr b="1" spc="-5" dirty="0">
                <a:latin typeface="Arial"/>
                <a:cs typeface="Arial"/>
              </a:rPr>
              <a:t>based </a:t>
            </a:r>
            <a:endParaRPr lang="en-US" b="1" spc="-5" dirty="0">
              <a:latin typeface="Arial"/>
              <a:cs typeface="Arial"/>
            </a:endParaRPr>
          </a:p>
          <a:p>
            <a:pPr marL="12065" marR="207645">
              <a:tabLst>
                <a:tab pos="756285" algn="l"/>
                <a:tab pos="756920" algn="l"/>
              </a:tabLst>
            </a:pPr>
            <a:r>
              <a:rPr b="1" spc="-5" dirty="0">
                <a:latin typeface="Arial"/>
                <a:cs typeface="Arial"/>
              </a:rPr>
              <a:t>on</a:t>
            </a:r>
            <a:r>
              <a:rPr b="1" spc="10" dirty="0">
                <a:latin typeface="Arial"/>
                <a:cs typeface="Arial"/>
              </a:rPr>
              <a:t> </a:t>
            </a:r>
            <a:r>
              <a:rPr b="1" spc="-5" dirty="0">
                <a:latin typeface="Arial"/>
                <a:cs typeface="Arial"/>
              </a:rPr>
              <a:t>a</a:t>
            </a:r>
            <a:r>
              <a:rPr lang="en-US" b="1" spc="-5" dirty="0">
                <a:latin typeface="Arial"/>
                <a:cs typeface="Arial"/>
              </a:rPr>
              <a:t> </a:t>
            </a:r>
            <a:r>
              <a:rPr b="1" spc="-10" dirty="0">
                <a:latin typeface="Arial"/>
                <a:cs typeface="Arial"/>
              </a:rPr>
              <a:t>wide</a:t>
            </a:r>
            <a:r>
              <a:rPr b="1" spc="15" dirty="0">
                <a:latin typeface="Arial"/>
                <a:cs typeface="Arial"/>
              </a:rPr>
              <a:t> </a:t>
            </a:r>
            <a:r>
              <a:rPr b="1" spc="-5" dirty="0">
                <a:latin typeface="Arial"/>
                <a:cs typeface="Arial"/>
              </a:rPr>
              <a:t>variety</a:t>
            </a:r>
            <a:r>
              <a:rPr b="1" spc="5" dirty="0">
                <a:latin typeface="Arial"/>
                <a:cs typeface="Arial"/>
              </a:rPr>
              <a:t> </a:t>
            </a:r>
            <a:r>
              <a:rPr b="1" spc="-5" dirty="0">
                <a:latin typeface="Arial"/>
                <a:cs typeface="Arial"/>
              </a:rPr>
              <a:t>of</a:t>
            </a:r>
            <a:r>
              <a:rPr b="1" spc="10" dirty="0">
                <a:latin typeface="Arial"/>
                <a:cs typeface="Arial"/>
              </a:rPr>
              <a:t> </a:t>
            </a:r>
            <a:r>
              <a:rPr b="1" spc="-5" dirty="0">
                <a:latin typeface="Arial"/>
                <a:cs typeface="Arial"/>
              </a:rPr>
              <a:t>inputs</a:t>
            </a:r>
            <a:r>
              <a:rPr b="1" spc="-10" dirty="0">
                <a:latin typeface="Arial"/>
                <a:cs typeface="Arial"/>
              </a:rPr>
              <a:t> and </a:t>
            </a:r>
            <a:endParaRPr lang="en-US" b="1" spc="-10" dirty="0">
              <a:latin typeface="Arial"/>
              <a:cs typeface="Arial"/>
            </a:endParaRPr>
          </a:p>
          <a:p>
            <a:pPr marL="12065" marR="207645">
              <a:tabLst>
                <a:tab pos="756285" algn="l"/>
                <a:tab pos="756920" algn="l"/>
              </a:tabLst>
            </a:pPr>
            <a:r>
              <a:rPr b="1" spc="-5" dirty="0">
                <a:latin typeface="Arial"/>
                <a:cs typeface="Arial"/>
              </a:rPr>
              <a:t>feedback.</a:t>
            </a:r>
            <a:endParaRPr lang="en-US" b="1" spc="-5" dirty="0">
              <a:latin typeface="Arial"/>
              <a:cs typeface="Arial"/>
            </a:endParaRPr>
          </a:p>
          <a:p>
            <a:endParaRPr lang="en-US" b="1" dirty="0">
              <a:latin typeface=" Arial"/>
            </a:endParaRPr>
          </a:p>
          <a:p>
            <a:r>
              <a:rPr lang="en-US" b="1" dirty="0">
                <a:latin typeface=" Arial"/>
              </a:rPr>
              <a:t>4. Commanders and 1SGs ensure </a:t>
            </a:r>
          </a:p>
          <a:p>
            <a:r>
              <a:rPr lang="en-US" b="1" dirty="0">
                <a:latin typeface=" Arial"/>
              </a:rPr>
              <a:t>supporting evaluation plans exists</a:t>
            </a:r>
          </a:p>
          <a:p>
            <a:r>
              <a:rPr lang="en-US" b="1" dirty="0">
                <a:latin typeface=" Arial"/>
              </a:rPr>
              <a:t>for training events.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5. External evaluations (EXEVALs) </a:t>
            </a:r>
          </a:p>
          <a:p>
            <a:r>
              <a:rPr lang="en-US" b="1" dirty="0">
                <a:latin typeface="Arial" panose="020B0604020202020204" pitchFamily="34" charset="0"/>
                <a:cs typeface="Arial" panose="020B0604020202020204" pitchFamily="34" charset="0"/>
              </a:rPr>
              <a:t>are directed and resourced by the </a:t>
            </a:r>
          </a:p>
          <a:p>
            <a:r>
              <a:rPr lang="en-US" b="1" dirty="0">
                <a:latin typeface="Arial" panose="020B0604020202020204" pitchFamily="34" charset="0"/>
                <a:cs typeface="Arial" panose="020B0604020202020204" pitchFamily="34" charset="0"/>
              </a:rPr>
              <a:t>Commander two echelons above </a:t>
            </a:r>
          </a:p>
          <a:p>
            <a:r>
              <a:rPr lang="en-US" b="1" dirty="0">
                <a:latin typeface="Arial" panose="020B0604020202020204" pitchFamily="34" charset="0"/>
                <a:cs typeface="Arial" panose="020B0604020202020204" pitchFamily="34" charset="0"/>
              </a:rPr>
              <a:t>the evaluated unit.</a:t>
            </a:r>
            <a:endParaRPr b="1" dirty="0">
              <a:latin typeface="Arial" panose="020B0604020202020204" pitchFamily="34" charset="0"/>
              <a:cs typeface="Arial" panose="020B0604020202020204" pitchFamily="34" charset="0"/>
            </a:endParaRPr>
          </a:p>
        </p:txBody>
      </p:sp>
      <p:sp>
        <p:nvSpPr>
          <p:cNvPr id="3" name="TextBox 2"/>
          <p:cNvSpPr txBox="1"/>
          <p:nvPr/>
        </p:nvSpPr>
        <p:spPr>
          <a:xfrm>
            <a:off x="1" y="670570"/>
            <a:ext cx="9144000" cy="48328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Evaluation and Assessment</a:t>
            </a:r>
          </a:p>
        </p:txBody>
      </p:sp>
      <p:pic>
        <p:nvPicPr>
          <p:cNvPr id="8" name="object 10"/>
          <p:cNvPicPr/>
          <p:nvPr/>
        </p:nvPicPr>
        <p:blipFill>
          <a:blip r:embed="rId3" cstate="print"/>
          <a:stretch>
            <a:fillRect/>
          </a:stretch>
        </p:blipFill>
        <p:spPr>
          <a:xfrm>
            <a:off x="4319865" y="1854164"/>
            <a:ext cx="4649965" cy="4647440"/>
          </a:xfrm>
          <a:prstGeom prst="rect">
            <a:avLst/>
          </a:prstGeom>
          <a:ln w="25400">
            <a:solidFill>
              <a:schemeClr val="tx1"/>
            </a:solidFill>
          </a:ln>
        </p:spPr>
      </p:pic>
    </p:spTree>
    <p:extLst>
      <p:ext uri="{BB962C8B-B14F-4D97-AF65-F5344CB8AC3E}">
        <p14:creationId xmlns:p14="http://schemas.microsoft.com/office/powerpoint/2010/main" val="1564742105"/>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0" y="1453433"/>
            <a:ext cx="9144000" cy="627736"/>
          </a:xfrm>
          <a:prstGeom prst="rect">
            <a:avLst/>
          </a:prstGeom>
          <a:ln>
            <a:noFill/>
          </a:ln>
        </p:spPr>
        <p:txBody>
          <a:bodyPr vert="horz" wrap="square" lIns="0" tIns="12065" rIns="0" bIns="0" rtlCol="0" anchor="ctr">
            <a:spAutoFit/>
          </a:bodyPr>
          <a:lstStyle/>
          <a:p>
            <a:pPr marL="469265" marR="191770" lvl="1" algn="ctr">
              <a:lnSpc>
                <a:spcPct val="100000"/>
              </a:lnSpc>
              <a:tabLst>
                <a:tab pos="756285" algn="l"/>
                <a:tab pos="756920" algn="l"/>
              </a:tabLst>
            </a:pPr>
            <a:r>
              <a:rPr sz="2000" b="1" spc="-10" dirty="0">
                <a:uFill>
                  <a:solidFill>
                    <a:srgbClr val="000000"/>
                  </a:solidFill>
                </a:uFill>
                <a:latin typeface="Arial"/>
                <a:cs typeface="Arial"/>
              </a:rPr>
              <a:t>T&amp;EOs</a:t>
            </a:r>
            <a:r>
              <a:rPr sz="2000" b="1" spc="25" dirty="0">
                <a:uFill>
                  <a:solidFill>
                    <a:srgbClr val="000000"/>
                  </a:solidFill>
                </a:uFill>
                <a:latin typeface="Arial"/>
                <a:cs typeface="Arial"/>
              </a:rPr>
              <a:t> </a:t>
            </a:r>
            <a:r>
              <a:rPr sz="2000" b="1" spc="-5" dirty="0">
                <a:uFill>
                  <a:solidFill>
                    <a:srgbClr val="000000"/>
                  </a:solidFill>
                </a:uFill>
                <a:latin typeface="Arial"/>
                <a:cs typeface="Arial"/>
              </a:rPr>
              <a:t>are</a:t>
            </a:r>
            <a:r>
              <a:rPr sz="2000" b="1" spc="20" dirty="0">
                <a:uFill>
                  <a:solidFill>
                    <a:srgbClr val="000000"/>
                  </a:solidFill>
                </a:uFill>
                <a:latin typeface="Arial"/>
                <a:cs typeface="Arial"/>
              </a:rPr>
              <a:t> </a:t>
            </a:r>
            <a:r>
              <a:rPr sz="2000" b="1" spc="-5" dirty="0">
                <a:uFill>
                  <a:solidFill>
                    <a:srgbClr val="000000"/>
                  </a:solidFill>
                </a:uFill>
                <a:latin typeface="Arial"/>
                <a:cs typeface="Arial"/>
              </a:rPr>
              <a:t>the</a:t>
            </a:r>
            <a:r>
              <a:rPr sz="2000" b="1" spc="20" dirty="0">
                <a:uFill>
                  <a:solidFill>
                    <a:srgbClr val="000000"/>
                  </a:solidFill>
                </a:uFill>
                <a:latin typeface="Arial"/>
                <a:cs typeface="Arial"/>
              </a:rPr>
              <a:t> </a:t>
            </a:r>
            <a:r>
              <a:rPr lang="en-US" sz="2000" b="1" spc="20" dirty="0">
                <a:uFill>
                  <a:solidFill>
                    <a:srgbClr val="000000"/>
                  </a:solidFill>
                </a:uFill>
                <a:latin typeface="Arial"/>
                <a:cs typeface="Arial"/>
              </a:rPr>
              <a:t>principal </a:t>
            </a:r>
            <a:r>
              <a:rPr sz="2000" b="1" spc="-10" dirty="0">
                <a:uFill>
                  <a:solidFill>
                    <a:srgbClr val="000000"/>
                  </a:solidFill>
                </a:uFill>
                <a:latin typeface="Arial"/>
                <a:cs typeface="Arial"/>
              </a:rPr>
              <a:t>reference</a:t>
            </a:r>
            <a:r>
              <a:rPr sz="2000" b="1" spc="30" dirty="0">
                <a:uFill>
                  <a:solidFill>
                    <a:srgbClr val="000000"/>
                  </a:solidFill>
                </a:uFill>
                <a:latin typeface="Arial"/>
                <a:cs typeface="Arial"/>
              </a:rPr>
              <a:t> </a:t>
            </a:r>
            <a:r>
              <a:rPr sz="2000" b="1" spc="-5" dirty="0">
                <a:uFill>
                  <a:solidFill>
                    <a:srgbClr val="000000"/>
                  </a:solidFill>
                </a:uFill>
                <a:latin typeface="Arial"/>
                <a:cs typeface="Arial"/>
              </a:rPr>
              <a:t>for</a:t>
            </a:r>
            <a:r>
              <a:rPr sz="2000" b="1" spc="15" dirty="0">
                <a:uFill>
                  <a:solidFill>
                    <a:srgbClr val="000000"/>
                  </a:solidFill>
                </a:uFill>
                <a:latin typeface="Arial"/>
                <a:cs typeface="Arial"/>
              </a:rPr>
              <a:t> </a:t>
            </a:r>
            <a:r>
              <a:rPr sz="2000" b="1" spc="-5" dirty="0">
                <a:uFill>
                  <a:solidFill>
                    <a:srgbClr val="000000"/>
                  </a:solidFill>
                </a:uFill>
                <a:latin typeface="Arial"/>
                <a:cs typeface="Arial"/>
              </a:rPr>
              <a:t>task</a:t>
            </a:r>
            <a:r>
              <a:rPr sz="2000" b="1" spc="25" dirty="0">
                <a:uFill>
                  <a:solidFill>
                    <a:srgbClr val="000000"/>
                  </a:solidFill>
                </a:uFill>
                <a:latin typeface="Arial"/>
                <a:cs typeface="Arial"/>
              </a:rPr>
              <a:t> </a:t>
            </a:r>
            <a:r>
              <a:rPr sz="2000" b="1" spc="-5" dirty="0">
                <a:uFill>
                  <a:solidFill>
                    <a:srgbClr val="000000"/>
                  </a:solidFill>
                </a:uFill>
                <a:latin typeface="Arial"/>
                <a:cs typeface="Arial"/>
              </a:rPr>
              <a:t>standards</a:t>
            </a:r>
            <a:r>
              <a:rPr lang="en-US" sz="2000" b="1" spc="-5" dirty="0">
                <a:uFill>
                  <a:solidFill>
                    <a:srgbClr val="000000"/>
                  </a:solidFill>
                </a:uFill>
                <a:latin typeface="Arial"/>
                <a:cs typeface="Arial"/>
              </a:rPr>
              <a:t> and </a:t>
            </a:r>
            <a:r>
              <a:rPr lang="en-US" sz="2000" b="1" spc="25" dirty="0">
                <a:uFill>
                  <a:solidFill>
                    <a:srgbClr val="000000"/>
                  </a:solidFill>
                </a:uFill>
                <a:latin typeface="Arial"/>
                <a:cs typeface="Arial"/>
              </a:rPr>
              <a:t>TCs are </a:t>
            </a:r>
            <a:r>
              <a:rPr sz="2000" b="1" spc="-5" dirty="0">
                <a:uFill>
                  <a:solidFill>
                    <a:srgbClr val="000000"/>
                  </a:solidFill>
                </a:uFill>
                <a:latin typeface="Arial"/>
                <a:cs typeface="Arial"/>
              </a:rPr>
              <a:t>the </a:t>
            </a:r>
            <a:r>
              <a:rPr lang="en-US" sz="2000" b="1" spc="-5" dirty="0">
                <a:uFill>
                  <a:solidFill>
                    <a:srgbClr val="000000"/>
                  </a:solidFill>
                </a:uFill>
                <a:latin typeface="Arial"/>
                <a:cs typeface="Arial"/>
              </a:rPr>
              <a:t>principal</a:t>
            </a:r>
            <a:r>
              <a:rPr sz="2000" b="1" spc="-5" dirty="0">
                <a:uFill>
                  <a:solidFill>
                    <a:srgbClr val="000000"/>
                  </a:solidFill>
                </a:uFill>
                <a:latin typeface="Arial"/>
                <a:cs typeface="Arial"/>
              </a:rPr>
              <a:t> </a:t>
            </a:r>
            <a:r>
              <a:rPr sz="2000" b="1" spc="-10" dirty="0">
                <a:uFill>
                  <a:solidFill>
                    <a:srgbClr val="000000"/>
                  </a:solidFill>
                </a:uFill>
                <a:latin typeface="Arial"/>
                <a:cs typeface="Arial"/>
              </a:rPr>
              <a:t>reference</a:t>
            </a:r>
            <a:r>
              <a:rPr lang="en-US" sz="2000" b="1" spc="-10" dirty="0">
                <a:uFill>
                  <a:solidFill>
                    <a:srgbClr val="000000"/>
                  </a:solidFill>
                </a:uFill>
                <a:latin typeface="Arial"/>
                <a:cs typeface="Arial"/>
              </a:rPr>
              <a:t> for</a:t>
            </a:r>
            <a:r>
              <a:rPr lang="en-US" sz="2000" b="1" spc="25" dirty="0">
                <a:uFill>
                  <a:solidFill>
                    <a:srgbClr val="000000"/>
                  </a:solidFill>
                </a:uFill>
                <a:latin typeface="Arial"/>
                <a:cs typeface="Arial"/>
              </a:rPr>
              <a:t> </a:t>
            </a:r>
            <a:r>
              <a:rPr lang="en-US" sz="2000" b="1" spc="-10" dirty="0">
                <a:uFill>
                  <a:solidFill>
                    <a:srgbClr val="000000"/>
                  </a:solidFill>
                </a:uFill>
                <a:latin typeface="Arial"/>
                <a:cs typeface="Arial"/>
              </a:rPr>
              <a:t>weapons </a:t>
            </a:r>
            <a:r>
              <a:rPr lang="en-US" sz="2000" b="1" spc="-430" dirty="0">
                <a:latin typeface="Arial"/>
                <a:cs typeface="Arial"/>
              </a:rPr>
              <a:t> </a:t>
            </a:r>
            <a:r>
              <a:rPr lang="en-US" sz="2000" b="1" spc="-5" dirty="0">
                <a:uFill>
                  <a:solidFill>
                    <a:srgbClr val="000000"/>
                  </a:solidFill>
                </a:uFill>
                <a:latin typeface="Arial"/>
                <a:cs typeface="Arial"/>
              </a:rPr>
              <a:t>qualification</a:t>
            </a:r>
            <a:r>
              <a:rPr lang="en-US" sz="2000" b="1" spc="-30" dirty="0">
                <a:uFill>
                  <a:solidFill>
                    <a:srgbClr val="000000"/>
                  </a:solidFill>
                </a:uFill>
                <a:latin typeface="Arial"/>
                <a:cs typeface="Arial"/>
              </a:rPr>
              <a:t> </a:t>
            </a:r>
            <a:r>
              <a:rPr lang="en-US" sz="2000" b="1" spc="-5" dirty="0">
                <a:uFill>
                  <a:solidFill>
                    <a:srgbClr val="000000"/>
                  </a:solidFill>
                </a:uFill>
                <a:latin typeface="Arial"/>
                <a:cs typeface="Arial"/>
              </a:rPr>
              <a:t>standards.</a:t>
            </a:r>
            <a:endParaRPr sz="2000" b="1" dirty="0">
              <a:latin typeface="Arial"/>
              <a:cs typeface="Arial"/>
            </a:endParaRPr>
          </a:p>
        </p:txBody>
      </p:sp>
      <p:grpSp>
        <p:nvGrpSpPr>
          <p:cNvPr id="6" name="Group 5"/>
          <p:cNvGrpSpPr/>
          <p:nvPr/>
        </p:nvGrpSpPr>
        <p:grpSpPr>
          <a:xfrm>
            <a:off x="415299" y="2311454"/>
            <a:ext cx="3598458" cy="4215679"/>
            <a:chOff x="72665" y="1653167"/>
            <a:chExt cx="3577588" cy="4819814"/>
          </a:xfrm>
        </p:grpSpPr>
        <p:grpSp>
          <p:nvGrpSpPr>
            <p:cNvPr id="8" name="Group 7"/>
            <p:cNvGrpSpPr/>
            <p:nvPr/>
          </p:nvGrpSpPr>
          <p:grpSpPr>
            <a:xfrm>
              <a:off x="72665" y="1653167"/>
              <a:ext cx="3229358" cy="4419705"/>
              <a:chOff x="2829939" y="1997436"/>
              <a:chExt cx="3229358" cy="4419705"/>
            </a:xfrm>
          </p:grpSpPr>
          <p:pic>
            <p:nvPicPr>
              <p:cNvPr id="13" name="Picture 12"/>
              <p:cNvPicPr preferRelativeResize="0">
                <a:picLocks noChangeAspect="1"/>
              </p:cNvPicPr>
              <p:nvPr/>
            </p:nvPicPr>
            <p:blipFill>
              <a:blip r:embed="rId3"/>
              <a:stretch>
                <a:fillRect/>
              </a:stretch>
            </p:blipFill>
            <p:spPr>
              <a:xfrm>
                <a:off x="3048000" y="2667001"/>
                <a:ext cx="2788472" cy="3750140"/>
              </a:xfrm>
              <a:prstGeom prst="rect">
                <a:avLst/>
              </a:prstGeom>
              <a:ln w="25400">
                <a:solidFill>
                  <a:schemeClr val="tx1"/>
                </a:solidFill>
              </a:ln>
              <a:effectLst/>
            </p:spPr>
          </p:pic>
          <p:sp>
            <p:nvSpPr>
              <p:cNvPr id="14" name="TextBox 13"/>
              <p:cNvSpPr txBox="1"/>
              <p:nvPr/>
            </p:nvSpPr>
            <p:spPr>
              <a:xfrm>
                <a:off x="2829939" y="1997436"/>
                <a:ext cx="3229358" cy="677108"/>
              </a:xfrm>
              <a:prstGeom prst="rect">
                <a:avLst/>
              </a:prstGeom>
              <a:noFill/>
            </p:spPr>
            <p:txBody>
              <a:bodyPr wrap="square" rtlCol="0">
                <a:spAutoFit/>
              </a:bodyPr>
              <a:lstStyle/>
              <a:p>
                <a:pPr algn="ctr">
                  <a:defRPr/>
                </a:pPr>
                <a:r>
                  <a:rPr lang="en-US" sz="1350" b="1" dirty="0">
                    <a:latin typeface=" Arial"/>
                  </a:rPr>
                  <a:t>Training &amp; Evaluations Outlines (T&amp;EOs)</a:t>
                </a:r>
              </a:p>
            </p:txBody>
          </p:sp>
        </p:grpSp>
        <p:sp>
          <p:nvSpPr>
            <p:cNvPr id="12" name="TextBox 11"/>
            <p:cNvSpPr txBox="1"/>
            <p:nvPr/>
          </p:nvSpPr>
          <p:spPr>
            <a:xfrm>
              <a:off x="551948" y="6072872"/>
              <a:ext cx="3098305" cy="400109"/>
            </a:xfrm>
            <a:prstGeom prst="rect">
              <a:avLst/>
            </a:prstGeom>
            <a:noFill/>
          </p:spPr>
          <p:txBody>
            <a:bodyPr wrap="none" rtlCol="0">
              <a:spAutoFit/>
            </a:bodyPr>
            <a:lstStyle/>
            <a:p>
              <a:pPr>
                <a:defRPr/>
              </a:pPr>
              <a:r>
                <a:rPr lang="en-US" sz="1350" b="1" dirty="0">
                  <a:solidFill>
                    <a:prstClr val="black"/>
                  </a:solidFill>
                  <a:latin typeface=" Arial"/>
                </a:rPr>
                <a:t>Collective and Individual</a:t>
              </a:r>
            </a:p>
          </p:txBody>
        </p:sp>
      </p:grpSp>
      <p:grpSp>
        <p:nvGrpSpPr>
          <p:cNvPr id="15" name="Group 14"/>
          <p:cNvGrpSpPr/>
          <p:nvPr/>
        </p:nvGrpSpPr>
        <p:grpSpPr>
          <a:xfrm>
            <a:off x="4436045" y="2311454"/>
            <a:ext cx="4373456" cy="4006211"/>
            <a:chOff x="7073620" y="1844494"/>
            <a:chExt cx="4887413" cy="465938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420" y="2731578"/>
              <a:ext cx="2670613" cy="3772296"/>
            </a:xfrm>
            <a:prstGeom prst="rect">
              <a:avLst/>
            </a:prstGeom>
            <a:solidFill>
              <a:srgbClr val="FFFFFF">
                <a:shade val="85000"/>
              </a:srgbClr>
            </a:solidFill>
            <a:ln w="19050" cap="rnd">
              <a:solidFill>
                <a:schemeClr val="tx1"/>
              </a:solidFill>
            </a:ln>
            <a:effectLst>
              <a:outerShdw blurRad="50000" algn="tl" rotWithShape="0">
                <a:srgbClr val="000000">
                  <a:alpha val="41000"/>
                </a:srgbClr>
              </a:outerShdw>
            </a:effectLst>
          </p:spPr>
        </p:pic>
        <p:grpSp>
          <p:nvGrpSpPr>
            <p:cNvPr id="17" name="Group 16"/>
            <p:cNvGrpSpPr/>
            <p:nvPr/>
          </p:nvGrpSpPr>
          <p:grpSpPr>
            <a:xfrm>
              <a:off x="7073620" y="1844494"/>
              <a:ext cx="3713857" cy="4659380"/>
              <a:chOff x="3650601" y="1808362"/>
              <a:chExt cx="3713857" cy="4659380"/>
            </a:xfrm>
          </p:grpSpPr>
          <p:grpSp>
            <p:nvGrpSpPr>
              <p:cNvPr id="18" name="Group 17"/>
              <p:cNvGrpSpPr/>
              <p:nvPr/>
            </p:nvGrpSpPr>
            <p:grpSpPr>
              <a:xfrm>
                <a:off x="3650601" y="1808362"/>
                <a:ext cx="3713857" cy="4659380"/>
                <a:chOff x="3650601" y="1808362"/>
                <a:chExt cx="3713857" cy="4659380"/>
              </a:xfrm>
            </p:grpSpPr>
            <p:pic>
              <p:nvPicPr>
                <p:cNvPr id="20" name="Picture 19"/>
                <p:cNvPicPr>
                  <a:picLocks noChangeAspect="1"/>
                </p:cNvPicPr>
                <p:nvPr/>
              </p:nvPicPr>
              <p:blipFill>
                <a:blip r:embed="rId5"/>
                <a:stretch>
                  <a:fillRect/>
                </a:stretch>
              </p:blipFill>
              <p:spPr>
                <a:xfrm>
                  <a:off x="3650601" y="2424750"/>
                  <a:ext cx="2514600" cy="3617305"/>
                </a:xfrm>
                <a:prstGeom prst="rect">
                  <a:avLst/>
                </a:prstGeom>
                <a:ln w="25400">
                  <a:solidFill>
                    <a:schemeClr val="tx1"/>
                  </a:solidFill>
                </a:ln>
                <a:effectLst/>
              </p:spPr>
            </p:pic>
            <p:sp>
              <p:nvSpPr>
                <p:cNvPr id="21" name="Rectangle 20"/>
                <p:cNvSpPr/>
                <p:nvPr/>
              </p:nvSpPr>
              <p:spPr>
                <a:xfrm>
                  <a:off x="4849858" y="1808362"/>
                  <a:ext cx="2514600" cy="400109"/>
                </a:xfrm>
                <a:prstGeom prst="rect">
                  <a:avLst/>
                </a:prstGeom>
              </p:spPr>
              <p:txBody>
                <a:bodyPr wrap="square">
                  <a:spAutoFit/>
                </a:bodyPr>
                <a:lstStyle/>
                <a:p>
                  <a:pPr algn="ctr">
                    <a:defRPr/>
                  </a:pPr>
                  <a:r>
                    <a:rPr lang="en-US" sz="1350" b="1" dirty="0">
                      <a:latin typeface=" Arial"/>
                    </a:rPr>
                    <a:t> Training Circulars</a:t>
                  </a:r>
                </a:p>
              </p:txBody>
            </p:sp>
            <p:sp>
              <p:nvSpPr>
                <p:cNvPr id="22" name="TextBox 21"/>
                <p:cNvSpPr txBox="1"/>
                <p:nvPr/>
              </p:nvSpPr>
              <p:spPr>
                <a:xfrm>
                  <a:off x="4426381" y="6067633"/>
                  <a:ext cx="1267955" cy="400109"/>
                </a:xfrm>
                <a:prstGeom prst="rect">
                  <a:avLst/>
                </a:prstGeom>
                <a:noFill/>
              </p:spPr>
              <p:txBody>
                <a:bodyPr wrap="none" rtlCol="0">
                  <a:spAutoFit/>
                </a:bodyPr>
                <a:lstStyle/>
                <a:p>
                  <a:pPr>
                    <a:defRPr/>
                  </a:pPr>
                  <a:r>
                    <a:rPr lang="en-US" sz="1350" b="1" dirty="0">
                      <a:solidFill>
                        <a:prstClr val="black"/>
                      </a:solidFill>
                      <a:latin typeface=" Arial"/>
                    </a:rPr>
                    <a:t>Weapons</a:t>
                  </a:r>
                </a:p>
              </p:txBody>
            </p:sp>
          </p:grpSp>
          <p:sp>
            <p:nvSpPr>
              <p:cNvPr id="19" name="TextBox 18"/>
              <p:cNvSpPr txBox="1"/>
              <p:nvPr/>
            </p:nvSpPr>
            <p:spPr>
              <a:xfrm>
                <a:off x="4622906" y="3733801"/>
                <a:ext cx="1244495" cy="276999"/>
              </a:xfrm>
              <a:prstGeom prst="rect">
                <a:avLst/>
              </a:prstGeom>
              <a:solidFill>
                <a:schemeClr val="bg1"/>
              </a:solidFill>
            </p:spPr>
            <p:txBody>
              <a:bodyPr wrap="square" rtlCol="0">
                <a:spAutoFit/>
              </a:bodyPr>
              <a:lstStyle/>
              <a:p>
                <a:pPr>
                  <a:defRPr/>
                </a:pPr>
                <a:r>
                  <a:rPr lang="en-US" sz="750" dirty="0">
                    <a:solidFill>
                      <a:prstClr val="black"/>
                    </a:solidFill>
                  </a:rPr>
                  <a:t>June 2019</a:t>
                </a:r>
              </a:p>
            </p:txBody>
          </p:sp>
        </p:grpSp>
      </p:grpSp>
      <p:sp>
        <p:nvSpPr>
          <p:cNvPr id="23" name="TextBox 22"/>
          <p:cNvSpPr txBox="1"/>
          <p:nvPr/>
        </p:nvSpPr>
        <p:spPr>
          <a:xfrm>
            <a:off x="0" y="664161"/>
            <a:ext cx="9144000" cy="483285"/>
          </a:xfrm>
          <a:prstGeom prst="rect">
            <a:avLst/>
          </a:prstGeom>
          <a:noFill/>
        </p:spPr>
        <p:txBody>
          <a:bodyPr wrap="square" rtlCol="0" anchor="ctr">
            <a:spAutoFit/>
          </a:bodyPr>
          <a:lstStyle/>
          <a:p>
            <a:pPr algn="ctr"/>
            <a:r>
              <a:rPr lang="en-US" sz="3200" b="1" dirty="0">
                <a:latin typeface=" Arial"/>
              </a:rPr>
              <a:t>Evaluation</a:t>
            </a:r>
          </a:p>
        </p:txBody>
      </p:sp>
    </p:spTree>
    <p:extLst>
      <p:ext uri="{BB962C8B-B14F-4D97-AF65-F5344CB8AC3E}">
        <p14:creationId xmlns:p14="http://schemas.microsoft.com/office/powerpoint/2010/main" val="3450469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56F916-0C18-0733-8C67-D6B4FE2CB54E}"/>
              </a:ext>
            </a:extLst>
          </p:cNvPr>
          <p:cNvSpPr txBox="1"/>
          <p:nvPr/>
        </p:nvSpPr>
        <p:spPr>
          <a:xfrm>
            <a:off x="0" y="5252488"/>
            <a:ext cx="9137356"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Check on Learning</a:t>
            </a:r>
          </a:p>
        </p:txBody>
      </p:sp>
      <p:pic>
        <p:nvPicPr>
          <p:cNvPr id="2" name="Picture 1">
            <a:extLst>
              <a:ext uri="{FF2B5EF4-FFF2-40B4-BE49-F238E27FC236}">
                <a16:creationId xmlns:a16="http://schemas.microsoft.com/office/drawing/2014/main" id="{1EBBB4AA-CA7C-7227-B311-26800B804FE2}"/>
              </a:ext>
            </a:extLst>
          </p:cNvPr>
          <p:cNvPicPr>
            <a:picLocks noChangeAspect="1"/>
          </p:cNvPicPr>
          <p:nvPr/>
        </p:nvPicPr>
        <p:blipFill rotWithShape="1">
          <a:blip r:embed="rId3"/>
          <a:srcRect l="8099" r="3993" b="1"/>
          <a:stretch/>
        </p:blipFill>
        <p:spPr>
          <a:xfrm>
            <a:off x="2659639" y="1155208"/>
            <a:ext cx="3824721" cy="3824721"/>
          </a:xfrm>
          <a:custGeom>
            <a:avLst/>
            <a:gdLst/>
            <a:ahLst/>
            <a:cxnLst/>
            <a:rect l="l" t="t" r="r" b="b"/>
            <a:pathLst>
              <a:path w="5518768" h="5518768">
                <a:moveTo>
                  <a:pt x="2759384" y="0"/>
                </a:moveTo>
                <a:cubicBezTo>
                  <a:pt x="4283350" y="0"/>
                  <a:pt x="5518768" y="1235418"/>
                  <a:pt x="5518768" y="2759384"/>
                </a:cubicBezTo>
                <a:cubicBezTo>
                  <a:pt x="5518768" y="4283350"/>
                  <a:pt x="4283350" y="5518768"/>
                  <a:pt x="2759384" y="5518768"/>
                </a:cubicBezTo>
                <a:cubicBezTo>
                  <a:pt x="1235418" y="5518768"/>
                  <a:pt x="0" y="4283350"/>
                  <a:pt x="0" y="2759384"/>
                </a:cubicBezTo>
                <a:cubicBezTo>
                  <a:pt x="0" y="1235418"/>
                  <a:pt x="1235418" y="0"/>
                  <a:pt x="2759384" y="0"/>
                </a:cubicBezTo>
                <a:close/>
              </a:path>
            </a:pathLst>
          </a:custGeom>
          <a:ln w="38100">
            <a:solidFill>
              <a:srgbClr val="007A37"/>
            </a:solidFill>
          </a:ln>
        </p:spPr>
      </p:pic>
    </p:spTree>
    <p:extLst>
      <p:ext uri="{BB962C8B-B14F-4D97-AF65-F5344CB8AC3E}">
        <p14:creationId xmlns:p14="http://schemas.microsoft.com/office/powerpoint/2010/main" val="3261187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E7B35-3E99-2A1F-78D7-ADED42C1EF57}"/>
              </a:ext>
            </a:extLst>
          </p:cNvPr>
          <p:cNvSpPr txBox="1"/>
          <p:nvPr/>
        </p:nvSpPr>
        <p:spPr>
          <a:xfrm>
            <a:off x="0" y="667020"/>
            <a:ext cx="9144000" cy="531614"/>
          </a:xfrm>
          <a:prstGeom prst="rect">
            <a:avLst/>
          </a:prstGeom>
          <a:noFill/>
        </p:spPr>
        <p:txBody>
          <a:bodyPr wrap="square" rtlCol="0" anchor="ctr">
            <a:spAutoFit/>
          </a:bodyPr>
          <a:lstStyle/>
          <a:p>
            <a:pPr algn="ctr"/>
            <a:r>
              <a:rPr lang="en-US" sz="3200" b="1" dirty="0">
                <a:latin typeface=" Arial"/>
              </a:rPr>
              <a:t>Review Summary</a:t>
            </a:r>
          </a:p>
        </p:txBody>
      </p:sp>
      <p:sp>
        <p:nvSpPr>
          <p:cNvPr id="4" name="Rectangle 3">
            <a:extLst>
              <a:ext uri="{FF2B5EF4-FFF2-40B4-BE49-F238E27FC236}">
                <a16:creationId xmlns:a16="http://schemas.microsoft.com/office/drawing/2014/main" id="{47D2C988-8E19-3A10-2B23-ECAD44E7BF1D}"/>
              </a:ext>
            </a:extLst>
          </p:cNvPr>
          <p:cNvSpPr/>
          <p:nvPr/>
        </p:nvSpPr>
        <p:spPr>
          <a:xfrm>
            <a:off x="929308" y="1402267"/>
            <a:ext cx="7614923" cy="4893647"/>
          </a:xfrm>
          <a:prstGeom prst="rect">
            <a:avLst/>
          </a:prstGeom>
        </p:spPr>
        <p:txBody>
          <a:bodyPr wrap="square">
            <a:spAutoFit/>
          </a:bodyPr>
          <a:lstStyle/>
          <a:p>
            <a:pPr marL="144661" indent="-144661">
              <a:buFont typeface="Wingdings" panose="05000000000000000000" pitchFamily="2" charset="2"/>
              <a:buChar char="ü"/>
            </a:pPr>
            <a:r>
              <a:rPr lang="en-US" sz="2400" b="1" dirty="0">
                <a:latin typeface=" Arial"/>
              </a:rPr>
              <a:t> We learned about the centrality of Training Guidance for training planning</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learned about the Training Planning Horizons</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learned about the importance of time management for planning training</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reviewed the 8-Step Training Model and its influence on training management</a:t>
            </a:r>
          </a:p>
          <a:p>
            <a:pPr marL="144661" indent="-144661">
              <a:buFont typeface="Wingdings" panose="05000000000000000000" pitchFamily="2" charset="2"/>
              <a:buChar char="ü"/>
            </a:pPr>
            <a:endParaRPr lang="en-US" sz="2400" b="1" dirty="0">
              <a:latin typeface=" Arial"/>
            </a:endParaRPr>
          </a:p>
          <a:p>
            <a:pPr marL="144661" indent="-144661">
              <a:buFont typeface="Wingdings" panose="05000000000000000000" pitchFamily="2" charset="2"/>
              <a:buChar char="ü"/>
            </a:pPr>
            <a:r>
              <a:rPr lang="en-US" sz="2400" b="1" dirty="0">
                <a:latin typeface=" Arial"/>
              </a:rPr>
              <a:t> We reviewed the importance of evaluation and assessment for training management</a:t>
            </a:r>
          </a:p>
        </p:txBody>
      </p:sp>
    </p:spTree>
    <p:extLst>
      <p:ext uri="{BB962C8B-B14F-4D97-AF65-F5344CB8AC3E}">
        <p14:creationId xmlns:p14="http://schemas.microsoft.com/office/powerpoint/2010/main" val="302700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8888"/>
            <a:ext cx="8229600" cy="1800225"/>
          </a:xfrm>
        </p:spPr>
        <p:txBody>
          <a:bodyPr anchor="t">
            <a:noAutofit/>
          </a:bodyPr>
          <a:lstStyle/>
          <a:p>
            <a:r>
              <a:rPr lang="en-US" sz="3600" b="1" dirty="0">
                <a:latin typeface=" Arial"/>
              </a:rPr>
              <a:t>What do you think are the challenges you will encounter in managing your unit training?</a:t>
            </a:r>
          </a:p>
        </p:txBody>
      </p:sp>
    </p:spTree>
    <p:extLst>
      <p:ext uri="{BB962C8B-B14F-4D97-AF65-F5344CB8AC3E}">
        <p14:creationId xmlns:p14="http://schemas.microsoft.com/office/powerpoint/2010/main" val="1186052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BD88D-B4A9-3332-1AC7-990D14DF740E}"/>
              </a:ext>
            </a:extLst>
          </p:cNvPr>
          <p:cNvSpPr txBox="1"/>
          <p:nvPr/>
        </p:nvSpPr>
        <p:spPr>
          <a:xfrm>
            <a:off x="778429" y="2632629"/>
            <a:ext cx="7587142" cy="1615827"/>
          </a:xfrm>
          <a:prstGeom prst="rect">
            <a:avLst/>
          </a:prstGeom>
          <a:noFill/>
        </p:spPr>
        <p:txBody>
          <a:bodyPr wrap="none" rtlCol="0">
            <a:spAutoFit/>
          </a:bodyPr>
          <a:lstStyle/>
          <a:p>
            <a:pPr algn="ctr"/>
            <a:r>
              <a:rPr lang="en-US" sz="3200" b="1" dirty="0">
                <a:latin typeface=" Arial"/>
              </a:rPr>
              <a:t>LSA 4 </a:t>
            </a:r>
          </a:p>
          <a:p>
            <a:pPr algn="ctr"/>
            <a:r>
              <a:rPr lang="en-US" sz="3200" b="1" dirty="0">
                <a:latin typeface=" Arial"/>
              </a:rPr>
              <a:t>Review the Communication of</a:t>
            </a:r>
          </a:p>
          <a:p>
            <a:pPr algn="ctr"/>
            <a:r>
              <a:rPr lang="en-US" sz="3200" b="1" dirty="0">
                <a:latin typeface=" Arial"/>
              </a:rPr>
              <a:t> Training Priorities at the T-C-B Level</a:t>
            </a:r>
          </a:p>
        </p:txBody>
      </p:sp>
    </p:spTree>
    <p:extLst>
      <p:ext uri="{BB962C8B-B14F-4D97-AF65-F5344CB8AC3E}">
        <p14:creationId xmlns:p14="http://schemas.microsoft.com/office/powerpoint/2010/main" val="3684972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1439" y="1413063"/>
            <a:ext cx="7981122" cy="4031873"/>
          </a:xfrm>
          <a:prstGeom prst="rect">
            <a:avLst/>
          </a:prstGeom>
        </p:spPr>
        <p:txBody>
          <a:bodyPr wrap="square" anchor="ctr">
            <a:spAutoFit/>
          </a:bodyPr>
          <a:lstStyle/>
          <a:p>
            <a:pPr defTabSz="514350">
              <a:defRPr/>
            </a:pPr>
            <a:r>
              <a:rPr lang="en-US" sz="3200" b="1" dirty="0">
                <a:solidFill>
                  <a:prstClr val="black"/>
                </a:solidFill>
                <a:latin typeface=" Arial"/>
              </a:rPr>
              <a:t>“Training in all its phases must be intensive . . . it must be intelligently directed so that every individual, including the last private in the ranks, can understand the reasons for the exertions he is called upon to make”</a:t>
            </a:r>
          </a:p>
          <a:p>
            <a:pPr defTabSz="514350">
              <a:defRPr/>
            </a:pPr>
            <a:endParaRPr lang="en-US" sz="3200" b="1" dirty="0">
              <a:solidFill>
                <a:prstClr val="black"/>
              </a:solidFill>
              <a:latin typeface=" Arial"/>
            </a:endParaRPr>
          </a:p>
          <a:p>
            <a:pPr algn="r" defTabSz="514350">
              <a:defRPr/>
            </a:pPr>
            <a:r>
              <a:rPr lang="en-US" sz="3200" b="1" dirty="0">
                <a:solidFill>
                  <a:prstClr val="black"/>
                </a:solidFill>
                <a:latin typeface=" Arial"/>
              </a:rPr>
              <a:t>			General Dwight D. Eisenhower</a:t>
            </a:r>
          </a:p>
        </p:txBody>
      </p:sp>
    </p:spTree>
    <p:extLst>
      <p:ext uri="{BB962C8B-B14F-4D97-AF65-F5344CB8AC3E}">
        <p14:creationId xmlns:p14="http://schemas.microsoft.com/office/powerpoint/2010/main" val="3953233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5437" y="1979910"/>
            <a:ext cx="8793125" cy="444354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451CEFBC-5986-DDE2-B25F-BFFF01640098}"/>
              </a:ext>
            </a:extLst>
          </p:cNvPr>
          <p:cNvSpPr txBox="1"/>
          <p:nvPr/>
        </p:nvSpPr>
        <p:spPr>
          <a:xfrm>
            <a:off x="-1" y="659669"/>
            <a:ext cx="9144000" cy="584775"/>
          </a:xfrm>
          <a:prstGeom prst="rect">
            <a:avLst/>
          </a:prstGeom>
          <a:noFill/>
        </p:spPr>
        <p:txBody>
          <a:bodyPr wrap="square" rtlCol="0">
            <a:spAutoFit/>
          </a:bodyPr>
          <a:lstStyle/>
          <a:p>
            <a:pPr algn="ctr"/>
            <a:r>
              <a:rPr lang="en-US" sz="3200" b="1" dirty="0">
                <a:latin typeface=" Arial"/>
              </a:rPr>
              <a:t>Approved Training Guidance</a:t>
            </a:r>
          </a:p>
        </p:txBody>
      </p:sp>
      <p:pic>
        <p:nvPicPr>
          <p:cNvPr id="2" name="Picture 1">
            <a:extLst>
              <a:ext uri="{FF2B5EF4-FFF2-40B4-BE49-F238E27FC236}">
                <a16:creationId xmlns:a16="http://schemas.microsoft.com/office/drawing/2014/main" id="{94C2DC9D-A510-A4D0-4EA7-C73F27C4DC45}"/>
              </a:ext>
            </a:extLst>
          </p:cNvPr>
          <p:cNvPicPr>
            <a:picLocks noChangeAspect="1"/>
          </p:cNvPicPr>
          <p:nvPr/>
        </p:nvPicPr>
        <p:blipFill>
          <a:blip r:embed="rId3"/>
          <a:stretch>
            <a:fillRect/>
          </a:stretch>
        </p:blipFill>
        <p:spPr>
          <a:xfrm>
            <a:off x="316373" y="1379835"/>
            <a:ext cx="3655552" cy="4358651"/>
          </a:xfrm>
          <a:prstGeom prst="rect">
            <a:avLst/>
          </a:prstGeom>
          <a:ln w="25400">
            <a:solidFill>
              <a:schemeClr val="tx1"/>
            </a:solidFill>
          </a:ln>
        </p:spPr>
      </p:pic>
      <p:pic>
        <p:nvPicPr>
          <p:cNvPr id="4" name="Picture 3">
            <a:extLst>
              <a:ext uri="{FF2B5EF4-FFF2-40B4-BE49-F238E27FC236}">
                <a16:creationId xmlns:a16="http://schemas.microsoft.com/office/drawing/2014/main" id="{1C54B8DA-D35B-9C9D-6133-1090B9B23D08}"/>
              </a:ext>
            </a:extLst>
          </p:cNvPr>
          <p:cNvPicPr>
            <a:picLocks noChangeAspect="1"/>
          </p:cNvPicPr>
          <p:nvPr/>
        </p:nvPicPr>
        <p:blipFill>
          <a:blip r:embed="rId4"/>
          <a:stretch>
            <a:fillRect/>
          </a:stretch>
        </p:blipFill>
        <p:spPr>
          <a:xfrm>
            <a:off x="3572913" y="2508101"/>
            <a:ext cx="5465581" cy="3830460"/>
          </a:xfrm>
          <a:prstGeom prst="rect">
            <a:avLst/>
          </a:prstGeom>
          <a:ln w="25400">
            <a:solidFill>
              <a:schemeClr val="tx1"/>
            </a:solidFill>
          </a:ln>
        </p:spPr>
      </p:pic>
    </p:spTree>
    <p:extLst>
      <p:ext uri="{BB962C8B-B14F-4D97-AF65-F5344CB8AC3E}">
        <p14:creationId xmlns:p14="http://schemas.microsoft.com/office/powerpoint/2010/main" val="1382043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3C6DD4-F9E8-4F63-ABE7-21AE72FD418C}"/>
              </a:ext>
            </a:extLst>
          </p:cNvPr>
          <p:cNvSpPr/>
          <p:nvPr/>
        </p:nvSpPr>
        <p:spPr>
          <a:xfrm>
            <a:off x="331740" y="2443724"/>
            <a:ext cx="3460771" cy="2923877"/>
          </a:xfrm>
          <a:prstGeom prst="rect">
            <a:avLst/>
          </a:prstGeom>
        </p:spPr>
        <p:txBody>
          <a:bodyPr wrap="square">
            <a:spAutoFit/>
          </a:bodyPr>
          <a:lstStyle/>
          <a:p>
            <a:pPr defTabSz="514350">
              <a:defRPr/>
            </a:pPr>
            <a:endParaRPr lang="en-US" sz="2400" b="1" dirty="0">
              <a:solidFill>
                <a:prstClr val="black"/>
              </a:solidFill>
              <a:latin typeface=" Arial"/>
            </a:endParaRPr>
          </a:p>
          <a:p>
            <a:pPr marL="600075" lvl="1" indent="-257175" defTabSz="514350">
              <a:buFont typeface="Arial" panose="020B0604020202020204" pitchFamily="34" charset="0"/>
              <a:buChar char="•"/>
              <a:defRPr/>
            </a:pPr>
            <a:r>
              <a:rPr lang="en-US" sz="2400" b="1" dirty="0">
                <a:solidFill>
                  <a:prstClr val="black"/>
                </a:solidFill>
                <a:latin typeface=" Arial"/>
              </a:rPr>
              <a:t>Training activities </a:t>
            </a:r>
          </a:p>
          <a:p>
            <a:pPr marL="600075" lvl="1" indent="-257175" defTabSz="514350">
              <a:buFont typeface="Arial" panose="020B0604020202020204" pitchFamily="34" charset="0"/>
              <a:buChar char="•"/>
              <a:defRPr/>
            </a:pPr>
            <a:endParaRPr lang="en-US" sz="1000" b="1" dirty="0">
              <a:solidFill>
                <a:prstClr val="black"/>
              </a:solidFill>
              <a:latin typeface=" Arial"/>
            </a:endParaRPr>
          </a:p>
          <a:p>
            <a:pPr marL="600075" lvl="1" indent="-257175" defTabSz="514350">
              <a:buFont typeface="Arial" panose="020B0604020202020204" pitchFamily="34" charset="0"/>
              <a:buChar char="•"/>
              <a:defRPr/>
            </a:pPr>
            <a:r>
              <a:rPr lang="en-US" sz="2400" b="1" dirty="0">
                <a:solidFill>
                  <a:prstClr val="black"/>
                </a:solidFill>
                <a:latin typeface=" Arial"/>
              </a:rPr>
              <a:t>Meetings</a:t>
            </a:r>
          </a:p>
          <a:p>
            <a:pPr marL="600075" lvl="1" indent="-257175" defTabSz="514350">
              <a:buFont typeface="Arial" panose="020B0604020202020204" pitchFamily="34" charset="0"/>
              <a:buChar char="•"/>
              <a:defRPr/>
            </a:pPr>
            <a:endParaRPr lang="en-US" sz="1000" b="1" dirty="0">
              <a:solidFill>
                <a:prstClr val="black"/>
              </a:solidFill>
              <a:latin typeface=" Arial"/>
            </a:endParaRPr>
          </a:p>
          <a:p>
            <a:pPr marL="600075" lvl="1" indent="-257175" defTabSz="514350">
              <a:buFont typeface="Arial" panose="020B0604020202020204" pitchFamily="34" charset="0"/>
              <a:buChar char="•"/>
              <a:defRPr/>
            </a:pPr>
            <a:r>
              <a:rPr lang="en-US" sz="2400" b="1" dirty="0">
                <a:solidFill>
                  <a:prstClr val="black"/>
                </a:solidFill>
                <a:latin typeface=" Arial"/>
              </a:rPr>
              <a:t>Briefings</a:t>
            </a:r>
          </a:p>
          <a:p>
            <a:pPr marL="600075" lvl="1" indent="-257175" defTabSz="514350">
              <a:buFont typeface="Arial" panose="020B0604020202020204" pitchFamily="34" charset="0"/>
              <a:buChar char="•"/>
              <a:defRPr/>
            </a:pPr>
            <a:endParaRPr lang="en-US" sz="1000" b="1" dirty="0">
              <a:solidFill>
                <a:prstClr val="black"/>
              </a:solidFill>
              <a:latin typeface=" Arial"/>
            </a:endParaRPr>
          </a:p>
          <a:p>
            <a:pPr marL="600075" lvl="1" indent="-257175" defTabSz="514350">
              <a:buFont typeface="Arial" panose="020B0604020202020204" pitchFamily="34" charset="0"/>
              <a:buChar char="•"/>
              <a:defRPr/>
            </a:pPr>
            <a:r>
              <a:rPr lang="en-US" sz="2400" b="1" dirty="0">
                <a:solidFill>
                  <a:prstClr val="black"/>
                </a:solidFill>
                <a:latin typeface=" Arial"/>
              </a:rPr>
              <a:t>Conferences</a:t>
            </a:r>
          </a:p>
          <a:p>
            <a:pPr marL="600075" lvl="1" indent="-257175" defTabSz="514350">
              <a:buFont typeface="Arial" panose="020B0604020202020204" pitchFamily="34" charset="0"/>
              <a:buChar char="•"/>
              <a:defRPr/>
            </a:pPr>
            <a:endParaRPr lang="en-US" sz="1000" b="1" dirty="0">
              <a:solidFill>
                <a:prstClr val="black"/>
              </a:solidFill>
              <a:latin typeface=" Arial"/>
            </a:endParaRPr>
          </a:p>
          <a:p>
            <a:pPr marL="600075" lvl="1" indent="-257175" defTabSz="514350">
              <a:buFont typeface="Arial" panose="020B0604020202020204" pitchFamily="34" charset="0"/>
              <a:buChar char="•"/>
              <a:defRPr/>
            </a:pPr>
            <a:r>
              <a:rPr lang="en-US" sz="2400" b="1" dirty="0">
                <a:solidFill>
                  <a:prstClr val="black"/>
                </a:solidFill>
                <a:latin typeface=" Arial"/>
              </a:rPr>
              <a:t>Reports</a:t>
            </a:r>
          </a:p>
        </p:txBody>
      </p:sp>
      <p:sp>
        <p:nvSpPr>
          <p:cNvPr id="3" name="Rectangle 2"/>
          <p:cNvSpPr/>
          <p:nvPr/>
        </p:nvSpPr>
        <p:spPr>
          <a:xfrm>
            <a:off x="4257206" y="2744819"/>
            <a:ext cx="4015408" cy="2800767"/>
          </a:xfrm>
          <a:prstGeom prst="rect">
            <a:avLst/>
          </a:prstGeom>
          <a:ln w="25400">
            <a:solidFill>
              <a:schemeClr val="tx1"/>
            </a:solidFill>
          </a:ln>
        </p:spPr>
        <p:txBody>
          <a:bodyPr wrap="square">
            <a:spAutoFit/>
          </a:bodyPr>
          <a:lstStyle/>
          <a:p>
            <a:pPr defTabSz="514350">
              <a:defRPr/>
            </a:pPr>
            <a:r>
              <a:rPr lang="en-US" sz="1600" b="1" u="sng" dirty="0">
                <a:solidFill>
                  <a:prstClr val="black"/>
                </a:solidFill>
                <a:latin typeface=" Arial"/>
              </a:rPr>
              <a:t>Training Battle Rhythm activities include: </a:t>
            </a:r>
          </a:p>
          <a:p>
            <a:pPr marL="192881" indent="-192881" defTabSz="514350">
              <a:buFont typeface="Arial" panose="020B0604020202020204" pitchFamily="34" charset="0"/>
              <a:buChar char="•"/>
              <a:defRPr/>
            </a:pPr>
            <a:r>
              <a:rPr lang="en-US" sz="1600" dirty="0">
                <a:solidFill>
                  <a:prstClr val="black"/>
                </a:solidFill>
                <a:latin typeface="Arial" panose="020B0604020202020204"/>
              </a:rPr>
              <a:t>Training resource synchronization conferences</a:t>
            </a:r>
          </a:p>
          <a:p>
            <a:pPr marL="192881" indent="-192881" defTabSz="514350">
              <a:buFont typeface="Arial" panose="020B0604020202020204" pitchFamily="34" charset="0"/>
              <a:buChar char="•"/>
              <a:defRPr/>
            </a:pPr>
            <a:r>
              <a:rPr lang="en-US" sz="1600" b="1" dirty="0">
                <a:solidFill>
                  <a:prstClr val="black"/>
                </a:solidFill>
                <a:latin typeface="Arial" panose="020B0604020202020204"/>
              </a:rPr>
              <a:t>Publishing training guidance (ATG, SATG, QTG)</a:t>
            </a:r>
          </a:p>
          <a:p>
            <a:pPr marL="192881" indent="-192881" defTabSz="514350">
              <a:buFont typeface="Arial" panose="020B0604020202020204" pitchFamily="34" charset="0"/>
              <a:buChar char="•"/>
              <a:defRPr/>
            </a:pPr>
            <a:r>
              <a:rPr lang="en-US" sz="1600" dirty="0">
                <a:solidFill>
                  <a:prstClr val="black"/>
                </a:solidFill>
                <a:latin typeface="Arial" panose="020B0604020202020204"/>
              </a:rPr>
              <a:t>Training briefings (QTB/SATB/ATB)</a:t>
            </a:r>
          </a:p>
          <a:p>
            <a:pPr marL="192881" indent="-192881" defTabSz="514350">
              <a:buFont typeface="Arial" panose="020B0604020202020204" pitchFamily="34" charset="0"/>
              <a:buChar char="•"/>
              <a:defRPr/>
            </a:pPr>
            <a:r>
              <a:rPr lang="en-US" sz="1600" dirty="0">
                <a:solidFill>
                  <a:prstClr val="black"/>
                </a:solidFill>
                <a:latin typeface="Arial" panose="020B0604020202020204"/>
              </a:rPr>
              <a:t>Training meetings</a:t>
            </a:r>
          </a:p>
          <a:p>
            <a:pPr marL="192881" indent="-192881" defTabSz="514350">
              <a:buFont typeface="Arial" panose="020B0604020202020204" pitchFamily="34" charset="0"/>
              <a:buChar char="•"/>
              <a:defRPr/>
            </a:pPr>
            <a:r>
              <a:rPr lang="en-US" sz="1600" dirty="0">
                <a:solidFill>
                  <a:prstClr val="black"/>
                </a:solidFill>
                <a:latin typeface="Arial" panose="020B0604020202020204"/>
              </a:rPr>
              <a:t>Commander-to-commander dialogues</a:t>
            </a:r>
          </a:p>
          <a:p>
            <a:pPr marL="192881" indent="-192881" defTabSz="514350">
              <a:buFont typeface="Arial" panose="020B0604020202020204" pitchFamily="34" charset="0"/>
              <a:buChar char="•"/>
              <a:defRPr/>
            </a:pPr>
            <a:r>
              <a:rPr lang="en-US" sz="1600" dirty="0">
                <a:solidFill>
                  <a:prstClr val="black"/>
                </a:solidFill>
                <a:latin typeface="Arial" panose="020B0604020202020204"/>
              </a:rPr>
              <a:t>Publishing company training schedules</a:t>
            </a:r>
          </a:p>
          <a:p>
            <a:pPr marL="192881" indent="-192881" defTabSz="514350">
              <a:buFont typeface="Arial" panose="020B0604020202020204" pitchFamily="34" charset="0"/>
              <a:buChar char="•"/>
              <a:defRPr/>
            </a:pPr>
            <a:r>
              <a:rPr lang="en-US" sz="1600" dirty="0">
                <a:solidFill>
                  <a:prstClr val="black"/>
                </a:solidFill>
                <a:latin typeface="Arial" panose="020B0604020202020204"/>
              </a:rPr>
              <a:t>T-Week coordination</a:t>
            </a:r>
          </a:p>
        </p:txBody>
      </p:sp>
      <p:sp>
        <p:nvSpPr>
          <p:cNvPr id="4" name="TextBox 3">
            <a:extLst>
              <a:ext uri="{FF2B5EF4-FFF2-40B4-BE49-F238E27FC236}">
                <a16:creationId xmlns:a16="http://schemas.microsoft.com/office/drawing/2014/main" id="{DC7C3B26-0EEB-25AC-47DF-B420763937FE}"/>
              </a:ext>
            </a:extLst>
          </p:cNvPr>
          <p:cNvSpPr txBox="1"/>
          <p:nvPr/>
        </p:nvSpPr>
        <p:spPr>
          <a:xfrm>
            <a:off x="0" y="665662"/>
            <a:ext cx="9144000" cy="584775"/>
          </a:xfrm>
          <a:prstGeom prst="rect">
            <a:avLst/>
          </a:prstGeom>
          <a:noFill/>
        </p:spPr>
        <p:txBody>
          <a:bodyPr wrap="square" rtlCol="0" anchor="ctr">
            <a:spAutoFit/>
          </a:bodyPr>
          <a:lstStyle/>
          <a:p>
            <a:pPr algn="ctr"/>
            <a:r>
              <a:rPr lang="en-US" sz="3200" b="1" dirty="0">
                <a:latin typeface=" Arial"/>
              </a:rPr>
              <a:t>Battle Rhythm</a:t>
            </a:r>
          </a:p>
        </p:txBody>
      </p:sp>
      <p:sp>
        <p:nvSpPr>
          <p:cNvPr id="5" name="TextBox 4">
            <a:extLst>
              <a:ext uri="{FF2B5EF4-FFF2-40B4-BE49-F238E27FC236}">
                <a16:creationId xmlns:a16="http://schemas.microsoft.com/office/drawing/2014/main" id="{FECBAA9D-7418-DF90-1EFB-4F9A492D4998}"/>
              </a:ext>
            </a:extLst>
          </p:cNvPr>
          <p:cNvSpPr txBox="1"/>
          <p:nvPr/>
        </p:nvSpPr>
        <p:spPr>
          <a:xfrm>
            <a:off x="0" y="1468433"/>
            <a:ext cx="9144000" cy="646331"/>
          </a:xfrm>
          <a:prstGeom prst="rect">
            <a:avLst/>
          </a:prstGeom>
          <a:noFill/>
        </p:spPr>
        <p:txBody>
          <a:bodyPr wrap="square" rtlCol="0">
            <a:spAutoFit/>
          </a:bodyPr>
          <a:lstStyle/>
          <a:p>
            <a:pPr algn="ctr" defTabSz="514350">
              <a:defRPr/>
            </a:pPr>
            <a:r>
              <a:rPr lang="en-US" b="1">
                <a:solidFill>
                  <a:prstClr val="black"/>
                </a:solidFill>
                <a:latin typeface=" Arial"/>
              </a:rPr>
              <a:t>Establishing a training battle rhythm helps formalize and regulate the flow and sharing of training information across the command</a:t>
            </a:r>
            <a:endParaRPr lang="en-US" b="1" dirty="0">
              <a:solidFill>
                <a:prstClr val="black"/>
              </a:solidFill>
              <a:latin typeface=" Arial"/>
            </a:endParaRPr>
          </a:p>
        </p:txBody>
      </p:sp>
    </p:spTree>
    <p:extLst>
      <p:ext uri="{BB962C8B-B14F-4D97-AF65-F5344CB8AC3E}">
        <p14:creationId xmlns:p14="http://schemas.microsoft.com/office/powerpoint/2010/main" val="699241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695" y="1315089"/>
            <a:ext cx="8908610" cy="646331"/>
          </a:xfrm>
          <a:prstGeom prst="rect">
            <a:avLst/>
          </a:prstGeom>
        </p:spPr>
        <p:txBody>
          <a:bodyPr wrap="square">
            <a:spAutoFit/>
          </a:bodyPr>
          <a:lstStyle/>
          <a:p>
            <a:pPr algn="ctr" defTabSz="514350">
              <a:defRPr/>
            </a:pPr>
            <a:r>
              <a:rPr lang="en-US" b="1" dirty="0">
                <a:solidFill>
                  <a:prstClr val="black"/>
                </a:solidFill>
                <a:latin typeface=" Arial"/>
                <a:ea typeface="Times New Roman" panose="02020603050405020304" pitchFamily="18" charset="0"/>
              </a:rPr>
              <a:t>Training briefings provide approval of long-range training plans and periodic updates of lower echelon unit training progress to higher echelon commanders.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 y="2286331"/>
            <a:ext cx="4911215" cy="3434207"/>
          </a:xfrm>
          <a:prstGeom prst="rect">
            <a:avLst/>
          </a:prstGeom>
          <a:ln w="25400">
            <a:solidFill>
              <a:schemeClr val="tx1"/>
            </a:solidFill>
          </a:ln>
        </p:spPr>
      </p:pic>
      <p:sp>
        <p:nvSpPr>
          <p:cNvPr id="9" name="Rectangle 8"/>
          <p:cNvSpPr/>
          <p:nvPr/>
        </p:nvSpPr>
        <p:spPr>
          <a:xfrm>
            <a:off x="5349761" y="2403590"/>
            <a:ext cx="3453672" cy="3139321"/>
          </a:xfrm>
          <a:prstGeom prst="rect">
            <a:avLst/>
          </a:prstGeom>
        </p:spPr>
        <p:txBody>
          <a:bodyPr wrap="square">
            <a:spAutoFit/>
          </a:bodyPr>
          <a:lstStyle/>
          <a:p>
            <a:pPr marL="160735" indent="-160735" defTabSz="514350">
              <a:buFont typeface="Arial" panose="020B0604020202020204" pitchFamily="34" charset="0"/>
              <a:buChar char="•"/>
              <a:defRPr/>
            </a:pPr>
            <a:r>
              <a:rPr lang="en-US" b="1" dirty="0">
                <a:solidFill>
                  <a:prstClr val="black"/>
                </a:solidFill>
                <a:latin typeface=" Arial"/>
                <a:ea typeface="Times New Roman" panose="02020603050405020304" pitchFamily="18" charset="0"/>
              </a:rPr>
              <a:t>Annual (ATB); Semi Annual (SATB); Quarterly (QTB) are given to the commander two levels above </a:t>
            </a:r>
          </a:p>
          <a:p>
            <a:pPr marL="160735" indent="-160735" defTabSz="514350">
              <a:buFont typeface="Arial" panose="020B0604020202020204" pitchFamily="34" charset="0"/>
              <a:buChar char="•"/>
              <a:defRPr/>
            </a:pPr>
            <a:endParaRPr lang="en-US" b="1" dirty="0">
              <a:solidFill>
                <a:prstClr val="black"/>
              </a:solidFill>
              <a:latin typeface=" Arial"/>
              <a:ea typeface="Times New Roman" panose="02020603050405020304" pitchFamily="18" charset="0"/>
            </a:endParaRPr>
          </a:p>
          <a:p>
            <a:pPr marL="160735" indent="-160735" defTabSz="514350">
              <a:buFont typeface="Arial" panose="020B0604020202020204" pitchFamily="34" charset="0"/>
              <a:buChar char="•"/>
              <a:defRPr/>
            </a:pPr>
            <a:endParaRPr lang="en-US" b="1" dirty="0">
              <a:solidFill>
                <a:prstClr val="black"/>
              </a:solidFill>
              <a:latin typeface=" Arial"/>
              <a:ea typeface="Times New Roman" panose="02020603050405020304" pitchFamily="18" charset="0"/>
            </a:endParaRPr>
          </a:p>
          <a:p>
            <a:pPr marL="160735" indent="-160735" defTabSz="514350">
              <a:buFont typeface="Arial" panose="020B0604020202020204" pitchFamily="34" charset="0"/>
              <a:buChar char="•"/>
              <a:defRPr/>
            </a:pPr>
            <a:endParaRPr lang="en-US" b="1" dirty="0">
              <a:solidFill>
                <a:prstClr val="black"/>
              </a:solidFill>
              <a:latin typeface=" Arial"/>
              <a:ea typeface="Times New Roman" panose="02020603050405020304" pitchFamily="18" charset="0"/>
            </a:endParaRPr>
          </a:p>
          <a:p>
            <a:pPr marL="160735" indent="-160735" defTabSz="514350">
              <a:buFont typeface="Arial" panose="020B0604020202020204" pitchFamily="34" charset="0"/>
              <a:buChar char="•"/>
              <a:defRPr/>
            </a:pPr>
            <a:r>
              <a:rPr lang="en-US" b="1" dirty="0">
                <a:solidFill>
                  <a:prstClr val="black"/>
                </a:solidFill>
                <a:latin typeface=" Arial"/>
                <a:ea typeface="Times New Roman" panose="02020603050405020304" pitchFamily="18" charset="0"/>
              </a:rPr>
              <a:t>Annual training briefings (ATB) for RC units are presented to the next higher commander </a:t>
            </a:r>
            <a:endParaRPr lang="en-US" b="1" dirty="0">
              <a:solidFill>
                <a:prstClr val="black"/>
              </a:solidFill>
              <a:latin typeface=" Arial"/>
            </a:endParaRPr>
          </a:p>
        </p:txBody>
      </p:sp>
      <p:sp>
        <p:nvSpPr>
          <p:cNvPr id="3" name="TextBox 2">
            <a:extLst>
              <a:ext uri="{FF2B5EF4-FFF2-40B4-BE49-F238E27FC236}">
                <a16:creationId xmlns:a16="http://schemas.microsoft.com/office/drawing/2014/main" id="{5CA53353-218F-719C-6A2C-AACF1B796AA2}"/>
              </a:ext>
            </a:extLst>
          </p:cNvPr>
          <p:cNvSpPr txBox="1"/>
          <p:nvPr/>
        </p:nvSpPr>
        <p:spPr>
          <a:xfrm>
            <a:off x="0" y="661785"/>
            <a:ext cx="9144000" cy="584775"/>
          </a:xfrm>
          <a:prstGeom prst="rect">
            <a:avLst/>
          </a:prstGeom>
          <a:noFill/>
        </p:spPr>
        <p:txBody>
          <a:bodyPr wrap="square" rtlCol="0" anchor="ctr">
            <a:spAutoFit/>
          </a:bodyPr>
          <a:lstStyle/>
          <a:p>
            <a:pPr algn="ctr"/>
            <a:r>
              <a:rPr lang="en-US" sz="3200" b="1" dirty="0">
                <a:latin typeface=" Arial"/>
              </a:rPr>
              <a:t>Annual Training Briefs</a:t>
            </a:r>
          </a:p>
        </p:txBody>
      </p:sp>
    </p:spTree>
    <p:extLst>
      <p:ext uri="{BB962C8B-B14F-4D97-AF65-F5344CB8AC3E}">
        <p14:creationId xmlns:p14="http://schemas.microsoft.com/office/powerpoint/2010/main" val="1291967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27DC0-AA2D-465A-A4AE-5AA61ABF4E88}"/>
              </a:ext>
            </a:extLst>
          </p:cNvPr>
          <p:cNvGrpSpPr/>
          <p:nvPr/>
        </p:nvGrpSpPr>
        <p:grpSpPr>
          <a:xfrm>
            <a:off x="464254" y="4132007"/>
            <a:ext cx="8269356" cy="2426631"/>
            <a:chOff x="3052292" y="1993548"/>
            <a:chExt cx="5436253" cy="3156402"/>
          </a:xfrm>
        </p:grpSpPr>
        <p:grpSp>
          <p:nvGrpSpPr>
            <p:cNvPr id="5" name="Group 4">
              <a:extLst>
                <a:ext uri="{FF2B5EF4-FFF2-40B4-BE49-F238E27FC236}">
                  <a16:creationId xmlns:a16="http://schemas.microsoft.com/office/drawing/2014/main" id="{9EA7E821-5050-430B-BC3E-702D97641774}"/>
                </a:ext>
              </a:extLst>
            </p:cNvPr>
            <p:cNvGrpSpPr/>
            <p:nvPr/>
          </p:nvGrpSpPr>
          <p:grpSpPr>
            <a:xfrm>
              <a:off x="3052292" y="1993548"/>
              <a:ext cx="5436253" cy="2764569"/>
              <a:chOff x="3052292" y="1993548"/>
              <a:chExt cx="5436253" cy="2764569"/>
            </a:xfrm>
          </p:grpSpPr>
          <p:grpSp>
            <p:nvGrpSpPr>
              <p:cNvPr id="7" name="Group 6">
                <a:extLst>
                  <a:ext uri="{FF2B5EF4-FFF2-40B4-BE49-F238E27FC236}">
                    <a16:creationId xmlns:a16="http://schemas.microsoft.com/office/drawing/2014/main" id="{5EB3C548-DE60-40D0-85D4-023AE6C3A36A}"/>
                  </a:ext>
                </a:extLst>
              </p:cNvPr>
              <p:cNvGrpSpPr/>
              <p:nvPr/>
            </p:nvGrpSpPr>
            <p:grpSpPr>
              <a:xfrm>
                <a:off x="3157465" y="1993548"/>
                <a:ext cx="5247537" cy="2676911"/>
                <a:chOff x="681302" y="1079148"/>
                <a:chExt cx="5247537" cy="2676911"/>
              </a:xfrm>
            </p:grpSpPr>
            <p:sp>
              <p:nvSpPr>
                <p:cNvPr id="9" name="TextBox 8">
                  <a:extLst>
                    <a:ext uri="{FF2B5EF4-FFF2-40B4-BE49-F238E27FC236}">
                      <a16:creationId xmlns:a16="http://schemas.microsoft.com/office/drawing/2014/main" id="{E61E2E9F-CD3D-4847-8D57-92A611AFC104}"/>
                    </a:ext>
                  </a:extLst>
                </p:cNvPr>
                <p:cNvSpPr txBox="1"/>
                <p:nvPr/>
              </p:nvSpPr>
              <p:spPr>
                <a:xfrm>
                  <a:off x="681302" y="1623293"/>
                  <a:ext cx="506519" cy="420352"/>
                </a:xfrm>
                <a:prstGeom prst="rect">
                  <a:avLst/>
                </a:prstGeom>
                <a:noFill/>
              </p:spPr>
              <p:txBody>
                <a:bodyPr wrap="none" rtlCol="0">
                  <a:spAutoFit/>
                </a:bodyPr>
                <a:lstStyle/>
                <a:p>
                  <a:pPr algn="ctr" defTabSz="514350">
                    <a:defRPr/>
                  </a:pPr>
                  <a:r>
                    <a:rPr lang="en-US" sz="750" b="1">
                      <a:latin typeface=" Arial"/>
                    </a:rPr>
                    <a:t>LRTP</a:t>
                  </a:r>
                </a:p>
                <a:p>
                  <a:pPr algn="ctr" defTabSz="514350">
                    <a:defRPr/>
                  </a:pPr>
                  <a:r>
                    <a:rPr lang="en-US" sz="750" b="1">
                      <a:latin typeface=" Arial"/>
                    </a:rPr>
                    <a:t>Briefing</a:t>
                  </a:r>
                </a:p>
              </p:txBody>
            </p:sp>
            <p:sp>
              <p:nvSpPr>
                <p:cNvPr id="10" name="TextBox 9">
                  <a:extLst>
                    <a:ext uri="{FF2B5EF4-FFF2-40B4-BE49-F238E27FC236}">
                      <a16:creationId xmlns:a16="http://schemas.microsoft.com/office/drawing/2014/main" id="{C232E340-AA68-4E83-A8CC-2710CF976961}"/>
                    </a:ext>
                  </a:extLst>
                </p:cNvPr>
                <p:cNvSpPr txBox="1"/>
                <p:nvPr/>
              </p:nvSpPr>
              <p:spPr>
                <a:xfrm>
                  <a:off x="927531" y="1079148"/>
                  <a:ext cx="592370" cy="420352"/>
                </a:xfrm>
                <a:prstGeom prst="rect">
                  <a:avLst/>
                </a:prstGeom>
                <a:solidFill>
                  <a:schemeClr val="bg1"/>
                </a:solidFill>
              </p:spPr>
              <p:txBody>
                <a:bodyPr wrap="none" rtlCol="0">
                  <a:spAutoFit/>
                </a:bodyPr>
                <a:lstStyle/>
                <a:p>
                  <a:pPr algn="ctr" defTabSz="514350">
                    <a:defRPr/>
                  </a:pPr>
                  <a:r>
                    <a:rPr lang="en-US" sz="750" b="1">
                      <a:latin typeface=" Arial"/>
                    </a:rPr>
                    <a:t>ATG</a:t>
                  </a:r>
                </a:p>
                <a:p>
                  <a:pPr algn="ctr" defTabSz="514350">
                    <a:defRPr/>
                  </a:pPr>
                  <a:r>
                    <a:rPr lang="en-US" sz="750" b="1">
                      <a:latin typeface=" Arial"/>
                    </a:rPr>
                    <a:t>published</a:t>
                  </a:r>
                </a:p>
              </p:txBody>
            </p:sp>
            <p:grpSp>
              <p:nvGrpSpPr>
                <p:cNvPr id="11" name="Group 10">
                  <a:extLst>
                    <a:ext uri="{FF2B5EF4-FFF2-40B4-BE49-F238E27FC236}">
                      <a16:creationId xmlns:a16="http://schemas.microsoft.com/office/drawing/2014/main" id="{A1264F1A-D060-4110-80DC-497808199D33}"/>
                    </a:ext>
                  </a:extLst>
                </p:cNvPr>
                <p:cNvGrpSpPr/>
                <p:nvPr/>
              </p:nvGrpSpPr>
              <p:grpSpPr>
                <a:xfrm>
                  <a:off x="1777182" y="2078231"/>
                  <a:ext cx="3442813" cy="401764"/>
                  <a:chOff x="1680078" y="1754551"/>
                  <a:chExt cx="3442813" cy="401764"/>
                </a:xfrm>
              </p:grpSpPr>
              <p:sp>
                <p:nvSpPr>
                  <p:cNvPr id="37" name="TextBox 36">
                    <a:extLst>
                      <a:ext uri="{FF2B5EF4-FFF2-40B4-BE49-F238E27FC236}">
                        <a16:creationId xmlns:a16="http://schemas.microsoft.com/office/drawing/2014/main" id="{DE0AFC17-BB5D-475E-8092-89A37081557A}"/>
                      </a:ext>
                    </a:extLst>
                  </p:cNvPr>
                  <p:cNvSpPr txBox="1"/>
                  <p:nvPr/>
                </p:nvSpPr>
                <p:spPr>
                  <a:xfrm>
                    <a:off x="2658349" y="1754551"/>
                    <a:ext cx="508000" cy="390327"/>
                  </a:xfrm>
                  <a:prstGeom prst="rect">
                    <a:avLst/>
                  </a:prstGeom>
                  <a:noFill/>
                </p:spPr>
                <p:txBody>
                  <a:bodyPr wrap="none" rtlCol="0">
                    <a:spAutoFit/>
                  </a:bodyPr>
                  <a:lstStyle/>
                  <a:p>
                    <a:pPr defTabSz="514350">
                      <a:defRPr/>
                    </a:pPr>
                    <a:r>
                      <a:rPr lang="en-US" sz="1350" b="1">
                        <a:latin typeface=" Arial"/>
                      </a:rPr>
                      <a:t>QTB</a:t>
                    </a:r>
                  </a:p>
                </p:txBody>
              </p:sp>
              <p:sp>
                <p:nvSpPr>
                  <p:cNvPr id="38" name="TextBox 37">
                    <a:extLst>
                      <a:ext uri="{FF2B5EF4-FFF2-40B4-BE49-F238E27FC236}">
                        <a16:creationId xmlns:a16="http://schemas.microsoft.com/office/drawing/2014/main" id="{305ED55B-BB56-4FC4-994B-CBF3FE94B0F2}"/>
                      </a:ext>
                    </a:extLst>
                  </p:cNvPr>
                  <p:cNvSpPr txBox="1"/>
                  <p:nvPr/>
                </p:nvSpPr>
                <p:spPr>
                  <a:xfrm>
                    <a:off x="3636619" y="1754551"/>
                    <a:ext cx="593850" cy="390327"/>
                  </a:xfrm>
                  <a:prstGeom prst="rect">
                    <a:avLst/>
                  </a:prstGeom>
                  <a:noFill/>
                </p:spPr>
                <p:txBody>
                  <a:bodyPr wrap="none" rtlCol="0">
                    <a:spAutoFit/>
                  </a:bodyPr>
                  <a:lstStyle/>
                  <a:p>
                    <a:pPr defTabSz="514350">
                      <a:defRPr/>
                    </a:pPr>
                    <a:r>
                      <a:rPr lang="en-US" sz="1350" b="1">
                        <a:latin typeface=" Arial"/>
                      </a:rPr>
                      <a:t>SATB</a:t>
                    </a:r>
                  </a:p>
                </p:txBody>
              </p:sp>
              <p:sp>
                <p:nvSpPr>
                  <p:cNvPr id="39" name="TextBox 38">
                    <a:extLst>
                      <a:ext uri="{FF2B5EF4-FFF2-40B4-BE49-F238E27FC236}">
                        <a16:creationId xmlns:a16="http://schemas.microsoft.com/office/drawing/2014/main" id="{4BB82D17-8D01-494E-9740-4E76A5CF596D}"/>
                      </a:ext>
                    </a:extLst>
                  </p:cNvPr>
                  <p:cNvSpPr txBox="1"/>
                  <p:nvPr/>
                </p:nvSpPr>
                <p:spPr>
                  <a:xfrm>
                    <a:off x="4614891" y="1754551"/>
                    <a:ext cx="508000" cy="390327"/>
                  </a:xfrm>
                  <a:prstGeom prst="rect">
                    <a:avLst/>
                  </a:prstGeom>
                  <a:noFill/>
                </p:spPr>
                <p:txBody>
                  <a:bodyPr wrap="none" rtlCol="0">
                    <a:spAutoFit/>
                  </a:bodyPr>
                  <a:lstStyle/>
                  <a:p>
                    <a:pPr defTabSz="514350">
                      <a:defRPr/>
                    </a:pPr>
                    <a:r>
                      <a:rPr lang="en-US" sz="1350" b="1">
                        <a:latin typeface=" Arial"/>
                      </a:rPr>
                      <a:t>QTB</a:t>
                    </a:r>
                  </a:p>
                </p:txBody>
              </p:sp>
              <p:sp>
                <p:nvSpPr>
                  <p:cNvPr id="40" name="TextBox 39">
                    <a:extLst>
                      <a:ext uri="{FF2B5EF4-FFF2-40B4-BE49-F238E27FC236}">
                        <a16:creationId xmlns:a16="http://schemas.microsoft.com/office/drawing/2014/main" id="{18D1F001-7648-4F2E-9CFB-A2D78451574B}"/>
                      </a:ext>
                    </a:extLst>
                  </p:cNvPr>
                  <p:cNvSpPr txBox="1"/>
                  <p:nvPr/>
                </p:nvSpPr>
                <p:spPr>
                  <a:xfrm>
                    <a:off x="1680078" y="1765988"/>
                    <a:ext cx="593850" cy="390327"/>
                  </a:xfrm>
                  <a:prstGeom prst="rect">
                    <a:avLst/>
                  </a:prstGeom>
                  <a:noFill/>
                </p:spPr>
                <p:txBody>
                  <a:bodyPr wrap="none" rtlCol="0">
                    <a:spAutoFit/>
                  </a:bodyPr>
                  <a:lstStyle/>
                  <a:p>
                    <a:pPr defTabSz="514350">
                      <a:defRPr/>
                    </a:pPr>
                    <a:r>
                      <a:rPr lang="en-US" sz="1350" b="1" dirty="0">
                        <a:latin typeface=" Arial"/>
                      </a:rPr>
                      <a:t>SATB</a:t>
                    </a:r>
                  </a:p>
                </p:txBody>
              </p:sp>
            </p:grpSp>
            <p:sp>
              <p:nvSpPr>
                <p:cNvPr id="12" name="Right Arrow 15">
                  <a:extLst>
                    <a:ext uri="{FF2B5EF4-FFF2-40B4-BE49-F238E27FC236}">
                      <a16:creationId xmlns:a16="http://schemas.microsoft.com/office/drawing/2014/main" id="{129C59D1-5A9F-4221-AECE-F2CAB4793223}"/>
                    </a:ext>
                  </a:extLst>
                </p:cNvPr>
                <p:cNvSpPr/>
                <p:nvPr/>
              </p:nvSpPr>
              <p:spPr>
                <a:xfrm>
                  <a:off x="934562" y="2270497"/>
                  <a:ext cx="4994277" cy="45620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200" b="1">
                    <a:solidFill>
                      <a:schemeClr val="tx1"/>
                    </a:solidFill>
                    <a:latin typeface=" Arial"/>
                  </a:endParaRPr>
                </a:p>
              </p:txBody>
            </p:sp>
            <p:cxnSp>
              <p:nvCxnSpPr>
                <p:cNvPr id="13" name="Straight Arrow Connector 12">
                  <a:extLst>
                    <a:ext uri="{FF2B5EF4-FFF2-40B4-BE49-F238E27FC236}">
                      <a16:creationId xmlns:a16="http://schemas.microsoft.com/office/drawing/2014/main" id="{3F0DE221-4A65-40D6-A739-FEEEED2B679C}"/>
                    </a:ext>
                  </a:extLst>
                </p:cNvPr>
                <p:cNvCxnSpPr>
                  <a:stCxn id="10" idx="2"/>
                </p:cNvCxnSpPr>
                <p:nvPr/>
              </p:nvCxnSpPr>
              <p:spPr>
                <a:xfrm>
                  <a:off x="1223716" y="1499500"/>
                  <a:ext cx="0" cy="863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B33E4DC-CA36-40F3-859B-E1615E54C22A}"/>
                    </a:ext>
                  </a:extLst>
                </p:cNvPr>
                <p:cNvGrpSpPr/>
                <p:nvPr/>
              </p:nvGrpSpPr>
              <p:grpSpPr>
                <a:xfrm>
                  <a:off x="1158983" y="2888923"/>
                  <a:ext cx="4705120" cy="390328"/>
                  <a:chOff x="1223719" y="2977935"/>
                  <a:chExt cx="4705120" cy="390328"/>
                </a:xfrm>
              </p:grpSpPr>
              <p:sp>
                <p:nvSpPr>
                  <p:cNvPr id="35" name="TextBox 34">
                    <a:extLst>
                      <a:ext uri="{FF2B5EF4-FFF2-40B4-BE49-F238E27FC236}">
                        <a16:creationId xmlns:a16="http://schemas.microsoft.com/office/drawing/2014/main" id="{AF1F0B19-C254-4B52-8D15-1D48E76DB204}"/>
                      </a:ext>
                    </a:extLst>
                  </p:cNvPr>
                  <p:cNvSpPr txBox="1"/>
                  <p:nvPr/>
                </p:nvSpPr>
                <p:spPr>
                  <a:xfrm>
                    <a:off x="1285922" y="2977935"/>
                    <a:ext cx="854362" cy="390328"/>
                  </a:xfrm>
                  <a:prstGeom prst="rect">
                    <a:avLst/>
                  </a:prstGeom>
                  <a:noFill/>
                </p:spPr>
                <p:txBody>
                  <a:bodyPr wrap="none" rtlCol="0">
                    <a:spAutoFit/>
                  </a:bodyPr>
                  <a:lstStyle/>
                  <a:p>
                    <a:pPr algn="ctr" defTabSz="514350">
                      <a:defRPr/>
                    </a:pPr>
                    <a:r>
                      <a:rPr lang="en-US" sz="675" b="1">
                        <a:latin typeface=" Arial"/>
                      </a:rPr>
                      <a:t>Training Meetings</a:t>
                    </a:r>
                  </a:p>
                  <a:p>
                    <a:pPr algn="ctr" defTabSz="514350">
                      <a:defRPr/>
                    </a:pPr>
                    <a:r>
                      <a:rPr lang="en-US" sz="675" b="1">
                        <a:latin typeface=" Arial"/>
                      </a:rPr>
                      <a:t>(at echelon)</a:t>
                    </a:r>
                  </a:p>
                </p:txBody>
              </p:sp>
              <p:cxnSp>
                <p:nvCxnSpPr>
                  <p:cNvPr id="36" name="Straight Arrow Connector 35">
                    <a:extLst>
                      <a:ext uri="{FF2B5EF4-FFF2-40B4-BE49-F238E27FC236}">
                        <a16:creationId xmlns:a16="http://schemas.microsoft.com/office/drawing/2014/main" id="{1A6B491B-06A4-484E-B738-3BD2D46C585E}"/>
                      </a:ext>
                    </a:extLst>
                  </p:cNvPr>
                  <p:cNvCxnSpPr/>
                  <p:nvPr/>
                </p:nvCxnSpPr>
                <p:spPr>
                  <a:xfrm>
                    <a:off x="1223719" y="3188262"/>
                    <a:ext cx="47051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71D6ACA-EC75-4D06-802A-78C9B8F61245}"/>
                    </a:ext>
                  </a:extLst>
                </p:cNvPr>
                <p:cNvGrpSpPr/>
                <p:nvPr/>
              </p:nvGrpSpPr>
              <p:grpSpPr>
                <a:xfrm>
                  <a:off x="1158982" y="3230618"/>
                  <a:ext cx="4705121" cy="525441"/>
                  <a:chOff x="1223718" y="3319630"/>
                  <a:chExt cx="4705121" cy="525441"/>
                </a:xfrm>
              </p:grpSpPr>
              <p:sp>
                <p:nvSpPr>
                  <p:cNvPr id="33" name="TextBox 32">
                    <a:extLst>
                      <a:ext uri="{FF2B5EF4-FFF2-40B4-BE49-F238E27FC236}">
                        <a16:creationId xmlns:a16="http://schemas.microsoft.com/office/drawing/2014/main" id="{758B4401-C569-4D49-99CD-8F2D29B4EB67}"/>
                      </a:ext>
                    </a:extLst>
                  </p:cNvPr>
                  <p:cNvSpPr txBox="1"/>
                  <p:nvPr/>
                </p:nvSpPr>
                <p:spPr>
                  <a:xfrm>
                    <a:off x="3080009" y="3319630"/>
                    <a:ext cx="703383" cy="525441"/>
                  </a:xfrm>
                  <a:prstGeom prst="rect">
                    <a:avLst/>
                  </a:prstGeom>
                  <a:noFill/>
                </p:spPr>
                <p:txBody>
                  <a:bodyPr wrap="none" rtlCol="0">
                    <a:spAutoFit/>
                  </a:bodyPr>
                  <a:lstStyle/>
                  <a:p>
                    <a:pPr algn="ctr" defTabSz="514350">
                      <a:defRPr/>
                    </a:pPr>
                    <a:r>
                      <a:rPr lang="en-US" sz="675" b="1">
                        <a:latin typeface=" Arial"/>
                      </a:rPr>
                      <a:t>Commanders’</a:t>
                    </a:r>
                  </a:p>
                  <a:p>
                    <a:pPr algn="ctr" defTabSz="514350">
                      <a:defRPr/>
                    </a:pPr>
                    <a:r>
                      <a:rPr lang="en-US" sz="675" b="1">
                        <a:latin typeface=" Arial"/>
                      </a:rPr>
                      <a:t>Dialogues</a:t>
                    </a:r>
                  </a:p>
                  <a:p>
                    <a:pPr algn="ctr" defTabSz="514350">
                      <a:defRPr/>
                    </a:pPr>
                    <a:r>
                      <a:rPr lang="en-US" sz="675" b="1">
                        <a:latin typeface=" Arial"/>
                      </a:rPr>
                      <a:t>(throughout)</a:t>
                    </a:r>
                  </a:p>
                </p:txBody>
              </p:sp>
              <p:cxnSp>
                <p:nvCxnSpPr>
                  <p:cNvPr id="34" name="Straight Arrow Connector 33">
                    <a:extLst>
                      <a:ext uri="{FF2B5EF4-FFF2-40B4-BE49-F238E27FC236}">
                        <a16:creationId xmlns:a16="http://schemas.microsoft.com/office/drawing/2014/main" id="{1241C985-F3E9-4BA9-B59C-9D63B41F10FD}"/>
                      </a:ext>
                    </a:extLst>
                  </p:cNvPr>
                  <p:cNvCxnSpPr/>
                  <p:nvPr/>
                </p:nvCxnSpPr>
                <p:spPr>
                  <a:xfrm>
                    <a:off x="1223718" y="3516404"/>
                    <a:ext cx="470512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CDAA051-F817-4ED5-B0F5-A28763CB2C36}"/>
                    </a:ext>
                  </a:extLst>
                </p:cNvPr>
                <p:cNvGrpSpPr/>
                <p:nvPr/>
              </p:nvGrpSpPr>
              <p:grpSpPr>
                <a:xfrm>
                  <a:off x="1969091" y="2450223"/>
                  <a:ext cx="3031179" cy="72828"/>
                  <a:chOff x="1969091" y="2409763"/>
                  <a:chExt cx="3031179" cy="72828"/>
                </a:xfrm>
              </p:grpSpPr>
              <p:sp>
                <p:nvSpPr>
                  <p:cNvPr id="29" name="Oval 28">
                    <a:extLst>
                      <a:ext uri="{FF2B5EF4-FFF2-40B4-BE49-F238E27FC236}">
                        <a16:creationId xmlns:a16="http://schemas.microsoft.com/office/drawing/2014/main" id="{AB2B9857-563B-47EF-9C9B-12D9A4FF8411}"/>
                      </a:ext>
                    </a:extLst>
                  </p:cNvPr>
                  <p:cNvSpPr/>
                  <p:nvPr/>
                </p:nvSpPr>
                <p:spPr>
                  <a:xfrm>
                    <a:off x="1969091" y="2409763"/>
                    <a:ext cx="72331" cy="72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200" b="1">
                      <a:solidFill>
                        <a:schemeClr val="tx1"/>
                      </a:solidFill>
                      <a:latin typeface="Calibri"/>
                    </a:endParaRPr>
                  </a:p>
                </p:txBody>
              </p:sp>
              <p:sp>
                <p:nvSpPr>
                  <p:cNvPr id="30" name="Oval 29">
                    <a:extLst>
                      <a:ext uri="{FF2B5EF4-FFF2-40B4-BE49-F238E27FC236}">
                        <a16:creationId xmlns:a16="http://schemas.microsoft.com/office/drawing/2014/main" id="{C7ACB527-D85B-47A9-9603-E6E2FDD7E373}"/>
                      </a:ext>
                    </a:extLst>
                  </p:cNvPr>
                  <p:cNvSpPr/>
                  <p:nvPr/>
                </p:nvSpPr>
                <p:spPr>
                  <a:xfrm>
                    <a:off x="2955374" y="2409763"/>
                    <a:ext cx="72331" cy="72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200" b="1">
                      <a:solidFill>
                        <a:schemeClr val="tx1"/>
                      </a:solidFill>
                      <a:latin typeface="Calibri"/>
                    </a:endParaRPr>
                  </a:p>
                </p:txBody>
              </p:sp>
              <p:sp>
                <p:nvSpPr>
                  <p:cNvPr id="31" name="Oval 30">
                    <a:extLst>
                      <a:ext uri="{FF2B5EF4-FFF2-40B4-BE49-F238E27FC236}">
                        <a16:creationId xmlns:a16="http://schemas.microsoft.com/office/drawing/2014/main" id="{9CEF7607-6A51-416B-A49A-C3F7DF489661}"/>
                      </a:ext>
                    </a:extLst>
                  </p:cNvPr>
                  <p:cNvSpPr/>
                  <p:nvPr/>
                </p:nvSpPr>
                <p:spPr>
                  <a:xfrm>
                    <a:off x="3941657" y="2409763"/>
                    <a:ext cx="72331" cy="72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200" b="1">
                      <a:solidFill>
                        <a:schemeClr val="tx1"/>
                      </a:solidFill>
                      <a:latin typeface="Calibri"/>
                    </a:endParaRPr>
                  </a:p>
                </p:txBody>
              </p:sp>
              <p:sp>
                <p:nvSpPr>
                  <p:cNvPr id="32" name="Oval 31">
                    <a:extLst>
                      <a:ext uri="{FF2B5EF4-FFF2-40B4-BE49-F238E27FC236}">
                        <a16:creationId xmlns:a16="http://schemas.microsoft.com/office/drawing/2014/main" id="{A974127B-B169-431F-B0A8-A43AC7939C4C}"/>
                      </a:ext>
                    </a:extLst>
                  </p:cNvPr>
                  <p:cNvSpPr/>
                  <p:nvPr/>
                </p:nvSpPr>
                <p:spPr>
                  <a:xfrm>
                    <a:off x="4927939" y="2409763"/>
                    <a:ext cx="72331" cy="72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200" b="1">
                      <a:solidFill>
                        <a:schemeClr val="tx1"/>
                      </a:solidFill>
                      <a:latin typeface="Calibri"/>
                    </a:endParaRPr>
                  </a:p>
                </p:txBody>
              </p:sp>
            </p:grpSp>
            <p:cxnSp>
              <p:nvCxnSpPr>
                <p:cNvPr id="17" name="Straight Arrow Connector 16">
                  <a:extLst>
                    <a:ext uri="{FF2B5EF4-FFF2-40B4-BE49-F238E27FC236}">
                      <a16:creationId xmlns:a16="http://schemas.microsoft.com/office/drawing/2014/main" id="{13A9B645-4BE3-457D-892E-068FEFA3D490}"/>
                    </a:ext>
                  </a:extLst>
                </p:cNvPr>
                <p:cNvCxnSpPr>
                  <a:stCxn id="9" idx="2"/>
                </p:cNvCxnSpPr>
                <p:nvPr/>
              </p:nvCxnSpPr>
              <p:spPr>
                <a:xfrm>
                  <a:off x="934562" y="2043644"/>
                  <a:ext cx="0" cy="327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374AC43-4806-4FB9-87CE-C87E807171A8}"/>
                    </a:ext>
                  </a:extLst>
                </p:cNvPr>
                <p:cNvGrpSpPr/>
                <p:nvPr/>
              </p:nvGrpSpPr>
              <p:grpSpPr>
                <a:xfrm>
                  <a:off x="1548561" y="2513863"/>
                  <a:ext cx="3297702" cy="426032"/>
                  <a:chOff x="1548561" y="2513863"/>
                  <a:chExt cx="3297702" cy="426032"/>
                </a:xfrm>
              </p:grpSpPr>
              <p:grpSp>
                <p:nvGrpSpPr>
                  <p:cNvPr id="19" name="Group 18">
                    <a:extLst>
                      <a:ext uri="{FF2B5EF4-FFF2-40B4-BE49-F238E27FC236}">
                        <a16:creationId xmlns:a16="http://schemas.microsoft.com/office/drawing/2014/main" id="{203F7EB9-AE00-49E3-A5D8-203F7C7C9002}"/>
                      </a:ext>
                    </a:extLst>
                  </p:cNvPr>
                  <p:cNvGrpSpPr/>
                  <p:nvPr/>
                </p:nvGrpSpPr>
                <p:grpSpPr>
                  <a:xfrm>
                    <a:off x="1548561" y="2684680"/>
                    <a:ext cx="3297702" cy="255215"/>
                    <a:chOff x="1500009" y="2611852"/>
                    <a:chExt cx="3297702" cy="255215"/>
                  </a:xfrm>
                </p:grpSpPr>
                <p:sp>
                  <p:nvSpPr>
                    <p:cNvPr id="25" name="TextBox 24">
                      <a:extLst>
                        <a:ext uri="{FF2B5EF4-FFF2-40B4-BE49-F238E27FC236}">
                          <a16:creationId xmlns:a16="http://schemas.microsoft.com/office/drawing/2014/main" id="{00692BBD-0AA6-407F-B056-4413BD42A6ED}"/>
                        </a:ext>
                      </a:extLst>
                    </p:cNvPr>
                    <p:cNvSpPr txBox="1"/>
                    <p:nvPr/>
                  </p:nvSpPr>
                  <p:spPr>
                    <a:xfrm>
                      <a:off x="1500009" y="2611852"/>
                      <a:ext cx="334818" cy="255215"/>
                    </a:xfrm>
                    <a:prstGeom prst="rect">
                      <a:avLst/>
                    </a:prstGeom>
                    <a:noFill/>
                  </p:spPr>
                  <p:txBody>
                    <a:bodyPr wrap="none" rtlCol="0">
                      <a:spAutoFit/>
                    </a:bodyPr>
                    <a:lstStyle/>
                    <a:p>
                      <a:pPr defTabSz="514350">
                        <a:defRPr/>
                      </a:pPr>
                      <a:r>
                        <a:rPr lang="en-US" sz="675" b="1">
                          <a:latin typeface=" Arial"/>
                        </a:rPr>
                        <a:t>TRC</a:t>
                      </a:r>
                    </a:p>
                  </p:txBody>
                </p:sp>
                <p:sp>
                  <p:nvSpPr>
                    <p:cNvPr id="26" name="TextBox 25">
                      <a:extLst>
                        <a:ext uri="{FF2B5EF4-FFF2-40B4-BE49-F238E27FC236}">
                          <a16:creationId xmlns:a16="http://schemas.microsoft.com/office/drawing/2014/main" id="{215753DB-A1CD-413D-AF91-A6D872F096B5}"/>
                        </a:ext>
                      </a:extLst>
                    </p:cNvPr>
                    <p:cNvSpPr txBox="1"/>
                    <p:nvPr/>
                  </p:nvSpPr>
                  <p:spPr>
                    <a:xfrm>
                      <a:off x="3475265" y="2611852"/>
                      <a:ext cx="334818" cy="255215"/>
                    </a:xfrm>
                    <a:prstGeom prst="rect">
                      <a:avLst/>
                    </a:prstGeom>
                    <a:noFill/>
                  </p:spPr>
                  <p:txBody>
                    <a:bodyPr wrap="none" rtlCol="0">
                      <a:spAutoFit/>
                    </a:bodyPr>
                    <a:lstStyle/>
                    <a:p>
                      <a:pPr defTabSz="514350">
                        <a:defRPr/>
                      </a:pPr>
                      <a:r>
                        <a:rPr lang="en-US" sz="675" b="1">
                          <a:latin typeface=" Arial"/>
                        </a:rPr>
                        <a:t>TRC</a:t>
                      </a:r>
                    </a:p>
                  </p:txBody>
                </p:sp>
                <p:sp>
                  <p:nvSpPr>
                    <p:cNvPr id="27" name="TextBox 26">
                      <a:extLst>
                        <a:ext uri="{FF2B5EF4-FFF2-40B4-BE49-F238E27FC236}">
                          <a16:creationId xmlns:a16="http://schemas.microsoft.com/office/drawing/2014/main" id="{5B94FB80-9F3C-496E-9E95-E7C26C73A6AA}"/>
                        </a:ext>
                      </a:extLst>
                    </p:cNvPr>
                    <p:cNvSpPr txBox="1"/>
                    <p:nvPr/>
                  </p:nvSpPr>
                  <p:spPr>
                    <a:xfrm>
                      <a:off x="4462893" y="2611852"/>
                      <a:ext cx="334818" cy="255215"/>
                    </a:xfrm>
                    <a:prstGeom prst="rect">
                      <a:avLst/>
                    </a:prstGeom>
                    <a:noFill/>
                  </p:spPr>
                  <p:txBody>
                    <a:bodyPr wrap="none" rtlCol="0">
                      <a:spAutoFit/>
                    </a:bodyPr>
                    <a:lstStyle/>
                    <a:p>
                      <a:pPr defTabSz="514350">
                        <a:defRPr/>
                      </a:pPr>
                      <a:r>
                        <a:rPr lang="en-US" sz="675" b="1">
                          <a:latin typeface=" Arial"/>
                        </a:rPr>
                        <a:t>TRC</a:t>
                      </a:r>
                    </a:p>
                  </p:txBody>
                </p:sp>
                <p:sp>
                  <p:nvSpPr>
                    <p:cNvPr id="28" name="TextBox 27">
                      <a:extLst>
                        <a:ext uri="{FF2B5EF4-FFF2-40B4-BE49-F238E27FC236}">
                          <a16:creationId xmlns:a16="http://schemas.microsoft.com/office/drawing/2014/main" id="{9B2A312B-C715-4873-BA8A-DCC7765F2DEE}"/>
                        </a:ext>
                      </a:extLst>
                    </p:cNvPr>
                    <p:cNvSpPr txBox="1"/>
                    <p:nvPr/>
                  </p:nvSpPr>
                  <p:spPr>
                    <a:xfrm>
                      <a:off x="2487637" y="2611852"/>
                      <a:ext cx="334818" cy="255215"/>
                    </a:xfrm>
                    <a:prstGeom prst="rect">
                      <a:avLst/>
                    </a:prstGeom>
                    <a:noFill/>
                  </p:spPr>
                  <p:txBody>
                    <a:bodyPr wrap="none" rtlCol="0">
                      <a:spAutoFit/>
                    </a:bodyPr>
                    <a:lstStyle/>
                    <a:p>
                      <a:pPr defTabSz="514350">
                        <a:defRPr/>
                      </a:pPr>
                      <a:r>
                        <a:rPr lang="en-US" sz="675" b="1">
                          <a:latin typeface=" Arial"/>
                        </a:rPr>
                        <a:t>TRC</a:t>
                      </a:r>
                    </a:p>
                  </p:txBody>
                </p:sp>
              </p:grpSp>
              <p:grpSp>
                <p:nvGrpSpPr>
                  <p:cNvPr id="20" name="Group 19">
                    <a:extLst>
                      <a:ext uri="{FF2B5EF4-FFF2-40B4-BE49-F238E27FC236}">
                        <a16:creationId xmlns:a16="http://schemas.microsoft.com/office/drawing/2014/main" id="{533FC7A3-9FE1-43D3-A20A-2AD70F9B3B76}"/>
                      </a:ext>
                    </a:extLst>
                  </p:cNvPr>
                  <p:cNvGrpSpPr/>
                  <p:nvPr/>
                </p:nvGrpSpPr>
                <p:grpSpPr>
                  <a:xfrm>
                    <a:off x="1773142" y="2513863"/>
                    <a:ext cx="2938853" cy="198043"/>
                    <a:chOff x="1773142" y="2473403"/>
                    <a:chExt cx="2938853" cy="198043"/>
                  </a:xfrm>
                </p:grpSpPr>
                <p:cxnSp>
                  <p:nvCxnSpPr>
                    <p:cNvPr id="21" name="Straight Arrow Connector 20">
                      <a:extLst>
                        <a:ext uri="{FF2B5EF4-FFF2-40B4-BE49-F238E27FC236}">
                          <a16:creationId xmlns:a16="http://schemas.microsoft.com/office/drawing/2014/main" id="{995EF6F2-5D14-4F57-A11B-B5FF5E8FD598}"/>
                        </a:ext>
                      </a:extLst>
                    </p:cNvPr>
                    <p:cNvCxnSpPr/>
                    <p:nvPr/>
                  </p:nvCxnSpPr>
                  <p:spPr>
                    <a:xfrm flipV="1">
                      <a:off x="1773142" y="2473403"/>
                      <a:ext cx="0" cy="19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37E3944-BE9B-4922-9DE2-E4D6D22C305A}"/>
                        </a:ext>
                      </a:extLst>
                    </p:cNvPr>
                    <p:cNvCxnSpPr/>
                    <p:nvPr/>
                  </p:nvCxnSpPr>
                  <p:spPr>
                    <a:xfrm flipV="1">
                      <a:off x="2755091" y="2473403"/>
                      <a:ext cx="0" cy="19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8840F67-81C6-4EBA-BFE4-8E8692F0AFFB}"/>
                        </a:ext>
                      </a:extLst>
                    </p:cNvPr>
                    <p:cNvCxnSpPr/>
                    <p:nvPr/>
                  </p:nvCxnSpPr>
                  <p:spPr>
                    <a:xfrm flipV="1">
                      <a:off x="3733724" y="2473403"/>
                      <a:ext cx="0" cy="19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D29A9DB-0DF3-4D25-90BD-988151C9E9BC}"/>
                        </a:ext>
                      </a:extLst>
                    </p:cNvPr>
                    <p:cNvCxnSpPr/>
                    <p:nvPr/>
                  </p:nvCxnSpPr>
                  <p:spPr>
                    <a:xfrm flipV="1">
                      <a:off x="4711995" y="2473403"/>
                      <a:ext cx="0" cy="19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8" name="Rectangle 7">
                <a:extLst>
                  <a:ext uri="{FF2B5EF4-FFF2-40B4-BE49-F238E27FC236}">
                    <a16:creationId xmlns:a16="http://schemas.microsoft.com/office/drawing/2014/main" id="{3B76FC6D-51DB-4A3C-BFF7-FE97D2BA9A8D}"/>
                  </a:ext>
                </a:extLst>
              </p:cNvPr>
              <p:cNvSpPr/>
              <p:nvPr/>
            </p:nvSpPr>
            <p:spPr>
              <a:xfrm>
                <a:off x="3052292" y="1993548"/>
                <a:ext cx="5436253" cy="276456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200" b="1">
                  <a:solidFill>
                    <a:schemeClr val="tx1"/>
                  </a:solidFill>
                  <a:latin typeface="Calibri"/>
                </a:endParaRPr>
              </a:p>
            </p:txBody>
          </p:sp>
        </p:grpSp>
        <p:sp>
          <p:nvSpPr>
            <p:cNvPr id="6" name="TextBox 5">
              <a:extLst>
                <a:ext uri="{FF2B5EF4-FFF2-40B4-BE49-F238E27FC236}">
                  <a16:creationId xmlns:a16="http://schemas.microsoft.com/office/drawing/2014/main" id="{C1677970-572F-4A8B-963E-0C6878115412}"/>
                </a:ext>
              </a:extLst>
            </p:cNvPr>
            <p:cNvSpPr txBox="1"/>
            <p:nvPr/>
          </p:nvSpPr>
          <p:spPr>
            <a:xfrm>
              <a:off x="3052292" y="4759623"/>
              <a:ext cx="5436253" cy="390327"/>
            </a:xfrm>
            <a:prstGeom prst="rect">
              <a:avLst/>
            </a:prstGeom>
            <a:noFill/>
            <a:ln w="3175">
              <a:solidFill>
                <a:schemeClr val="tx1"/>
              </a:solidFill>
            </a:ln>
          </p:spPr>
          <p:txBody>
            <a:bodyPr wrap="square" rtlCol="0">
              <a:spAutoFit/>
            </a:bodyPr>
            <a:lstStyle/>
            <a:p>
              <a:pPr defTabSz="514350">
                <a:defRPr/>
              </a:pPr>
              <a:r>
                <a:rPr lang="en-US" sz="675" b="1">
                  <a:latin typeface=" Arial"/>
                </a:rPr>
                <a:t>QTB    quarterly training briefing		           TRC    training resource conference</a:t>
              </a:r>
            </a:p>
            <a:p>
              <a:pPr defTabSz="514350">
                <a:defRPr/>
              </a:pPr>
              <a:r>
                <a:rPr lang="en-US" sz="675" b="1">
                  <a:latin typeface=" Arial"/>
                </a:rPr>
                <a:t>ATG   Training Guidance</a:t>
              </a:r>
            </a:p>
          </p:txBody>
        </p:sp>
      </p:grpSp>
      <p:sp>
        <p:nvSpPr>
          <p:cNvPr id="41" name="Rectangle 40">
            <a:extLst>
              <a:ext uri="{FF2B5EF4-FFF2-40B4-BE49-F238E27FC236}">
                <a16:creationId xmlns:a16="http://schemas.microsoft.com/office/drawing/2014/main" id="{E5581237-D52E-4578-B8B4-3339C3ED1424}"/>
              </a:ext>
            </a:extLst>
          </p:cNvPr>
          <p:cNvSpPr/>
          <p:nvPr/>
        </p:nvSpPr>
        <p:spPr>
          <a:xfrm>
            <a:off x="558721" y="1444653"/>
            <a:ext cx="8080422" cy="2431435"/>
          </a:xfrm>
          <a:prstGeom prst="rect">
            <a:avLst/>
          </a:prstGeom>
        </p:spPr>
        <p:txBody>
          <a:bodyPr wrap="square">
            <a:spAutoFit/>
          </a:bodyPr>
          <a:lstStyle/>
          <a:p>
            <a:pPr marL="192881" indent="-192881" defTabSz="514350">
              <a:buFont typeface="Arial" panose="020B0604020202020204" pitchFamily="34" charset="0"/>
              <a:buChar char="•"/>
              <a:defRPr/>
            </a:pPr>
            <a:r>
              <a:rPr lang="en-US" sz="2000" b="1" dirty="0">
                <a:solidFill>
                  <a:prstClr val="black"/>
                </a:solidFill>
                <a:latin typeface=" Arial"/>
              </a:rPr>
              <a:t>A by-quarter refinement and execution of the long-range plan progress</a:t>
            </a:r>
          </a:p>
          <a:p>
            <a:pPr marL="192881" indent="-192881" defTabSz="514350">
              <a:buFont typeface="Arial" panose="020B0604020202020204" pitchFamily="34" charset="0"/>
              <a:buChar char="•"/>
              <a:defRPr/>
            </a:pPr>
            <a:endParaRPr lang="en-US" sz="1100" b="1" dirty="0">
              <a:solidFill>
                <a:prstClr val="black"/>
              </a:solidFill>
              <a:latin typeface=" Arial"/>
            </a:endParaRPr>
          </a:p>
          <a:p>
            <a:pPr marL="192881" indent="-192881" defTabSz="514350">
              <a:buFont typeface="Arial" panose="020B0604020202020204" pitchFamily="34" charset="0"/>
              <a:buChar char="•"/>
              <a:defRPr/>
            </a:pPr>
            <a:r>
              <a:rPr lang="en-US" sz="2000" b="1" dirty="0">
                <a:solidFill>
                  <a:prstClr val="black"/>
                </a:solidFill>
                <a:latin typeface=" Arial"/>
              </a:rPr>
              <a:t>Validate and confirms requirements and resources for current and next quarter</a:t>
            </a:r>
          </a:p>
          <a:p>
            <a:pPr marL="192881" indent="-192881" defTabSz="514350">
              <a:buFont typeface="Arial" panose="020B0604020202020204" pitchFamily="34" charset="0"/>
              <a:buChar char="•"/>
              <a:defRPr/>
            </a:pPr>
            <a:endParaRPr lang="en-US" sz="1100" b="1" dirty="0">
              <a:solidFill>
                <a:prstClr val="black"/>
              </a:solidFill>
              <a:latin typeface=" Arial"/>
            </a:endParaRPr>
          </a:p>
          <a:p>
            <a:pPr marL="192881" indent="-192881" defTabSz="514350">
              <a:buFont typeface="Arial" panose="020B0604020202020204" pitchFamily="34" charset="0"/>
              <a:buChar char="•"/>
              <a:defRPr/>
            </a:pPr>
            <a:r>
              <a:rPr lang="en-US" sz="2000" b="1" dirty="0">
                <a:solidFill>
                  <a:prstClr val="black"/>
                </a:solidFill>
                <a:latin typeface=" Arial"/>
              </a:rPr>
              <a:t>Leader development and leader certification</a:t>
            </a:r>
          </a:p>
          <a:p>
            <a:pPr marL="192881" indent="-192881" defTabSz="514350">
              <a:buFont typeface="Arial" panose="020B0604020202020204" pitchFamily="34" charset="0"/>
              <a:buChar char="•"/>
              <a:defRPr/>
            </a:pPr>
            <a:endParaRPr lang="en-US" sz="1100" b="1" dirty="0">
              <a:solidFill>
                <a:prstClr val="black"/>
              </a:solidFill>
              <a:latin typeface=" Arial"/>
            </a:endParaRPr>
          </a:p>
          <a:p>
            <a:pPr marL="192881" indent="-192881" defTabSz="514350">
              <a:buFont typeface="Arial" panose="020B0604020202020204" pitchFamily="34" charset="0"/>
              <a:buChar char="•"/>
              <a:defRPr/>
            </a:pPr>
            <a:r>
              <a:rPr lang="en-US" sz="2000" b="1" dirty="0">
                <a:solidFill>
                  <a:prstClr val="black"/>
                </a:solidFill>
                <a:latin typeface=" Arial"/>
              </a:rPr>
              <a:t>Refine training guidance (if required)</a:t>
            </a:r>
          </a:p>
        </p:txBody>
      </p:sp>
      <p:sp>
        <p:nvSpPr>
          <p:cNvPr id="42" name="TextBox 41">
            <a:extLst>
              <a:ext uri="{FF2B5EF4-FFF2-40B4-BE49-F238E27FC236}">
                <a16:creationId xmlns:a16="http://schemas.microsoft.com/office/drawing/2014/main" id="{7E79E03F-77DB-FC92-0665-456F0EB0B2A9}"/>
              </a:ext>
            </a:extLst>
          </p:cNvPr>
          <p:cNvSpPr txBox="1"/>
          <p:nvPr/>
        </p:nvSpPr>
        <p:spPr>
          <a:xfrm>
            <a:off x="0" y="659227"/>
            <a:ext cx="9144000" cy="584775"/>
          </a:xfrm>
          <a:prstGeom prst="rect">
            <a:avLst/>
          </a:prstGeom>
          <a:noFill/>
        </p:spPr>
        <p:txBody>
          <a:bodyPr wrap="square" rtlCol="0" anchor="ctr">
            <a:spAutoFit/>
          </a:bodyPr>
          <a:lstStyle/>
          <a:p>
            <a:pPr algn="ctr"/>
            <a:r>
              <a:rPr lang="en-US" sz="3200" b="1" dirty="0">
                <a:latin typeface=" Arial"/>
              </a:rPr>
              <a:t>Semi-Annual and Quarterly Training Briefs</a:t>
            </a:r>
          </a:p>
        </p:txBody>
      </p:sp>
    </p:spTree>
    <p:extLst>
      <p:ext uri="{BB962C8B-B14F-4D97-AF65-F5344CB8AC3E}">
        <p14:creationId xmlns:p14="http://schemas.microsoft.com/office/powerpoint/2010/main" val="1510447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4F5FA-B46C-4609-AD90-1257D7E92AF3}"/>
              </a:ext>
            </a:extLst>
          </p:cNvPr>
          <p:cNvSpPr/>
          <p:nvPr/>
        </p:nvSpPr>
        <p:spPr>
          <a:xfrm>
            <a:off x="54319" y="1217572"/>
            <a:ext cx="5088048" cy="5186035"/>
          </a:xfrm>
          <a:prstGeom prst="rect">
            <a:avLst/>
          </a:prstGeom>
        </p:spPr>
        <p:txBody>
          <a:bodyPr wrap="square">
            <a:spAutoFit/>
          </a:bodyPr>
          <a:lstStyle/>
          <a:p>
            <a:pPr defTabSz="514350">
              <a:spcAft>
                <a:spcPts val="338"/>
              </a:spcAft>
              <a:defRPr/>
            </a:pPr>
            <a:r>
              <a:rPr lang="en-US" sz="2000" b="1" dirty="0">
                <a:solidFill>
                  <a:prstClr val="black"/>
                </a:solidFill>
                <a:latin typeface=" Arial"/>
              </a:rPr>
              <a:t>Central focus - Training Issues, such as:</a:t>
            </a:r>
          </a:p>
          <a:p>
            <a:pPr defTabSz="514350">
              <a:spcAft>
                <a:spcPts val="338"/>
              </a:spcAft>
              <a:defRPr/>
            </a:pPr>
            <a:endParaRPr lang="en-US" sz="1000" b="1" dirty="0">
              <a:solidFill>
                <a:prstClr val="black"/>
              </a:solidFill>
              <a:latin typeface=" Arial"/>
            </a:endParaRPr>
          </a:p>
          <a:p>
            <a:pPr marL="600075" lvl="1" indent="-342900" defTabSz="514350">
              <a:buFont typeface="+mj-lt"/>
              <a:buAutoNum type="arabicParenR"/>
              <a:defRPr/>
            </a:pPr>
            <a:r>
              <a:rPr lang="en-US" b="1" dirty="0">
                <a:solidFill>
                  <a:prstClr val="black"/>
                </a:solidFill>
                <a:latin typeface=" Arial"/>
              </a:rPr>
              <a:t>Previous week training – finalize</a:t>
            </a:r>
          </a:p>
          <a:p>
            <a:pPr marL="600075" lvl="1" indent="-342900" defTabSz="514350">
              <a:buFont typeface="+mj-lt"/>
              <a:buAutoNum type="arabicParenR"/>
              <a:defRPr/>
            </a:pPr>
            <a:endParaRPr lang="en-US" sz="1000" b="1" dirty="0">
              <a:solidFill>
                <a:prstClr val="black"/>
              </a:solidFill>
              <a:latin typeface=" Arial"/>
            </a:endParaRPr>
          </a:p>
          <a:p>
            <a:pPr marL="600075" lvl="1" indent="-342900" defTabSz="514350">
              <a:buFont typeface="+mj-lt"/>
              <a:buAutoNum type="arabicParenR"/>
              <a:defRPr/>
            </a:pPr>
            <a:r>
              <a:rPr lang="en-US" b="1" dirty="0">
                <a:solidFill>
                  <a:prstClr val="black"/>
                </a:solidFill>
                <a:latin typeface=" Arial"/>
              </a:rPr>
              <a:t>Commander Assessment to validate</a:t>
            </a:r>
          </a:p>
          <a:p>
            <a:pPr marL="600075" lvl="1" indent="-342900" defTabSz="514350">
              <a:buFont typeface="+mj-lt"/>
              <a:buAutoNum type="arabicParenR"/>
              <a:defRPr/>
            </a:pPr>
            <a:endParaRPr lang="en-US" sz="1000" b="1" dirty="0">
              <a:solidFill>
                <a:prstClr val="black"/>
              </a:solidFill>
              <a:latin typeface=" Arial"/>
            </a:endParaRPr>
          </a:p>
          <a:p>
            <a:pPr marL="600075" lvl="1" indent="-342900" defTabSz="514350">
              <a:buFont typeface="+mj-lt"/>
              <a:buAutoNum type="arabicParenR"/>
              <a:defRPr/>
            </a:pPr>
            <a:r>
              <a:rPr lang="en-US" b="1" dirty="0">
                <a:solidFill>
                  <a:prstClr val="black"/>
                </a:solidFill>
                <a:latin typeface=" Arial"/>
              </a:rPr>
              <a:t>Upcoming events </a:t>
            </a:r>
          </a:p>
          <a:p>
            <a:pPr marL="600075" lvl="1" indent="-342900" defTabSz="514350">
              <a:buFont typeface="+mj-lt"/>
              <a:buAutoNum type="arabicParenR"/>
              <a:defRPr/>
            </a:pPr>
            <a:endParaRPr lang="en-US" sz="1000" b="1" dirty="0">
              <a:solidFill>
                <a:prstClr val="black"/>
              </a:solidFill>
              <a:latin typeface=" Arial"/>
            </a:endParaRPr>
          </a:p>
          <a:p>
            <a:pPr marL="600075" lvl="1" indent="-342900" defTabSz="514350">
              <a:buFont typeface="+mj-lt"/>
              <a:buAutoNum type="arabicParenR"/>
              <a:defRPr/>
            </a:pPr>
            <a:r>
              <a:rPr lang="en-US" b="1" dirty="0">
                <a:solidFill>
                  <a:prstClr val="black"/>
                </a:solidFill>
                <a:latin typeface=" Arial"/>
              </a:rPr>
              <a:t>Short-range events and priorities:</a:t>
            </a:r>
          </a:p>
          <a:p>
            <a:pPr marL="600075" lvl="1" indent="-342900" defTabSz="514350">
              <a:buFont typeface="+mj-lt"/>
              <a:buAutoNum type="arabicParenR"/>
              <a:defRPr/>
            </a:pPr>
            <a:endParaRPr lang="en-US" sz="1000" b="1" dirty="0">
              <a:solidFill>
                <a:prstClr val="black"/>
              </a:solidFill>
              <a:latin typeface=" Arial"/>
            </a:endParaRPr>
          </a:p>
          <a:p>
            <a:pPr marL="257175" lvl="1" defTabSz="514350">
              <a:defRPr/>
            </a:pPr>
            <a:r>
              <a:rPr lang="en-US" b="1" dirty="0">
                <a:solidFill>
                  <a:prstClr val="black"/>
                </a:solidFill>
                <a:latin typeface=" Arial"/>
              </a:rPr>
              <a:t>	a. From T-6 to T-1</a:t>
            </a:r>
            <a:r>
              <a:rPr lang="en-US" b="1" u="sng" dirty="0">
                <a:solidFill>
                  <a:prstClr val="black"/>
                </a:solidFill>
                <a:latin typeface=" Arial"/>
              </a:rPr>
              <a:t> </a:t>
            </a:r>
          </a:p>
          <a:p>
            <a:pPr marL="257175" lvl="1" defTabSz="514350">
              <a:defRPr/>
            </a:pPr>
            <a:endParaRPr lang="en-US" sz="800" b="1" u="sng" dirty="0">
              <a:solidFill>
                <a:prstClr val="black"/>
              </a:solidFill>
              <a:latin typeface=" Arial"/>
            </a:endParaRPr>
          </a:p>
          <a:p>
            <a:pPr marL="514350" lvl="2" defTabSz="514350">
              <a:defRPr/>
            </a:pPr>
            <a:r>
              <a:rPr lang="en-US" b="1" dirty="0">
                <a:solidFill>
                  <a:prstClr val="black"/>
                </a:solidFill>
                <a:latin typeface=" Arial"/>
              </a:rPr>
              <a:t>b. Short-range training guidance </a:t>
            </a:r>
          </a:p>
          <a:p>
            <a:pPr marL="514350" lvl="2" defTabSz="514350">
              <a:defRPr/>
            </a:pPr>
            <a:endParaRPr lang="en-US" sz="800" b="1" dirty="0">
              <a:solidFill>
                <a:prstClr val="black"/>
              </a:solidFill>
              <a:latin typeface=" Arial"/>
            </a:endParaRPr>
          </a:p>
          <a:p>
            <a:pPr marL="514350" lvl="2" defTabSz="514350">
              <a:defRPr/>
            </a:pPr>
            <a:r>
              <a:rPr lang="en-US" b="1" dirty="0">
                <a:solidFill>
                  <a:prstClr val="black"/>
                </a:solidFill>
                <a:latin typeface=" Arial"/>
              </a:rPr>
              <a:t>c. Publish training schedules at T-6</a:t>
            </a:r>
          </a:p>
          <a:p>
            <a:pPr marL="514350" lvl="2" defTabSz="514350">
              <a:defRPr/>
            </a:pPr>
            <a:endParaRPr lang="en-US" sz="800" b="1" dirty="0">
              <a:solidFill>
                <a:prstClr val="black"/>
              </a:solidFill>
              <a:latin typeface=" Arial"/>
            </a:endParaRPr>
          </a:p>
          <a:p>
            <a:pPr marL="514350" lvl="2" defTabSz="514350">
              <a:defRPr/>
            </a:pPr>
            <a:r>
              <a:rPr lang="en-US" b="1" dirty="0">
                <a:solidFill>
                  <a:prstClr val="black"/>
                </a:solidFill>
                <a:latin typeface=" Arial"/>
              </a:rPr>
              <a:t>d. Rehearsal, finalize resources </a:t>
            </a:r>
          </a:p>
          <a:p>
            <a:pPr marL="514350" lvl="2" defTabSz="514350">
              <a:defRPr/>
            </a:pPr>
            <a:endParaRPr lang="en-US" sz="800" b="1" dirty="0">
              <a:solidFill>
                <a:prstClr val="black"/>
              </a:solidFill>
              <a:latin typeface=" Arial"/>
            </a:endParaRPr>
          </a:p>
          <a:p>
            <a:pPr marL="514350" lvl="2" defTabSz="514350">
              <a:defRPr/>
            </a:pPr>
            <a:r>
              <a:rPr lang="en-US" b="1" dirty="0">
                <a:solidFill>
                  <a:prstClr val="black"/>
                </a:solidFill>
                <a:latin typeface=" Arial"/>
              </a:rPr>
              <a:t>e. Leader certification, training gates</a:t>
            </a:r>
          </a:p>
          <a:p>
            <a:pPr marL="514350" lvl="2" defTabSz="514350">
              <a:defRPr/>
            </a:pPr>
            <a:endParaRPr lang="en-US" sz="800" b="1" dirty="0">
              <a:solidFill>
                <a:prstClr val="black"/>
              </a:solidFill>
              <a:latin typeface=" Arial"/>
            </a:endParaRPr>
          </a:p>
          <a:p>
            <a:pPr marL="257175" lvl="1" defTabSz="514350">
              <a:defRPr/>
            </a:pPr>
            <a:r>
              <a:rPr lang="en-US" b="1" dirty="0">
                <a:solidFill>
                  <a:prstClr val="black"/>
                </a:solidFill>
                <a:latin typeface=" Arial"/>
              </a:rPr>
              <a:t>	f. Mid-range (T-16 to T-7)</a:t>
            </a:r>
          </a:p>
          <a:p>
            <a:pPr marL="257175" lvl="1" defTabSz="514350">
              <a:defRPr/>
            </a:pPr>
            <a:endParaRPr lang="en-US" sz="800" b="1" dirty="0">
              <a:solidFill>
                <a:prstClr val="black"/>
              </a:solidFill>
              <a:latin typeface=" Arial"/>
            </a:endParaRPr>
          </a:p>
          <a:p>
            <a:pPr marL="257175" lvl="1" defTabSz="514350">
              <a:defRPr/>
            </a:pPr>
            <a:r>
              <a:rPr lang="en-US" b="1" dirty="0">
                <a:solidFill>
                  <a:prstClr val="black"/>
                </a:solidFill>
                <a:latin typeface=" Arial"/>
              </a:rPr>
              <a:t>	g. Upcoming PME courses</a:t>
            </a:r>
          </a:p>
        </p:txBody>
      </p:sp>
      <p:sp>
        <p:nvSpPr>
          <p:cNvPr id="2" name="TextBox 1">
            <a:extLst>
              <a:ext uri="{FF2B5EF4-FFF2-40B4-BE49-F238E27FC236}">
                <a16:creationId xmlns:a16="http://schemas.microsoft.com/office/drawing/2014/main" id="{00407749-BDCB-3FD6-EE9B-5463C666BCBA}"/>
              </a:ext>
            </a:extLst>
          </p:cNvPr>
          <p:cNvSpPr txBox="1"/>
          <p:nvPr/>
        </p:nvSpPr>
        <p:spPr>
          <a:xfrm>
            <a:off x="0" y="661070"/>
            <a:ext cx="9144000" cy="531614"/>
          </a:xfrm>
          <a:prstGeom prst="rect">
            <a:avLst/>
          </a:prstGeom>
          <a:noFill/>
        </p:spPr>
        <p:txBody>
          <a:bodyPr wrap="square" rtlCol="0" anchor="ctr">
            <a:spAutoFit/>
          </a:bodyPr>
          <a:lstStyle/>
          <a:p>
            <a:pPr algn="ctr"/>
            <a:r>
              <a:rPr lang="en-US" sz="3200" b="1" dirty="0">
                <a:latin typeface=" Arial"/>
              </a:rPr>
              <a:t>Weekly Training Meetings</a:t>
            </a:r>
          </a:p>
        </p:txBody>
      </p:sp>
      <p:pic>
        <p:nvPicPr>
          <p:cNvPr id="3" name="Picture 2">
            <a:extLst>
              <a:ext uri="{FF2B5EF4-FFF2-40B4-BE49-F238E27FC236}">
                <a16:creationId xmlns:a16="http://schemas.microsoft.com/office/drawing/2014/main" id="{789B7CE3-3516-7DEB-EFA0-3F7183D4E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337" y="2392452"/>
            <a:ext cx="4228572" cy="3067822"/>
          </a:xfrm>
          <a:prstGeom prst="rect">
            <a:avLst/>
          </a:prstGeom>
          <a:ln w="25400">
            <a:solidFill>
              <a:schemeClr val="tx1"/>
            </a:solidFill>
          </a:ln>
        </p:spPr>
      </p:pic>
    </p:spTree>
    <p:extLst>
      <p:ext uri="{BB962C8B-B14F-4D97-AF65-F5344CB8AC3E}">
        <p14:creationId xmlns:p14="http://schemas.microsoft.com/office/powerpoint/2010/main" val="3794359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3242" y="1837347"/>
            <a:ext cx="4569933" cy="339804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05991"/>
            <a:ext cx="9144000" cy="584775"/>
          </a:xfrm>
          <a:prstGeom prst="rect">
            <a:avLst/>
          </a:prstGeom>
        </p:spPr>
        <p:txBody>
          <a:bodyPr wrap="square" anchor="ctr">
            <a:spAutoFit/>
          </a:bodyPr>
          <a:lstStyle/>
          <a:p>
            <a:pPr algn="ctr" defTabSz="514350">
              <a:defRPr/>
            </a:pPr>
            <a:r>
              <a:rPr lang="en-US" sz="1600" b="1" dirty="0">
                <a:solidFill>
                  <a:prstClr val="black"/>
                </a:solidFill>
                <a:latin typeface=" Arial"/>
                <a:ea typeface="Times New Roman" panose="02020603050405020304" pitchFamily="18" charset="0"/>
              </a:rPr>
              <a:t>Short-range planning and preparations are complete </a:t>
            </a:r>
          </a:p>
          <a:p>
            <a:pPr algn="ctr" defTabSz="514350">
              <a:defRPr/>
            </a:pPr>
            <a:r>
              <a:rPr lang="en-US" sz="1600" b="1" dirty="0">
                <a:solidFill>
                  <a:prstClr val="black"/>
                </a:solidFill>
                <a:latin typeface=" Arial"/>
                <a:ea typeface="Times New Roman" panose="02020603050405020304" pitchFamily="18" charset="0"/>
              </a:rPr>
              <a:t>when the unit is ready to execute training</a:t>
            </a:r>
            <a:endParaRPr lang="en-US" sz="1600" b="1" dirty="0">
              <a:solidFill>
                <a:prstClr val="black"/>
              </a:solidFill>
              <a:latin typeface=" Arial"/>
            </a:endParaRPr>
          </a:p>
        </p:txBody>
      </p:sp>
      <p:sp>
        <p:nvSpPr>
          <p:cNvPr id="7" name="Rectangle 6"/>
          <p:cNvSpPr/>
          <p:nvPr/>
        </p:nvSpPr>
        <p:spPr>
          <a:xfrm>
            <a:off x="0" y="1362806"/>
            <a:ext cx="8583709" cy="4062651"/>
          </a:xfrm>
          <a:prstGeom prst="rect">
            <a:avLst/>
          </a:prstGeom>
        </p:spPr>
        <p:txBody>
          <a:bodyPr wrap="square">
            <a:spAutoFit/>
          </a:bodyPr>
          <a:lstStyle/>
          <a:p>
            <a:pPr marL="0" lvl="1" defTabSz="514350">
              <a:buSzPct val="100000"/>
              <a:tabLst>
                <a:tab pos="437198" algn="l"/>
              </a:tabLst>
              <a:defRPr/>
            </a:pP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Short-range preparations include the following activities:</a:t>
            </a:r>
          </a:p>
          <a:p>
            <a:pPr marL="0" lvl="1" defTabSz="514350">
              <a:buSzPct val="100000"/>
              <a:tabLst>
                <a:tab pos="437198" algn="l"/>
              </a:tabLst>
              <a:defRPr/>
            </a:pPr>
            <a:endParaRPr lang="en-US" b="1" dirty="0">
              <a:solidFill>
                <a:prstClr val="black"/>
              </a:solidFill>
              <a:latin typeface=" Arial"/>
              <a:ea typeface="Times New Roman" panose="02020603050405020304" pitchFamily="18" charset="0"/>
            </a:endParaRPr>
          </a:p>
          <a:p>
            <a:pPr marL="342900" lvl="1" indent="-342900" defTabSz="514350">
              <a:buSzPct val="100000"/>
              <a:buFont typeface="+mj-lt"/>
              <a:buAutoNum type="arabicParenR"/>
              <a:tabLst>
                <a:tab pos="437198" algn="l"/>
              </a:tabLst>
              <a:defRPr/>
            </a:pPr>
            <a:r>
              <a:rPr lang="en-US" b="1" dirty="0">
                <a:solidFill>
                  <a:prstClr val="black"/>
                </a:solidFill>
                <a:latin typeface=" Arial"/>
                <a:ea typeface="Times New Roman" panose="02020603050405020304" pitchFamily="18" charset="0"/>
              </a:rPr>
              <a:t>Continue weekly training meetings</a:t>
            </a:r>
          </a:p>
          <a:p>
            <a:pPr marL="342900" lvl="1" indent="-342900" defTabSz="514350">
              <a:buSzPct val="100000"/>
              <a:buFont typeface="+mj-lt"/>
              <a:buAutoNum type="arabicParenR"/>
              <a:tabLst>
                <a:tab pos="437198" algn="l"/>
              </a:tabLst>
              <a:defRPr/>
            </a:pPr>
            <a:endParaRPr lang="en-US" sz="1000" b="1" dirty="0">
              <a:solidFill>
                <a:prstClr val="black"/>
              </a:solidFill>
              <a:latin typeface=" Arial"/>
              <a:ea typeface="Times New Roman" panose="02020603050405020304" pitchFamily="18" charset="0"/>
            </a:endParaRPr>
          </a:p>
          <a:p>
            <a:pPr marL="342900" lvl="1" indent="-342900" defTabSz="514350">
              <a:buSzPct val="100000"/>
              <a:buFont typeface="+mj-lt"/>
              <a:buAutoNum type="arabicParenR"/>
              <a:tabLst>
                <a:tab pos="437198" algn="l"/>
              </a:tabLst>
              <a:defRPr/>
            </a:pPr>
            <a:r>
              <a:rPr lang="en-US" b="1" dirty="0">
                <a:solidFill>
                  <a:prstClr val="black"/>
                </a:solidFill>
                <a:latin typeface=" Arial"/>
                <a:ea typeface="Times New Roman" panose="02020603050405020304" pitchFamily="18" charset="0"/>
              </a:rPr>
              <a:t>Monitor preparations</a:t>
            </a:r>
          </a:p>
          <a:p>
            <a:pPr marL="342900" lvl="1" indent="-342900" defTabSz="514350">
              <a:buSzPct val="100000"/>
              <a:buFont typeface="+mj-lt"/>
              <a:buAutoNum type="arabicParenR"/>
              <a:tabLst>
                <a:tab pos="437198" algn="l"/>
              </a:tabLst>
              <a:defRPr/>
            </a:pPr>
            <a:endParaRPr lang="en-US" sz="1000" b="1" dirty="0">
              <a:solidFill>
                <a:prstClr val="black"/>
              </a:solidFill>
              <a:latin typeface=" Arial"/>
              <a:ea typeface="Times New Roman" panose="02020603050405020304" pitchFamily="18" charset="0"/>
            </a:endParaRPr>
          </a:p>
          <a:p>
            <a:pPr marL="342900" lvl="1" indent="-342900" defTabSz="514350">
              <a:buSzPct val="100000"/>
              <a:buFont typeface="+mj-lt"/>
              <a:buAutoNum type="arabicParenR"/>
              <a:tabLst>
                <a:tab pos="437198" algn="l"/>
              </a:tabLst>
              <a:defRPr/>
            </a:pPr>
            <a:r>
              <a:rPr lang="en-US" b="1" dirty="0">
                <a:solidFill>
                  <a:prstClr val="black"/>
                </a:solidFill>
                <a:latin typeface=" Arial"/>
                <a:ea typeface="Times New Roman" panose="02020603050405020304" pitchFamily="18" charset="0"/>
              </a:rPr>
              <a:t>Leader training and certification</a:t>
            </a:r>
          </a:p>
          <a:p>
            <a:pPr marL="342900" lvl="1" indent="-342900" defTabSz="514350">
              <a:buSzPct val="100000"/>
              <a:buFont typeface="+mj-lt"/>
              <a:buAutoNum type="arabicParenR"/>
              <a:tabLst>
                <a:tab pos="437198" algn="l"/>
              </a:tabLst>
              <a:defRPr/>
            </a:pPr>
            <a:endParaRPr lang="en-US" sz="1000" b="1" dirty="0">
              <a:solidFill>
                <a:prstClr val="black"/>
              </a:solidFill>
              <a:latin typeface=" Arial"/>
              <a:ea typeface="Times New Roman" panose="02020603050405020304" pitchFamily="18" charset="0"/>
            </a:endParaRPr>
          </a:p>
          <a:p>
            <a:pPr marL="342900" lvl="1" indent="-342900" defTabSz="514350">
              <a:buSzPct val="100000"/>
              <a:buFont typeface="+mj-lt"/>
              <a:buAutoNum type="arabicParenR"/>
              <a:tabLst>
                <a:tab pos="437198" algn="l"/>
              </a:tabLst>
              <a:defRPr/>
            </a:pPr>
            <a:r>
              <a:rPr lang="en-US" b="1" dirty="0">
                <a:solidFill>
                  <a:prstClr val="black"/>
                </a:solidFill>
                <a:latin typeface=" Arial"/>
                <a:ea typeface="Times New Roman" panose="02020603050405020304" pitchFamily="18" charset="0"/>
              </a:rPr>
              <a:t>Verify and review training objectives</a:t>
            </a:r>
          </a:p>
          <a:p>
            <a:pPr marL="342900" lvl="1" indent="-342900" defTabSz="514350">
              <a:buSzPct val="100000"/>
              <a:buFont typeface="+mj-lt"/>
              <a:buAutoNum type="arabicParenR"/>
              <a:tabLst>
                <a:tab pos="437198" algn="l"/>
              </a:tabLst>
              <a:defRPr/>
            </a:pPr>
            <a:endParaRPr lang="en-US" sz="1000" b="1" dirty="0">
              <a:solidFill>
                <a:prstClr val="black"/>
              </a:solidFill>
              <a:latin typeface=" Arial"/>
              <a:ea typeface="Times New Roman" panose="02020603050405020304" pitchFamily="18" charset="0"/>
            </a:endParaRPr>
          </a:p>
          <a:p>
            <a:pPr marL="342900" lvl="1" indent="-342900" defTabSz="514350">
              <a:buSzPct val="100000"/>
              <a:buFont typeface="+mj-lt"/>
              <a:buAutoNum type="arabicParenR"/>
              <a:tabLst>
                <a:tab pos="437198" algn="l"/>
              </a:tabLst>
              <a:defRPr/>
            </a:pPr>
            <a:r>
              <a:rPr lang="en-US" b="1" dirty="0">
                <a:solidFill>
                  <a:prstClr val="black"/>
                </a:solidFill>
                <a:latin typeface=" Arial"/>
                <a:ea typeface="Times New Roman" panose="02020603050405020304" pitchFamily="18" charset="0"/>
              </a:rPr>
              <a:t>Prepare and review task T&amp;EO</a:t>
            </a:r>
          </a:p>
          <a:p>
            <a:pPr marL="342900" lvl="1" indent="-342900" defTabSz="514350">
              <a:buSzPct val="100000"/>
              <a:buFont typeface="+mj-lt"/>
              <a:buAutoNum type="arabicParenR"/>
              <a:tabLst>
                <a:tab pos="437198" algn="l"/>
              </a:tabLst>
              <a:defRPr/>
            </a:pPr>
            <a:endParaRPr lang="en-US" sz="1000" b="1" dirty="0">
              <a:solidFill>
                <a:prstClr val="black"/>
              </a:solidFill>
              <a:latin typeface=" Arial"/>
              <a:ea typeface="Times New Roman" panose="02020603050405020304" pitchFamily="18" charset="0"/>
            </a:endParaRPr>
          </a:p>
          <a:p>
            <a:pPr marL="342900" lvl="1" indent="-342900" defTabSz="514350">
              <a:buSzPct val="100000"/>
              <a:buFont typeface="+mj-lt"/>
              <a:buAutoNum type="arabicParenR"/>
              <a:tabLst>
                <a:tab pos="437198" algn="l"/>
              </a:tabLst>
              <a:defRPr/>
            </a:pPr>
            <a:r>
              <a:rPr lang="en-US" b="1" dirty="0">
                <a:solidFill>
                  <a:prstClr val="black"/>
                </a:solidFill>
                <a:latin typeface=" Arial"/>
                <a:ea typeface="Times New Roman" panose="02020603050405020304" pitchFamily="18" charset="0"/>
              </a:rPr>
              <a:t>Recon training site(s)</a:t>
            </a:r>
          </a:p>
          <a:p>
            <a:pPr marL="342900" lvl="1" indent="-342900" defTabSz="514350">
              <a:buSzPct val="100000"/>
              <a:buFont typeface="+mj-lt"/>
              <a:buAutoNum type="arabicParenR"/>
              <a:tabLst>
                <a:tab pos="437198" algn="l"/>
              </a:tabLst>
              <a:defRPr/>
            </a:pPr>
            <a:endParaRPr lang="en-US" sz="1000" b="1" dirty="0">
              <a:solidFill>
                <a:prstClr val="black"/>
              </a:solidFill>
              <a:latin typeface=" Arial"/>
              <a:ea typeface="Times New Roman" panose="02020603050405020304" pitchFamily="18" charset="0"/>
            </a:endParaRPr>
          </a:p>
          <a:p>
            <a:pPr marL="342900" lvl="1" indent="-342900" defTabSz="514350">
              <a:buSzPct val="100000"/>
              <a:buFont typeface="+mj-lt"/>
              <a:buAutoNum type="arabicParenR"/>
              <a:tabLst>
                <a:tab pos="437198" algn="l"/>
              </a:tabLst>
              <a:defRPr/>
            </a:pPr>
            <a:r>
              <a:rPr lang="en-US" b="1" dirty="0">
                <a:solidFill>
                  <a:prstClr val="black"/>
                </a:solidFill>
                <a:latin typeface=" Arial"/>
                <a:ea typeface="Times New Roman" panose="02020603050405020304" pitchFamily="18" charset="0"/>
              </a:rPr>
              <a:t>Other preparations as determined </a:t>
            </a:r>
          </a:p>
          <a:p>
            <a:pPr marL="0" lvl="1" defTabSz="514350">
              <a:buSzPct val="100000"/>
              <a:tabLst>
                <a:tab pos="437198" algn="l"/>
              </a:tabLst>
              <a:defRPr/>
            </a:pPr>
            <a:r>
              <a:rPr lang="en-US" b="1" dirty="0">
                <a:solidFill>
                  <a:prstClr val="black"/>
                </a:solidFill>
                <a:latin typeface=" Arial"/>
                <a:ea typeface="Times New Roman" panose="02020603050405020304" pitchFamily="18" charset="0"/>
              </a:rPr>
              <a:t>      by training guidance, goals, and,</a:t>
            </a:r>
          </a:p>
          <a:p>
            <a:pPr marL="0" lvl="1" defTabSz="514350">
              <a:buSzPct val="100000"/>
              <a:tabLst>
                <a:tab pos="437198" algn="l"/>
              </a:tabLst>
              <a:defRPr/>
            </a:pPr>
            <a:r>
              <a:rPr lang="en-US" b="1" dirty="0">
                <a:solidFill>
                  <a:prstClr val="black"/>
                </a:solidFill>
                <a:latin typeface=" Arial"/>
                <a:ea typeface="Times New Roman" panose="02020603050405020304" pitchFamily="18" charset="0"/>
              </a:rPr>
              <a:t>      objectives</a:t>
            </a:r>
          </a:p>
        </p:txBody>
      </p:sp>
      <p:sp>
        <p:nvSpPr>
          <p:cNvPr id="3" name="TextBox 2">
            <a:extLst>
              <a:ext uri="{FF2B5EF4-FFF2-40B4-BE49-F238E27FC236}">
                <a16:creationId xmlns:a16="http://schemas.microsoft.com/office/drawing/2014/main" id="{48435301-A763-D62A-B234-20EF46386AF0}"/>
              </a:ext>
            </a:extLst>
          </p:cNvPr>
          <p:cNvSpPr txBox="1"/>
          <p:nvPr/>
        </p:nvSpPr>
        <p:spPr>
          <a:xfrm>
            <a:off x="0" y="663805"/>
            <a:ext cx="9144000" cy="531614"/>
          </a:xfrm>
          <a:prstGeom prst="rect">
            <a:avLst/>
          </a:prstGeom>
          <a:noFill/>
        </p:spPr>
        <p:txBody>
          <a:bodyPr wrap="square" rtlCol="0" anchor="ctr">
            <a:spAutoFit/>
          </a:bodyPr>
          <a:lstStyle/>
          <a:p>
            <a:pPr algn="ctr"/>
            <a:r>
              <a:rPr lang="en-US" sz="3200" b="1" dirty="0">
                <a:latin typeface=" Arial"/>
              </a:rPr>
              <a:t>Short-Range Planning</a:t>
            </a:r>
          </a:p>
        </p:txBody>
      </p:sp>
    </p:spTree>
    <p:extLst>
      <p:ext uri="{BB962C8B-B14F-4D97-AF65-F5344CB8AC3E}">
        <p14:creationId xmlns:p14="http://schemas.microsoft.com/office/powerpoint/2010/main" val="3972640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5" y="3261810"/>
            <a:ext cx="8833790" cy="3138948"/>
          </a:xfrm>
          <a:prstGeom prst="rect">
            <a:avLst/>
          </a:prstGeom>
          <a:ln w="25400">
            <a:solidFill>
              <a:schemeClr val="tx1"/>
            </a:solidFill>
          </a:ln>
        </p:spPr>
      </p:pic>
      <p:sp>
        <p:nvSpPr>
          <p:cNvPr id="6" name="Rectangle 5"/>
          <p:cNvSpPr/>
          <p:nvPr/>
        </p:nvSpPr>
        <p:spPr>
          <a:xfrm>
            <a:off x="356522" y="1470650"/>
            <a:ext cx="8430956" cy="1477328"/>
          </a:xfrm>
          <a:prstGeom prst="rect">
            <a:avLst/>
          </a:prstGeom>
        </p:spPr>
        <p:txBody>
          <a:bodyPr wrap="square">
            <a:spAutoFit/>
          </a:bodyPr>
          <a:lstStyle/>
          <a:p>
            <a:pPr marL="457200" indent="-457200" defTabSz="514350">
              <a:buFont typeface="+mj-lt"/>
              <a:buAutoNum type="alphaLcPeriod"/>
              <a:defRPr/>
            </a:pPr>
            <a:r>
              <a:rPr lang="en-US" sz="2000" b="1" dirty="0">
                <a:solidFill>
                  <a:prstClr val="black"/>
                </a:solidFill>
                <a:latin typeface=" Arial"/>
                <a:ea typeface="Times New Roman" panose="02020603050405020304" pitchFamily="18" charset="0"/>
              </a:rPr>
              <a:t>A </a:t>
            </a:r>
            <a:r>
              <a:rPr lang="en-US" sz="2000" b="1" i="1" u="sng" dirty="0">
                <a:solidFill>
                  <a:prstClr val="black"/>
                </a:solidFill>
                <a:latin typeface=" Arial"/>
                <a:ea typeface="Times New Roman" panose="02020603050405020304" pitchFamily="18" charset="0"/>
              </a:rPr>
              <a:t>planning technique </a:t>
            </a:r>
            <a:r>
              <a:rPr lang="en-US" sz="2000" b="1" dirty="0">
                <a:solidFill>
                  <a:prstClr val="black"/>
                </a:solidFill>
                <a:latin typeface=" Arial"/>
                <a:ea typeface="Times New Roman" panose="02020603050405020304" pitchFamily="18" charset="0"/>
              </a:rPr>
              <a:t>that identifies </a:t>
            </a:r>
            <a:r>
              <a:rPr lang="en-US" sz="2000" b="1" i="1" dirty="0">
                <a:solidFill>
                  <a:prstClr val="black"/>
                </a:solidFill>
                <a:latin typeface=" Arial"/>
                <a:ea typeface="Times New Roman" panose="02020603050405020304" pitchFamily="18" charset="0"/>
              </a:rPr>
              <a:t>critical  actions and activities</a:t>
            </a:r>
            <a:r>
              <a:rPr lang="en-US" sz="2000" b="1" dirty="0">
                <a:solidFill>
                  <a:prstClr val="black"/>
                </a:solidFill>
                <a:latin typeface=" Arial"/>
                <a:ea typeface="Times New Roman" panose="02020603050405020304" pitchFamily="18" charset="0"/>
              </a:rPr>
              <a:t> to accomplish prior to each training event</a:t>
            </a:r>
          </a:p>
          <a:p>
            <a:pPr marL="228600" indent="-228600" defTabSz="514350">
              <a:buFont typeface="+mj-lt"/>
              <a:buAutoNum type="alphaLcPeriod"/>
              <a:defRPr/>
            </a:pPr>
            <a:endParaRPr lang="en-US" sz="1000" b="1" dirty="0">
              <a:solidFill>
                <a:prstClr val="black"/>
              </a:solidFill>
              <a:latin typeface=" Arial"/>
              <a:ea typeface="Times New Roman" panose="02020603050405020304" pitchFamily="18" charset="0"/>
            </a:endParaRPr>
          </a:p>
          <a:p>
            <a:pPr marL="457200" indent="-457200" defTabSz="514350">
              <a:buFont typeface="+mj-lt"/>
              <a:buAutoNum type="alphaLcPeriod"/>
              <a:defRPr/>
            </a:pPr>
            <a:r>
              <a:rPr lang="en-US" sz="2000" b="1" dirty="0">
                <a:solidFill>
                  <a:prstClr val="black"/>
                </a:solidFill>
                <a:latin typeface=" Arial"/>
                <a:ea typeface="Times New Roman" panose="02020603050405020304" pitchFamily="18" charset="0"/>
              </a:rPr>
              <a:t>National Guard and Reserve units' aggregate activities utilizing a T-Month time management schedule     </a:t>
            </a:r>
          </a:p>
        </p:txBody>
      </p:sp>
      <p:sp>
        <p:nvSpPr>
          <p:cNvPr id="3" name="TextBox 2">
            <a:extLst>
              <a:ext uri="{FF2B5EF4-FFF2-40B4-BE49-F238E27FC236}">
                <a16:creationId xmlns:a16="http://schemas.microsoft.com/office/drawing/2014/main" id="{727A9687-5B8C-102D-FB95-E8A0FDB9A3D7}"/>
              </a:ext>
            </a:extLst>
          </p:cNvPr>
          <p:cNvSpPr txBox="1"/>
          <p:nvPr/>
        </p:nvSpPr>
        <p:spPr>
          <a:xfrm>
            <a:off x="0" y="664987"/>
            <a:ext cx="9144000" cy="483285"/>
          </a:xfrm>
          <a:prstGeom prst="rect">
            <a:avLst/>
          </a:prstGeom>
          <a:noFill/>
        </p:spPr>
        <p:txBody>
          <a:bodyPr wrap="square" rtlCol="0" anchor="ctr">
            <a:spAutoFit/>
          </a:bodyPr>
          <a:lstStyle/>
          <a:p>
            <a:pPr algn="ctr"/>
            <a:r>
              <a:rPr lang="en-US" sz="3200" b="1" dirty="0">
                <a:latin typeface=" Arial"/>
              </a:rPr>
              <a:t>Training Week Framework</a:t>
            </a:r>
          </a:p>
        </p:txBody>
      </p:sp>
    </p:spTree>
    <p:extLst>
      <p:ext uri="{BB962C8B-B14F-4D97-AF65-F5344CB8AC3E}">
        <p14:creationId xmlns:p14="http://schemas.microsoft.com/office/powerpoint/2010/main" val="3586970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385" y="1673260"/>
            <a:ext cx="6009853" cy="2056973"/>
          </a:xfrm>
          <a:prstGeom prst="rect">
            <a:avLst/>
          </a:prstGeom>
        </p:spPr>
        <p:txBody>
          <a:bodyPr wrap="square">
            <a:spAutoFit/>
          </a:bodyPr>
          <a:lstStyle/>
          <a:p>
            <a:pPr marL="192881" indent="-192881" algn="just" defTabSz="514350">
              <a:spcBef>
                <a:spcPts val="113"/>
              </a:spcBef>
              <a:buSzPts val="800"/>
              <a:buFont typeface="Wingdings" panose="05000000000000000000" pitchFamily="2" charset="2"/>
              <a:buChar char=""/>
              <a:tabLst>
                <a:tab pos="437198" algn="l"/>
                <a:tab pos="257175" algn="l"/>
              </a:tabLst>
              <a:defRPr/>
            </a:pP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Company training schedules ensure training is conducted on time, by </a:t>
            </a:r>
            <a:r>
              <a:rPr lang="en-US"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qualified trainers </a:t>
            </a: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and with the necessary resources.</a:t>
            </a:r>
          </a:p>
          <a:p>
            <a:pPr marL="192881" indent="-192881" algn="just" defTabSz="514350">
              <a:spcBef>
                <a:spcPts val="113"/>
              </a:spcBef>
              <a:buSzPts val="800"/>
              <a:buFont typeface="Wingdings" panose="05000000000000000000" pitchFamily="2" charset="2"/>
              <a:buChar char=""/>
              <a:tabLst>
                <a:tab pos="437198" algn="l"/>
                <a:tab pos="257175" algn="l"/>
              </a:tabLst>
              <a:defRPr/>
            </a:pPr>
            <a:endPar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92881" indent="-192881" algn="just" defTabSz="514350">
              <a:spcBef>
                <a:spcPts val="113"/>
              </a:spcBef>
              <a:buSzPts val="800"/>
              <a:buFont typeface="Wingdings" panose="05000000000000000000" pitchFamily="2" charset="2"/>
              <a:buChar char=""/>
              <a:tabLst>
                <a:tab pos="437198" algn="l"/>
                <a:tab pos="257175" algn="l"/>
              </a:tabLst>
              <a:defRPr/>
            </a:pP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They are approved by the battalion commander and </a:t>
            </a:r>
            <a:r>
              <a:rPr lang="en-US"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published no later than Week T-6 (RA), or T-90 days (NG and Reserve)</a:t>
            </a: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6675" y="3827799"/>
            <a:ext cx="6391275" cy="2287251"/>
          </a:xfrm>
          <a:prstGeom prst="rect">
            <a:avLst/>
          </a:prstGeom>
          <a:noFill/>
        </p:spPr>
      </p:pic>
      <p:sp>
        <p:nvSpPr>
          <p:cNvPr id="6" name="Rectangle 5"/>
          <p:cNvSpPr/>
          <p:nvPr/>
        </p:nvSpPr>
        <p:spPr>
          <a:xfrm>
            <a:off x="6539948" y="1673260"/>
            <a:ext cx="2332537" cy="4662815"/>
          </a:xfrm>
          <a:prstGeom prst="rect">
            <a:avLst/>
          </a:prstGeom>
          <a:ln w="57150">
            <a:solidFill>
              <a:schemeClr val="tx1"/>
            </a:solidFill>
          </a:ln>
        </p:spPr>
        <p:txBody>
          <a:bodyPr wrap="square">
            <a:spAutoFit/>
          </a:bodyPr>
          <a:lstStyle/>
          <a:p>
            <a:pPr defTabSz="514350">
              <a:defRPr/>
            </a:pPr>
            <a:r>
              <a:rPr lang="en-US" sz="1350" b="1" dirty="0">
                <a:solidFill>
                  <a:prstClr val="black"/>
                </a:solidFill>
                <a:latin typeface="Arial" panose="020B0604020202020204"/>
              </a:rPr>
              <a:t>At a minimum, company training schedules include the following information: </a:t>
            </a:r>
          </a:p>
          <a:p>
            <a:pPr defTabSz="514350">
              <a:defRPr/>
            </a:pPr>
            <a:endParaRPr lang="en-US" sz="1350" b="1" dirty="0">
              <a:solidFill>
                <a:prstClr val="black"/>
              </a:solidFill>
              <a:latin typeface="Arial" panose="020B0604020202020204"/>
            </a:endParaRPr>
          </a:p>
          <a:p>
            <a:pPr marL="214313" indent="-214313" defTabSz="514350">
              <a:buFont typeface="Arial" panose="020B0604020202020204" pitchFamily="34" charset="0"/>
              <a:buChar char="•"/>
              <a:defRPr/>
            </a:pPr>
            <a:r>
              <a:rPr lang="en-US" sz="1350" b="1" dirty="0">
                <a:solidFill>
                  <a:prstClr val="black"/>
                </a:solidFill>
                <a:latin typeface="Arial" panose="020B0604020202020204"/>
              </a:rPr>
              <a:t>Date and time of training. </a:t>
            </a:r>
          </a:p>
          <a:p>
            <a:pPr marL="214313" indent="-214313" defTabSz="514350">
              <a:buFont typeface="Arial" panose="020B0604020202020204" pitchFamily="34" charset="0"/>
              <a:buChar char="•"/>
              <a:defRPr/>
            </a:pPr>
            <a:r>
              <a:rPr lang="en-US" sz="1350" b="1" dirty="0">
                <a:solidFill>
                  <a:prstClr val="black"/>
                </a:solidFill>
                <a:latin typeface="Arial" panose="020B0604020202020204"/>
              </a:rPr>
              <a:t>Attendees. </a:t>
            </a:r>
          </a:p>
          <a:p>
            <a:pPr marL="214313" indent="-214313" defTabSz="514350">
              <a:buFont typeface="Arial" panose="020B0604020202020204" pitchFamily="34" charset="0"/>
              <a:buChar char="•"/>
              <a:defRPr/>
            </a:pPr>
            <a:r>
              <a:rPr lang="en-US" sz="1350" b="1" dirty="0">
                <a:solidFill>
                  <a:prstClr val="black"/>
                </a:solidFill>
                <a:latin typeface="Arial" panose="020B0604020202020204"/>
              </a:rPr>
              <a:t>Tasks trained. </a:t>
            </a:r>
          </a:p>
          <a:p>
            <a:pPr marL="214313" indent="-214313" defTabSz="514350">
              <a:buFont typeface="Arial" panose="020B0604020202020204" pitchFamily="34" charset="0"/>
              <a:buChar char="•"/>
              <a:defRPr/>
            </a:pPr>
            <a:r>
              <a:rPr lang="en-US" sz="1350" b="1" dirty="0">
                <a:solidFill>
                  <a:prstClr val="black"/>
                </a:solidFill>
                <a:latin typeface="Arial" panose="020B0604020202020204"/>
              </a:rPr>
              <a:t>Trainer (primary and alternate).</a:t>
            </a:r>
          </a:p>
          <a:p>
            <a:pPr marL="214313" indent="-214313" defTabSz="514350">
              <a:buFont typeface="Arial" panose="020B0604020202020204" pitchFamily="34" charset="0"/>
              <a:buChar char="•"/>
              <a:defRPr/>
            </a:pPr>
            <a:r>
              <a:rPr lang="en-US" sz="1350" b="1" dirty="0">
                <a:solidFill>
                  <a:prstClr val="black"/>
                </a:solidFill>
                <a:latin typeface="Arial" panose="020B0604020202020204"/>
              </a:rPr>
              <a:t>Uniform and equipment.</a:t>
            </a:r>
          </a:p>
          <a:p>
            <a:pPr marL="214313" indent="-214313" defTabSz="514350">
              <a:buFont typeface="Arial" panose="020B0604020202020204" pitchFamily="34" charset="0"/>
              <a:buChar char="•"/>
              <a:defRPr/>
            </a:pPr>
            <a:r>
              <a:rPr lang="en-US" sz="1350" b="1" dirty="0">
                <a:solidFill>
                  <a:prstClr val="black"/>
                </a:solidFill>
                <a:latin typeface="Arial" panose="020B0604020202020204"/>
              </a:rPr>
              <a:t>Location (training areas or facilities). </a:t>
            </a:r>
          </a:p>
          <a:p>
            <a:pPr marL="214313" indent="-214313" defTabSz="514350">
              <a:buFont typeface="Arial" panose="020B0604020202020204" pitchFamily="34" charset="0"/>
              <a:buChar char="•"/>
              <a:defRPr/>
            </a:pPr>
            <a:r>
              <a:rPr lang="en-US" sz="1350" b="1" dirty="0">
                <a:solidFill>
                  <a:prstClr val="black"/>
                </a:solidFill>
                <a:latin typeface="Arial" panose="020B0604020202020204"/>
              </a:rPr>
              <a:t>References (FMs, TCs, etc.) </a:t>
            </a:r>
          </a:p>
          <a:p>
            <a:pPr marL="214313" indent="-214313" defTabSz="514350">
              <a:buFont typeface="Arial" panose="020B0604020202020204" pitchFamily="34" charset="0"/>
              <a:buChar char="•"/>
              <a:defRPr/>
            </a:pPr>
            <a:r>
              <a:rPr lang="en-US" sz="1350" b="1" dirty="0">
                <a:solidFill>
                  <a:prstClr val="black"/>
                </a:solidFill>
                <a:latin typeface="Arial" panose="020B0604020202020204"/>
              </a:rPr>
              <a:t>Authentication: company commander signature and battalion commander signature when approved. </a:t>
            </a:r>
          </a:p>
        </p:txBody>
      </p:sp>
      <p:sp>
        <p:nvSpPr>
          <p:cNvPr id="4" name="TextBox 3">
            <a:extLst>
              <a:ext uri="{FF2B5EF4-FFF2-40B4-BE49-F238E27FC236}">
                <a16:creationId xmlns:a16="http://schemas.microsoft.com/office/drawing/2014/main" id="{7AE08A34-E4F8-A93D-90B5-44899F116ED3}"/>
              </a:ext>
            </a:extLst>
          </p:cNvPr>
          <p:cNvSpPr txBox="1"/>
          <p:nvPr/>
        </p:nvSpPr>
        <p:spPr>
          <a:xfrm>
            <a:off x="0" y="667395"/>
            <a:ext cx="9144000" cy="584775"/>
          </a:xfrm>
          <a:prstGeom prst="rect">
            <a:avLst/>
          </a:prstGeom>
          <a:noFill/>
        </p:spPr>
        <p:txBody>
          <a:bodyPr wrap="square" rtlCol="0" anchor="ctr">
            <a:spAutoFit/>
          </a:bodyPr>
          <a:lstStyle/>
          <a:p>
            <a:pPr algn="ctr"/>
            <a:r>
              <a:rPr lang="en-US" sz="3200" b="1" dirty="0">
                <a:latin typeface=" Arial"/>
              </a:rPr>
              <a:t>Training Schedules at the  T-C-B Level</a:t>
            </a:r>
          </a:p>
        </p:txBody>
      </p:sp>
    </p:spTree>
    <p:extLst>
      <p:ext uri="{BB962C8B-B14F-4D97-AF65-F5344CB8AC3E}">
        <p14:creationId xmlns:p14="http://schemas.microsoft.com/office/powerpoint/2010/main" val="915881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0145" y="3493698"/>
            <a:ext cx="1435788" cy="1058508"/>
            <a:chOff x="811057" y="4311137"/>
            <a:chExt cx="1953414" cy="1881790"/>
          </a:xfrm>
        </p:grpSpPr>
        <p:sp>
          <p:nvSpPr>
            <p:cNvPr id="4" name="TextBox 3"/>
            <p:cNvSpPr txBox="1"/>
            <p:nvPr/>
          </p:nvSpPr>
          <p:spPr>
            <a:xfrm>
              <a:off x="878106" y="4311137"/>
              <a:ext cx="1819319" cy="601873"/>
            </a:xfrm>
            <a:prstGeom prst="rect">
              <a:avLst/>
            </a:prstGeom>
            <a:noFill/>
            <a:ln>
              <a:noFill/>
            </a:ln>
          </p:spPr>
          <p:txBody>
            <a:bodyPr wrap="none" rtlCol="0">
              <a:spAutoFit/>
            </a:bodyPr>
            <a:lstStyle/>
            <a:p>
              <a:pPr algn="ctr" defTabSz="514350">
                <a:defRPr/>
              </a:pPr>
              <a:r>
                <a:rPr lang="en-US" sz="1600" b="1" u="sng" dirty="0">
                  <a:solidFill>
                    <a:prstClr val="black"/>
                  </a:solidFill>
                  <a:latin typeface=" Arial"/>
                </a:rPr>
                <a:t>Capabilities</a:t>
              </a:r>
            </a:p>
          </p:txBody>
        </p:sp>
        <p:sp>
          <p:nvSpPr>
            <p:cNvPr id="5" name="TextBox 4"/>
            <p:cNvSpPr txBox="1"/>
            <p:nvPr/>
          </p:nvSpPr>
          <p:spPr>
            <a:xfrm>
              <a:off x="811057" y="5153328"/>
              <a:ext cx="1953414" cy="1039599"/>
            </a:xfrm>
            <a:prstGeom prst="rect">
              <a:avLst/>
            </a:prstGeom>
            <a:noFill/>
          </p:spPr>
          <p:txBody>
            <a:bodyPr wrap="square" rtlCol="0">
              <a:spAutoFit/>
            </a:bodyPr>
            <a:lstStyle/>
            <a:p>
              <a:pPr algn="ctr" defTabSz="514350">
                <a:defRPr/>
              </a:pPr>
              <a:r>
                <a:rPr lang="en-US" sz="1600" b="1" dirty="0">
                  <a:solidFill>
                    <a:prstClr val="black"/>
                  </a:solidFill>
                  <a:latin typeface=" Arial"/>
                </a:rPr>
                <a:t>Required Capabilities</a:t>
              </a:r>
            </a:p>
          </p:txBody>
        </p:sp>
      </p:grpSp>
      <p:sp>
        <p:nvSpPr>
          <p:cNvPr id="6" name="Rectangle 5"/>
          <p:cNvSpPr/>
          <p:nvPr/>
        </p:nvSpPr>
        <p:spPr>
          <a:xfrm>
            <a:off x="3553448" y="3498035"/>
            <a:ext cx="192881" cy="12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825">
              <a:solidFill>
                <a:prstClr val="white"/>
              </a:solidFill>
              <a:latin typeface="Arial" panose="020B0604020202020204"/>
            </a:endParaRPr>
          </a:p>
        </p:txBody>
      </p:sp>
      <p:sp>
        <p:nvSpPr>
          <p:cNvPr id="7" name="TextBox 6"/>
          <p:cNvSpPr txBox="1"/>
          <p:nvPr/>
        </p:nvSpPr>
        <p:spPr>
          <a:xfrm>
            <a:off x="0" y="661991"/>
            <a:ext cx="9144000" cy="584775"/>
          </a:xfrm>
          <a:prstGeom prst="rect">
            <a:avLst/>
          </a:prstGeom>
          <a:noFill/>
        </p:spPr>
        <p:txBody>
          <a:bodyPr wrap="square" rtlCol="0" anchor="ctr">
            <a:spAutoFit/>
          </a:bodyPr>
          <a:lstStyle/>
          <a:p>
            <a:pPr algn="ctr" defTabSz="514350">
              <a:defRPr/>
            </a:pPr>
            <a:r>
              <a:rPr lang="en-US" sz="3200" b="1" dirty="0">
                <a:latin typeface=" Arial"/>
              </a:rPr>
              <a:t>The Big Picture</a:t>
            </a:r>
          </a:p>
        </p:txBody>
      </p:sp>
      <p:grpSp>
        <p:nvGrpSpPr>
          <p:cNvPr id="8" name="Group 7"/>
          <p:cNvGrpSpPr/>
          <p:nvPr/>
        </p:nvGrpSpPr>
        <p:grpSpPr>
          <a:xfrm>
            <a:off x="3317652" y="2774949"/>
            <a:ext cx="2115635" cy="2972408"/>
            <a:chOff x="3470164" y="2944113"/>
            <a:chExt cx="3705791" cy="5284283"/>
          </a:xfrm>
        </p:grpSpPr>
        <p:sp>
          <p:nvSpPr>
            <p:cNvPr id="9" name="TextBox 8"/>
            <p:cNvSpPr txBox="1"/>
            <p:nvPr/>
          </p:nvSpPr>
          <p:spPr>
            <a:xfrm>
              <a:off x="4762098" y="3811155"/>
              <a:ext cx="2413857" cy="1039601"/>
            </a:xfrm>
            <a:prstGeom prst="rect">
              <a:avLst/>
            </a:prstGeom>
            <a:noFill/>
            <a:ln>
              <a:noFill/>
            </a:ln>
            <a:scene3d>
              <a:camera prst="orthographicFront"/>
              <a:lightRig rig="threePt" dir="t"/>
            </a:scene3d>
            <a:sp3d>
              <a:bevelT w="139700" h="139700" prst="divot"/>
            </a:sp3d>
          </p:spPr>
          <p:txBody>
            <a:bodyPr wrap="none" rtlCol="0">
              <a:spAutoFit/>
            </a:bodyPr>
            <a:lstStyle/>
            <a:p>
              <a:pPr algn="ctr" defTabSz="514350">
                <a:defRPr/>
              </a:pPr>
              <a:r>
                <a:rPr lang="en-US" sz="1600" b="1" dirty="0">
                  <a:solidFill>
                    <a:prstClr val="black"/>
                  </a:solidFill>
                  <a:latin typeface=" Arial"/>
                </a:rPr>
                <a:t>METL</a:t>
              </a:r>
            </a:p>
            <a:p>
              <a:pPr algn="ctr" defTabSz="514350">
                <a:defRPr/>
              </a:pPr>
              <a:r>
                <a:rPr lang="en-US" sz="1600" b="1" u="sng" dirty="0">
                  <a:solidFill>
                    <a:prstClr val="black"/>
                  </a:solidFill>
                  <a:latin typeface=" Arial"/>
                </a:rPr>
                <a:t>Battle Tasks</a:t>
              </a:r>
            </a:p>
          </p:txBody>
        </p:sp>
        <p:sp>
          <p:nvSpPr>
            <p:cNvPr id="10" name="TextBox 9"/>
            <p:cNvSpPr txBox="1"/>
            <p:nvPr/>
          </p:nvSpPr>
          <p:spPr>
            <a:xfrm>
              <a:off x="5093883" y="5000160"/>
              <a:ext cx="1984991" cy="3228236"/>
            </a:xfrm>
            <a:prstGeom prst="rect">
              <a:avLst/>
            </a:prstGeom>
            <a:noFill/>
            <a:scene3d>
              <a:camera prst="orthographicFront"/>
              <a:lightRig rig="threePt" dir="t"/>
            </a:scene3d>
            <a:sp3d>
              <a:bevelT w="139700" h="139700" prst="divot"/>
            </a:sp3d>
          </p:spPr>
          <p:txBody>
            <a:bodyPr wrap="square" rtlCol="0">
              <a:spAutoFit/>
            </a:bodyPr>
            <a:lstStyle/>
            <a:p>
              <a:pPr algn="ctr" defTabSz="514350">
                <a:defRPr/>
              </a:pPr>
              <a:r>
                <a:rPr lang="en-US" sz="1600" b="1" dirty="0">
                  <a:solidFill>
                    <a:prstClr val="black"/>
                  </a:solidFill>
                  <a:latin typeface=" Arial"/>
                </a:rPr>
                <a:t>The range of tasks that delivers your unit’s capability</a:t>
              </a:r>
            </a:p>
          </p:txBody>
        </p:sp>
        <p:sp>
          <p:nvSpPr>
            <p:cNvPr id="11" name="Curved Down Arrow 10"/>
            <p:cNvSpPr/>
            <p:nvPr/>
          </p:nvSpPr>
          <p:spPr>
            <a:xfrm>
              <a:off x="3470164" y="2944113"/>
              <a:ext cx="2653578" cy="838964"/>
            </a:xfrm>
            <a:prstGeom prst="curvedDownArrow">
              <a:avLst/>
            </a:prstGeom>
            <a:solidFill>
              <a:schemeClr val="accent6">
                <a:lumMod val="7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825" dirty="0">
                <a:solidFill>
                  <a:prstClr val="black"/>
                </a:solidFill>
                <a:latin typeface="Arial" panose="020B0604020202020204"/>
              </a:endParaRPr>
            </a:p>
          </p:txBody>
        </p:sp>
      </p:grpSp>
      <p:grpSp>
        <p:nvGrpSpPr>
          <p:cNvPr id="12" name="Group 11"/>
          <p:cNvGrpSpPr/>
          <p:nvPr/>
        </p:nvGrpSpPr>
        <p:grpSpPr>
          <a:xfrm>
            <a:off x="1348472" y="2719896"/>
            <a:ext cx="2579683" cy="3294065"/>
            <a:chOff x="1007910" y="2810006"/>
            <a:chExt cx="4586105" cy="5856113"/>
          </a:xfrm>
        </p:grpSpPr>
        <p:sp>
          <p:nvSpPr>
            <p:cNvPr id="13" name="TextBox 12"/>
            <p:cNvSpPr txBox="1"/>
            <p:nvPr/>
          </p:nvSpPr>
          <p:spPr>
            <a:xfrm>
              <a:off x="2543150" y="4203435"/>
              <a:ext cx="3050865" cy="601874"/>
            </a:xfrm>
            <a:prstGeom prst="rect">
              <a:avLst/>
            </a:prstGeom>
            <a:noFill/>
            <a:ln>
              <a:noFill/>
            </a:ln>
            <a:scene3d>
              <a:camera prst="orthographicFront"/>
              <a:lightRig rig="threePt" dir="t"/>
            </a:scene3d>
            <a:sp3d>
              <a:bevelT w="139700" h="139700" prst="divot"/>
            </a:sp3d>
          </p:spPr>
          <p:txBody>
            <a:bodyPr wrap="none" rtlCol="0">
              <a:spAutoFit/>
            </a:bodyPr>
            <a:lstStyle/>
            <a:p>
              <a:pPr defTabSz="514350">
                <a:defRPr/>
              </a:pPr>
              <a:r>
                <a:rPr lang="en-US" sz="1600" b="1" u="sng" dirty="0">
                  <a:solidFill>
                    <a:prstClr val="black"/>
                  </a:solidFill>
                  <a:latin typeface=" Arial"/>
                </a:rPr>
                <a:t>TOE/MTOE/TDA</a:t>
              </a:r>
            </a:p>
          </p:txBody>
        </p:sp>
        <p:sp>
          <p:nvSpPr>
            <p:cNvPr id="14" name="TextBox 13"/>
            <p:cNvSpPr txBox="1"/>
            <p:nvPr/>
          </p:nvSpPr>
          <p:spPr>
            <a:xfrm>
              <a:off x="2918419" y="5000158"/>
              <a:ext cx="2531866" cy="3665961"/>
            </a:xfrm>
            <a:prstGeom prst="rect">
              <a:avLst/>
            </a:prstGeom>
            <a:noFill/>
            <a:scene3d>
              <a:camera prst="orthographicFront"/>
              <a:lightRig rig="threePt" dir="t"/>
            </a:scene3d>
            <a:sp3d>
              <a:bevelT w="139700" h="139700" prst="divot"/>
            </a:sp3d>
          </p:spPr>
          <p:txBody>
            <a:bodyPr wrap="square" rtlCol="0">
              <a:spAutoFit/>
            </a:bodyPr>
            <a:lstStyle/>
            <a:p>
              <a:pPr algn="ctr" defTabSz="514350">
                <a:defRPr/>
              </a:pPr>
              <a:r>
                <a:rPr lang="en-US" sz="1600" b="1" dirty="0">
                  <a:solidFill>
                    <a:prstClr val="black"/>
                  </a:solidFill>
                  <a:latin typeface=" Arial"/>
                </a:rPr>
                <a:t>How your unit is designed:</a:t>
              </a:r>
            </a:p>
            <a:p>
              <a:pPr algn="ctr" defTabSz="514350">
                <a:defRPr/>
              </a:pPr>
              <a:r>
                <a:rPr lang="en-US" sz="1600" b="1" i="1" dirty="0">
                  <a:solidFill>
                    <a:prstClr val="black"/>
                  </a:solidFill>
                  <a:latin typeface=" Arial"/>
                </a:rPr>
                <a:t>missions, functions, capabilities, people &amp; equipment</a:t>
              </a:r>
            </a:p>
          </p:txBody>
        </p:sp>
        <p:sp>
          <p:nvSpPr>
            <p:cNvPr id="15" name="Curved Down Arrow 14"/>
            <p:cNvSpPr/>
            <p:nvPr/>
          </p:nvSpPr>
          <p:spPr>
            <a:xfrm>
              <a:off x="1007910" y="2810006"/>
              <a:ext cx="2693205" cy="951132"/>
            </a:xfrm>
            <a:prstGeom prst="curvedDownArrow">
              <a:avLst/>
            </a:prstGeom>
            <a:solidFill>
              <a:schemeClr val="accent6">
                <a:lumMod val="7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825">
                <a:solidFill>
                  <a:prstClr val="black"/>
                </a:solidFill>
                <a:latin typeface="Arial" panose="020B0604020202020204"/>
              </a:endParaRPr>
            </a:p>
          </p:txBody>
        </p:sp>
      </p:grpSp>
      <p:grpSp>
        <p:nvGrpSpPr>
          <p:cNvPr id="16" name="Group 15"/>
          <p:cNvGrpSpPr/>
          <p:nvPr/>
        </p:nvGrpSpPr>
        <p:grpSpPr>
          <a:xfrm>
            <a:off x="5286832" y="2762156"/>
            <a:ext cx="2337305" cy="1297772"/>
            <a:chOff x="6548557" y="2985693"/>
            <a:chExt cx="4155208" cy="2307148"/>
          </a:xfrm>
        </p:grpSpPr>
        <p:sp>
          <p:nvSpPr>
            <p:cNvPr id="17" name="Curved Down Arrow 16"/>
            <p:cNvSpPr/>
            <p:nvPr/>
          </p:nvSpPr>
          <p:spPr>
            <a:xfrm>
              <a:off x="6548557" y="2985693"/>
              <a:ext cx="2693201" cy="838963"/>
            </a:xfrm>
            <a:prstGeom prst="curvedDownArrow">
              <a:avLst/>
            </a:prstGeom>
            <a:solidFill>
              <a:schemeClr val="accent6">
                <a:lumMod val="7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600">
                <a:solidFill>
                  <a:prstClr val="black"/>
                </a:solidFill>
                <a:latin typeface="Arial" panose="020B0604020202020204"/>
              </a:endParaRPr>
            </a:p>
          </p:txBody>
        </p:sp>
        <p:sp>
          <p:nvSpPr>
            <p:cNvPr id="18" name="TextBox 17"/>
            <p:cNvSpPr txBox="1"/>
            <p:nvPr/>
          </p:nvSpPr>
          <p:spPr>
            <a:xfrm>
              <a:off x="7067099" y="3937166"/>
              <a:ext cx="3636666" cy="1039599"/>
            </a:xfrm>
            <a:prstGeom prst="rect">
              <a:avLst/>
            </a:prstGeom>
            <a:noFill/>
            <a:ln>
              <a:noFill/>
            </a:ln>
            <a:scene3d>
              <a:camera prst="orthographicFront"/>
              <a:lightRig rig="threePt" dir="t"/>
            </a:scene3d>
            <a:sp3d>
              <a:bevelT w="139700" h="139700" prst="divot"/>
            </a:sp3d>
          </p:spPr>
          <p:txBody>
            <a:bodyPr wrap="none" rtlCol="0">
              <a:spAutoFit/>
            </a:bodyPr>
            <a:lstStyle/>
            <a:p>
              <a:pPr algn="ctr" defTabSz="514350">
                <a:defRPr/>
              </a:pPr>
              <a:r>
                <a:rPr lang="en-US" sz="1600" b="1" dirty="0">
                  <a:solidFill>
                    <a:prstClr val="black"/>
                  </a:solidFill>
                  <a:latin typeface=" Arial"/>
                </a:rPr>
                <a:t>Prioritized Training</a:t>
              </a:r>
            </a:p>
            <a:p>
              <a:pPr algn="ctr" defTabSz="514350">
                <a:defRPr/>
              </a:pPr>
              <a:r>
                <a:rPr lang="en-US" sz="1600" b="1" u="sng" dirty="0">
                  <a:solidFill>
                    <a:prstClr val="black"/>
                  </a:solidFill>
                  <a:latin typeface=" Arial"/>
                </a:rPr>
                <a:t>Training Guidance</a:t>
              </a:r>
            </a:p>
          </p:txBody>
        </p:sp>
        <p:sp>
          <p:nvSpPr>
            <p:cNvPr id="19" name="TextBox 18"/>
            <p:cNvSpPr txBox="1"/>
            <p:nvPr/>
          </p:nvSpPr>
          <p:spPr>
            <a:xfrm>
              <a:off x="6647969" y="4690968"/>
              <a:ext cx="2106512" cy="601873"/>
            </a:xfrm>
            <a:prstGeom prst="rect">
              <a:avLst/>
            </a:prstGeom>
            <a:noFill/>
            <a:ln>
              <a:noFill/>
            </a:ln>
            <a:scene3d>
              <a:camera prst="orthographicFront"/>
              <a:lightRig rig="threePt" dir="t"/>
            </a:scene3d>
            <a:sp3d>
              <a:bevelT w="139700" h="139700" prst="divot"/>
            </a:sp3d>
          </p:spPr>
          <p:txBody>
            <a:bodyPr wrap="square" rtlCol="0">
              <a:spAutoFit/>
            </a:bodyPr>
            <a:lstStyle/>
            <a:p>
              <a:pPr defTabSz="514350">
                <a:defRPr/>
              </a:pPr>
              <a:endParaRPr lang="en-US" sz="1600">
                <a:solidFill>
                  <a:prstClr val="black"/>
                </a:solidFill>
                <a:latin typeface=" Arial"/>
              </a:endParaRPr>
            </a:p>
          </p:txBody>
        </p:sp>
      </p:grpSp>
      <p:sp>
        <p:nvSpPr>
          <p:cNvPr id="20" name="TextBox 19"/>
          <p:cNvSpPr txBox="1"/>
          <p:nvPr/>
        </p:nvSpPr>
        <p:spPr>
          <a:xfrm>
            <a:off x="845692" y="1624905"/>
            <a:ext cx="7452616" cy="707886"/>
          </a:xfrm>
          <a:prstGeom prst="rect">
            <a:avLst/>
          </a:prstGeom>
          <a:noFill/>
          <a:scene3d>
            <a:camera prst="orthographicFront"/>
            <a:lightRig rig="threePt" dir="t"/>
          </a:scene3d>
          <a:sp3d>
            <a:bevelT w="139700" h="139700" prst="divot"/>
          </a:sp3d>
        </p:spPr>
        <p:txBody>
          <a:bodyPr wrap="square" rtlCol="0">
            <a:spAutoFit/>
          </a:bodyPr>
          <a:lstStyle/>
          <a:p>
            <a:pPr algn="ctr" defTabSz="514350">
              <a:defRPr/>
            </a:pPr>
            <a:r>
              <a:rPr lang="en-US" sz="2000" dirty="0">
                <a:solidFill>
                  <a:prstClr val="black"/>
                </a:solidFill>
                <a:latin typeface=" Arial"/>
              </a:rPr>
              <a:t>Understand the links between what your unit is </a:t>
            </a:r>
            <a:r>
              <a:rPr lang="en-US" sz="2000" b="1" i="1" u="sng" dirty="0">
                <a:solidFill>
                  <a:prstClr val="black"/>
                </a:solidFill>
                <a:latin typeface=" Arial"/>
              </a:rPr>
              <a:t>designed</a:t>
            </a:r>
            <a:r>
              <a:rPr lang="en-US" sz="2000" dirty="0">
                <a:solidFill>
                  <a:prstClr val="black"/>
                </a:solidFill>
                <a:latin typeface=" Arial"/>
              </a:rPr>
              <a:t> to do (capabilities) and the </a:t>
            </a:r>
            <a:r>
              <a:rPr lang="en-US" sz="2000" b="1" i="1" u="sng" dirty="0">
                <a:solidFill>
                  <a:prstClr val="black"/>
                </a:solidFill>
                <a:latin typeface=" Arial"/>
              </a:rPr>
              <a:t>TASKS</a:t>
            </a:r>
            <a:r>
              <a:rPr lang="en-US" sz="2000" dirty="0">
                <a:solidFill>
                  <a:prstClr val="black"/>
                </a:solidFill>
                <a:latin typeface=" Arial"/>
              </a:rPr>
              <a:t> on which it needs to train</a:t>
            </a:r>
          </a:p>
        </p:txBody>
      </p:sp>
      <p:grpSp>
        <p:nvGrpSpPr>
          <p:cNvPr id="22" name="Group 21"/>
          <p:cNvGrpSpPr/>
          <p:nvPr/>
        </p:nvGrpSpPr>
        <p:grpSpPr>
          <a:xfrm>
            <a:off x="5835209" y="3891205"/>
            <a:ext cx="3261064" cy="2800767"/>
            <a:chOff x="6857696" y="4990324"/>
            <a:chExt cx="5797446" cy="4979139"/>
          </a:xfrm>
        </p:grpSpPr>
        <p:sp>
          <p:nvSpPr>
            <p:cNvPr id="24" name="TextBox 23"/>
            <p:cNvSpPr txBox="1"/>
            <p:nvPr/>
          </p:nvSpPr>
          <p:spPr>
            <a:xfrm>
              <a:off x="10202618" y="5937367"/>
              <a:ext cx="2452524" cy="1477327"/>
            </a:xfrm>
            <a:prstGeom prst="rect">
              <a:avLst/>
            </a:prstGeom>
            <a:noFill/>
            <a:scene3d>
              <a:camera prst="orthographicFront"/>
              <a:lightRig rig="threePt" dir="t"/>
            </a:scene3d>
            <a:sp3d>
              <a:bevelT w="139700" h="139700" prst="divot"/>
            </a:sp3d>
          </p:spPr>
          <p:txBody>
            <a:bodyPr wrap="none" rtlCol="0">
              <a:spAutoFit/>
            </a:bodyPr>
            <a:lstStyle/>
            <a:p>
              <a:pPr algn="ctr" defTabSz="514350">
                <a:defRPr/>
              </a:pPr>
              <a:r>
                <a:rPr lang="en-US" sz="2400" b="1" dirty="0">
                  <a:solidFill>
                    <a:prstClr val="black"/>
                  </a:solidFill>
                  <a:latin typeface=" Arial"/>
                </a:rPr>
                <a:t>Unit </a:t>
              </a:r>
            </a:p>
            <a:p>
              <a:pPr algn="ctr" defTabSz="514350">
                <a:defRPr/>
              </a:pPr>
              <a:r>
                <a:rPr lang="en-US" sz="2400" b="1" dirty="0">
                  <a:solidFill>
                    <a:prstClr val="black"/>
                  </a:solidFill>
                  <a:latin typeface=" Arial"/>
                </a:rPr>
                <a:t>Training</a:t>
              </a:r>
            </a:p>
          </p:txBody>
        </p:sp>
        <p:sp>
          <p:nvSpPr>
            <p:cNvPr id="25" name="TextBox 24"/>
            <p:cNvSpPr txBox="1"/>
            <p:nvPr/>
          </p:nvSpPr>
          <p:spPr>
            <a:xfrm>
              <a:off x="6857696" y="4990324"/>
              <a:ext cx="2531864" cy="4979139"/>
            </a:xfrm>
            <a:prstGeom prst="rect">
              <a:avLst/>
            </a:prstGeom>
            <a:noFill/>
            <a:scene3d>
              <a:camera prst="orthographicFront"/>
              <a:lightRig rig="threePt" dir="t"/>
            </a:scene3d>
            <a:sp3d>
              <a:bevelT w="139700" h="139700" prst="divot"/>
            </a:sp3d>
          </p:spPr>
          <p:txBody>
            <a:bodyPr wrap="square" rtlCol="0">
              <a:spAutoFit/>
            </a:bodyPr>
            <a:lstStyle/>
            <a:p>
              <a:pPr algn="ctr" defTabSz="514350">
                <a:defRPr/>
              </a:pPr>
              <a:r>
                <a:rPr lang="en-US" sz="1600" b="1" dirty="0">
                  <a:solidFill>
                    <a:prstClr val="black"/>
                  </a:solidFill>
                  <a:latin typeface=" Arial"/>
                </a:rPr>
                <a:t>Recognize that units can’t fully train every task. Prioritize based on:</a:t>
              </a:r>
            </a:p>
            <a:p>
              <a:pPr algn="ctr" defTabSz="514350">
                <a:defRPr/>
              </a:pPr>
              <a:endParaRPr lang="en-US" sz="1050" b="1" dirty="0">
                <a:solidFill>
                  <a:prstClr val="black"/>
                </a:solidFill>
                <a:latin typeface=" Arial"/>
              </a:endParaRPr>
            </a:p>
            <a:p>
              <a:pPr algn="ctr" defTabSz="514350">
                <a:defRPr/>
              </a:pPr>
              <a:r>
                <a:rPr lang="en-US" sz="1600" b="1" i="1" dirty="0">
                  <a:solidFill>
                    <a:prstClr val="black"/>
                  </a:solidFill>
                  <a:latin typeface=" Arial"/>
                </a:rPr>
                <a:t>Mission-Resources-Time</a:t>
              </a:r>
            </a:p>
          </p:txBody>
        </p:sp>
        <p:sp>
          <p:nvSpPr>
            <p:cNvPr id="26" name="Right Arrow 25"/>
            <p:cNvSpPr/>
            <p:nvPr/>
          </p:nvSpPr>
          <p:spPr>
            <a:xfrm>
              <a:off x="9476602" y="6372306"/>
              <a:ext cx="863201" cy="558825"/>
            </a:xfrm>
            <a:prstGeom prst="rightArrow">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600">
                <a:solidFill>
                  <a:prstClr val="white"/>
                </a:solidFill>
                <a:latin typeface="Arial" panose="020B0604020202020204"/>
              </a:endParaRPr>
            </a:p>
          </p:txBody>
        </p:sp>
      </p:grpSp>
    </p:spTree>
    <p:extLst>
      <p:ext uri="{BB962C8B-B14F-4D97-AF65-F5344CB8AC3E}">
        <p14:creationId xmlns:p14="http://schemas.microsoft.com/office/powerpoint/2010/main" val="131396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T-6">
            <a:extLst>
              <a:ext uri="{FF2B5EF4-FFF2-40B4-BE49-F238E27FC236}">
                <a16:creationId xmlns:a16="http://schemas.microsoft.com/office/drawing/2014/main" id="{8ECC9A3C-B0E2-86EB-223D-1DAFB7489EB9}"/>
              </a:ext>
            </a:extLst>
          </p:cNvPr>
          <p:cNvGrpSpPr/>
          <p:nvPr/>
        </p:nvGrpSpPr>
        <p:grpSpPr>
          <a:xfrm>
            <a:off x="445596" y="1566785"/>
            <a:ext cx="833568" cy="863378"/>
            <a:chOff x="684657" y="114044"/>
            <a:chExt cx="1111424" cy="1151170"/>
          </a:xfrm>
        </p:grpSpPr>
        <p:grpSp>
          <p:nvGrpSpPr>
            <p:cNvPr id="139" name="Group 138">
              <a:extLst>
                <a:ext uri="{FF2B5EF4-FFF2-40B4-BE49-F238E27FC236}">
                  <a16:creationId xmlns:a16="http://schemas.microsoft.com/office/drawing/2014/main" id="{EF2B4910-0A98-AD39-A1D9-A4AAEFE75030}"/>
                </a:ext>
              </a:extLst>
            </p:cNvPr>
            <p:cNvGrpSpPr/>
            <p:nvPr/>
          </p:nvGrpSpPr>
          <p:grpSpPr>
            <a:xfrm>
              <a:off x="684657" y="253791"/>
              <a:ext cx="1111424" cy="1011423"/>
              <a:chOff x="6096000" y="2512810"/>
              <a:chExt cx="1111424" cy="1011423"/>
            </a:xfrm>
          </p:grpSpPr>
          <p:grpSp>
            <p:nvGrpSpPr>
              <p:cNvPr id="140" name="Group 139">
                <a:extLst>
                  <a:ext uri="{FF2B5EF4-FFF2-40B4-BE49-F238E27FC236}">
                    <a16:creationId xmlns:a16="http://schemas.microsoft.com/office/drawing/2014/main" id="{609BB5CB-E363-049F-C52A-1BD6C14385B6}"/>
                  </a:ext>
                </a:extLst>
              </p:cNvPr>
              <p:cNvGrpSpPr/>
              <p:nvPr/>
            </p:nvGrpSpPr>
            <p:grpSpPr>
              <a:xfrm>
                <a:off x="6096000" y="2512810"/>
                <a:ext cx="1111424" cy="989342"/>
                <a:chOff x="6096000" y="2512810"/>
                <a:chExt cx="1111424" cy="989342"/>
              </a:xfrm>
            </p:grpSpPr>
            <p:sp>
              <p:nvSpPr>
                <p:cNvPr id="142" name="Rectangle: Rounded Corners 141">
                  <a:extLst>
                    <a:ext uri="{FF2B5EF4-FFF2-40B4-BE49-F238E27FC236}">
                      <a16:creationId xmlns:a16="http://schemas.microsoft.com/office/drawing/2014/main" id="{EA8CF94F-D8DC-4B97-866F-064DC5E72209}"/>
                    </a:ext>
                  </a:extLst>
                </p:cNvPr>
                <p:cNvSpPr/>
                <p:nvPr/>
              </p:nvSpPr>
              <p:spPr>
                <a:xfrm>
                  <a:off x="6096000" y="2512810"/>
                  <a:ext cx="1111424" cy="9893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43" name="Rectangle: Rounded Corners 142">
                  <a:extLst>
                    <a:ext uri="{FF2B5EF4-FFF2-40B4-BE49-F238E27FC236}">
                      <a16:creationId xmlns:a16="http://schemas.microsoft.com/office/drawing/2014/main" id="{8F9033D1-7707-4BD8-DB99-ABC0767C00A1}"/>
                    </a:ext>
                  </a:extLst>
                </p:cNvPr>
                <p:cNvSpPr/>
                <p:nvPr/>
              </p:nvSpPr>
              <p:spPr>
                <a:xfrm>
                  <a:off x="6160008" y="2779776"/>
                  <a:ext cx="99255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41" name="TextBox 140">
                <a:extLst>
                  <a:ext uri="{FF2B5EF4-FFF2-40B4-BE49-F238E27FC236}">
                    <a16:creationId xmlns:a16="http://schemas.microsoft.com/office/drawing/2014/main" id="{4BCF31AE-616D-E520-8933-94EB58A30B77}"/>
                  </a:ext>
                </a:extLst>
              </p:cNvPr>
              <p:cNvSpPr txBox="1"/>
              <p:nvPr/>
            </p:nvSpPr>
            <p:spPr>
              <a:xfrm>
                <a:off x="6229016" y="2631682"/>
                <a:ext cx="877824" cy="892551"/>
              </a:xfrm>
              <a:prstGeom prst="rect">
                <a:avLst/>
              </a:prstGeom>
              <a:noFill/>
            </p:spPr>
            <p:txBody>
              <a:bodyPr wrap="square" rtlCol="0">
                <a:spAutoFit/>
              </a:bodyPr>
              <a:lstStyle/>
              <a:p>
                <a:pPr algn="ctr" defTabSz="685800">
                  <a:defRPr/>
                </a:pPr>
                <a:r>
                  <a:rPr lang="en-US" sz="2400" dirty="0">
                    <a:solidFill>
                      <a:prstClr val="white">
                        <a:lumMod val="50000"/>
                      </a:prstClr>
                    </a:solidFill>
                    <a:latin typeface="Calibri"/>
                  </a:rPr>
                  <a:t>T-6</a:t>
                </a:r>
              </a:p>
              <a:p>
                <a:pPr algn="ctr" defTabSz="685800">
                  <a:defRPr/>
                </a:pPr>
                <a:r>
                  <a:rPr lang="en-US" sz="1350" dirty="0">
                    <a:solidFill>
                      <a:prstClr val="white">
                        <a:lumMod val="50000"/>
                      </a:prstClr>
                    </a:solidFill>
                    <a:latin typeface="Calibri"/>
                  </a:rPr>
                  <a:t>Weeks</a:t>
                </a:r>
              </a:p>
            </p:txBody>
          </p:sp>
        </p:grpSp>
        <p:sp>
          <p:nvSpPr>
            <p:cNvPr id="189" name="Rectangle: Rounded Corners 188">
              <a:extLst>
                <a:ext uri="{FF2B5EF4-FFF2-40B4-BE49-F238E27FC236}">
                  <a16:creationId xmlns:a16="http://schemas.microsoft.com/office/drawing/2014/main" id="{90B584FB-10F1-8FE7-C0D1-6D75FE5F4D75}"/>
                </a:ext>
              </a:extLst>
            </p:cNvPr>
            <p:cNvSpPr/>
            <p:nvPr/>
          </p:nvSpPr>
          <p:spPr>
            <a:xfrm>
              <a:off x="91334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90" name="Rectangle: Rounded Corners 189">
              <a:extLst>
                <a:ext uri="{FF2B5EF4-FFF2-40B4-BE49-F238E27FC236}">
                  <a16:creationId xmlns:a16="http://schemas.microsoft.com/office/drawing/2014/main" id="{771CA978-6DB9-4A3C-657B-B1CCD69B92DC}"/>
                </a:ext>
              </a:extLst>
            </p:cNvPr>
            <p:cNvSpPr/>
            <p:nvPr/>
          </p:nvSpPr>
          <p:spPr>
            <a:xfrm>
              <a:off x="144674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grpSp>
        <p:nvGrpSpPr>
          <p:cNvPr id="221" name="T-5">
            <a:extLst>
              <a:ext uri="{FF2B5EF4-FFF2-40B4-BE49-F238E27FC236}">
                <a16:creationId xmlns:a16="http://schemas.microsoft.com/office/drawing/2014/main" id="{76C15D18-645B-0BFC-ECAC-14CADE4E1DF0}"/>
              </a:ext>
            </a:extLst>
          </p:cNvPr>
          <p:cNvGrpSpPr/>
          <p:nvPr/>
        </p:nvGrpSpPr>
        <p:grpSpPr>
          <a:xfrm>
            <a:off x="1745827" y="1564906"/>
            <a:ext cx="833568" cy="856193"/>
            <a:chOff x="2308748" y="114044"/>
            <a:chExt cx="1111424" cy="1141590"/>
          </a:xfrm>
        </p:grpSpPr>
        <p:grpSp>
          <p:nvGrpSpPr>
            <p:cNvPr id="174" name="Group 173">
              <a:extLst>
                <a:ext uri="{FF2B5EF4-FFF2-40B4-BE49-F238E27FC236}">
                  <a16:creationId xmlns:a16="http://schemas.microsoft.com/office/drawing/2014/main" id="{5B17FDF0-EAFF-7901-075A-B9883D432DCA}"/>
                </a:ext>
              </a:extLst>
            </p:cNvPr>
            <p:cNvGrpSpPr/>
            <p:nvPr/>
          </p:nvGrpSpPr>
          <p:grpSpPr>
            <a:xfrm>
              <a:off x="2308748" y="244211"/>
              <a:ext cx="1111424" cy="1011423"/>
              <a:chOff x="6096000" y="2512810"/>
              <a:chExt cx="1111424" cy="1011423"/>
            </a:xfrm>
          </p:grpSpPr>
          <p:grpSp>
            <p:nvGrpSpPr>
              <p:cNvPr id="175" name="Group 174">
                <a:extLst>
                  <a:ext uri="{FF2B5EF4-FFF2-40B4-BE49-F238E27FC236}">
                    <a16:creationId xmlns:a16="http://schemas.microsoft.com/office/drawing/2014/main" id="{E301B86A-04D6-9044-9BF2-D40706B1E519}"/>
                  </a:ext>
                </a:extLst>
              </p:cNvPr>
              <p:cNvGrpSpPr/>
              <p:nvPr/>
            </p:nvGrpSpPr>
            <p:grpSpPr>
              <a:xfrm>
                <a:off x="6096000" y="2512810"/>
                <a:ext cx="1111424" cy="989342"/>
                <a:chOff x="6096000" y="2512810"/>
                <a:chExt cx="1111424" cy="989342"/>
              </a:xfrm>
            </p:grpSpPr>
            <p:sp>
              <p:nvSpPr>
                <p:cNvPr id="177" name="Rectangle: Rounded Corners 176">
                  <a:extLst>
                    <a:ext uri="{FF2B5EF4-FFF2-40B4-BE49-F238E27FC236}">
                      <a16:creationId xmlns:a16="http://schemas.microsoft.com/office/drawing/2014/main" id="{6957A972-9CF0-77D8-6B60-0C448D069EB3}"/>
                    </a:ext>
                  </a:extLst>
                </p:cNvPr>
                <p:cNvSpPr/>
                <p:nvPr/>
              </p:nvSpPr>
              <p:spPr>
                <a:xfrm>
                  <a:off x="6096000" y="2512810"/>
                  <a:ext cx="1111424" cy="9893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78" name="Rectangle: Rounded Corners 177">
                  <a:extLst>
                    <a:ext uri="{FF2B5EF4-FFF2-40B4-BE49-F238E27FC236}">
                      <a16:creationId xmlns:a16="http://schemas.microsoft.com/office/drawing/2014/main" id="{BDFCBB9B-430D-C5B0-9C4B-DF688707DBBC}"/>
                    </a:ext>
                  </a:extLst>
                </p:cNvPr>
                <p:cNvSpPr/>
                <p:nvPr/>
              </p:nvSpPr>
              <p:spPr>
                <a:xfrm>
                  <a:off x="6160008" y="2779776"/>
                  <a:ext cx="99255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76" name="TextBox 175">
                <a:extLst>
                  <a:ext uri="{FF2B5EF4-FFF2-40B4-BE49-F238E27FC236}">
                    <a16:creationId xmlns:a16="http://schemas.microsoft.com/office/drawing/2014/main" id="{108EB94B-7657-D8A8-0303-E85E04109D67}"/>
                  </a:ext>
                </a:extLst>
              </p:cNvPr>
              <p:cNvSpPr txBox="1"/>
              <p:nvPr/>
            </p:nvSpPr>
            <p:spPr>
              <a:xfrm>
                <a:off x="6229016" y="2631682"/>
                <a:ext cx="877824" cy="892551"/>
              </a:xfrm>
              <a:prstGeom prst="rect">
                <a:avLst/>
              </a:prstGeom>
              <a:noFill/>
            </p:spPr>
            <p:txBody>
              <a:bodyPr wrap="square" rtlCol="0">
                <a:spAutoFit/>
              </a:bodyPr>
              <a:lstStyle/>
              <a:p>
                <a:pPr algn="ctr" defTabSz="685800">
                  <a:defRPr/>
                </a:pPr>
                <a:r>
                  <a:rPr lang="en-US" sz="2400" dirty="0">
                    <a:solidFill>
                      <a:prstClr val="white">
                        <a:lumMod val="50000"/>
                      </a:prstClr>
                    </a:solidFill>
                    <a:latin typeface="Calibri"/>
                  </a:rPr>
                  <a:t>T-5</a:t>
                </a:r>
              </a:p>
              <a:p>
                <a:pPr algn="ctr" defTabSz="685800">
                  <a:defRPr/>
                </a:pPr>
                <a:r>
                  <a:rPr lang="en-US" sz="1350" dirty="0">
                    <a:solidFill>
                      <a:prstClr val="white">
                        <a:lumMod val="50000"/>
                      </a:prstClr>
                    </a:solidFill>
                    <a:latin typeface="Calibri"/>
                  </a:rPr>
                  <a:t>Weeks</a:t>
                </a:r>
              </a:p>
            </p:txBody>
          </p:sp>
        </p:grpSp>
        <p:sp>
          <p:nvSpPr>
            <p:cNvPr id="191" name="Rectangle: Rounded Corners 190">
              <a:extLst>
                <a:ext uri="{FF2B5EF4-FFF2-40B4-BE49-F238E27FC236}">
                  <a16:creationId xmlns:a16="http://schemas.microsoft.com/office/drawing/2014/main" id="{F2741C7B-1BDF-60E9-FDC8-3E2023D8AFB3}"/>
                </a:ext>
              </a:extLst>
            </p:cNvPr>
            <p:cNvSpPr/>
            <p:nvPr/>
          </p:nvSpPr>
          <p:spPr>
            <a:xfrm>
              <a:off x="254402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92" name="Rectangle: Rounded Corners 191">
              <a:extLst>
                <a:ext uri="{FF2B5EF4-FFF2-40B4-BE49-F238E27FC236}">
                  <a16:creationId xmlns:a16="http://schemas.microsoft.com/office/drawing/2014/main" id="{84320BA7-D2B6-B9B5-FEA6-55A25D5B63ED}"/>
                </a:ext>
              </a:extLst>
            </p:cNvPr>
            <p:cNvSpPr/>
            <p:nvPr/>
          </p:nvSpPr>
          <p:spPr>
            <a:xfrm>
              <a:off x="307742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grpSp>
        <p:nvGrpSpPr>
          <p:cNvPr id="222" name="T-4">
            <a:extLst>
              <a:ext uri="{FF2B5EF4-FFF2-40B4-BE49-F238E27FC236}">
                <a16:creationId xmlns:a16="http://schemas.microsoft.com/office/drawing/2014/main" id="{802277CA-9824-FDAF-8B7E-C1B94BD650C5}"/>
              </a:ext>
            </a:extLst>
          </p:cNvPr>
          <p:cNvGrpSpPr/>
          <p:nvPr/>
        </p:nvGrpSpPr>
        <p:grpSpPr>
          <a:xfrm>
            <a:off x="2984179" y="1544752"/>
            <a:ext cx="833568" cy="859786"/>
            <a:chOff x="3932839" y="114044"/>
            <a:chExt cx="1111424" cy="1146382"/>
          </a:xfrm>
        </p:grpSpPr>
        <p:grpSp>
          <p:nvGrpSpPr>
            <p:cNvPr id="146" name="Group 145">
              <a:extLst>
                <a:ext uri="{FF2B5EF4-FFF2-40B4-BE49-F238E27FC236}">
                  <a16:creationId xmlns:a16="http://schemas.microsoft.com/office/drawing/2014/main" id="{7B668F2F-03FB-DCA5-C740-493EE9BB16EB}"/>
                </a:ext>
              </a:extLst>
            </p:cNvPr>
            <p:cNvGrpSpPr/>
            <p:nvPr/>
          </p:nvGrpSpPr>
          <p:grpSpPr>
            <a:xfrm>
              <a:off x="3932839" y="249001"/>
              <a:ext cx="1111424" cy="1011425"/>
              <a:chOff x="6096000" y="2512810"/>
              <a:chExt cx="1111424" cy="1011425"/>
            </a:xfrm>
          </p:grpSpPr>
          <p:grpSp>
            <p:nvGrpSpPr>
              <p:cNvPr id="147" name="Group 146">
                <a:extLst>
                  <a:ext uri="{FF2B5EF4-FFF2-40B4-BE49-F238E27FC236}">
                    <a16:creationId xmlns:a16="http://schemas.microsoft.com/office/drawing/2014/main" id="{2B30D3F0-2A3A-502F-9350-DBC31F5BF3FD}"/>
                  </a:ext>
                </a:extLst>
              </p:cNvPr>
              <p:cNvGrpSpPr/>
              <p:nvPr/>
            </p:nvGrpSpPr>
            <p:grpSpPr>
              <a:xfrm>
                <a:off x="6096000" y="2512810"/>
                <a:ext cx="1111424" cy="989342"/>
                <a:chOff x="6096000" y="2512810"/>
                <a:chExt cx="1111424" cy="989342"/>
              </a:xfrm>
            </p:grpSpPr>
            <p:sp>
              <p:nvSpPr>
                <p:cNvPr id="149" name="Rectangle: Rounded Corners 148">
                  <a:extLst>
                    <a:ext uri="{FF2B5EF4-FFF2-40B4-BE49-F238E27FC236}">
                      <a16:creationId xmlns:a16="http://schemas.microsoft.com/office/drawing/2014/main" id="{FC8C25B5-0A47-244B-08ED-EF09DF356542}"/>
                    </a:ext>
                  </a:extLst>
                </p:cNvPr>
                <p:cNvSpPr/>
                <p:nvPr/>
              </p:nvSpPr>
              <p:spPr>
                <a:xfrm>
                  <a:off x="6096000" y="2512810"/>
                  <a:ext cx="1111424" cy="9893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50" name="Rectangle: Rounded Corners 149">
                  <a:extLst>
                    <a:ext uri="{FF2B5EF4-FFF2-40B4-BE49-F238E27FC236}">
                      <a16:creationId xmlns:a16="http://schemas.microsoft.com/office/drawing/2014/main" id="{17AA7463-812E-9B1F-1201-AEC3B8F63DC9}"/>
                    </a:ext>
                  </a:extLst>
                </p:cNvPr>
                <p:cNvSpPr/>
                <p:nvPr/>
              </p:nvSpPr>
              <p:spPr>
                <a:xfrm>
                  <a:off x="6160008" y="2779776"/>
                  <a:ext cx="99255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48" name="TextBox 147">
                <a:extLst>
                  <a:ext uri="{FF2B5EF4-FFF2-40B4-BE49-F238E27FC236}">
                    <a16:creationId xmlns:a16="http://schemas.microsoft.com/office/drawing/2014/main" id="{477744CA-82AF-25A6-AF57-7C5B0667FCCA}"/>
                  </a:ext>
                </a:extLst>
              </p:cNvPr>
              <p:cNvSpPr txBox="1"/>
              <p:nvPr/>
            </p:nvSpPr>
            <p:spPr>
              <a:xfrm>
                <a:off x="6229016" y="2631682"/>
                <a:ext cx="877824" cy="892553"/>
              </a:xfrm>
              <a:prstGeom prst="rect">
                <a:avLst/>
              </a:prstGeom>
              <a:noFill/>
            </p:spPr>
            <p:txBody>
              <a:bodyPr wrap="square" rtlCol="0">
                <a:spAutoFit/>
              </a:bodyPr>
              <a:lstStyle/>
              <a:p>
                <a:pPr algn="ctr" defTabSz="685800">
                  <a:defRPr/>
                </a:pPr>
                <a:r>
                  <a:rPr lang="en-US" sz="2400" dirty="0">
                    <a:solidFill>
                      <a:prstClr val="white">
                        <a:lumMod val="50000"/>
                      </a:prstClr>
                    </a:solidFill>
                    <a:latin typeface="Calibri"/>
                  </a:rPr>
                  <a:t>T-4</a:t>
                </a:r>
              </a:p>
              <a:p>
                <a:pPr algn="ctr" defTabSz="685800">
                  <a:defRPr/>
                </a:pPr>
                <a:r>
                  <a:rPr lang="en-US" sz="1350" dirty="0">
                    <a:solidFill>
                      <a:prstClr val="white">
                        <a:lumMod val="50000"/>
                      </a:prstClr>
                    </a:solidFill>
                    <a:latin typeface="Calibri"/>
                  </a:rPr>
                  <a:t>Weeks</a:t>
                </a:r>
              </a:p>
            </p:txBody>
          </p:sp>
        </p:grpSp>
        <p:sp>
          <p:nvSpPr>
            <p:cNvPr id="193" name="Rectangle: Rounded Corners 192">
              <a:extLst>
                <a:ext uri="{FF2B5EF4-FFF2-40B4-BE49-F238E27FC236}">
                  <a16:creationId xmlns:a16="http://schemas.microsoft.com/office/drawing/2014/main" id="{5B219AB0-93E6-7B51-6B80-E8F049A90F7C}"/>
                </a:ext>
              </a:extLst>
            </p:cNvPr>
            <p:cNvSpPr/>
            <p:nvPr/>
          </p:nvSpPr>
          <p:spPr>
            <a:xfrm>
              <a:off x="418232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94" name="Rectangle: Rounded Corners 193">
              <a:extLst>
                <a:ext uri="{FF2B5EF4-FFF2-40B4-BE49-F238E27FC236}">
                  <a16:creationId xmlns:a16="http://schemas.microsoft.com/office/drawing/2014/main" id="{379E5E3C-2050-59AC-7349-BF3A91E89B0A}"/>
                </a:ext>
              </a:extLst>
            </p:cNvPr>
            <p:cNvSpPr/>
            <p:nvPr/>
          </p:nvSpPr>
          <p:spPr>
            <a:xfrm>
              <a:off x="471572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grpSp>
        <p:nvGrpSpPr>
          <p:cNvPr id="223" name="T-3">
            <a:extLst>
              <a:ext uri="{FF2B5EF4-FFF2-40B4-BE49-F238E27FC236}">
                <a16:creationId xmlns:a16="http://schemas.microsoft.com/office/drawing/2014/main" id="{A615B0C1-D392-F4F3-D006-4B1E568428E1}"/>
              </a:ext>
            </a:extLst>
          </p:cNvPr>
          <p:cNvGrpSpPr/>
          <p:nvPr/>
        </p:nvGrpSpPr>
        <p:grpSpPr>
          <a:xfrm>
            <a:off x="4162817" y="1508912"/>
            <a:ext cx="833568" cy="870563"/>
            <a:chOff x="5556930" y="114044"/>
            <a:chExt cx="1111424" cy="1160750"/>
          </a:xfrm>
        </p:grpSpPr>
        <p:grpSp>
          <p:nvGrpSpPr>
            <p:cNvPr id="153" name="Group 152">
              <a:extLst>
                <a:ext uri="{FF2B5EF4-FFF2-40B4-BE49-F238E27FC236}">
                  <a16:creationId xmlns:a16="http://schemas.microsoft.com/office/drawing/2014/main" id="{570868E4-C305-7FCF-0F64-E202001D0BC6}"/>
                </a:ext>
              </a:extLst>
            </p:cNvPr>
            <p:cNvGrpSpPr/>
            <p:nvPr/>
          </p:nvGrpSpPr>
          <p:grpSpPr>
            <a:xfrm>
              <a:off x="5556930" y="263371"/>
              <a:ext cx="1111424" cy="1011423"/>
              <a:chOff x="6096000" y="2512810"/>
              <a:chExt cx="1111424" cy="1011423"/>
            </a:xfrm>
          </p:grpSpPr>
          <p:grpSp>
            <p:nvGrpSpPr>
              <p:cNvPr id="154" name="Group 153">
                <a:extLst>
                  <a:ext uri="{FF2B5EF4-FFF2-40B4-BE49-F238E27FC236}">
                    <a16:creationId xmlns:a16="http://schemas.microsoft.com/office/drawing/2014/main" id="{71DBE084-69F3-2827-22D4-59AF258289F7}"/>
                  </a:ext>
                </a:extLst>
              </p:cNvPr>
              <p:cNvGrpSpPr/>
              <p:nvPr/>
            </p:nvGrpSpPr>
            <p:grpSpPr>
              <a:xfrm>
                <a:off x="6096000" y="2512810"/>
                <a:ext cx="1111424" cy="989342"/>
                <a:chOff x="6096000" y="2512810"/>
                <a:chExt cx="1111424" cy="989342"/>
              </a:xfrm>
            </p:grpSpPr>
            <p:sp>
              <p:nvSpPr>
                <p:cNvPr id="156" name="Rectangle: Rounded Corners 155">
                  <a:extLst>
                    <a:ext uri="{FF2B5EF4-FFF2-40B4-BE49-F238E27FC236}">
                      <a16:creationId xmlns:a16="http://schemas.microsoft.com/office/drawing/2014/main" id="{7BC9B2A7-15CA-2735-B355-4870CB2C1544}"/>
                    </a:ext>
                  </a:extLst>
                </p:cNvPr>
                <p:cNvSpPr/>
                <p:nvPr/>
              </p:nvSpPr>
              <p:spPr>
                <a:xfrm>
                  <a:off x="6096000" y="2512810"/>
                  <a:ext cx="1111424" cy="9893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57" name="Rectangle: Rounded Corners 156">
                  <a:extLst>
                    <a:ext uri="{FF2B5EF4-FFF2-40B4-BE49-F238E27FC236}">
                      <a16:creationId xmlns:a16="http://schemas.microsoft.com/office/drawing/2014/main" id="{6E523201-8F95-E6F4-FFB7-3D9E03555742}"/>
                    </a:ext>
                  </a:extLst>
                </p:cNvPr>
                <p:cNvSpPr/>
                <p:nvPr/>
              </p:nvSpPr>
              <p:spPr>
                <a:xfrm>
                  <a:off x="6160008" y="2779776"/>
                  <a:ext cx="99255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55" name="TextBox 154">
                <a:extLst>
                  <a:ext uri="{FF2B5EF4-FFF2-40B4-BE49-F238E27FC236}">
                    <a16:creationId xmlns:a16="http://schemas.microsoft.com/office/drawing/2014/main" id="{1EAA3C4F-9F82-D239-0522-EECBAA70CFB4}"/>
                  </a:ext>
                </a:extLst>
              </p:cNvPr>
              <p:cNvSpPr txBox="1"/>
              <p:nvPr/>
            </p:nvSpPr>
            <p:spPr>
              <a:xfrm>
                <a:off x="6229016" y="2631682"/>
                <a:ext cx="877824" cy="892551"/>
              </a:xfrm>
              <a:prstGeom prst="rect">
                <a:avLst/>
              </a:prstGeom>
              <a:noFill/>
            </p:spPr>
            <p:txBody>
              <a:bodyPr wrap="square" rtlCol="0">
                <a:spAutoFit/>
              </a:bodyPr>
              <a:lstStyle/>
              <a:p>
                <a:pPr algn="ctr" defTabSz="685800">
                  <a:defRPr/>
                </a:pPr>
                <a:r>
                  <a:rPr lang="en-US" sz="2400" dirty="0">
                    <a:solidFill>
                      <a:prstClr val="white">
                        <a:lumMod val="50000"/>
                      </a:prstClr>
                    </a:solidFill>
                    <a:latin typeface="Calibri"/>
                  </a:rPr>
                  <a:t>T-3</a:t>
                </a:r>
              </a:p>
              <a:p>
                <a:pPr algn="ctr" defTabSz="685800">
                  <a:defRPr/>
                </a:pPr>
                <a:r>
                  <a:rPr lang="en-US" sz="1350" dirty="0">
                    <a:solidFill>
                      <a:prstClr val="white">
                        <a:lumMod val="50000"/>
                      </a:prstClr>
                    </a:solidFill>
                    <a:latin typeface="Calibri"/>
                  </a:rPr>
                  <a:t>Weeks</a:t>
                </a:r>
              </a:p>
            </p:txBody>
          </p:sp>
        </p:grpSp>
        <p:sp>
          <p:nvSpPr>
            <p:cNvPr id="195" name="Rectangle: Rounded Corners 194">
              <a:extLst>
                <a:ext uri="{FF2B5EF4-FFF2-40B4-BE49-F238E27FC236}">
                  <a16:creationId xmlns:a16="http://schemas.microsoft.com/office/drawing/2014/main" id="{BDBF0C9A-BEF8-B4DA-AA3E-B0A44449C828}"/>
                </a:ext>
              </a:extLst>
            </p:cNvPr>
            <p:cNvSpPr/>
            <p:nvPr/>
          </p:nvSpPr>
          <p:spPr>
            <a:xfrm>
              <a:off x="582824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96" name="Rectangle: Rounded Corners 195">
              <a:extLst>
                <a:ext uri="{FF2B5EF4-FFF2-40B4-BE49-F238E27FC236}">
                  <a16:creationId xmlns:a16="http://schemas.microsoft.com/office/drawing/2014/main" id="{A1FDFF83-5C3C-3825-4C9D-7929BD1EE12E}"/>
                </a:ext>
              </a:extLst>
            </p:cNvPr>
            <p:cNvSpPr/>
            <p:nvPr/>
          </p:nvSpPr>
          <p:spPr>
            <a:xfrm>
              <a:off x="636164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grpSp>
        <p:nvGrpSpPr>
          <p:cNvPr id="224" name="T-2">
            <a:extLst>
              <a:ext uri="{FF2B5EF4-FFF2-40B4-BE49-F238E27FC236}">
                <a16:creationId xmlns:a16="http://schemas.microsoft.com/office/drawing/2014/main" id="{46957D31-10F2-3689-513A-B900D4F28CCD}"/>
              </a:ext>
            </a:extLst>
          </p:cNvPr>
          <p:cNvGrpSpPr/>
          <p:nvPr/>
        </p:nvGrpSpPr>
        <p:grpSpPr>
          <a:xfrm>
            <a:off x="5439675" y="1521005"/>
            <a:ext cx="833568" cy="874156"/>
            <a:chOff x="7181021" y="114044"/>
            <a:chExt cx="1111424" cy="1165542"/>
          </a:xfrm>
        </p:grpSpPr>
        <p:grpSp>
          <p:nvGrpSpPr>
            <p:cNvPr id="160" name="Group 159">
              <a:extLst>
                <a:ext uri="{FF2B5EF4-FFF2-40B4-BE49-F238E27FC236}">
                  <a16:creationId xmlns:a16="http://schemas.microsoft.com/office/drawing/2014/main" id="{1E6BEC7F-18A8-CE92-644A-9EE52294AE17}"/>
                </a:ext>
              </a:extLst>
            </p:cNvPr>
            <p:cNvGrpSpPr/>
            <p:nvPr/>
          </p:nvGrpSpPr>
          <p:grpSpPr>
            <a:xfrm>
              <a:off x="7181021" y="268161"/>
              <a:ext cx="1111424" cy="1011425"/>
              <a:chOff x="6096000" y="2512810"/>
              <a:chExt cx="1111424" cy="1011425"/>
            </a:xfrm>
          </p:grpSpPr>
          <p:grpSp>
            <p:nvGrpSpPr>
              <p:cNvPr id="161" name="Group 160">
                <a:extLst>
                  <a:ext uri="{FF2B5EF4-FFF2-40B4-BE49-F238E27FC236}">
                    <a16:creationId xmlns:a16="http://schemas.microsoft.com/office/drawing/2014/main" id="{AA011F3A-4543-1B3A-F8F9-596A2EE04972}"/>
                  </a:ext>
                </a:extLst>
              </p:cNvPr>
              <p:cNvGrpSpPr/>
              <p:nvPr/>
            </p:nvGrpSpPr>
            <p:grpSpPr>
              <a:xfrm>
                <a:off x="6096000" y="2512810"/>
                <a:ext cx="1111424" cy="989342"/>
                <a:chOff x="6096000" y="2512810"/>
                <a:chExt cx="1111424" cy="989342"/>
              </a:xfrm>
            </p:grpSpPr>
            <p:sp>
              <p:nvSpPr>
                <p:cNvPr id="163" name="Rectangle: Rounded Corners 162">
                  <a:extLst>
                    <a:ext uri="{FF2B5EF4-FFF2-40B4-BE49-F238E27FC236}">
                      <a16:creationId xmlns:a16="http://schemas.microsoft.com/office/drawing/2014/main" id="{164BF5B1-B2F8-1883-CC3B-9CC449C8DC78}"/>
                    </a:ext>
                  </a:extLst>
                </p:cNvPr>
                <p:cNvSpPr/>
                <p:nvPr/>
              </p:nvSpPr>
              <p:spPr>
                <a:xfrm>
                  <a:off x="6096000" y="2512810"/>
                  <a:ext cx="1111424" cy="9893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64" name="Rectangle: Rounded Corners 163">
                  <a:extLst>
                    <a:ext uri="{FF2B5EF4-FFF2-40B4-BE49-F238E27FC236}">
                      <a16:creationId xmlns:a16="http://schemas.microsoft.com/office/drawing/2014/main" id="{0BC26DBA-5B7F-A536-38F7-69979C33CCDB}"/>
                    </a:ext>
                  </a:extLst>
                </p:cNvPr>
                <p:cNvSpPr/>
                <p:nvPr/>
              </p:nvSpPr>
              <p:spPr>
                <a:xfrm>
                  <a:off x="6160008" y="2779776"/>
                  <a:ext cx="99255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62" name="TextBox 161">
                <a:extLst>
                  <a:ext uri="{FF2B5EF4-FFF2-40B4-BE49-F238E27FC236}">
                    <a16:creationId xmlns:a16="http://schemas.microsoft.com/office/drawing/2014/main" id="{B1C74B13-1FD2-9DE6-E853-B63D1325999F}"/>
                  </a:ext>
                </a:extLst>
              </p:cNvPr>
              <p:cNvSpPr txBox="1"/>
              <p:nvPr/>
            </p:nvSpPr>
            <p:spPr>
              <a:xfrm>
                <a:off x="6229016" y="2631682"/>
                <a:ext cx="877824" cy="892553"/>
              </a:xfrm>
              <a:prstGeom prst="rect">
                <a:avLst/>
              </a:prstGeom>
              <a:noFill/>
            </p:spPr>
            <p:txBody>
              <a:bodyPr wrap="square" rtlCol="0">
                <a:spAutoFit/>
              </a:bodyPr>
              <a:lstStyle/>
              <a:p>
                <a:pPr algn="ctr" defTabSz="685800">
                  <a:defRPr/>
                </a:pPr>
                <a:r>
                  <a:rPr lang="en-US" sz="2400" dirty="0">
                    <a:solidFill>
                      <a:prstClr val="white">
                        <a:lumMod val="50000"/>
                      </a:prstClr>
                    </a:solidFill>
                    <a:latin typeface="Calibri"/>
                  </a:rPr>
                  <a:t>T-2</a:t>
                </a:r>
              </a:p>
              <a:p>
                <a:pPr algn="ctr" defTabSz="685800">
                  <a:defRPr/>
                </a:pPr>
                <a:r>
                  <a:rPr lang="en-US" sz="1350" dirty="0">
                    <a:solidFill>
                      <a:prstClr val="white">
                        <a:lumMod val="50000"/>
                      </a:prstClr>
                    </a:solidFill>
                    <a:latin typeface="Calibri"/>
                  </a:rPr>
                  <a:t>Weeks</a:t>
                </a:r>
              </a:p>
            </p:txBody>
          </p:sp>
        </p:grpSp>
        <p:sp>
          <p:nvSpPr>
            <p:cNvPr id="197" name="Rectangle: Rounded Corners 196">
              <a:extLst>
                <a:ext uri="{FF2B5EF4-FFF2-40B4-BE49-F238E27FC236}">
                  <a16:creationId xmlns:a16="http://schemas.microsoft.com/office/drawing/2014/main" id="{031EDEE9-D537-411E-059E-AEF48084B7CC}"/>
                </a:ext>
              </a:extLst>
            </p:cNvPr>
            <p:cNvSpPr/>
            <p:nvPr/>
          </p:nvSpPr>
          <p:spPr>
            <a:xfrm>
              <a:off x="742844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98" name="Rectangle: Rounded Corners 197">
              <a:extLst>
                <a:ext uri="{FF2B5EF4-FFF2-40B4-BE49-F238E27FC236}">
                  <a16:creationId xmlns:a16="http://schemas.microsoft.com/office/drawing/2014/main" id="{B908A6C0-F8F4-D8FD-849C-724CAE84D05E}"/>
                </a:ext>
              </a:extLst>
            </p:cNvPr>
            <p:cNvSpPr/>
            <p:nvPr/>
          </p:nvSpPr>
          <p:spPr>
            <a:xfrm>
              <a:off x="796184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grpSp>
        <p:nvGrpSpPr>
          <p:cNvPr id="225" name="T-1">
            <a:extLst>
              <a:ext uri="{FF2B5EF4-FFF2-40B4-BE49-F238E27FC236}">
                <a16:creationId xmlns:a16="http://schemas.microsoft.com/office/drawing/2014/main" id="{F00FF5B1-DDA4-B661-BFE0-E806EBFF3948}"/>
              </a:ext>
            </a:extLst>
          </p:cNvPr>
          <p:cNvGrpSpPr/>
          <p:nvPr/>
        </p:nvGrpSpPr>
        <p:grpSpPr>
          <a:xfrm>
            <a:off x="6655010" y="1532273"/>
            <a:ext cx="833568" cy="862888"/>
            <a:chOff x="8805112" y="136904"/>
            <a:chExt cx="1111424" cy="1150518"/>
          </a:xfrm>
        </p:grpSpPr>
        <p:grpSp>
          <p:nvGrpSpPr>
            <p:cNvPr id="167" name="Group 166">
              <a:extLst>
                <a:ext uri="{FF2B5EF4-FFF2-40B4-BE49-F238E27FC236}">
                  <a16:creationId xmlns:a16="http://schemas.microsoft.com/office/drawing/2014/main" id="{ACB65382-D433-6E65-CC9C-2F3FE66C4442}"/>
                </a:ext>
              </a:extLst>
            </p:cNvPr>
            <p:cNvGrpSpPr/>
            <p:nvPr/>
          </p:nvGrpSpPr>
          <p:grpSpPr>
            <a:xfrm>
              <a:off x="8805112" y="275997"/>
              <a:ext cx="1111424" cy="1011425"/>
              <a:chOff x="6096000" y="2512810"/>
              <a:chExt cx="1111424" cy="1011425"/>
            </a:xfrm>
          </p:grpSpPr>
          <p:grpSp>
            <p:nvGrpSpPr>
              <p:cNvPr id="168" name="Group 167">
                <a:extLst>
                  <a:ext uri="{FF2B5EF4-FFF2-40B4-BE49-F238E27FC236}">
                    <a16:creationId xmlns:a16="http://schemas.microsoft.com/office/drawing/2014/main" id="{1867D926-F0AC-6FB6-3DA5-17001ED2B500}"/>
                  </a:ext>
                </a:extLst>
              </p:cNvPr>
              <p:cNvGrpSpPr/>
              <p:nvPr/>
            </p:nvGrpSpPr>
            <p:grpSpPr>
              <a:xfrm>
                <a:off x="6096000" y="2512810"/>
                <a:ext cx="1111424" cy="989342"/>
                <a:chOff x="6096000" y="2512810"/>
                <a:chExt cx="1111424" cy="989342"/>
              </a:xfrm>
            </p:grpSpPr>
            <p:sp>
              <p:nvSpPr>
                <p:cNvPr id="170" name="Rectangle: Rounded Corners 169">
                  <a:extLst>
                    <a:ext uri="{FF2B5EF4-FFF2-40B4-BE49-F238E27FC236}">
                      <a16:creationId xmlns:a16="http://schemas.microsoft.com/office/drawing/2014/main" id="{2712FF59-17DE-0174-88EC-A235BCF290FF}"/>
                    </a:ext>
                  </a:extLst>
                </p:cNvPr>
                <p:cNvSpPr/>
                <p:nvPr/>
              </p:nvSpPr>
              <p:spPr>
                <a:xfrm>
                  <a:off x="6096000" y="2512810"/>
                  <a:ext cx="1111424" cy="9893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71" name="Rectangle: Rounded Corners 170">
                  <a:extLst>
                    <a:ext uri="{FF2B5EF4-FFF2-40B4-BE49-F238E27FC236}">
                      <a16:creationId xmlns:a16="http://schemas.microsoft.com/office/drawing/2014/main" id="{143706D6-6FEA-FE2C-8066-9853408FFD08}"/>
                    </a:ext>
                  </a:extLst>
                </p:cNvPr>
                <p:cNvSpPr/>
                <p:nvPr/>
              </p:nvSpPr>
              <p:spPr>
                <a:xfrm>
                  <a:off x="6160008" y="2779776"/>
                  <a:ext cx="99255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69" name="TextBox 168">
                <a:extLst>
                  <a:ext uri="{FF2B5EF4-FFF2-40B4-BE49-F238E27FC236}">
                    <a16:creationId xmlns:a16="http://schemas.microsoft.com/office/drawing/2014/main" id="{A03372DD-227E-A672-63E4-B262E1571EDD}"/>
                  </a:ext>
                </a:extLst>
              </p:cNvPr>
              <p:cNvSpPr txBox="1"/>
              <p:nvPr/>
            </p:nvSpPr>
            <p:spPr>
              <a:xfrm>
                <a:off x="6229016" y="2631682"/>
                <a:ext cx="877824" cy="892553"/>
              </a:xfrm>
              <a:prstGeom prst="rect">
                <a:avLst/>
              </a:prstGeom>
              <a:noFill/>
            </p:spPr>
            <p:txBody>
              <a:bodyPr wrap="square" rtlCol="0">
                <a:spAutoFit/>
              </a:bodyPr>
              <a:lstStyle/>
              <a:p>
                <a:pPr algn="ctr" defTabSz="685800">
                  <a:defRPr/>
                </a:pPr>
                <a:r>
                  <a:rPr lang="en-US" sz="2400" dirty="0">
                    <a:solidFill>
                      <a:prstClr val="white">
                        <a:lumMod val="50000"/>
                      </a:prstClr>
                    </a:solidFill>
                    <a:latin typeface="Calibri"/>
                  </a:rPr>
                  <a:t>T-1</a:t>
                </a:r>
              </a:p>
              <a:p>
                <a:pPr algn="ctr" defTabSz="685800">
                  <a:defRPr/>
                </a:pPr>
                <a:r>
                  <a:rPr lang="en-US" sz="1350" dirty="0">
                    <a:solidFill>
                      <a:prstClr val="white">
                        <a:lumMod val="50000"/>
                      </a:prstClr>
                    </a:solidFill>
                    <a:latin typeface="Calibri"/>
                  </a:rPr>
                  <a:t>Week</a:t>
                </a:r>
              </a:p>
            </p:txBody>
          </p:sp>
        </p:grpSp>
        <p:sp>
          <p:nvSpPr>
            <p:cNvPr id="199" name="Rectangle: Rounded Corners 198">
              <a:extLst>
                <a:ext uri="{FF2B5EF4-FFF2-40B4-BE49-F238E27FC236}">
                  <a16:creationId xmlns:a16="http://schemas.microsoft.com/office/drawing/2014/main" id="{E93E9815-EAEC-7996-7176-1D3FE94D5DF9}"/>
                </a:ext>
              </a:extLst>
            </p:cNvPr>
            <p:cNvSpPr/>
            <p:nvPr/>
          </p:nvSpPr>
          <p:spPr>
            <a:xfrm>
              <a:off x="9066748" y="13690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200" name="Rectangle: Rounded Corners 199">
              <a:extLst>
                <a:ext uri="{FF2B5EF4-FFF2-40B4-BE49-F238E27FC236}">
                  <a16:creationId xmlns:a16="http://schemas.microsoft.com/office/drawing/2014/main" id="{8DB5F96F-006D-EFDD-B42B-130FF2F0ED6C}"/>
                </a:ext>
              </a:extLst>
            </p:cNvPr>
            <p:cNvSpPr/>
            <p:nvPr/>
          </p:nvSpPr>
          <p:spPr>
            <a:xfrm>
              <a:off x="9600148" y="13690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grpSp>
        <p:nvGrpSpPr>
          <p:cNvPr id="226" name="T Week">
            <a:extLst>
              <a:ext uri="{FF2B5EF4-FFF2-40B4-BE49-F238E27FC236}">
                <a16:creationId xmlns:a16="http://schemas.microsoft.com/office/drawing/2014/main" id="{06046C2F-DB2F-6678-0990-8A2D9BE955B3}"/>
              </a:ext>
            </a:extLst>
          </p:cNvPr>
          <p:cNvGrpSpPr/>
          <p:nvPr/>
        </p:nvGrpSpPr>
        <p:grpSpPr>
          <a:xfrm>
            <a:off x="7874496" y="1473152"/>
            <a:ext cx="833568" cy="878728"/>
            <a:chOff x="10429205" y="114044"/>
            <a:chExt cx="1111424" cy="1171638"/>
          </a:xfrm>
        </p:grpSpPr>
        <p:grpSp>
          <p:nvGrpSpPr>
            <p:cNvPr id="181" name="Group 180">
              <a:extLst>
                <a:ext uri="{FF2B5EF4-FFF2-40B4-BE49-F238E27FC236}">
                  <a16:creationId xmlns:a16="http://schemas.microsoft.com/office/drawing/2014/main" id="{29FB63BA-00E3-C239-48BA-B1A5BAB5B739}"/>
                </a:ext>
              </a:extLst>
            </p:cNvPr>
            <p:cNvGrpSpPr/>
            <p:nvPr/>
          </p:nvGrpSpPr>
          <p:grpSpPr>
            <a:xfrm>
              <a:off x="10429205" y="274257"/>
              <a:ext cx="1111424" cy="1011425"/>
              <a:chOff x="6096000" y="2512810"/>
              <a:chExt cx="1111424" cy="1011425"/>
            </a:xfrm>
          </p:grpSpPr>
          <p:grpSp>
            <p:nvGrpSpPr>
              <p:cNvPr id="182" name="Group 181">
                <a:extLst>
                  <a:ext uri="{FF2B5EF4-FFF2-40B4-BE49-F238E27FC236}">
                    <a16:creationId xmlns:a16="http://schemas.microsoft.com/office/drawing/2014/main" id="{CC48361D-2C95-BF71-2C0E-890DD4BCCF03}"/>
                  </a:ext>
                </a:extLst>
              </p:cNvPr>
              <p:cNvGrpSpPr/>
              <p:nvPr/>
            </p:nvGrpSpPr>
            <p:grpSpPr>
              <a:xfrm>
                <a:off x="6096000" y="2512810"/>
                <a:ext cx="1111424" cy="989342"/>
                <a:chOff x="6096000" y="2512810"/>
                <a:chExt cx="1111424" cy="989342"/>
              </a:xfrm>
            </p:grpSpPr>
            <p:sp>
              <p:nvSpPr>
                <p:cNvPr id="184" name="Rectangle: Rounded Corners 183">
                  <a:extLst>
                    <a:ext uri="{FF2B5EF4-FFF2-40B4-BE49-F238E27FC236}">
                      <a16:creationId xmlns:a16="http://schemas.microsoft.com/office/drawing/2014/main" id="{C723FAAE-C316-CE01-DC98-2F57782EE3B9}"/>
                    </a:ext>
                  </a:extLst>
                </p:cNvPr>
                <p:cNvSpPr/>
                <p:nvPr/>
              </p:nvSpPr>
              <p:spPr>
                <a:xfrm>
                  <a:off x="6096000" y="2512810"/>
                  <a:ext cx="1111424" cy="9893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85" name="Rectangle: Rounded Corners 184">
                  <a:extLst>
                    <a:ext uri="{FF2B5EF4-FFF2-40B4-BE49-F238E27FC236}">
                      <a16:creationId xmlns:a16="http://schemas.microsoft.com/office/drawing/2014/main" id="{FC568CD3-403F-5E82-71DD-91C3E980BC0D}"/>
                    </a:ext>
                  </a:extLst>
                </p:cNvPr>
                <p:cNvSpPr/>
                <p:nvPr/>
              </p:nvSpPr>
              <p:spPr>
                <a:xfrm>
                  <a:off x="6160008" y="2779776"/>
                  <a:ext cx="99255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83" name="TextBox 182">
                <a:extLst>
                  <a:ext uri="{FF2B5EF4-FFF2-40B4-BE49-F238E27FC236}">
                    <a16:creationId xmlns:a16="http://schemas.microsoft.com/office/drawing/2014/main" id="{0265C5AB-F132-FB9C-671C-FD31E04825A8}"/>
                  </a:ext>
                </a:extLst>
              </p:cNvPr>
              <p:cNvSpPr txBox="1"/>
              <p:nvPr/>
            </p:nvSpPr>
            <p:spPr>
              <a:xfrm>
                <a:off x="6229016" y="2631682"/>
                <a:ext cx="877824" cy="892553"/>
              </a:xfrm>
              <a:prstGeom prst="rect">
                <a:avLst/>
              </a:prstGeom>
              <a:noFill/>
            </p:spPr>
            <p:txBody>
              <a:bodyPr wrap="square" rtlCol="0">
                <a:spAutoFit/>
              </a:bodyPr>
              <a:lstStyle/>
              <a:p>
                <a:pPr algn="ctr" defTabSz="685800">
                  <a:defRPr/>
                </a:pPr>
                <a:r>
                  <a:rPr lang="en-US" sz="2400" dirty="0">
                    <a:solidFill>
                      <a:prstClr val="white">
                        <a:lumMod val="50000"/>
                      </a:prstClr>
                    </a:solidFill>
                    <a:latin typeface="Calibri"/>
                  </a:rPr>
                  <a:t>T</a:t>
                </a:r>
              </a:p>
              <a:p>
                <a:pPr algn="ctr" defTabSz="685800">
                  <a:defRPr/>
                </a:pPr>
                <a:r>
                  <a:rPr lang="en-US" sz="1350" dirty="0">
                    <a:solidFill>
                      <a:prstClr val="white">
                        <a:lumMod val="50000"/>
                      </a:prstClr>
                    </a:solidFill>
                    <a:latin typeface="Calibri"/>
                  </a:rPr>
                  <a:t>Week</a:t>
                </a:r>
              </a:p>
            </p:txBody>
          </p:sp>
        </p:grpSp>
        <p:sp>
          <p:nvSpPr>
            <p:cNvPr id="201" name="Rectangle: Rounded Corners 200">
              <a:extLst>
                <a:ext uri="{FF2B5EF4-FFF2-40B4-BE49-F238E27FC236}">
                  <a16:creationId xmlns:a16="http://schemas.microsoft.com/office/drawing/2014/main" id="{AE542D08-7F70-434C-E9B2-5AB8D79CD38F}"/>
                </a:ext>
              </a:extLst>
            </p:cNvPr>
            <p:cNvSpPr/>
            <p:nvPr/>
          </p:nvSpPr>
          <p:spPr>
            <a:xfrm>
              <a:off x="1071266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202" name="Rectangle: Rounded Corners 201">
              <a:extLst>
                <a:ext uri="{FF2B5EF4-FFF2-40B4-BE49-F238E27FC236}">
                  <a16:creationId xmlns:a16="http://schemas.microsoft.com/office/drawing/2014/main" id="{9FD7FF74-0FFA-23E1-8F43-DB9D7E59100F}"/>
                </a:ext>
              </a:extLst>
            </p:cNvPr>
            <p:cNvSpPr/>
            <p:nvPr/>
          </p:nvSpPr>
          <p:spPr>
            <a:xfrm>
              <a:off x="11246068" y="114044"/>
              <a:ext cx="89095" cy="282591"/>
            </a:xfrm>
            <a:prstGeom prst="roundRect">
              <a:avLst/>
            </a:prstGeom>
            <a:solidFill>
              <a:schemeClr val="tx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62" name="TNG Schedule Fm 7-0 Points">
            <a:extLst>
              <a:ext uri="{FF2B5EF4-FFF2-40B4-BE49-F238E27FC236}">
                <a16:creationId xmlns:a16="http://schemas.microsoft.com/office/drawing/2014/main" id="{74BAD43B-98D5-9D9E-99C5-683CE36677AD}"/>
              </a:ext>
            </a:extLst>
          </p:cNvPr>
          <p:cNvSpPr txBox="1"/>
          <p:nvPr/>
        </p:nvSpPr>
        <p:spPr>
          <a:xfrm>
            <a:off x="905335" y="3103690"/>
            <a:ext cx="2730522" cy="1703030"/>
          </a:xfrm>
          <a:prstGeom prst="rect">
            <a:avLst/>
          </a:prstGeom>
          <a:noFill/>
        </p:spPr>
        <p:txBody>
          <a:bodyPr wrap="square" rtlCol="0">
            <a:spAutoFit/>
          </a:bodyPr>
          <a:lstStyle/>
          <a:p>
            <a:pPr defTabSz="685800">
              <a:lnSpc>
                <a:spcPct val="150000"/>
              </a:lnSpc>
              <a:defRPr/>
            </a:pPr>
            <a:r>
              <a:rPr lang="en-US" b="1" dirty="0">
                <a:solidFill>
                  <a:prstClr val="black"/>
                </a:solidFill>
                <a:latin typeface="Arial" panose="020B0604020202020204" pitchFamily="34" charset="0"/>
                <a:cs typeface="Arial" panose="020B0604020202020204" pitchFamily="34" charset="0"/>
              </a:rPr>
              <a:t>Culmination of LRTP </a:t>
            </a:r>
          </a:p>
          <a:p>
            <a:pPr defTabSz="685800">
              <a:lnSpc>
                <a:spcPct val="150000"/>
              </a:lnSpc>
              <a:defRPr/>
            </a:pPr>
            <a:r>
              <a:rPr lang="en-US" b="1" dirty="0">
                <a:solidFill>
                  <a:prstClr val="black"/>
                </a:solidFill>
                <a:latin typeface="Arial" panose="020B0604020202020204" pitchFamily="34" charset="0"/>
                <a:cs typeface="Arial" panose="020B0604020202020204" pitchFamily="34" charset="0"/>
              </a:rPr>
              <a:t>Authenticated</a:t>
            </a:r>
          </a:p>
          <a:p>
            <a:pPr defTabSz="685800">
              <a:lnSpc>
                <a:spcPct val="150000"/>
              </a:lnSpc>
              <a:defRPr/>
            </a:pPr>
            <a:r>
              <a:rPr lang="en-US" b="1" dirty="0">
                <a:solidFill>
                  <a:prstClr val="black"/>
                </a:solidFill>
                <a:latin typeface="Arial" panose="020B0604020202020204" pitchFamily="34" charset="0"/>
                <a:cs typeface="Arial" panose="020B0604020202020204" pitchFamily="34" charset="0"/>
              </a:rPr>
              <a:t>Approved</a:t>
            </a:r>
          </a:p>
          <a:p>
            <a:pPr defTabSz="685800">
              <a:lnSpc>
                <a:spcPct val="150000"/>
              </a:lnSpc>
              <a:defRPr/>
            </a:pPr>
            <a:r>
              <a:rPr lang="en-US" b="1" dirty="0">
                <a:solidFill>
                  <a:prstClr val="black"/>
                </a:solidFill>
                <a:latin typeface="Arial" panose="020B0604020202020204" pitchFamily="34" charset="0"/>
                <a:cs typeface="Arial" panose="020B0604020202020204" pitchFamily="34" charset="0"/>
              </a:rPr>
              <a:t>Published &amp; Posted</a:t>
            </a:r>
          </a:p>
        </p:txBody>
      </p:sp>
      <p:pic>
        <p:nvPicPr>
          <p:cNvPr id="63" name="Push Pin">
            <a:extLst>
              <a:ext uri="{FF2B5EF4-FFF2-40B4-BE49-F238E27FC236}">
                <a16:creationId xmlns:a16="http://schemas.microsoft.com/office/drawing/2014/main" id="{0E5086BF-4EE5-E5E6-8D7F-56AD50FF53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3881" y1="62948" x2="23881" y2="62948"/>
                        <a14:backgroundMark x1="34826" y1="76096" x2="34826" y2="76096"/>
                      </a14:backgroundRemoval>
                    </a14:imgEffect>
                  </a14:imgLayer>
                </a14:imgProps>
              </a:ext>
            </a:extLst>
          </a:blip>
          <a:stretch>
            <a:fillRect/>
          </a:stretch>
        </p:blipFill>
        <p:spPr>
          <a:xfrm>
            <a:off x="545358" y="4499186"/>
            <a:ext cx="380468" cy="475112"/>
          </a:xfrm>
          <a:prstGeom prst="rect">
            <a:avLst/>
          </a:prstGeom>
        </p:spPr>
      </p:pic>
      <p:pic>
        <p:nvPicPr>
          <p:cNvPr id="64" name="LTC">
            <a:extLst>
              <a:ext uri="{FF2B5EF4-FFF2-40B4-BE49-F238E27FC236}">
                <a16:creationId xmlns:a16="http://schemas.microsoft.com/office/drawing/2014/main" id="{D598F9F8-F2E3-149F-5D22-941AD9D0447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865" b="89888" l="2804" r="96885">
                        <a14:foregroundMark x1="6542" y1="55618" x2="6542" y2="55618"/>
                        <a14:foregroundMark x1="9657" y1="61236" x2="9657" y2="61236"/>
                        <a14:foregroundMark x1="3115" y1="58708" x2="3115" y2="58708"/>
                        <a14:foregroundMark x1="92523" y1="54494" x2="92523" y2="54494"/>
                        <a14:foregroundMark x1="96885" y1="56180" x2="96885" y2="56180"/>
                        <a14:foregroundMark x1="68536" y1="84270" x2="68536" y2="84270"/>
                        <a14:foregroundMark x1="44860" y1="88483" x2="44860" y2="88483"/>
                        <a14:foregroundMark x1="47040" y1="7865" x2="47040" y2="7865"/>
                        <a14:foregroundMark x1="85670" y1="64326" x2="85670" y2="64326"/>
                        <a14:foregroundMark x1="77882" y1="65730" x2="77882" y2="65730"/>
                        <a14:foregroundMark x1="19938" y1="81742" x2="19938" y2="81742"/>
                        <a14:foregroundMark x1="18069" y1="79494" x2="18069" y2="79494"/>
                      </a14:backgroundRemoval>
                    </a14:imgEffect>
                  </a14:imgLayer>
                </a14:imgProps>
              </a:ext>
              <a:ext uri="{28A0092B-C50C-407E-A947-70E740481C1C}">
                <a14:useLocalDpi xmlns:a14="http://schemas.microsoft.com/office/drawing/2010/main" val="0"/>
              </a:ext>
            </a:extLst>
          </a:blip>
          <a:stretch>
            <a:fillRect/>
          </a:stretch>
        </p:blipFill>
        <p:spPr>
          <a:xfrm>
            <a:off x="445596" y="4036647"/>
            <a:ext cx="428618" cy="475351"/>
          </a:xfrm>
          <a:prstGeom prst="rect">
            <a:avLst/>
          </a:prstGeom>
        </p:spPr>
      </p:pic>
      <p:pic>
        <p:nvPicPr>
          <p:cNvPr id="65" name="CPT">
            <a:extLst>
              <a:ext uri="{FF2B5EF4-FFF2-40B4-BE49-F238E27FC236}">
                <a16:creationId xmlns:a16="http://schemas.microsoft.com/office/drawing/2014/main" id="{1C0A4389-1454-8D60-41C6-F63072C4D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80690" y="3622888"/>
            <a:ext cx="315235" cy="320993"/>
          </a:xfrm>
          <a:prstGeom prst="rect">
            <a:avLst/>
          </a:prstGeom>
        </p:spPr>
      </p:pic>
      <p:pic>
        <p:nvPicPr>
          <p:cNvPr id="4" name="LRTP">
            <a:extLst>
              <a:ext uri="{FF2B5EF4-FFF2-40B4-BE49-F238E27FC236}">
                <a16:creationId xmlns:a16="http://schemas.microsoft.com/office/drawing/2014/main" id="{DB0F43FD-DE35-3DEA-324A-BFAA72C5DE01}"/>
              </a:ext>
            </a:extLst>
          </p:cNvPr>
          <p:cNvPicPr>
            <a:picLocks noChangeAspect="1"/>
          </p:cNvPicPr>
          <p:nvPr/>
        </p:nvPicPr>
        <p:blipFill rotWithShape="1">
          <a:blip r:embed="rId8"/>
          <a:srcRect l="34015" t="29015" r="31543" b="35103"/>
          <a:stretch/>
        </p:blipFill>
        <p:spPr>
          <a:xfrm>
            <a:off x="180665" y="3119477"/>
            <a:ext cx="400050" cy="461153"/>
          </a:xfrm>
          <a:prstGeom prst="rect">
            <a:avLst/>
          </a:prstGeom>
        </p:spPr>
      </p:pic>
      <p:pic>
        <p:nvPicPr>
          <p:cNvPr id="5" name="Larege Training Schedule">
            <a:extLst>
              <a:ext uri="{FF2B5EF4-FFF2-40B4-BE49-F238E27FC236}">
                <a16:creationId xmlns:a16="http://schemas.microsoft.com/office/drawing/2014/main" id="{F6C26B95-8B0C-BD1C-4C9D-F5DF44E8B825}"/>
              </a:ext>
            </a:extLst>
          </p:cNvPr>
          <p:cNvPicPr>
            <a:picLocks noChangeAspect="1"/>
          </p:cNvPicPr>
          <p:nvPr/>
        </p:nvPicPr>
        <p:blipFill>
          <a:blip r:embed="rId9"/>
          <a:stretch>
            <a:fillRect/>
          </a:stretch>
        </p:blipFill>
        <p:spPr>
          <a:xfrm>
            <a:off x="3361765" y="2501415"/>
            <a:ext cx="5709883" cy="4195219"/>
          </a:xfrm>
          <a:prstGeom prst="rect">
            <a:avLst/>
          </a:prstGeom>
        </p:spPr>
      </p:pic>
      <p:sp>
        <p:nvSpPr>
          <p:cNvPr id="6" name="TextBox 5">
            <a:extLst>
              <a:ext uri="{FF2B5EF4-FFF2-40B4-BE49-F238E27FC236}">
                <a16:creationId xmlns:a16="http://schemas.microsoft.com/office/drawing/2014/main" id="{648593D0-0903-59C3-DB25-DA7DD3B6D71B}"/>
              </a:ext>
            </a:extLst>
          </p:cNvPr>
          <p:cNvSpPr txBox="1"/>
          <p:nvPr/>
        </p:nvSpPr>
        <p:spPr>
          <a:xfrm>
            <a:off x="0" y="666997"/>
            <a:ext cx="9144000" cy="439350"/>
          </a:xfrm>
          <a:prstGeom prst="rect">
            <a:avLst/>
          </a:prstGeom>
          <a:noFill/>
        </p:spPr>
        <p:txBody>
          <a:bodyPr wrap="square" rtlCol="0" anchor="ctr">
            <a:spAutoFit/>
          </a:bodyPr>
          <a:lstStyle/>
          <a:p>
            <a:pPr algn="ctr"/>
            <a:r>
              <a:rPr lang="en-US" sz="3200" b="1" dirty="0">
                <a:latin typeface=" Arial"/>
              </a:rPr>
              <a:t>Training Schedules at the  T-C-B Level</a:t>
            </a:r>
          </a:p>
        </p:txBody>
      </p:sp>
    </p:spTree>
    <p:extLst>
      <p:ext uri="{BB962C8B-B14F-4D97-AF65-F5344CB8AC3E}">
        <p14:creationId xmlns:p14="http://schemas.microsoft.com/office/powerpoint/2010/main" val="1281896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296" y="1265122"/>
            <a:ext cx="8587408" cy="1785104"/>
          </a:xfrm>
          <a:prstGeom prst="rect">
            <a:avLst/>
          </a:prstGeom>
        </p:spPr>
        <p:txBody>
          <a:bodyPr wrap="square">
            <a:spAutoFit/>
          </a:bodyPr>
          <a:lstStyle/>
          <a:p>
            <a:pPr marL="342900" indent="-342900">
              <a:buFont typeface="+mj-lt"/>
              <a:buAutoNum type="arabicPeriod"/>
            </a:pPr>
            <a:r>
              <a:rPr lang="en-US" b="1" dirty="0">
                <a:latin typeface=" Arial"/>
              </a:rPr>
              <a:t>Substantive changes between Weeks T-6 through T-4 require Battalion Commander approval.</a:t>
            </a:r>
          </a:p>
          <a:p>
            <a:pPr marL="342900" indent="-342900">
              <a:buFont typeface="+mj-lt"/>
              <a:buAutoNum type="arabicPeriod"/>
            </a:pPr>
            <a:endParaRPr lang="en-US" sz="1000" b="1" dirty="0">
              <a:latin typeface=" Arial"/>
            </a:endParaRPr>
          </a:p>
          <a:p>
            <a:pPr marL="342900" indent="-342900">
              <a:buFont typeface="+mj-lt"/>
              <a:buAutoNum type="arabicPeriod"/>
            </a:pPr>
            <a:r>
              <a:rPr lang="en-US" b="1" dirty="0">
                <a:latin typeface=" Arial"/>
              </a:rPr>
              <a:t>Changes between Weeks T-3 through T-2 require brigade Commander approval.</a:t>
            </a:r>
          </a:p>
          <a:p>
            <a:pPr marL="342900" indent="-342900">
              <a:buFont typeface="+mj-lt"/>
              <a:buAutoNum type="arabicPeriod"/>
            </a:pPr>
            <a:endParaRPr lang="en-US" sz="1000" b="1" dirty="0">
              <a:latin typeface=" Arial"/>
            </a:endParaRPr>
          </a:p>
          <a:p>
            <a:pPr marL="342900" indent="-342900">
              <a:buFont typeface="+mj-lt"/>
              <a:buAutoNum type="arabicPeriod"/>
            </a:pPr>
            <a:r>
              <a:rPr lang="en-US" b="1" dirty="0">
                <a:latin typeface=" Arial"/>
              </a:rPr>
              <a:t>Changes inside Week T-1 requires division Commander approval.</a:t>
            </a:r>
          </a:p>
        </p:txBody>
      </p:sp>
      <p:sp>
        <p:nvSpPr>
          <p:cNvPr id="7" name="Rectangle 6"/>
          <p:cNvSpPr/>
          <p:nvPr/>
        </p:nvSpPr>
        <p:spPr>
          <a:xfrm>
            <a:off x="0" y="665401"/>
            <a:ext cx="9144000" cy="432414"/>
          </a:xfrm>
          <a:prstGeom prst="rect">
            <a:avLst/>
          </a:prstGeom>
        </p:spPr>
        <p:txBody>
          <a:bodyPr wrap="square" anchor="ctr">
            <a:spAutoFit/>
          </a:bodyPr>
          <a:lstStyle/>
          <a:p>
            <a:pPr algn="ctr"/>
            <a:r>
              <a:rPr lang="en-US" sz="2800" b="1" dirty="0">
                <a:latin typeface=" Arial"/>
              </a:rPr>
              <a:t>Changes To Approved Training Schedules</a:t>
            </a:r>
            <a:endParaRPr lang="en-US" sz="2800" b="1" dirty="0"/>
          </a:p>
        </p:txBody>
      </p:sp>
      <p:pic>
        <p:nvPicPr>
          <p:cNvPr id="4" name="Picture 3">
            <a:extLst>
              <a:ext uri="{FF2B5EF4-FFF2-40B4-BE49-F238E27FC236}">
                <a16:creationId xmlns:a16="http://schemas.microsoft.com/office/drawing/2014/main" id="{5E3C0D2B-BF31-1D98-EA5B-92CB46D7E1D2}"/>
              </a:ext>
            </a:extLst>
          </p:cNvPr>
          <p:cNvPicPr>
            <a:picLocks noChangeAspect="1"/>
          </p:cNvPicPr>
          <p:nvPr/>
        </p:nvPicPr>
        <p:blipFill>
          <a:blip r:embed="rId3"/>
          <a:stretch>
            <a:fillRect/>
          </a:stretch>
        </p:blipFill>
        <p:spPr>
          <a:xfrm>
            <a:off x="202860" y="3561554"/>
            <a:ext cx="8738279" cy="2755375"/>
          </a:xfrm>
          <a:prstGeom prst="rect">
            <a:avLst/>
          </a:prstGeom>
          <a:ln w="25400">
            <a:solidFill>
              <a:schemeClr val="tx1"/>
            </a:solidFill>
          </a:ln>
        </p:spPr>
      </p:pic>
    </p:spTree>
    <p:extLst>
      <p:ext uri="{BB962C8B-B14F-4D97-AF65-F5344CB8AC3E}">
        <p14:creationId xmlns:p14="http://schemas.microsoft.com/office/powerpoint/2010/main" val="3375309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243522"/>
            <a:ext cx="9144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Check on Learning</a:t>
            </a:r>
          </a:p>
        </p:txBody>
      </p:sp>
      <p:pic>
        <p:nvPicPr>
          <p:cNvPr id="2" name="Picture 1">
            <a:extLst>
              <a:ext uri="{FF2B5EF4-FFF2-40B4-BE49-F238E27FC236}">
                <a16:creationId xmlns:a16="http://schemas.microsoft.com/office/drawing/2014/main" id="{DC268136-BD87-3EA4-F483-78F107866DE0}"/>
              </a:ext>
            </a:extLst>
          </p:cNvPr>
          <p:cNvPicPr>
            <a:picLocks noChangeAspect="1"/>
          </p:cNvPicPr>
          <p:nvPr/>
        </p:nvPicPr>
        <p:blipFill rotWithShape="1">
          <a:blip r:embed="rId3"/>
          <a:srcRect l="8099" r="3993" b="1"/>
          <a:stretch/>
        </p:blipFill>
        <p:spPr>
          <a:xfrm>
            <a:off x="2659639" y="1155208"/>
            <a:ext cx="3824721" cy="3824721"/>
          </a:xfrm>
          <a:custGeom>
            <a:avLst/>
            <a:gdLst/>
            <a:ahLst/>
            <a:cxnLst/>
            <a:rect l="l" t="t" r="r" b="b"/>
            <a:pathLst>
              <a:path w="5518768" h="5518768">
                <a:moveTo>
                  <a:pt x="2759384" y="0"/>
                </a:moveTo>
                <a:cubicBezTo>
                  <a:pt x="4283350" y="0"/>
                  <a:pt x="5518768" y="1235418"/>
                  <a:pt x="5518768" y="2759384"/>
                </a:cubicBezTo>
                <a:cubicBezTo>
                  <a:pt x="5518768" y="4283350"/>
                  <a:pt x="4283350" y="5518768"/>
                  <a:pt x="2759384" y="5518768"/>
                </a:cubicBezTo>
                <a:cubicBezTo>
                  <a:pt x="1235418" y="5518768"/>
                  <a:pt x="0" y="4283350"/>
                  <a:pt x="0" y="2759384"/>
                </a:cubicBezTo>
                <a:cubicBezTo>
                  <a:pt x="0" y="1235418"/>
                  <a:pt x="1235418" y="0"/>
                  <a:pt x="2759384" y="0"/>
                </a:cubicBezTo>
                <a:close/>
              </a:path>
            </a:pathLst>
          </a:custGeom>
          <a:ln w="38100">
            <a:solidFill>
              <a:srgbClr val="007A37"/>
            </a:solidFill>
          </a:ln>
        </p:spPr>
      </p:pic>
    </p:spTree>
    <p:extLst>
      <p:ext uri="{BB962C8B-B14F-4D97-AF65-F5344CB8AC3E}">
        <p14:creationId xmlns:p14="http://schemas.microsoft.com/office/powerpoint/2010/main" val="4046924656"/>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61770"/>
            <a:ext cx="9144000" cy="483285"/>
          </a:xfrm>
          <a:prstGeom prst="rect">
            <a:avLst/>
          </a:prstGeom>
          <a:noFill/>
        </p:spPr>
        <p:txBody>
          <a:bodyPr wrap="square" rtlCol="0" anchor="ctr">
            <a:spAutoFit/>
          </a:bodyPr>
          <a:lstStyle/>
          <a:p>
            <a:pPr algn="ctr"/>
            <a:r>
              <a:rPr lang="en-US" sz="3200" b="1" dirty="0">
                <a:latin typeface=" Arial"/>
              </a:rPr>
              <a:t>Review Summary</a:t>
            </a:r>
          </a:p>
        </p:txBody>
      </p:sp>
      <p:sp>
        <p:nvSpPr>
          <p:cNvPr id="4" name="Rectangle 3"/>
          <p:cNvSpPr/>
          <p:nvPr/>
        </p:nvSpPr>
        <p:spPr>
          <a:xfrm>
            <a:off x="586170" y="1733755"/>
            <a:ext cx="7968891" cy="3046988"/>
          </a:xfrm>
          <a:prstGeom prst="rect">
            <a:avLst/>
          </a:prstGeom>
        </p:spPr>
        <p:txBody>
          <a:bodyPr wrap="square">
            <a:spAutoFit/>
          </a:bodyPr>
          <a:lstStyle/>
          <a:p>
            <a:pPr marL="192881" indent="-192881">
              <a:buFont typeface="Wingdings" panose="05000000000000000000" pitchFamily="2" charset="2"/>
              <a:buChar char="ü"/>
            </a:pPr>
            <a:r>
              <a:rPr lang="en-US" sz="2400" b="1" dirty="0">
                <a:latin typeface=" Arial"/>
              </a:rPr>
              <a:t> We learned Training Briefs at Echelon synchronize all Training Management efforts</a:t>
            </a:r>
          </a:p>
          <a:p>
            <a:pPr marL="192881" indent="-192881">
              <a:buFont typeface="Wingdings" panose="05000000000000000000" pitchFamily="2" charset="2"/>
              <a:buChar char="ü"/>
            </a:pPr>
            <a:endParaRPr lang="en-US" sz="2400" b="1" dirty="0">
              <a:latin typeface=" Arial"/>
            </a:endParaRPr>
          </a:p>
          <a:p>
            <a:pPr marL="192881" indent="-192881">
              <a:buFont typeface="Wingdings" panose="05000000000000000000" pitchFamily="2" charset="2"/>
              <a:buChar char="ü"/>
            </a:pPr>
            <a:r>
              <a:rPr lang="en-US" sz="2400" b="1" dirty="0">
                <a:latin typeface=" Arial"/>
              </a:rPr>
              <a:t> We learned that key leader involvement in briefings and meetings are central to training efforts</a:t>
            </a:r>
          </a:p>
          <a:p>
            <a:pPr marL="192881" indent="-192881">
              <a:buFont typeface="Wingdings" panose="05000000000000000000" pitchFamily="2" charset="2"/>
              <a:buChar char="ü"/>
            </a:pPr>
            <a:endParaRPr lang="en-US" sz="2400" b="1" dirty="0">
              <a:latin typeface=" Arial"/>
            </a:endParaRPr>
          </a:p>
          <a:p>
            <a:pPr marL="192881" indent="-192881">
              <a:buFont typeface="Wingdings" panose="05000000000000000000" pitchFamily="2" charset="2"/>
              <a:buChar char="ü"/>
            </a:pPr>
            <a:r>
              <a:rPr lang="en-US" sz="2400" b="1" dirty="0">
                <a:latin typeface=" Arial"/>
              </a:rPr>
              <a:t> We learned that training schedules at echelon provide snapshots of training efforts.</a:t>
            </a:r>
          </a:p>
        </p:txBody>
      </p:sp>
    </p:spTree>
    <p:extLst>
      <p:ext uri="{BB962C8B-B14F-4D97-AF65-F5344CB8AC3E}">
        <p14:creationId xmlns:p14="http://schemas.microsoft.com/office/powerpoint/2010/main" val="823680288"/>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7662" y="3758651"/>
            <a:ext cx="4104085" cy="165326"/>
          </a:xfrm>
          <a:prstGeom prst="rect">
            <a:avLst/>
          </a:prstGeom>
        </p:spPr>
        <p:txBody>
          <a:bodyPr vert="horz" lIns="38576" tIns="19289" rIns="38576" bIns="19289"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013" dirty="0">
              <a:latin typeface="+mn-lt"/>
              <a:cs typeface="Times New Roman" panose="02020603050405020304" pitchFamily="18" charset="0"/>
            </a:endParaRPr>
          </a:p>
        </p:txBody>
      </p:sp>
      <p:sp>
        <p:nvSpPr>
          <p:cNvPr id="8" name="TextBox 7"/>
          <p:cNvSpPr txBox="1"/>
          <p:nvPr/>
        </p:nvSpPr>
        <p:spPr>
          <a:xfrm>
            <a:off x="1151930" y="2471998"/>
            <a:ext cx="6858000" cy="1754326"/>
          </a:xfrm>
          <a:prstGeom prst="rect">
            <a:avLst/>
          </a:prstGeom>
          <a:noFill/>
        </p:spPr>
        <p:txBody>
          <a:bodyPr wrap="square" rtlCol="0" anchor="ctr">
            <a:spAutoFit/>
          </a:bodyPr>
          <a:lstStyle/>
          <a:p>
            <a:pPr algn="ctr"/>
            <a:r>
              <a:rPr lang="en-US" sz="3600" b="1" dirty="0">
                <a:latin typeface=" Arial"/>
              </a:rPr>
              <a:t>Learning Activity:</a:t>
            </a:r>
          </a:p>
          <a:p>
            <a:pPr algn="ctr"/>
            <a:r>
              <a:rPr lang="en-US" sz="3600" b="1" dirty="0">
                <a:latin typeface=" Arial"/>
              </a:rPr>
              <a:t>Written Exam Practical Exercise</a:t>
            </a:r>
          </a:p>
        </p:txBody>
      </p:sp>
    </p:spTree>
    <p:extLst>
      <p:ext uri="{BB962C8B-B14F-4D97-AF65-F5344CB8AC3E}">
        <p14:creationId xmlns:p14="http://schemas.microsoft.com/office/powerpoint/2010/main" val="396789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63277"/>
            <a:ext cx="9144000" cy="483285"/>
          </a:xfrm>
          <a:prstGeom prst="rect">
            <a:avLst/>
          </a:prstGeom>
          <a:noFill/>
        </p:spPr>
        <p:txBody>
          <a:bodyPr wrap="square" rtlCol="0" anchor="ctr">
            <a:spAutoFit/>
          </a:bodyPr>
          <a:lstStyle/>
          <a:p>
            <a:pPr algn="ctr"/>
            <a:r>
              <a:rPr lang="en-US" sz="3200" b="1" dirty="0">
                <a:latin typeface=" Arial"/>
              </a:rPr>
              <a:t>Final Check on Learning and Review</a:t>
            </a:r>
          </a:p>
        </p:txBody>
      </p:sp>
      <p:sp>
        <p:nvSpPr>
          <p:cNvPr id="9" name="Rectangle 8"/>
          <p:cNvSpPr/>
          <p:nvPr/>
        </p:nvSpPr>
        <p:spPr>
          <a:xfrm>
            <a:off x="530442" y="1543329"/>
            <a:ext cx="8156358" cy="4401205"/>
          </a:xfrm>
          <a:prstGeom prst="rect">
            <a:avLst/>
          </a:prstGeom>
        </p:spPr>
        <p:txBody>
          <a:bodyPr wrap="square" anchor="ctr">
            <a:spAutoFit/>
          </a:bodyPr>
          <a:lstStyle/>
          <a:p>
            <a:pPr marL="144661" indent="-144661">
              <a:buFont typeface="Wingdings" panose="05000000000000000000" pitchFamily="2" charset="2"/>
              <a:buChar char="ü"/>
            </a:pPr>
            <a:r>
              <a:rPr lang="en-US" sz="2000" b="1" dirty="0">
                <a:latin typeface=" Arial"/>
              </a:rPr>
              <a:t> We reviewed how to configure and implement training management at the </a:t>
            </a:r>
            <a:r>
              <a:rPr lang="en-US" sz="2000" b="1" baseline="0" dirty="0">
                <a:latin typeface=" Arial"/>
              </a:rPr>
              <a:t>T-C-B</a:t>
            </a:r>
            <a:r>
              <a:rPr lang="en-US" sz="2000" b="1" dirty="0">
                <a:latin typeface=" Arial"/>
              </a:rPr>
              <a:t> level</a:t>
            </a:r>
          </a:p>
          <a:p>
            <a:pPr marL="144661" indent="-144661">
              <a:buFont typeface="Wingdings" panose="05000000000000000000" pitchFamily="2" charset="2"/>
              <a:buChar char="ü"/>
            </a:pPr>
            <a:endParaRPr lang="en-US" sz="2000" b="1" dirty="0">
              <a:latin typeface=" Arial"/>
            </a:endParaRPr>
          </a:p>
          <a:p>
            <a:pPr marL="144661" indent="-144661">
              <a:buFont typeface="Wingdings" panose="05000000000000000000" pitchFamily="2" charset="2"/>
              <a:buChar char="ü"/>
            </a:pPr>
            <a:r>
              <a:rPr lang="en-US" sz="2000" b="1" dirty="0">
                <a:latin typeface=" Arial"/>
              </a:rPr>
              <a:t> We reviewed how to identify </a:t>
            </a:r>
            <a:r>
              <a:rPr lang="en-US" sz="2000" b="1" baseline="0" dirty="0">
                <a:latin typeface=" Arial"/>
              </a:rPr>
              <a:t>T-C-B</a:t>
            </a:r>
            <a:r>
              <a:rPr lang="en-US" sz="2000" b="1" dirty="0">
                <a:latin typeface=" Arial"/>
              </a:rPr>
              <a:t> training tasks and priorities</a:t>
            </a:r>
          </a:p>
          <a:p>
            <a:pPr marL="144661" indent="-144661">
              <a:buFont typeface="Wingdings" panose="05000000000000000000" pitchFamily="2" charset="2"/>
              <a:buChar char="ü"/>
            </a:pPr>
            <a:endParaRPr lang="en-US" sz="2000" b="1" dirty="0">
              <a:latin typeface=" Arial"/>
            </a:endParaRPr>
          </a:p>
          <a:p>
            <a:pPr marL="144661" indent="-144661">
              <a:buFont typeface="Wingdings" panose="05000000000000000000" pitchFamily="2" charset="2"/>
              <a:buChar char="ü"/>
            </a:pPr>
            <a:r>
              <a:rPr lang="en-US" sz="2000" b="1" dirty="0">
                <a:latin typeface=" Arial"/>
              </a:rPr>
              <a:t> We learned how to organize training at the </a:t>
            </a:r>
            <a:r>
              <a:rPr lang="en-US" sz="2000" b="1" baseline="0" dirty="0">
                <a:latin typeface=" Arial"/>
              </a:rPr>
              <a:t>T-C-B</a:t>
            </a:r>
            <a:r>
              <a:rPr lang="en-US" sz="2000" b="1" dirty="0">
                <a:latin typeface=" Arial"/>
              </a:rPr>
              <a:t> level using the 8-Step Training Model </a:t>
            </a:r>
          </a:p>
          <a:p>
            <a:pPr marL="144661" indent="-144661">
              <a:buFont typeface="Wingdings" panose="05000000000000000000" pitchFamily="2" charset="2"/>
              <a:buChar char="ü"/>
            </a:pPr>
            <a:endParaRPr lang="en-US" sz="2000" b="1" dirty="0">
              <a:latin typeface=" Arial"/>
            </a:endParaRPr>
          </a:p>
          <a:p>
            <a:pPr marL="144661" indent="-144661">
              <a:buFont typeface="Wingdings" panose="05000000000000000000" pitchFamily="2" charset="2"/>
              <a:buChar char="ü"/>
            </a:pPr>
            <a:r>
              <a:rPr lang="en-US" sz="2000" b="1" dirty="0">
                <a:latin typeface=" Arial"/>
              </a:rPr>
              <a:t> We learned how to organize training at the </a:t>
            </a:r>
            <a:r>
              <a:rPr lang="en-US" sz="2000" b="1" baseline="0" dirty="0">
                <a:latin typeface=" Arial"/>
              </a:rPr>
              <a:t>T-C-B</a:t>
            </a:r>
            <a:r>
              <a:rPr lang="en-US" sz="2000" b="1" dirty="0">
                <a:latin typeface=" Arial"/>
              </a:rPr>
              <a:t> level by executing briefs and meetings to synchronize and coordinate training</a:t>
            </a:r>
          </a:p>
          <a:p>
            <a:pPr marL="144661" indent="-144661">
              <a:buFont typeface="Wingdings" panose="05000000000000000000" pitchFamily="2" charset="2"/>
              <a:buChar char="ü"/>
            </a:pPr>
            <a:endParaRPr lang="en-US" sz="2000" b="1" dirty="0">
              <a:latin typeface=" Arial"/>
            </a:endParaRPr>
          </a:p>
          <a:p>
            <a:pPr marL="144661" indent="-144661">
              <a:buFont typeface="Wingdings" panose="05000000000000000000" pitchFamily="2" charset="2"/>
              <a:buChar char="ü"/>
            </a:pPr>
            <a:r>
              <a:rPr lang="en-US" sz="2000" b="1" dirty="0">
                <a:latin typeface=" Arial"/>
              </a:rPr>
              <a:t> We developed </a:t>
            </a:r>
            <a:r>
              <a:rPr lang="en-US" sz="2000" b="1" baseline="0" dirty="0">
                <a:latin typeface=" Arial"/>
              </a:rPr>
              <a:t>T-C-B</a:t>
            </a:r>
            <a:r>
              <a:rPr lang="en-US" sz="2000" b="1" dirty="0">
                <a:latin typeface=" Arial"/>
              </a:rPr>
              <a:t> long-range training plans to execute training based on tasks identified by the task crosswalk</a:t>
            </a:r>
          </a:p>
        </p:txBody>
      </p:sp>
    </p:spTree>
    <p:extLst>
      <p:ext uri="{BB962C8B-B14F-4D97-AF65-F5344CB8AC3E}">
        <p14:creationId xmlns:p14="http://schemas.microsoft.com/office/powerpoint/2010/main" val="4003136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82281" y="3243363"/>
            <a:ext cx="3462055" cy="326115"/>
          </a:xfrm>
          <a:prstGeom prst="rect">
            <a:avLst/>
          </a:prstGeom>
        </p:spPr>
        <p:txBody>
          <a:bodyPr wrap="square">
            <a:spAutoFit/>
          </a:bodyPr>
          <a:lstStyle/>
          <a:p>
            <a:pPr algn="ctr"/>
            <a:endParaRPr lang="en-US" sz="1519" dirty="0">
              <a:solidFill>
                <a:schemeClr val="tx1">
                  <a:lumMod val="75000"/>
                  <a:lumOff val="25000"/>
                </a:schemeClr>
              </a:solidFill>
              <a:latin typeface=" Arial"/>
            </a:endParaRPr>
          </a:p>
        </p:txBody>
      </p:sp>
      <p:sp>
        <p:nvSpPr>
          <p:cNvPr id="3" name="TextBox 2"/>
          <p:cNvSpPr txBox="1"/>
          <p:nvPr/>
        </p:nvSpPr>
        <p:spPr>
          <a:xfrm>
            <a:off x="1142999" y="1605928"/>
            <a:ext cx="6857999" cy="2492990"/>
          </a:xfrm>
          <a:prstGeom prst="rect">
            <a:avLst/>
          </a:prstGeom>
          <a:noFill/>
        </p:spPr>
        <p:txBody>
          <a:bodyPr wrap="square" rtlCol="0" anchor="ctr">
            <a:spAutoFit/>
          </a:bodyPr>
          <a:lstStyle/>
          <a:p>
            <a:pPr algn="ctr"/>
            <a:r>
              <a:rPr lang="en-US" sz="2400" b="1" dirty="0">
                <a:latin typeface=" Arial"/>
              </a:rPr>
              <a:t> This concludes the lesson:</a:t>
            </a:r>
          </a:p>
          <a:p>
            <a:pPr algn="ctr"/>
            <a:endParaRPr lang="en-US" sz="2400" b="1" dirty="0">
              <a:latin typeface=" Arial"/>
            </a:endParaRPr>
          </a:p>
          <a:p>
            <a:pPr algn="ctr"/>
            <a:r>
              <a:rPr lang="en-US" sz="2400" b="1" i="1" dirty="0">
                <a:latin typeface=" Arial"/>
                <a:ea typeface="Calibri" panose="020F0502020204030204" pitchFamily="34" charset="0"/>
                <a:cs typeface="Times New Roman" panose="02020603050405020304" pitchFamily="18" charset="0"/>
              </a:rPr>
              <a:t>Review Army Training Management at the </a:t>
            </a:r>
          </a:p>
          <a:p>
            <a:pPr algn="ctr"/>
            <a:r>
              <a:rPr lang="en-US" sz="2400" b="1" i="1" dirty="0">
                <a:latin typeface=" Arial"/>
                <a:ea typeface="Calibri" panose="020F0502020204030204" pitchFamily="34" charset="0"/>
                <a:cs typeface="Times New Roman" panose="02020603050405020304" pitchFamily="18" charset="0"/>
              </a:rPr>
              <a:t>T-C-B Level</a:t>
            </a:r>
          </a:p>
          <a:p>
            <a:pPr algn="ctr"/>
            <a:endParaRPr lang="en-US" sz="1200" b="1" dirty="0">
              <a:latin typeface=" Arial"/>
              <a:ea typeface="Calibri" panose="020F0502020204030204" pitchFamily="34" charset="0"/>
              <a:cs typeface="Times New Roman" panose="02020603050405020304" pitchFamily="18" charset="0"/>
            </a:endParaRPr>
          </a:p>
          <a:p>
            <a:pPr algn="ctr"/>
            <a:r>
              <a:rPr lang="en-US" sz="2400" b="1" dirty="0">
                <a:latin typeface=" Arial"/>
                <a:ea typeface="Calibri" panose="020F0502020204030204" pitchFamily="34" charset="0"/>
                <a:cs typeface="Times New Roman" panose="02020603050405020304" pitchFamily="18" charset="0"/>
              </a:rPr>
              <a:t>150T-L70PCC v2.0</a:t>
            </a:r>
          </a:p>
          <a:p>
            <a:pPr algn="ctr"/>
            <a:endParaRPr lang="en-US" sz="2400" b="1" dirty="0">
              <a:latin typeface=" Arial"/>
            </a:endParaRPr>
          </a:p>
        </p:txBody>
      </p:sp>
      <p:sp>
        <p:nvSpPr>
          <p:cNvPr id="5" name="TextBox 4">
            <a:extLst>
              <a:ext uri="{FF2B5EF4-FFF2-40B4-BE49-F238E27FC236}">
                <a16:creationId xmlns:a16="http://schemas.microsoft.com/office/drawing/2014/main" id="{7A48EA23-F733-94A7-FAD6-61BEFAD6FD83}"/>
              </a:ext>
            </a:extLst>
          </p:cNvPr>
          <p:cNvSpPr txBox="1"/>
          <p:nvPr/>
        </p:nvSpPr>
        <p:spPr>
          <a:xfrm>
            <a:off x="2148899" y="4377346"/>
            <a:ext cx="4846198" cy="1107996"/>
          </a:xfrm>
          <a:prstGeom prst="rect">
            <a:avLst/>
          </a:prstGeom>
          <a:noFill/>
        </p:spPr>
        <p:txBody>
          <a:bodyPr wrap="none" rtlCol="0">
            <a:spAutoFit/>
          </a:bodyPr>
          <a:lstStyle/>
          <a:p>
            <a:r>
              <a:rPr lang="en-US" sz="6600" b="1" dirty="0">
                <a:latin typeface=" Arial"/>
              </a:rPr>
              <a:t>Questions?</a:t>
            </a:r>
          </a:p>
        </p:txBody>
      </p:sp>
    </p:spTree>
    <p:extLst>
      <p:ext uri="{BB962C8B-B14F-4D97-AF65-F5344CB8AC3E}">
        <p14:creationId xmlns:p14="http://schemas.microsoft.com/office/powerpoint/2010/main" val="221928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42708"/>
            <a:ext cx="9144001" cy="4893647"/>
          </a:xfrm>
          <a:prstGeom prst="rect">
            <a:avLst/>
          </a:prstGeom>
        </p:spPr>
        <p:txBody>
          <a:bodyPr wrap="square">
            <a:spAutoFit/>
          </a:bodyPr>
          <a:lstStyle/>
          <a:p>
            <a:pPr marL="914400" lvl="1" indent="-457200">
              <a:buFont typeface="+mj-lt"/>
              <a:buAutoNum type="arabicPeriod"/>
            </a:pPr>
            <a:r>
              <a:rPr lang="en-US" sz="2400" b="1" dirty="0">
                <a:latin typeface=" Arial"/>
              </a:rPr>
              <a:t>Commanders are the primary trainers.</a:t>
            </a:r>
          </a:p>
          <a:p>
            <a:pPr marL="685800" lvl="1" indent="-228600">
              <a:buFont typeface="+mj-lt"/>
              <a:buAutoNum type="arabicPeriod"/>
            </a:pPr>
            <a:endParaRPr lang="en-US" sz="600" b="1" dirty="0">
              <a:latin typeface=" Arial"/>
            </a:endParaRPr>
          </a:p>
          <a:p>
            <a:pPr marL="914400" lvl="1" indent="-457200">
              <a:buFont typeface="+mj-lt"/>
              <a:buAutoNum type="arabicPeriod"/>
            </a:pPr>
            <a:r>
              <a:rPr lang="en-US" sz="2400" b="1" dirty="0">
                <a:latin typeface=" Arial"/>
              </a:rPr>
              <a:t>NCOs train individuals, crews, and small teams; advise commanders on all aspects of training.</a:t>
            </a:r>
          </a:p>
          <a:p>
            <a:pPr marL="685800" lvl="1" indent="-228600">
              <a:buFont typeface="+mj-lt"/>
              <a:buAutoNum type="arabicPeriod"/>
            </a:pPr>
            <a:endParaRPr lang="en-US" sz="600" b="1" dirty="0">
              <a:latin typeface=" Arial"/>
            </a:endParaRPr>
          </a:p>
          <a:p>
            <a:pPr marL="914400" lvl="1" indent="-457200">
              <a:buFont typeface="+mj-lt"/>
              <a:buAutoNum type="arabicPeriod"/>
            </a:pPr>
            <a:r>
              <a:rPr lang="en-US" sz="2400" dirty="0">
                <a:latin typeface=" Arial"/>
              </a:rPr>
              <a:t>Train using multiechelon techniques to maximize time and resource efficiency.</a:t>
            </a:r>
          </a:p>
          <a:p>
            <a:pPr marL="685800" lvl="1" indent="-228600">
              <a:buFont typeface="+mj-lt"/>
              <a:buAutoNum type="arabicPeriod"/>
            </a:pPr>
            <a:endParaRPr lang="en-US" sz="600" dirty="0">
              <a:latin typeface=" Arial"/>
            </a:endParaRPr>
          </a:p>
          <a:p>
            <a:pPr marL="914400" lvl="1" indent="-457200">
              <a:buFont typeface="+mj-lt"/>
              <a:buAutoNum type="arabicPeriod"/>
            </a:pPr>
            <a:r>
              <a:rPr lang="en-US" sz="2400" dirty="0">
                <a:latin typeface=" Arial"/>
              </a:rPr>
              <a:t>Train as a combined arms team.</a:t>
            </a:r>
          </a:p>
          <a:p>
            <a:pPr marL="685800" lvl="1" indent="-228600">
              <a:buFont typeface="+mj-lt"/>
              <a:buAutoNum type="arabicPeriod"/>
            </a:pPr>
            <a:endParaRPr lang="en-US" sz="600" dirty="0">
              <a:latin typeface=" Arial"/>
            </a:endParaRPr>
          </a:p>
          <a:p>
            <a:pPr marL="914400" lvl="1" indent="-457200">
              <a:buFont typeface="+mj-lt"/>
              <a:buAutoNum type="arabicPeriod"/>
            </a:pPr>
            <a:r>
              <a:rPr lang="en-US" sz="2400" dirty="0">
                <a:latin typeface=" Arial"/>
              </a:rPr>
              <a:t>Train to standard using appropriate doctrine.</a:t>
            </a:r>
          </a:p>
          <a:p>
            <a:pPr marL="685800" lvl="1" indent="-228600">
              <a:buFont typeface="+mj-lt"/>
              <a:buAutoNum type="arabicPeriod"/>
            </a:pPr>
            <a:endParaRPr lang="en-US" sz="600" dirty="0">
              <a:latin typeface=" Arial"/>
            </a:endParaRPr>
          </a:p>
          <a:p>
            <a:pPr marL="914400" lvl="1" indent="-457200">
              <a:buFont typeface="+mj-lt"/>
              <a:buAutoNum type="arabicPeriod"/>
            </a:pPr>
            <a:r>
              <a:rPr lang="en-US" sz="2400" dirty="0">
                <a:latin typeface=" Arial"/>
              </a:rPr>
              <a:t>Train as you fight.</a:t>
            </a:r>
          </a:p>
          <a:p>
            <a:pPr marL="685800" lvl="1" indent="-228600">
              <a:buFont typeface="+mj-lt"/>
              <a:buAutoNum type="arabicPeriod"/>
            </a:pPr>
            <a:endParaRPr lang="en-US" sz="600" dirty="0">
              <a:latin typeface=" Arial"/>
            </a:endParaRPr>
          </a:p>
          <a:p>
            <a:pPr marL="914400" lvl="1" indent="-457200">
              <a:buFont typeface="+mj-lt"/>
              <a:buAutoNum type="arabicPeriod"/>
            </a:pPr>
            <a:r>
              <a:rPr lang="en-US" sz="2400" dirty="0">
                <a:latin typeface=" Arial"/>
              </a:rPr>
              <a:t>Sustain levels of training proficiency over time.</a:t>
            </a:r>
          </a:p>
          <a:p>
            <a:pPr marL="685800" lvl="1" indent="-228600">
              <a:buFont typeface="+mj-lt"/>
              <a:buAutoNum type="arabicPeriod"/>
            </a:pPr>
            <a:endParaRPr lang="en-US" sz="600" dirty="0">
              <a:latin typeface=" Arial"/>
            </a:endParaRPr>
          </a:p>
          <a:p>
            <a:pPr marL="914400" lvl="1" indent="-457200">
              <a:buFont typeface="+mj-lt"/>
              <a:buAutoNum type="arabicPeriod"/>
            </a:pPr>
            <a:r>
              <a:rPr lang="en-US" sz="2400" dirty="0">
                <a:latin typeface=" Arial"/>
              </a:rPr>
              <a:t>Train to maintain.</a:t>
            </a:r>
          </a:p>
          <a:p>
            <a:pPr marL="685800" lvl="1" indent="-228600">
              <a:buFont typeface="+mj-lt"/>
              <a:buAutoNum type="arabicPeriod"/>
            </a:pPr>
            <a:endParaRPr lang="en-US" sz="600" dirty="0">
              <a:latin typeface=" Arial"/>
            </a:endParaRPr>
          </a:p>
          <a:p>
            <a:pPr marL="914400" lvl="1" indent="-457200">
              <a:buFont typeface="+mj-lt"/>
              <a:buAutoNum type="arabicPeriod"/>
            </a:pPr>
            <a:r>
              <a:rPr lang="en-US" sz="2400" dirty="0">
                <a:latin typeface=" Arial"/>
              </a:rPr>
              <a:t>Fight to train.</a:t>
            </a:r>
          </a:p>
        </p:txBody>
      </p:sp>
      <p:sp>
        <p:nvSpPr>
          <p:cNvPr id="8" name="Rectangle 7"/>
          <p:cNvSpPr/>
          <p:nvPr/>
        </p:nvSpPr>
        <p:spPr>
          <a:xfrm>
            <a:off x="0" y="660333"/>
            <a:ext cx="9144000" cy="584775"/>
          </a:xfrm>
          <a:prstGeom prst="rect">
            <a:avLst/>
          </a:prstGeom>
        </p:spPr>
        <p:txBody>
          <a:bodyPr wrap="square">
            <a:spAutoFit/>
          </a:bodyPr>
          <a:lstStyle/>
          <a:p>
            <a:pPr algn="ctr"/>
            <a:r>
              <a:rPr lang="en-US" sz="3200" b="1" dirty="0">
                <a:latin typeface=" Arial"/>
              </a:rPr>
              <a:t>The Nine Principles of Training</a:t>
            </a:r>
          </a:p>
        </p:txBody>
      </p:sp>
    </p:spTree>
    <p:extLst>
      <p:ext uri="{BB962C8B-B14F-4D97-AF65-F5344CB8AC3E}">
        <p14:creationId xmlns:p14="http://schemas.microsoft.com/office/powerpoint/2010/main" val="422474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0121"/>
            <a:ext cx="9144000" cy="584775"/>
          </a:xfrm>
          <a:prstGeom prst="rect">
            <a:avLst/>
          </a:prstGeom>
        </p:spPr>
        <p:txBody>
          <a:bodyPr wrap="square">
            <a:spAutoFit/>
          </a:bodyPr>
          <a:lstStyle/>
          <a:p>
            <a:pPr algn="ctr"/>
            <a:r>
              <a:rPr lang="en-US" sz="3200" b="1" dirty="0">
                <a:latin typeface=" Arial"/>
              </a:rPr>
              <a:t>Commanders Are the Primary Trainers</a:t>
            </a:r>
            <a:r>
              <a:rPr lang="en-US" sz="3200" dirty="0">
                <a:latin typeface=" Arial"/>
              </a:rPr>
              <a:t> </a:t>
            </a:r>
          </a:p>
        </p:txBody>
      </p:sp>
      <p:sp>
        <p:nvSpPr>
          <p:cNvPr id="3" name="Rectangle 2"/>
          <p:cNvSpPr/>
          <p:nvPr/>
        </p:nvSpPr>
        <p:spPr>
          <a:xfrm>
            <a:off x="155361" y="1560581"/>
            <a:ext cx="4777754" cy="4893647"/>
          </a:xfrm>
          <a:prstGeom prst="rect">
            <a:avLst/>
          </a:prstGeom>
        </p:spPr>
        <p:txBody>
          <a:bodyPr wrap="square">
            <a:spAutoFit/>
          </a:bodyPr>
          <a:lstStyle/>
          <a:p>
            <a:pPr marL="342900" indent="-342900">
              <a:buFont typeface="Arial" panose="020B0604020202020204" pitchFamily="34" charset="0"/>
              <a:buChar char="•"/>
            </a:pPr>
            <a:r>
              <a:rPr lang="en-US" sz="2400" b="1" dirty="0">
                <a:latin typeface=" Arial"/>
              </a:rPr>
              <a:t>Responsible and accountable for the unit training and performance</a:t>
            </a:r>
          </a:p>
          <a:p>
            <a:pPr marL="285750" indent="-285750">
              <a:buFont typeface="Arial" panose="020B0604020202020204" pitchFamily="34" charset="0"/>
              <a:buChar char="•"/>
            </a:pPr>
            <a:endParaRPr lang="en-US" sz="1200" b="1" dirty="0">
              <a:latin typeface=" Arial"/>
            </a:endParaRPr>
          </a:p>
          <a:p>
            <a:pPr marL="285750" indent="-285750">
              <a:buFont typeface="Arial" panose="020B0604020202020204" pitchFamily="34" charset="0"/>
              <a:buChar char="•"/>
            </a:pPr>
            <a:r>
              <a:rPr lang="en-US" sz="2400" b="1" dirty="0">
                <a:latin typeface=" Arial"/>
              </a:rPr>
              <a:t>Train and resource training one echelon down</a:t>
            </a:r>
          </a:p>
          <a:p>
            <a:pPr marL="285750" indent="-285750">
              <a:buFont typeface="Arial" panose="020B0604020202020204" pitchFamily="34" charset="0"/>
              <a:buChar char="•"/>
            </a:pPr>
            <a:endParaRPr lang="en-US" sz="1200" b="1" dirty="0">
              <a:latin typeface=" Arial"/>
            </a:endParaRPr>
          </a:p>
          <a:p>
            <a:pPr marL="285750" indent="-285750">
              <a:buFont typeface="Arial" panose="020B0604020202020204" pitchFamily="34" charset="0"/>
              <a:buChar char="•"/>
            </a:pPr>
            <a:r>
              <a:rPr lang="en-US" sz="2400" b="1" dirty="0">
                <a:latin typeface=" Arial"/>
              </a:rPr>
              <a:t>Evaluate to two echelons down</a:t>
            </a:r>
          </a:p>
          <a:p>
            <a:pPr marL="285750" indent="-285750">
              <a:buFont typeface="Arial" panose="020B0604020202020204" pitchFamily="34" charset="0"/>
              <a:buChar char="•"/>
            </a:pPr>
            <a:endParaRPr lang="en-US" sz="1200" b="1" dirty="0">
              <a:latin typeface=" Arial"/>
            </a:endParaRPr>
          </a:p>
          <a:p>
            <a:pPr marL="285750" indent="-285750">
              <a:buFont typeface="Arial" panose="020B0604020202020204" pitchFamily="34" charset="0"/>
              <a:buChar char="•"/>
            </a:pPr>
            <a:r>
              <a:rPr lang="en-US" sz="2400" b="1" dirty="0">
                <a:latin typeface=" Arial"/>
              </a:rPr>
              <a:t>Prioritize unit training</a:t>
            </a:r>
          </a:p>
          <a:p>
            <a:pPr marL="285750" indent="-285750">
              <a:buFont typeface="Arial" panose="020B0604020202020204" pitchFamily="34" charset="0"/>
              <a:buChar char="•"/>
            </a:pPr>
            <a:endParaRPr lang="en-US" sz="1200" b="1" dirty="0">
              <a:latin typeface=" Arial"/>
            </a:endParaRPr>
          </a:p>
          <a:p>
            <a:pPr marL="285750" indent="-285750">
              <a:buFont typeface="Arial" panose="020B0604020202020204" pitchFamily="34" charset="0"/>
              <a:buChar char="•"/>
            </a:pPr>
            <a:r>
              <a:rPr lang="en-US" sz="2400" b="1" i="1" u="sng" dirty="0">
                <a:latin typeface=" Arial"/>
              </a:rPr>
              <a:t>Subordinate unit leaders </a:t>
            </a:r>
            <a:r>
              <a:rPr lang="en-US" sz="2400" b="1" dirty="0">
                <a:latin typeface=" Arial"/>
              </a:rPr>
              <a:t>are the primary trainers of their elements</a:t>
            </a:r>
          </a:p>
        </p:txBody>
      </p:sp>
      <p:pic>
        <p:nvPicPr>
          <p:cNvPr id="1028" name="Picture 4" descr="Capt. Jared Schneider, Brooke Army Medical Center operating room nurse, conducts an Individual Concept of Support briefing during the Captains Career Course, or CCC, at the Army Medical Department Center &amp; School, Health Readiness Center of Excellence, at Joint Base San Antonio-Fort Sam Houston April 22. Students in the course undergo nine weeks of training that includes classroom and hands-on training about the Military Decision Making Process, Army Health Systems Support and Force Health Protection doctrine, unit training management, leadership skills and staff officer fun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221" y="1560581"/>
            <a:ext cx="3933927" cy="4643323"/>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84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0118"/>
            <a:ext cx="9144000" cy="584775"/>
          </a:xfrm>
          <a:prstGeom prst="rect">
            <a:avLst/>
          </a:prstGeom>
        </p:spPr>
        <p:txBody>
          <a:bodyPr wrap="square">
            <a:spAutoFit/>
          </a:bodyPr>
          <a:lstStyle/>
          <a:p>
            <a:pPr algn="ctr"/>
            <a:r>
              <a:rPr lang="en-US" sz="3200" b="1" dirty="0">
                <a:latin typeface=" Arial"/>
              </a:rPr>
              <a:t>NCOs Train Individuals, Crews, and Teams</a:t>
            </a:r>
            <a:r>
              <a:rPr lang="en-US" sz="3200" dirty="0">
                <a:latin typeface=" Arial"/>
              </a:rPr>
              <a:t> </a:t>
            </a:r>
          </a:p>
        </p:txBody>
      </p:sp>
      <p:sp>
        <p:nvSpPr>
          <p:cNvPr id="3" name="Rectangle 2"/>
          <p:cNvSpPr/>
          <p:nvPr/>
        </p:nvSpPr>
        <p:spPr>
          <a:xfrm>
            <a:off x="11291" y="1338133"/>
            <a:ext cx="8718997" cy="5047536"/>
          </a:xfrm>
          <a:prstGeom prst="rect">
            <a:avLst/>
          </a:prstGeom>
        </p:spPr>
        <p:txBody>
          <a:bodyPr wrap="square">
            <a:spAutoFit/>
          </a:bodyPr>
          <a:lstStyle/>
          <a:p>
            <a:pPr marL="800100" lvl="1" indent="-342900">
              <a:buFont typeface="Arial" panose="020B0604020202020204" pitchFamily="34" charset="0"/>
              <a:buChar char="•"/>
            </a:pPr>
            <a:r>
              <a:rPr lang="en-US" b="1" dirty="0">
                <a:latin typeface=" Arial"/>
              </a:rPr>
              <a:t>Responsible for Soldier/small-unit training proficiency</a:t>
            </a:r>
          </a:p>
          <a:p>
            <a:pPr marL="800100" lvl="1" indent="-342900">
              <a:buFont typeface="Arial" panose="020B0604020202020204" pitchFamily="34" charset="0"/>
              <a:buChar char="•"/>
            </a:pPr>
            <a:endParaRPr lang="en-US" sz="1000" b="1" dirty="0">
              <a:latin typeface=" Arial"/>
            </a:endParaRPr>
          </a:p>
          <a:p>
            <a:pPr marL="800100" lvl="1" indent="-342900">
              <a:buFont typeface="Arial" panose="020B0604020202020204" pitchFamily="34" charset="0"/>
              <a:buChar char="•"/>
            </a:pPr>
            <a:r>
              <a:rPr lang="en-US" b="1" dirty="0">
                <a:latin typeface=" Arial"/>
              </a:rPr>
              <a:t>Identify and train Soldier, crew, and small-team tasks</a:t>
            </a:r>
          </a:p>
          <a:p>
            <a:pPr marL="800100" lvl="1" indent="-342900">
              <a:buFont typeface="Arial" panose="020B0604020202020204" pitchFamily="34" charset="0"/>
              <a:buChar char="•"/>
            </a:pPr>
            <a:endParaRPr lang="en-US" sz="1000" b="1" dirty="0">
              <a:latin typeface=" Arial"/>
            </a:endParaRPr>
          </a:p>
          <a:p>
            <a:pPr marL="800100" lvl="1" indent="-342900">
              <a:buFont typeface="Arial" panose="020B0604020202020204" pitchFamily="34" charset="0"/>
              <a:buChar char="•"/>
            </a:pPr>
            <a:r>
              <a:rPr lang="en-US" b="1" dirty="0">
                <a:latin typeface=" Arial"/>
              </a:rPr>
              <a:t>Help identify and prioritize unit collective tasks that support 		unit METs</a:t>
            </a:r>
          </a:p>
          <a:p>
            <a:pPr marL="800100" lvl="1" indent="-342900">
              <a:buFont typeface="Arial" panose="020B0604020202020204" pitchFamily="34" charset="0"/>
              <a:buChar char="•"/>
            </a:pPr>
            <a:endParaRPr lang="en-US" sz="1000" b="1" dirty="0">
              <a:latin typeface=" Arial"/>
            </a:endParaRPr>
          </a:p>
          <a:p>
            <a:pPr marL="800100" lvl="1" indent="-342900">
              <a:buFont typeface="Arial" panose="020B0604020202020204" pitchFamily="34" charset="0"/>
              <a:buChar char="•"/>
            </a:pPr>
            <a:r>
              <a:rPr lang="en-US" b="1" dirty="0">
                <a:latin typeface=" Arial"/>
              </a:rPr>
              <a:t>Train to and enforce task standards</a:t>
            </a:r>
          </a:p>
          <a:p>
            <a:pPr marL="800100" lvl="1" indent="-342900">
              <a:buFont typeface="Arial" panose="020B0604020202020204" pitchFamily="34" charset="0"/>
              <a:buChar char="•"/>
            </a:pPr>
            <a:endParaRPr lang="en-US" sz="1000" b="1" dirty="0">
              <a:latin typeface=" Arial"/>
            </a:endParaRPr>
          </a:p>
          <a:p>
            <a:pPr marL="800100" lvl="1" indent="-342900">
              <a:buFont typeface="Arial" panose="020B0604020202020204" pitchFamily="34" charset="0"/>
              <a:buChar char="•"/>
            </a:pPr>
            <a:r>
              <a:rPr lang="en-US" b="1" dirty="0">
                <a:latin typeface=" Arial"/>
              </a:rPr>
              <a:t>Sustain strengths and improve </a:t>
            </a:r>
          </a:p>
          <a:p>
            <a:pPr lvl="1"/>
            <a:r>
              <a:rPr lang="en-US" b="1" dirty="0">
                <a:latin typeface=" Arial"/>
              </a:rPr>
              <a:t>	weaknesses</a:t>
            </a:r>
          </a:p>
          <a:p>
            <a:pPr lvl="1"/>
            <a:endParaRPr lang="en-US" sz="1000" b="1" dirty="0">
              <a:latin typeface=" Arial"/>
            </a:endParaRPr>
          </a:p>
          <a:p>
            <a:pPr marL="800100" lvl="1" indent="-342900">
              <a:buFont typeface="Arial" panose="020B0604020202020204" pitchFamily="34" charset="0"/>
              <a:buChar char="•"/>
            </a:pPr>
            <a:r>
              <a:rPr lang="en-US" b="1" dirty="0">
                <a:latin typeface=" Arial"/>
              </a:rPr>
              <a:t>Develop junior NCOs and help </a:t>
            </a:r>
          </a:p>
          <a:p>
            <a:pPr lvl="1"/>
            <a:r>
              <a:rPr lang="en-US" b="1" dirty="0">
                <a:latin typeface=" Arial"/>
              </a:rPr>
              <a:t>     	develop junior officers</a:t>
            </a:r>
          </a:p>
          <a:p>
            <a:pPr lvl="1"/>
            <a:endParaRPr lang="en-US" sz="1000" b="1" dirty="0">
              <a:latin typeface=" Arial"/>
            </a:endParaRPr>
          </a:p>
          <a:p>
            <a:pPr marL="800100" lvl="1" indent="-342900">
              <a:buFont typeface="Arial" panose="020B0604020202020204" pitchFamily="34" charset="0"/>
              <a:buChar char="•"/>
            </a:pPr>
            <a:r>
              <a:rPr lang="en-US" b="1" dirty="0">
                <a:latin typeface=" Arial"/>
              </a:rPr>
              <a:t>Provide timely and objective training</a:t>
            </a:r>
          </a:p>
          <a:p>
            <a:pPr lvl="1"/>
            <a:r>
              <a:rPr lang="en-US" b="1" dirty="0">
                <a:latin typeface=" Arial"/>
              </a:rPr>
              <a:t>      	advice</a:t>
            </a:r>
          </a:p>
          <a:p>
            <a:pPr lvl="1"/>
            <a:endParaRPr lang="en-US" sz="1000" b="1" dirty="0">
              <a:latin typeface=" Arial"/>
            </a:endParaRPr>
          </a:p>
          <a:p>
            <a:pPr marL="800100" lvl="1" indent="-342900">
              <a:buFont typeface="Arial" panose="020B0604020202020204" pitchFamily="34" charset="0"/>
              <a:buChar char="•"/>
            </a:pPr>
            <a:r>
              <a:rPr lang="en-US" b="1" dirty="0">
                <a:latin typeface=" Arial"/>
              </a:rPr>
              <a:t>Assist in planning, resourcing, risk </a:t>
            </a:r>
          </a:p>
          <a:p>
            <a:pPr lvl="1"/>
            <a:r>
              <a:rPr lang="en-US" b="1" dirty="0">
                <a:latin typeface=" Arial"/>
              </a:rPr>
              <a:t>	mitigation, certification, supervision, </a:t>
            </a:r>
          </a:p>
          <a:p>
            <a:pPr lvl="1"/>
            <a:r>
              <a:rPr lang="en-US" b="1" dirty="0">
                <a:latin typeface=" Arial"/>
              </a:rPr>
              <a:t>	and evaluation of training</a:t>
            </a:r>
          </a:p>
        </p:txBody>
      </p:sp>
      <p:pic>
        <p:nvPicPr>
          <p:cNvPr id="6" name="Picture 2" descr="Mastering the art of dynamic leadership">
            <a:extLst>
              <a:ext uri="{FF2B5EF4-FFF2-40B4-BE49-F238E27FC236}">
                <a16:creationId xmlns:a16="http://schemas.microsoft.com/office/drawing/2014/main" id="{C0F765A0-60C3-ED96-27A4-E58839AD04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1" b="2289"/>
          <a:stretch/>
        </p:blipFill>
        <p:spPr bwMode="auto">
          <a:xfrm>
            <a:off x="5053237" y="2788148"/>
            <a:ext cx="3700463" cy="3700464"/>
          </a:xfrm>
          <a:custGeom>
            <a:avLst/>
            <a:gdLst/>
            <a:ahLst/>
            <a:cxnLst/>
            <a:rect l="l" t="t" r="r" b="b"/>
            <a:pathLst>
              <a:path w="6315571" h="6315572">
                <a:moveTo>
                  <a:pt x="3157785" y="0"/>
                </a:moveTo>
                <a:cubicBezTo>
                  <a:pt x="4901782" y="0"/>
                  <a:pt x="6315571" y="1413789"/>
                  <a:pt x="6315571" y="3157786"/>
                </a:cubicBezTo>
                <a:cubicBezTo>
                  <a:pt x="6315571" y="4901783"/>
                  <a:pt x="4901782" y="6315572"/>
                  <a:pt x="3157785" y="6315572"/>
                </a:cubicBezTo>
                <a:cubicBezTo>
                  <a:pt x="1413788" y="6315572"/>
                  <a:pt x="0" y="4901783"/>
                  <a:pt x="0" y="3157786"/>
                </a:cubicBezTo>
                <a:cubicBezTo>
                  <a:pt x="0" y="1413789"/>
                  <a:pt x="1413788" y="0"/>
                  <a:pt x="3157785" y="0"/>
                </a:cubicBezTo>
                <a:close/>
              </a:path>
            </a:pathLst>
          </a:cu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56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4131</TotalTime>
  <Words>27347</Words>
  <Application>Microsoft Office PowerPoint</Application>
  <PresentationFormat>On-screen Show (4:3)</PresentationFormat>
  <Paragraphs>3043</Paragraphs>
  <Slides>66</Slides>
  <Notes>66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5" baseType="lpstr">
      <vt:lpstr> Arial</vt:lpstr>
      <vt:lpstr>Arial</vt:lpstr>
      <vt:lpstr>Calibri</vt:lpstr>
      <vt:lpstr>Times New Roman</vt:lpstr>
      <vt:lpstr>TimesNewRomanPSMT</vt:lpstr>
      <vt:lpstr>Wingdings</vt:lpstr>
      <vt:lpstr>Wingdings-Regular</vt:lpstr>
      <vt:lpstr>4_Office Theme</vt:lpstr>
      <vt:lpstr>Worksheet</vt:lpstr>
      <vt:lpstr>PowerPoint Presentation</vt:lpstr>
      <vt:lpstr>PowerPoint Presentation</vt:lpstr>
      <vt:lpstr>PowerPoint Presentation</vt:lpstr>
      <vt:lpstr>PowerPoint Presentation</vt:lpstr>
      <vt:lpstr>What do you think are the challenges you will encounter in managing your unit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Long-Range Planning Calendar</vt:lpstr>
      <vt:lpstr>The Eight Step Training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Morales, John L CTR USARMY CAC (USA)</dc:creator>
  <cp:lastModifiedBy>Morales, John L CTR USARMY CAC (USA)</cp:lastModifiedBy>
  <cp:revision>184</cp:revision>
  <dcterms:created xsi:type="dcterms:W3CDTF">2023-01-09T15:33:29Z</dcterms:created>
  <dcterms:modified xsi:type="dcterms:W3CDTF">2023-04-05T18:30:33Z</dcterms:modified>
</cp:coreProperties>
</file>