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4" r:id="rId3"/>
  </p:sldMasterIdLst>
  <p:notesMasterIdLst>
    <p:notesMasterId r:id="rId24"/>
  </p:notesMasterIdLst>
  <p:sldIdLst>
    <p:sldId id="256" r:id="rId4"/>
    <p:sldId id="257" r:id="rId5"/>
    <p:sldId id="810" r:id="rId6"/>
    <p:sldId id="802" r:id="rId7"/>
    <p:sldId id="803" r:id="rId8"/>
    <p:sldId id="260" r:id="rId9"/>
    <p:sldId id="261" r:id="rId10"/>
    <p:sldId id="263" r:id="rId11"/>
    <p:sldId id="768" r:id="rId12"/>
    <p:sldId id="265" r:id="rId13"/>
    <p:sldId id="266" r:id="rId14"/>
    <p:sldId id="805" r:id="rId15"/>
    <p:sldId id="806" r:id="rId16"/>
    <p:sldId id="745" r:id="rId17"/>
    <p:sldId id="746" r:id="rId18"/>
    <p:sldId id="747" r:id="rId19"/>
    <p:sldId id="748" r:id="rId20"/>
    <p:sldId id="808" r:id="rId21"/>
    <p:sldId id="809" r:id="rId22"/>
    <p:sldId id="804"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AES" cryptAlgorithmClass="hash" cryptAlgorithmType="typeAny" cryptAlgorithmSid="14" spinCount="100000" saltData="mnj9gBnqdJF/GFSGG/NFLA==" hashData="1YbKPol6q305tLWeW4LGqN5Q+AxPFDI9CHuC5I5IwdoUnbti71oinTDIYa3hpayOnQu6hn+fbGMlLEQQzMrQ0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p:restoredTop sz="76565"/>
  </p:normalViewPr>
  <p:slideViewPr>
    <p:cSldViewPr snapToGrid="0" snapToObjects="1">
      <p:cViewPr varScale="1">
        <p:scale>
          <a:sx n="57" d="100"/>
          <a:sy n="57" d="100"/>
        </p:scale>
        <p:origin x="1662"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3D205-B3B5-4F15-A79A-8183CE521712}" type="doc">
      <dgm:prSet loTypeId="urn:microsoft.com/office/officeart/2005/8/layout/hProcess7" loCatId="list" qsTypeId="urn:microsoft.com/office/officeart/2005/8/quickstyle/3d1" qsCatId="3D" csTypeId="urn:microsoft.com/office/officeart/2005/8/colors/colorful2" csCatId="colorful" phldr="1"/>
      <dgm:spPr/>
    </dgm:pt>
    <dgm:pt modelId="{087720A7-90A9-482B-A116-F8C2B70D3386}">
      <dgm:prSet phldrT="[Text]"/>
      <dgm:spPr>
        <a:solidFill>
          <a:schemeClr val="accent1">
            <a:lumMod val="75000"/>
          </a:schemeClr>
        </a:solidFill>
      </dgm:spPr>
      <dgm:t>
        <a:bodyPr/>
        <a:lstStyle/>
        <a:p>
          <a:r>
            <a:rPr lang="en-US" b="1" dirty="0">
              <a:solidFill>
                <a:schemeClr val="tx1"/>
              </a:solidFill>
            </a:rPr>
            <a:t>Diversity</a:t>
          </a:r>
        </a:p>
      </dgm:t>
    </dgm:pt>
    <dgm:pt modelId="{E61B49E9-6523-46E1-A24A-CE74E92AE164}" type="parTrans" cxnId="{FC3B1DF7-5D73-44DE-8EED-08720A52F3EE}">
      <dgm:prSet/>
      <dgm:spPr/>
      <dgm:t>
        <a:bodyPr/>
        <a:lstStyle/>
        <a:p>
          <a:endParaRPr lang="en-US" b="1"/>
        </a:p>
      </dgm:t>
    </dgm:pt>
    <dgm:pt modelId="{1D442B91-C330-4E07-BF5F-E2DB3DA67C11}" type="sibTrans" cxnId="{FC3B1DF7-5D73-44DE-8EED-08720A52F3EE}">
      <dgm:prSet/>
      <dgm:spPr/>
      <dgm:t>
        <a:bodyPr/>
        <a:lstStyle/>
        <a:p>
          <a:endParaRPr lang="en-US" b="1"/>
        </a:p>
      </dgm:t>
    </dgm:pt>
    <dgm:pt modelId="{B4F1DAB5-F2FC-445D-A580-F5F6A4FAF0F4}">
      <dgm:prSet/>
      <dgm:spPr>
        <a:solidFill>
          <a:srgbClr val="92D050"/>
        </a:solidFill>
      </dgm:spPr>
      <dgm:t>
        <a:bodyPr/>
        <a:lstStyle/>
        <a:p>
          <a:r>
            <a:rPr lang="en-US" b="1" dirty="0">
              <a:solidFill>
                <a:schemeClr val="tx1"/>
              </a:solidFill>
            </a:rPr>
            <a:t>Equity</a:t>
          </a:r>
        </a:p>
      </dgm:t>
    </dgm:pt>
    <dgm:pt modelId="{8FEEB39E-FC34-4C46-8BFE-4790F3E7979C}" type="parTrans" cxnId="{C6E69858-A113-4F5D-90C6-62ECA2E45AE1}">
      <dgm:prSet/>
      <dgm:spPr/>
      <dgm:t>
        <a:bodyPr/>
        <a:lstStyle/>
        <a:p>
          <a:endParaRPr lang="en-US" b="1"/>
        </a:p>
      </dgm:t>
    </dgm:pt>
    <dgm:pt modelId="{BDC35366-84FD-4796-A9DA-0E24DC5F6630}" type="sibTrans" cxnId="{C6E69858-A113-4F5D-90C6-62ECA2E45AE1}">
      <dgm:prSet/>
      <dgm:spPr/>
      <dgm:t>
        <a:bodyPr/>
        <a:lstStyle/>
        <a:p>
          <a:endParaRPr lang="en-US" b="1"/>
        </a:p>
      </dgm:t>
    </dgm:pt>
    <dgm:pt modelId="{05FB7F30-02D8-49EA-9FE7-E301475B60CD}">
      <dgm:prSet/>
      <dgm:spPr>
        <a:solidFill>
          <a:srgbClr val="00B050"/>
        </a:solidFill>
      </dgm:spPr>
      <dgm:t>
        <a:bodyPr/>
        <a:lstStyle/>
        <a:p>
          <a:r>
            <a:rPr lang="en-US" b="1" dirty="0">
              <a:solidFill>
                <a:schemeClr val="tx1"/>
              </a:solidFill>
            </a:rPr>
            <a:t>Inclusion</a:t>
          </a:r>
        </a:p>
      </dgm:t>
    </dgm:pt>
    <dgm:pt modelId="{EFB176F9-9778-417B-AB0D-5EE3274CFC57}" type="parTrans" cxnId="{6ECEA1A1-4240-46B1-BDA1-9D4C91492C27}">
      <dgm:prSet/>
      <dgm:spPr/>
      <dgm:t>
        <a:bodyPr/>
        <a:lstStyle/>
        <a:p>
          <a:endParaRPr lang="en-US" b="1"/>
        </a:p>
      </dgm:t>
    </dgm:pt>
    <dgm:pt modelId="{1CE2B28C-B1A9-4A93-AEE5-4827004486F5}" type="sibTrans" cxnId="{6ECEA1A1-4240-46B1-BDA1-9D4C91492C27}">
      <dgm:prSet/>
      <dgm:spPr/>
      <dgm:t>
        <a:bodyPr/>
        <a:lstStyle/>
        <a:p>
          <a:endParaRPr lang="en-US" b="1"/>
        </a:p>
      </dgm:t>
    </dgm:pt>
    <dgm:pt modelId="{1AA8CCD7-5B08-4A6F-83E2-3995031AF7BF}">
      <dgm:prSet phldrT="[Text]" custT="1"/>
      <dgm:spPr/>
      <dgm:t>
        <a:bodyPr lIns="45720" tIns="137160"/>
        <a:lstStyle/>
        <a:p>
          <a:r>
            <a:rPr lang="en-US" sz="1400" b="1" dirty="0">
              <a:solidFill>
                <a:schemeClr val="tx1"/>
              </a:solidFill>
            </a:rPr>
            <a:t>All attributes, experiences, cultures, characteristics, and backgrounds of the Total Force which are reflective of the Nation we serve and enable the Army to deploy, fight, and win.</a:t>
          </a:r>
        </a:p>
      </dgm:t>
    </dgm:pt>
    <dgm:pt modelId="{72E1F9B8-8D60-457B-A556-998161B03625}" type="sibTrans" cxnId="{79A880E6-000E-4DEA-A3CD-10FFEAEF9C67}">
      <dgm:prSet/>
      <dgm:spPr/>
      <dgm:t>
        <a:bodyPr/>
        <a:lstStyle/>
        <a:p>
          <a:endParaRPr lang="en-US" b="1"/>
        </a:p>
      </dgm:t>
    </dgm:pt>
    <dgm:pt modelId="{54AA2D6D-A99C-435A-8891-051262586CBE}" type="parTrans" cxnId="{79A880E6-000E-4DEA-A3CD-10FFEAEF9C67}">
      <dgm:prSet/>
      <dgm:spPr/>
      <dgm:t>
        <a:bodyPr/>
        <a:lstStyle/>
        <a:p>
          <a:endParaRPr lang="en-US" b="1"/>
        </a:p>
      </dgm:t>
    </dgm:pt>
    <dgm:pt modelId="{234252BC-6CD1-4986-8519-2EA7E74ED054}">
      <dgm:prSet custT="1"/>
      <dgm:spPr/>
      <dgm:t>
        <a:bodyPr lIns="45720" tIns="137160"/>
        <a:lstStyle/>
        <a:p>
          <a:r>
            <a:rPr lang="en-US" sz="1400" b="1" dirty="0">
              <a:solidFill>
                <a:schemeClr val="tx1"/>
              </a:solidFill>
            </a:rPr>
            <a:t>The fair treatment, access, opportunity, choice, and advancement for all Soldiers and civilians while striving to identify and encourage drivers and identify and eliminate barriers that have prevented the full participation of the total force.</a:t>
          </a:r>
        </a:p>
        <a:p>
          <a:endParaRPr lang="en-US" sz="600" b="1" dirty="0">
            <a:solidFill>
              <a:schemeClr val="tx1"/>
            </a:solidFill>
          </a:endParaRPr>
        </a:p>
        <a:p>
          <a:r>
            <a:rPr lang="en-US" sz="1400" b="1" dirty="0">
              <a:solidFill>
                <a:schemeClr val="tx1"/>
              </a:solidFill>
            </a:rPr>
            <a:t>Your seat makes you level with others at the Table</a:t>
          </a:r>
        </a:p>
      </dgm:t>
    </dgm:pt>
    <dgm:pt modelId="{E24CA7BA-4C45-49AA-9E2D-AC3535F7F380}" type="parTrans" cxnId="{497CA653-D328-444F-AAF1-A24E4802C86C}">
      <dgm:prSet/>
      <dgm:spPr/>
      <dgm:t>
        <a:bodyPr/>
        <a:lstStyle/>
        <a:p>
          <a:endParaRPr lang="en-US" b="1"/>
        </a:p>
      </dgm:t>
    </dgm:pt>
    <dgm:pt modelId="{7E2993A8-C260-4AB6-A29B-91FD38A95537}" type="sibTrans" cxnId="{497CA653-D328-444F-AAF1-A24E4802C86C}">
      <dgm:prSet/>
      <dgm:spPr/>
      <dgm:t>
        <a:bodyPr/>
        <a:lstStyle/>
        <a:p>
          <a:endParaRPr lang="en-US" b="1"/>
        </a:p>
      </dgm:t>
    </dgm:pt>
    <dgm:pt modelId="{892F69EF-21DF-48D2-B6DB-4EB059DFF069}">
      <dgm:prSet custT="1"/>
      <dgm:spPr/>
      <dgm:t>
        <a:bodyPr lIns="45720" tIns="137160"/>
        <a:lstStyle/>
        <a:p>
          <a:r>
            <a:rPr lang="en-US" sz="1250" b="1" dirty="0">
              <a:solidFill>
                <a:schemeClr val="tx1"/>
              </a:solidFill>
            </a:rPr>
            <a:t>The process of valuing and integrating each individual's perspectives, ideas, and contributions into the way an organization functions and makes decisions; enabling workforce members to </a:t>
          </a:r>
          <a:r>
            <a:rPr lang="en-US" sz="1250" b="1" dirty="0" smtClean="0">
              <a:solidFill>
                <a:schemeClr val="tx1"/>
              </a:solidFill>
            </a:rPr>
            <a:t>achieve </a:t>
          </a:r>
          <a:r>
            <a:rPr lang="en-US" sz="1250" b="1" dirty="0">
              <a:solidFill>
                <a:schemeClr val="tx1"/>
              </a:solidFill>
            </a:rPr>
            <a:t>their full potential in focused pursuit of organizational objectives.  </a:t>
          </a:r>
        </a:p>
      </dgm:t>
    </dgm:pt>
    <dgm:pt modelId="{6878852F-DA1D-4787-A3A0-54452E45CC67}" type="parTrans" cxnId="{4CDE5BFD-956D-4117-9CA7-45816721A731}">
      <dgm:prSet/>
      <dgm:spPr/>
      <dgm:t>
        <a:bodyPr/>
        <a:lstStyle/>
        <a:p>
          <a:endParaRPr lang="en-US" b="1"/>
        </a:p>
      </dgm:t>
    </dgm:pt>
    <dgm:pt modelId="{A8F2AA4A-42BC-4B09-8DF6-BF26C3A065DF}" type="sibTrans" cxnId="{4CDE5BFD-956D-4117-9CA7-45816721A731}">
      <dgm:prSet/>
      <dgm:spPr/>
      <dgm:t>
        <a:bodyPr/>
        <a:lstStyle/>
        <a:p>
          <a:endParaRPr lang="en-US" b="1"/>
        </a:p>
      </dgm:t>
    </dgm:pt>
    <dgm:pt modelId="{AB450FDD-BEDD-4E15-ADBE-7D886B895F06}">
      <dgm:prSet phldrT="[Text]" custT="1"/>
      <dgm:spPr/>
      <dgm:t>
        <a:bodyPr lIns="45720" tIns="137160"/>
        <a:lstStyle/>
        <a:p>
          <a:endParaRPr lang="en-US" sz="1400" b="1" dirty="0">
            <a:solidFill>
              <a:schemeClr val="tx1"/>
            </a:solidFill>
          </a:endParaRPr>
        </a:p>
        <a:p>
          <a:endParaRPr lang="en-US" sz="800" b="1" dirty="0">
            <a:solidFill>
              <a:schemeClr val="tx1"/>
            </a:solidFill>
          </a:endParaRPr>
        </a:p>
        <a:p>
          <a:r>
            <a:rPr lang="en-US" sz="1400" b="1" dirty="0">
              <a:solidFill>
                <a:schemeClr val="tx1"/>
              </a:solidFill>
            </a:rPr>
            <a:t>You have a seat at the Table</a:t>
          </a:r>
        </a:p>
      </dgm:t>
    </dgm:pt>
    <dgm:pt modelId="{92C2E58B-E228-4251-A8C0-8C20795FE565}" type="parTrans" cxnId="{BF7310E6-4967-4006-8D90-6B8365EF67C1}">
      <dgm:prSet/>
      <dgm:spPr/>
      <dgm:t>
        <a:bodyPr/>
        <a:lstStyle/>
        <a:p>
          <a:endParaRPr lang="en-US" b="1"/>
        </a:p>
      </dgm:t>
    </dgm:pt>
    <dgm:pt modelId="{B7844F49-5285-41C9-8BFE-B2305D941D7E}" type="sibTrans" cxnId="{BF7310E6-4967-4006-8D90-6B8365EF67C1}">
      <dgm:prSet/>
      <dgm:spPr/>
      <dgm:t>
        <a:bodyPr/>
        <a:lstStyle/>
        <a:p>
          <a:endParaRPr lang="en-US" b="1"/>
        </a:p>
      </dgm:t>
    </dgm:pt>
    <dgm:pt modelId="{61BBA533-108A-4962-8A4E-9364B084B7F4}">
      <dgm:prSet phldrT="[Text]" custT="1"/>
      <dgm:spPr/>
      <dgm:t>
        <a:bodyPr lIns="45720" tIns="137160"/>
        <a:lstStyle/>
        <a:p>
          <a:endParaRPr lang="en-US" sz="1400" b="1" dirty="0">
            <a:solidFill>
              <a:schemeClr val="tx1"/>
            </a:solidFill>
          </a:endParaRPr>
        </a:p>
      </dgm:t>
    </dgm:pt>
    <dgm:pt modelId="{346B2CFB-115D-417B-BE70-F19A32A62BA3}" type="parTrans" cxnId="{27043630-17B7-4962-885F-AB34C4DEDB36}">
      <dgm:prSet/>
      <dgm:spPr/>
      <dgm:t>
        <a:bodyPr/>
        <a:lstStyle/>
        <a:p>
          <a:endParaRPr lang="en-US" b="1"/>
        </a:p>
      </dgm:t>
    </dgm:pt>
    <dgm:pt modelId="{CFFEAE34-CF61-40CF-8FE6-27EA7A66C98A}" type="sibTrans" cxnId="{27043630-17B7-4962-885F-AB34C4DEDB36}">
      <dgm:prSet/>
      <dgm:spPr/>
      <dgm:t>
        <a:bodyPr/>
        <a:lstStyle/>
        <a:p>
          <a:endParaRPr lang="en-US" b="1"/>
        </a:p>
      </dgm:t>
    </dgm:pt>
    <dgm:pt modelId="{55CABBDB-16B7-48A0-92BE-8D06658563A9}">
      <dgm:prSet custT="1"/>
      <dgm:spPr/>
      <dgm:t>
        <a:bodyPr lIns="45720" tIns="137160"/>
        <a:lstStyle/>
        <a:p>
          <a:endParaRPr lang="en-US" sz="1250" b="1" dirty="0">
            <a:solidFill>
              <a:schemeClr val="tx1"/>
            </a:solidFill>
          </a:endParaRPr>
        </a:p>
        <a:p>
          <a:r>
            <a:rPr lang="en-US" sz="1250" b="1" dirty="0">
              <a:solidFill>
                <a:schemeClr val="tx1"/>
              </a:solidFill>
            </a:rPr>
            <a:t>You have a recognized voice at the Table and it is valued</a:t>
          </a:r>
        </a:p>
      </dgm:t>
    </dgm:pt>
    <dgm:pt modelId="{994D211B-E804-4DAF-8627-E1B5578AE42B}" type="parTrans" cxnId="{155F1164-2F17-46E0-9345-9FE469719557}">
      <dgm:prSet/>
      <dgm:spPr/>
      <dgm:t>
        <a:bodyPr/>
        <a:lstStyle/>
        <a:p>
          <a:endParaRPr lang="en-US" b="1"/>
        </a:p>
      </dgm:t>
    </dgm:pt>
    <dgm:pt modelId="{C6851A3D-009A-43AC-85FD-799D45C3684A}" type="sibTrans" cxnId="{155F1164-2F17-46E0-9345-9FE469719557}">
      <dgm:prSet/>
      <dgm:spPr/>
      <dgm:t>
        <a:bodyPr/>
        <a:lstStyle/>
        <a:p>
          <a:endParaRPr lang="en-US" b="1"/>
        </a:p>
      </dgm:t>
    </dgm:pt>
    <dgm:pt modelId="{0733357C-6781-4A19-8EB6-8F2B472C903C}" type="pres">
      <dgm:prSet presAssocID="{B543D205-B3B5-4F15-A79A-8183CE521712}" presName="Name0" presStyleCnt="0">
        <dgm:presLayoutVars>
          <dgm:dir/>
          <dgm:animLvl val="lvl"/>
          <dgm:resizeHandles val="exact"/>
        </dgm:presLayoutVars>
      </dgm:prSet>
      <dgm:spPr/>
    </dgm:pt>
    <dgm:pt modelId="{EFE9AC4E-88BB-41DE-84C1-225E76DDA0E0}" type="pres">
      <dgm:prSet presAssocID="{087720A7-90A9-482B-A116-F8C2B70D3386}" presName="compositeNode" presStyleCnt="0">
        <dgm:presLayoutVars>
          <dgm:bulletEnabled val="1"/>
        </dgm:presLayoutVars>
      </dgm:prSet>
      <dgm:spPr/>
    </dgm:pt>
    <dgm:pt modelId="{0365AA18-DD37-4D41-A384-A995DD821108}" type="pres">
      <dgm:prSet presAssocID="{087720A7-90A9-482B-A116-F8C2B70D3386}" presName="bgRect" presStyleLbl="node1" presStyleIdx="0" presStyleCnt="3"/>
      <dgm:spPr/>
      <dgm:t>
        <a:bodyPr/>
        <a:lstStyle/>
        <a:p>
          <a:endParaRPr lang="en-US"/>
        </a:p>
      </dgm:t>
    </dgm:pt>
    <dgm:pt modelId="{663255F3-7705-4490-AAC8-A354F17A153E}" type="pres">
      <dgm:prSet presAssocID="{087720A7-90A9-482B-A116-F8C2B70D3386}" presName="parentNode" presStyleLbl="node1" presStyleIdx="0" presStyleCnt="3">
        <dgm:presLayoutVars>
          <dgm:chMax val="0"/>
          <dgm:bulletEnabled val="1"/>
        </dgm:presLayoutVars>
      </dgm:prSet>
      <dgm:spPr/>
      <dgm:t>
        <a:bodyPr/>
        <a:lstStyle/>
        <a:p>
          <a:endParaRPr lang="en-US"/>
        </a:p>
      </dgm:t>
    </dgm:pt>
    <dgm:pt modelId="{3A3FA168-BB4F-4152-B07D-53A8420806E3}" type="pres">
      <dgm:prSet presAssocID="{087720A7-90A9-482B-A116-F8C2B70D3386}" presName="childNode" presStyleLbl="node1" presStyleIdx="0" presStyleCnt="3">
        <dgm:presLayoutVars>
          <dgm:bulletEnabled val="1"/>
        </dgm:presLayoutVars>
      </dgm:prSet>
      <dgm:spPr/>
      <dgm:t>
        <a:bodyPr/>
        <a:lstStyle/>
        <a:p>
          <a:endParaRPr lang="en-US"/>
        </a:p>
      </dgm:t>
    </dgm:pt>
    <dgm:pt modelId="{A764373F-225D-4016-A5C3-485A50A0133D}" type="pres">
      <dgm:prSet presAssocID="{1D442B91-C330-4E07-BF5F-E2DB3DA67C11}" presName="hSp" presStyleCnt="0"/>
      <dgm:spPr/>
    </dgm:pt>
    <dgm:pt modelId="{3214F4FF-A1CF-458A-880E-04B502822BA4}" type="pres">
      <dgm:prSet presAssocID="{1D442B91-C330-4E07-BF5F-E2DB3DA67C11}" presName="vProcSp" presStyleCnt="0"/>
      <dgm:spPr/>
    </dgm:pt>
    <dgm:pt modelId="{114CBB0B-85C6-4151-8289-4EA0248B1C9E}" type="pres">
      <dgm:prSet presAssocID="{1D442B91-C330-4E07-BF5F-E2DB3DA67C11}" presName="vSp1" presStyleCnt="0"/>
      <dgm:spPr/>
    </dgm:pt>
    <dgm:pt modelId="{155D0706-9A53-45F2-AC9E-AC541F7CC445}" type="pres">
      <dgm:prSet presAssocID="{1D442B91-C330-4E07-BF5F-E2DB3DA67C11}" presName="simulatedConn" presStyleLbl="solidFgAcc1" presStyleIdx="0" presStyleCnt="2"/>
      <dgm:spPr/>
    </dgm:pt>
    <dgm:pt modelId="{665184F7-ABBE-43B7-BDD7-CAC37A5B575F}" type="pres">
      <dgm:prSet presAssocID="{1D442B91-C330-4E07-BF5F-E2DB3DA67C11}" presName="vSp2" presStyleCnt="0"/>
      <dgm:spPr/>
    </dgm:pt>
    <dgm:pt modelId="{6011A6F6-D942-4C75-868F-789692F3188E}" type="pres">
      <dgm:prSet presAssocID="{1D442B91-C330-4E07-BF5F-E2DB3DA67C11}" presName="sibTrans" presStyleCnt="0"/>
      <dgm:spPr/>
    </dgm:pt>
    <dgm:pt modelId="{932A8FCC-4C45-4400-9D75-375D182A6B2F}" type="pres">
      <dgm:prSet presAssocID="{B4F1DAB5-F2FC-445D-A580-F5F6A4FAF0F4}" presName="compositeNode" presStyleCnt="0">
        <dgm:presLayoutVars>
          <dgm:bulletEnabled val="1"/>
        </dgm:presLayoutVars>
      </dgm:prSet>
      <dgm:spPr/>
    </dgm:pt>
    <dgm:pt modelId="{6551D7E0-8A26-419F-9B81-2ACB6370CFDF}" type="pres">
      <dgm:prSet presAssocID="{B4F1DAB5-F2FC-445D-A580-F5F6A4FAF0F4}" presName="bgRect" presStyleLbl="node1" presStyleIdx="1" presStyleCnt="3" custLinFactNeighborY="514"/>
      <dgm:spPr/>
      <dgm:t>
        <a:bodyPr/>
        <a:lstStyle/>
        <a:p>
          <a:endParaRPr lang="en-US"/>
        </a:p>
      </dgm:t>
    </dgm:pt>
    <dgm:pt modelId="{10A3E6D2-F399-4A1E-A7E0-12CCB0BCA4D9}" type="pres">
      <dgm:prSet presAssocID="{B4F1DAB5-F2FC-445D-A580-F5F6A4FAF0F4}" presName="parentNode" presStyleLbl="node1" presStyleIdx="1" presStyleCnt="3">
        <dgm:presLayoutVars>
          <dgm:chMax val="0"/>
          <dgm:bulletEnabled val="1"/>
        </dgm:presLayoutVars>
      </dgm:prSet>
      <dgm:spPr/>
      <dgm:t>
        <a:bodyPr/>
        <a:lstStyle/>
        <a:p>
          <a:endParaRPr lang="en-US"/>
        </a:p>
      </dgm:t>
    </dgm:pt>
    <dgm:pt modelId="{A46D7048-DDE6-41AE-BD28-01E480290C59}" type="pres">
      <dgm:prSet presAssocID="{B4F1DAB5-F2FC-445D-A580-F5F6A4FAF0F4}" presName="childNode" presStyleLbl="node1" presStyleIdx="1" presStyleCnt="3">
        <dgm:presLayoutVars>
          <dgm:bulletEnabled val="1"/>
        </dgm:presLayoutVars>
      </dgm:prSet>
      <dgm:spPr/>
      <dgm:t>
        <a:bodyPr/>
        <a:lstStyle/>
        <a:p>
          <a:endParaRPr lang="en-US"/>
        </a:p>
      </dgm:t>
    </dgm:pt>
    <dgm:pt modelId="{D3D92497-4BB3-4850-9914-AB60E3B7B8A6}" type="pres">
      <dgm:prSet presAssocID="{BDC35366-84FD-4796-A9DA-0E24DC5F6630}" presName="hSp" presStyleCnt="0"/>
      <dgm:spPr/>
    </dgm:pt>
    <dgm:pt modelId="{8AF32AA0-8CF3-4B7A-B0BA-5D2B9F685F4B}" type="pres">
      <dgm:prSet presAssocID="{BDC35366-84FD-4796-A9DA-0E24DC5F6630}" presName="vProcSp" presStyleCnt="0"/>
      <dgm:spPr/>
    </dgm:pt>
    <dgm:pt modelId="{53ABAC8B-D4ED-444A-99E5-0FB677FBA9C0}" type="pres">
      <dgm:prSet presAssocID="{BDC35366-84FD-4796-A9DA-0E24DC5F6630}" presName="vSp1" presStyleCnt="0"/>
      <dgm:spPr/>
    </dgm:pt>
    <dgm:pt modelId="{9453C7E0-CAA1-4D39-96DE-5AA694BA88D2}" type="pres">
      <dgm:prSet presAssocID="{BDC35366-84FD-4796-A9DA-0E24DC5F6630}" presName="simulatedConn" presStyleLbl="solidFgAcc1" presStyleIdx="1" presStyleCnt="2"/>
      <dgm:spPr/>
    </dgm:pt>
    <dgm:pt modelId="{659DD3B8-311F-43B2-83B3-611D3ECA4592}" type="pres">
      <dgm:prSet presAssocID="{BDC35366-84FD-4796-A9DA-0E24DC5F6630}" presName="vSp2" presStyleCnt="0"/>
      <dgm:spPr/>
    </dgm:pt>
    <dgm:pt modelId="{F1201477-A715-49DC-B904-6ED863C64FDF}" type="pres">
      <dgm:prSet presAssocID="{BDC35366-84FD-4796-A9DA-0E24DC5F6630}" presName="sibTrans" presStyleCnt="0"/>
      <dgm:spPr/>
    </dgm:pt>
    <dgm:pt modelId="{58DDCA8B-C118-4E86-967F-E1F9D6542AFD}" type="pres">
      <dgm:prSet presAssocID="{05FB7F30-02D8-49EA-9FE7-E301475B60CD}" presName="compositeNode" presStyleCnt="0">
        <dgm:presLayoutVars>
          <dgm:bulletEnabled val="1"/>
        </dgm:presLayoutVars>
      </dgm:prSet>
      <dgm:spPr/>
    </dgm:pt>
    <dgm:pt modelId="{D688AE75-C637-4895-AA96-23C8FA69B40E}" type="pres">
      <dgm:prSet presAssocID="{05FB7F30-02D8-49EA-9FE7-E301475B60CD}" presName="bgRect" presStyleLbl="node1" presStyleIdx="2" presStyleCnt="3" custLinFactNeighborX="652" custLinFactNeighborY="-362"/>
      <dgm:spPr/>
      <dgm:t>
        <a:bodyPr/>
        <a:lstStyle/>
        <a:p>
          <a:endParaRPr lang="en-US"/>
        </a:p>
      </dgm:t>
    </dgm:pt>
    <dgm:pt modelId="{06FD413C-FE3F-41B8-BE94-7D3D02EE8114}" type="pres">
      <dgm:prSet presAssocID="{05FB7F30-02D8-49EA-9FE7-E301475B60CD}" presName="parentNode" presStyleLbl="node1" presStyleIdx="2" presStyleCnt="3">
        <dgm:presLayoutVars>
          <dgm:chMax val="0"/>
          <dgm:bulletEnabled val="1"/>
        </dgm:presLayoutVars>
      </dgm:prSet>
      <dgm:spPr/>
      <dgm:t>
        <a:bodyPr/>
        <a:lstStyle/>
        <a:p>
          <a:endParaRPr lang="en-US"/>
        </a:p>
      </dgm:t>
    </dgm:pt>
    <dgm:pt modelId="{9C6DA250-39AC-486B-8B2C-8C28051F5531}" type="pres">
      <dgm:prSet presAssocID="{05FB7F30-02D8-49EA-9FE7-E301475B60CD}" presName="childNode" presStyleLbl="node1" presStyleIdx="2" presStyleCnt="3">
        <dgm:presLayoutVars>
          <dgm:bulletEnabled val="1"/>
        </dgm:presLayoutVars>
      </dgm:prSet>
      <dgm:spPr/>
      <dgm:t>
        <a:bodyPr/>
        <a:lstStyle/>
        <a:p>
          <a:endParaRPr lang="en-US"/>
        </a:p>
      </dgm:t>
    </dgm:pt>
  </dgm:ptLst>
  <dgm:cxnLst>
    <dgm:cxn modelId="{590CEEC6-FDDE-4C03-A44B-575350885D73}" type="presOf" srcId="{55CABBDB-16B7-48A0-92BE-8D06658563A9}" destId="{9C6DA250-39AC-486B-8B2C-8C28051F5531}" srcOrd="0" destOrd="1" presId="urn:microsoft.com/office/officeart/2005/8/layout/hProcess7"/>
    <dgm:cxn modelId="{4CDE5BFD-956D-4117-9CA7-45816721A731}" srcId="{05FB7F30-02D8-49EA-9FE7-E301475B60CD}" destId="{892F69EF-21DF-48D2-B6DB-4EB059DFF069}" srcOrd="0" destOrd="0" parTransId="{6878852F-DA1D-4787-A3A0-54452E45CC67}" sibTransId="{A8F2AA4A-42BC-4B09-8DF6-BF26C3A065DF}"/>
    <dgm:cxn modelId="{D549E491-A5A6-4D52-ABE7-279B38E81C83}" type="presOf" srcId="{1AA8CCD7-5B08-4A6F-83E2-3995031AF7BF}" destId="{3A3FA168-BB4F-4152-B07D-53A8420806E3}" srcOrd="0" destOrd="0" presId="urn:microsoft.com/office/officeart/2005/8/layout/hProcess7"/>
    <dgm:cxn modelId="{80AF1998-BF22-462D-9E96-B3EE84FD2CD6}" type="presOf" srcId="{087720A7-90A9-482B-A116-F8C2B70D3386}" destId="{663255F3-7705-4490-AAC8-A354F17A153E}" srcOrd="1" destOrd="0" presId="urn:microsoft.com/office/officeart/2005/8/layout/hProcess7"/>
    <dgm:cxn modelId="{81FDDE3A-4183-4376-87DD-DCBACDB0B4AD}" type="presOf" srcId="{087720A7-90A9-482B-A116-F8C2B70D3386}" destId="{0365AA18-DD37-4D41-A384-A995DD821108}" srcOrd="0" destOrd="0" presId="urn:microsoft.com/office/officeart/2005/8/layout/hProcess7"/>
    <dgm:cxn modelId="{6ECEA1A1-4240-46B1-BDA1-9D4C91492C27}" srcId="{B543D205-B3B5-4F15-A79A-8183CE521712}" destId="{05FB7F30-02D8-49EA-9FE7-E301475B60CD}" srcOrd="2" destOrd="0" parTransId="{EFB176F9-9778-417B-AB0D-5EE3274CFC57}" sibTransId="{1CE2B28C-B1A9-4A93-AEE5-4827004486F5}"/>
    <dgm:cxn modelId="{2A9674F5-0BC4-4C92-B8D0-34DC9A40066D}" type="presOf" srcId="{61BBA533-108A-4962-8A4E-9364B084B7F4}" destId="{3A3FA168-BB4F-4152-B07D-53A8420806E3}" srcOrd="0" destOrd="1" presId="urn:microsoft.com/office/officeart/2005/8/layout/hProcess7"/>
    <dgm:cxn modelId="{FC3B1DF7-5D73-44DE-8EED-08720A52F3EE}" srcId="{B543D205-B3B5-4F15-A79A-8183CE521712}" destId="{087720A7-90A9-482B-A116-F8C2B70D3386}" srcOrd="0" destOrd="0" parTransId="{E61B49E9-6523-46E1-A24A-CE74E92AE164}" sibTransId="{1D442B91-C330-4E07-BF5F-E2DB3DA67C11}"/>
    <dgm:cxn modelId="{C913E109-DF5A-498B-8E26-E32E47C3431D}" type="presOf" srcId="{AB450FDD-BEDD-4E15-ADBE-7D886B895F06}" destId="{3A3FA168-BB4F-4152-B07D-53A8420806E3}" srcOrd="0" destOrd="2" presId="urn:microsoft.com/office/officeart/2005/8/layout/hProcess7"/>
    <dgm:cxn modelId="{27043630-17B7-4962-885F-AB34C4DEDB36}" srcId="{087720A7-90A9-482B-A116-F8C2B70D3386}" destId="{61BBA533-108A-4962-8A4E-9364B084B7F4}" srcOrd="1" destOrd="0" parTransId="{346B2CFB-115D-417B-BE70-F19A32A62BA3}" sibTransId="{CFFEAE34-CF61-40CF-8FE6-27EA7A66C98A}"/>
    <dgm:cxn modelId="{2ED79190-CBFB-4D5A-933E-DBE62FAB2841}" type="presOf" srcId="{234252BC-6CD1-4986-8519-2EA7E74ED054}" destId="{A46D7048-DDE6-41AE-BD28-01E480290C59}" srcOrd="0" destOrd="0" presId="urn:microsoft.com/office/officeart/2005/8/layout/hProcess7"/>
    <dgm:cxn modelId="{497CA653-D328-444F-AAF1-A24E4802C86C}" srcId="{B4F1DAB5-F2FC-445D-A580-F5F6A4FAF0F4}" destId="{234252BC-6CD1-4986-8519-2EA7E74ED054}" srcOrd="0" destOrd="0" parTransId="{E24CA7BA-4C45-49AA-9E2D-AC3535F7F380}" sibTransId="{7E2993A8-C260-4AB6-A29B-91FD38A95537}"/>
    <dgm:cxn modelId="{6F8F3AC3-B23B-4AA4-B04B-122C761DFA8D}" type="presOf" srcId="{B4F1DAB5-F2FC-445D-A580-F5F6A4FAF0F4}" destId="{6551D7E0-8A26-419F-9B81-2ACB6370CFDF}" srcOrd="0" destOrd="0" presId="urn:microsoft.com/office/officeart/2005/8/layout/hProcess7"/>
    <dgm:cxn modelId="{EA5F9E35-41B5-44DC-A2E7-03AA998239B6}" type="presOf" srcId="{B543D205-B3B5-4F15-A79A-8183CE521712}" destId="{0733357C-6781-4A19-8EB6-8F2B472C903C}" srcOrd="0" destOrd="0" presId="urn:microsoft.com/office/officeart/2005/8/layout/hProcess7"/>
    <dgm:cxn modelId="{79A880E6-000E-4DEA-A3CD-10FFEAEF9C67}" srcId="{087720A7-90A9-482B-A116-F8C2B70D3386}" destId="{1AA8CCD7-5B08-4A6F-83E2-3995031AF7BF}" srcOrd="0" destOrd="0" parTransId="{54AA2D6D-A99C-435A-8891-051262586CBE}" sibTransId="{72E1F9B8-8D60-457B-A556-998161B03625}"/>
    <dgm:cxn modelId="{387311C9-0F0D-4808-B3BC-BD5D22A32B37}" type="presOf" srcId="{B4F1DAB5-F2FC-445D-A580-F5F6A4FAF0F4}" destId="{10A3E6D2-F399-4A1E-A7E0-12CCB0BCA4D9}" srcOrd="1" destOrd="0" presId="urn:microsoft.com/office/officeart/2005/8/layout/hProcess7"/>
    <dgm:cxn modelId="{C6E69858-A113-4F5D-90C6-62ECA2E45AE1}" srcId="{B543D205-B3B5-4F15-A79A-8183CE521712}" destId="{B4F1DAB5-F2FC-445D-A580-F5F6A4FAF0F4}" srcOrd="1" destOrd="0" parTransId="{8FEEB39E-FC34-4C46-8BFE-4790F3E7979C}" sibTransId="{BDC35366-84FD-4796-A9DA-0E24DC5F6630}"/>
    <dgm:cxn modelId="{2999E435-3104-4C07-B50B-1F7AC6A203E2}" type="presOf" srcId="{05FB7F30-02D8-49EA-9FE7-E301475B60CD}" destId="{D688AE75-C637-4895-AA96-23C8FA69B40E}" srcOrd="0" destOrd="0" presId="urn:microsoft.com/office/officeart/2005/8/layout/hProcess7"/>
    <dgm:cxn modelId="{B8D5D94B-1E89-4983-B5D4-B95158E08FE8}" type="presOf" srcId="{892F69EF-21DF-48D2-B6DB-4EB059DFF069}" destId="{9C6DA250-39AC-486B-8B2C-8C28051F5531}" srcOrd="0" destOrd="0" presId="urn:microsoft.com/office/officeart/2005/8/layout/hProcess7"/>
    <dgm:cxn modelId="{BF7310E6-4967-4006-8D90-6B8365EF67C1}" srcId="{087720A7-90A9-482B-A116-F8C2B70D3386}" destId="{AB450FDD-BEDD-4E15-ADBE-7D886B895F06}" srcOrd="2" destOrd="0" parTransId="{92C2E58B-E228-4251-A8C0-8C20795FE565}" sibTransId="{B7844F49-5285-41C9-8BFE-B2305D941D7E}"/>
    <dgm:cxn modelId="{155F1164-2F17-46E0-9345-9FE469719557}" srcId="{05FB7F30-02D8-49EA-9FE7-E301475B60CD}" destId="{55CABBDB-16B7-48A0-92BE-8D06658563A9}" srcOrd="1" destOrd="0" parTransId="{994D211B-E804-4DAF-8627-E1B5578AE42B}" sibTransId="{C6851A3D-009A-43AC-85FD-799D45C3684A}"/>
    <dgm:cxn modelId="{8AB77AB6-DD68-4C79-AEDC-556405CF7AFC}" type="presOf" srcId="{05FB7F30-02D8-49EA-9FE7-E301475B60CD}" destId="{06FD413C-FE3F-41B8-BE94-7D3D02EE8114}" srcOrd="1" destOrd="0" presId="urn:microsoft.com/office/officeart/2005/8/layout/hProcess7"/>
    <dgm:cxn modelId="{98571656-BD7E-4ADC-A9F0-751B6F3116C0}" type="presParOf" srcId="{0733357C-6781-4A19-8EB6-8F2B472C903C}" destId="{EFE9AC4E-88BB-41DE-84C1-225E76DDA0E0}" srcOrd="0" destOrd="0" presId="urn:microsoft.com/office/officeart/2005/8/layout/hProcess7"/>
    <dgm:cxn modelId="{19AFB0E2-1075-41F5-907E-E47E3FD837F2}" type="presParOf" srcId="{EFE9AC4E-88BB-41DE-84C1-225E76DDA0E0}" destId="{0365AA18-DD37-4D41-A384-A995DD821108}" srcOrd="0" destOrd="0" presId="urn:microsoft.com/office/officeart/2005/8/layout/hProcess7"/>
    <dgm:cxn modelId="{72549B18-4B93-4F1F-A6B7-595647590680}" type="presParOf" srcId="{EFE9AC4E-88BB-41DE-84C1-225E76DDA0E0}" destId="{663255F3-7705-4490-AAC8-A354F17A153E}" srcOrd="1" destOrd="0" presId="urn:microsoft.com/office/officeart/2005/8/layout/hProcess7"/>
    <dgm:cxn modelId="{35C37827-0540-4A39-B9A3-7A67C4333FE4}" type="presParOf" srcId="{EFE9AC4E-88BB-41DE-84C1-225E76DDA0E0}" destId="{3A3FA168-BB4F-4152-B07D-53A8420806E3}" srcOrd="2" destOrd="0" presId="urn:microsoft.com/office/officeart/2005/8/layout/hProcess7"/>
    <dgm:cxn modelId="{D2A86A83-033F-41CD-8F6B-63DEAC22778A}" type="presParOf" srcId="{0733357C-6781-4A19-8EB6-8F2B472C903C}" destId="{A764373F-225D-4016-A5C3-485A50A0133D}" srcOrd="1" destOrd="0" presId="urn:microsoft.com/office/officeart/2005/8/layout/hProcess7"/>
    <dgm:cxn modelId="{C8A46B2D-1FC5-4D99-B9FE-08A7D34D7161}" type="presParOf" srcId="{0733357C-6781-4A19-8EB6-8F2B472C903C}" destId="{3214F4FF-A1CF-458A-880E-04B502822BA4}" srcOrd="2" destOrd="0" presId="urn:microsoft.com/office/officeart/2005/8/layout/hProcess7"/>
    <dgm:cxn modelId="{3142CFE0-B0DE-4791-98FF-2724CA0FDD26}" type="presParOf" srcId="{3214F4FF-A1CF-458A-880E-04B502822BA4}" destId="{114CBB0B-85C6-4151-8289-4EA0248B1C9E}" srcOrd="0" destOrd="0" presId="urn:microsoft.com/office/officeart/2005/8/layout/hProcess7"/>
    <dgm:cxn modelId="{03F68B4A-EFF8-4757-AED6-EF117A6DD889}" type="presParOf" srcId="{3214F4FF-A1CF-458A-880E-04B502822BA4}" destId="{155D0706-9A53-45F2-AC9E-AC541F7CC445}" srcOrd="1" destOrd="0" presId="urn:microsoft.com/office/officeart/2005/8/layout/hProcess7"/>
    <dgm:cxn modelId="{B3B0830D-4926-4BE1-88C2-1C582A98BD1B}" type="presParOf" srcId="{3214F4FF-A1CF-458A-880E-04B502822BA4}" destId="{665184F7-ABBE-43B7-BDD7-CAC37A5B575F}" srcOrd="2" destOrd="0" presId="urn:microsoft.com/office/officeart/2005/8/layout/hProcess7"/>
    <dgm:cxn modelId="{61F556DA-42D2-4B62-86D6-7A3BED2F6011}" type="presParOf" srcId="{0733357C-6781-4A19-8EB6-8F2B472C903C}" destId="{6011A6F6-D942-4C75-868F-789692F3188E}" srcOrd="3" destOrd="0" presId="urn:microsoft.com/office/officeart/2005/8/layout/hProcess7"/>
    <dgm:cxn modelId="{9B9C2A0F-F1E8-4A10-B57C-EACD3DAE9FDA}" type="presParOf" srcId="{0733357C-6781-4A19-8EB6-8F2B472C903C}" destId="{932A8FCC-4C45-4400-9D75-375D182A6B2F}" srcOrd="4" destOrd="0" presId="urn:microsoft.com/office/officeart/2005/8/layout/hProcess7"/>
    <dgm:cxn modelId="{5F48FAED-AC11-4EEC-B63E-0A68E8154FCC}" type="presParOf" srcId="{932A8FCC-4C45-4400-9D75-375D182A6B2F}" destId="{6551D7E0-8A26-419F-9B81-2ACB6370CFDF}" srcOrd="0" destOrd="0" presId="urn:microsoft.com/office/officeart/2005/8/layout/hProcess7"/>
    <dgm:cxn modelId="{16040566-AE5C-4A8F-AAF0-AC081A04C285}" type="presParOf" srcId="{932A8FCC-4C45-4400-9D75-375D182A6B2F}" destId="{10A3E6D2-F399-4A1E-A7E0-12CCB0BCA4D9}" srcOrd="1" destOrd="0" presId="urn:microsoft.com/office/officeart/2005/8/layout/hProcess7"/>
    <dgm:cxn modelId="{2C8193C0-161C-4CAB-A65E-57351B382FC5}" type="presParOf" srcId="{932A8FCC-4C45-4400-9D75-375D182A6B2F}" destId="{A46D7048-DDE6-41AE-BD28-01E480290C59}" srcOrd="2" destOrd="0" presId="urn:microsoft.com/office/officeart/2005/8/layout/hProcess7"/>
    <dgm:cxn modelId="{E913830B-A0E7-44CA-AC00-6C22787DA916}" type="presParOf" srcId="{0733357C-6781-4A19-8EB6-8F2B472C903C}" destId="{D3D92497-4BB3-4850-9914-AB60E3B7B8A6}" srcOrd="5" destOrd="0" presId="urn:microsoft.com/office/officeart/2005/8/layout/hProcess7"/>
    <dgm:cxn modelId="{3942F9B0-439E-4149-870B-B73C5C67C82A}" type="presParOf" srcId="{0733357C-6781-4A19-8EB6-8F2B472C903C}" destId="{8AF32AA0-8CF3-4B7A-B0BA-5D2B9F685F4B}" srcOrd="6" destOrd="0" presId="urn:microsoft.com/office/officeart/2005/8/layout/hProcess7"/>
    <dgm:cxn modelId="{E55897FA-BABA-4DE8-82E3-E1F678C585AA}" type="presParOf" srcId="{8AF32AA0-8CF3-4B7A-B0BA-5D2B9F685F4B}" destId="{53ABAC8B-D4ED-444A-99E5-0FB677FBA9C0}" srcOrd="0" destOrd="0" presId="urn:microsoft.com/office/officeart/2005/8/layout/hProcess7"/>
    <dgm:cxn modelId="{AD481E43-7BDD-4CEC-99B1-A6B9E40AC387}" type="presParOf" srcId="{8AF32AA0-8CF3-4B7A-B0BA-5D2B9F685F4B}" destId="{9453C7E0-CAA1-4D39-96DE-5AA694BA88D2}" srcOrd="1" destOrd="0" presId="urn:microsoft.com/office/officeart/2005/8/layout/hProcess7"/>
    <dgm:cxn modelId="{E892FEDD-8C46-481B-91BB-31D7E172A70C}" type="presParOf" srcId="{8AF32AA0-8CF3-4B7A-B0BA-5D2B9F685F4B}" destId="{659DD3B8-311F-43B2-83B3-611D3ECA4592}" srcOrd="2" destOrd="0" presId="urn:microsoft.com/office/officeart/2005/8/layout/hProcess7"/>
    <dgm:cxn modelId="{E0F28226-0BE4-4790-B543-ED03642C7403}" type="presParOf" srcId="{0733357C-6781-4A19-8EB6-8F2B472C903C}" destId="{F1201477-A715-49DC-B904-6ED863C64FDF}" srcOrd="7" destOrd="0" presId="urn:microsoft.com/office/officeart/2005/8/layout/hProcess7"/>
    <dgm:cxn modelId="{97827914-850B-4B4F-BE04-FC698563AA2C}" type="presParOf" srcId="{0733357C-6781-4A19-8EB6-8F2B472C903C}" destId="{58DDCA8B-C118-4E86-967F-E1F9D6542AFD}" srcOrd="8" destOrd="0" presId="urn:microsoft.com/office/officeart/2005/8/layout/hProcess7"/>
    <dgm:cxn modelId="{F3BA4FA1-9EC1-4AB2-B4EF-768688DD3034}" type="presParOf" srcId="{58DDCA8B-C118-4E86-967F-E1F9D6542AFD}" destId="{D688AE75-C637-4895-AA96-23C8FA69B40E}" srcOrd="0" destOrd="0" presId="urn:microsoft.com/office/officeart/2005/8/layout/hProcess7"/>
    <dgm:cxn modelId="{49B4E244-5F3C-453E-9796-9F436FA33DF4}" type="presParOf" srcId="{58DDCA8B-C118-4E86-967F-E1F9D6542AFD}" destId="{06FD413C-FE3F-41B8-BE94-7D3D02EE8114}" srcOrd="1" destOrd="0" presId="urn:microsoft.com/office/officeart/2005/8/layout/hProcess7"/>
    <dgm:cxn modelId="{982DA307-135F-45EC-AEA0-A338CB2F2A6C}" type="presParOf" srcId="{58DDCA8B-C118-4E86-967F-E1F9D6542AFD}" destId="{9C6DA250-39AC-486B-8B2C-8C28051F5531}"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5AA18-DD37-4D41-A384-A995DD821108}">
      <dsp:nvSpPr>
        <dsp:cNvPr id="0" name=""/>
        <dsp:cNvSpPr/>
      </dsp:nvSpPr>
      <dsp:spPr>
        <a:xfrm>
          <a:off x="908" y="1580798"/>
          <a:ext cx="3909173" cy="4691007"/>
        </a:xfrm>
        <a:prstGeom prst="roundRect">
          <a:avLst>
            <a:gd name="adj" fmla="val 5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61163" rIns="208915" bIns="0" numCol="1" spcCol="1270" anchor="t" anchorCtr="0">
          <a:noAutofit/>
        </a:bodyPr>
        <a:lstStyle/>
        <a:p>
          <a:pPr lvl="0" algn="r" defTabSz="2089150">
            <a:lnSpc>
              <a:spcPct val="90000"/>
            </a:lnSpc>
            <a:spcBef>
              <a:spcPct val="0"/>
            </a:spcBef>
            <a:spcAft>
              <a:spcPct val="35000"/>
            </a:spcAft>
          </a:pPr>
          <a:r>
            <a:rPr lang="en-US" sz="4700" b="1" kern="1200" dirty="0">
              <a:solidFill>
                <a:schemeClr val="tx1"/>
              </a:solidFill>
            </a:rPr>
            <a:t>Diversity</a:t>
          </a:r>
        </a:p>
      </dsp:txBody>
      <dsp:txXfrm rot="16200000">
        <a:off x="-1531487" y="3113194"/>
        <a:ext cx="3846626" cy="781834"/>
      </dsp:txXfrm>
    </dsp:sp>
    <dsp:sp modelId="{3A3FA168-BB4F-4152-B07D-53A8420806E3}">
      <dsp:nvSpPr>
        <dsp:cNvPr id="0" name=""/>
        <dsp:cNvSpPr/>
      </dsp:nvSpPr>
      <dsp:spPr>
        <a:xfrm>
          <a:off x="782743" y="1580798"/>
          <a:ext cx="2912333" cy="4691007"/>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45720" tIns="137160" rIns="0" bIns="0" numCol="1" spcCol="1270" anchor="t" anchorCtr="0">
          <a:noAutofit/>
        </a:bodyPr>
        <a:lstStyle/>
        <a:p>
          <a:pPr lvl="0" algn="l" defTabSz="622300">
            <a:lnSpc>
              <a:spcPct val="90000"/>
            </a:lnSpc>
            <a:spcBef>
              <a:spcPct val="0"/>
            </a:spcBef>
            <a:spcAft>
              <a:spcPct val="35000"/>
            </a:spcAft>
          </a:pPr>
          <a:r>
            <a:rPr lang="en-US" sz="1400" b="1" kern="1200" dirty="0">
              <a:solidFill>
                <a:schemeClr val="tx1"/>
              </a:solidFill>
            </a:rPr>
            <a:t>All attributes, experiences, cultures, characteristics, and backgrounds of the Total Force which are reflective of the Nation we serve and enable the Army to deploy, fight, and win.</a:t>
          </a:r>
        </a:p>
        <a:p>
          <a:pPr lvl="0" algn="l" defTabSz="622300">
            <a:lnSpc>
              <a:spcPct val="90000"/>
            </a:lnSpc>
            <a:spcBef>
              <a:spcPct val="0"/>
            </a:spcBef>
            <a:spcAft>
              <a:spcPct val="35000"/>
            </a:spcAft>
          </a:pPr>
          <a:endParaRPr lang="en-US" sz="1400" b="1" kern="1200" dirty="0">
            <a:solidFill>
              <a:schemeClr val="tx1"/>
            </a:solidFill>
          </a:endParaRPr>
        </a:p>
        <a:p>
          <a:pPr lvl="0" algn="l" defTabSz="622300">
            <a:lnSpc>
              <a:spcPct val="90000"/>
            </a:lnSpc>
            <a:spcBef>
              <a:spcPct val="0"/>
            </a:spcBef>
            <a:spcAft>
              <a:spcPct val="35000"/>
            </a:spcAft>
          </a:pPr>
          <a:endParaRPr lang="en-US" sz="1400" b="1" kern="1200" dirty="0">
            <a:solidFill>
              <a:schemeClr val="tx1"/>
            </a:solidFill>
          </a:endParaRPr>
        </a:p>
        <a:p>
          <a:pPr lvl="0" algn="l" defTabSz="622300">
            <a:lnSpc>
              <a:spcPct val="90000"/>
            </a:lnSpc>
            <a:spcBef>
              <a:spcPct val="0"/>
            </a:spcBef>
            <a:spcAft>
              <a:spcPct val="35000"/>
            </a:spcAft>
          </a:pPr>
          <a:endParaRPr lang="en-US" sz="800" b="1" kern="1200" dirty="0">
            <a:solidFill>
              <a:schemeClr val="tx1"/>
            </a:solidFill>
          </a:endParaRPr>
        </a:p>
        <a:p>
          <a:pPr lvl="0" algn="l" defTabSz="622300">
            <a:lnSpc>
              <a:spcPct val="90000"/>
            </a:lnSpc>
            <a:spcBef>
              <a:spcPct val="0"/>
            </a:spcBef>
            <a:spcAft>
              <a:spcPct val="35000"/>
            </a:spcAft>
          </a:pPr>
          <a:r>
            <a:rPr lang="en-US" sz="1400" b="1" kern="1200" dirty="0">
              <a:solidFill>
                <a:schemeClr val="tx1"/>
              </a:solidFill>
            </a:rPr>
            <a:t>You have a seat at the Table</a:t>
          </a:r>
        </a:p>
      </dsp:txBody>
      <dsp:txXfrm>
        <a:off x="782743" y="1580798"/>
        <a:ext cx="2912333" cy="4691007"/>
      </dsp:txXfrm>
    </dsp:sp>
    <dsp:sp modelId="{6551D7E0-8A26-419F-9B81-2ACB6370CFDF}">
      <dsp:nvSpPr>
        <dsp:cNvPr id="0" name=""/>
        <dsp:cNvSpPr/>
      </dsp:nvSpPr>
      <dsp:spPr>
        <a:xfrm>
          <a:off x="4046902" y="1604909"/>
          <a:ext cx="3909173" cy="4691007"/>
        </a:xfrm>
        <a:prstGeom prst="roundRect">
          <a:avLst>
            <a:gd name="adj" fmla="val 5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61163" rIns="208915" bIns="0" numCol="1" spcCol="1270" anchor="t" anchorCtr="0">
          <a:noAutofit/>
        </a:bodyPr>
        <a:lstStyle/>
        <a:p>
          <a:pPr lvl="0" algn="r" defTabSz="2089150">
            <a:lnSpc>
              <a:spcPct val="90000"/>
            </a:lnSpc>
            <a:spcBef>
              <a:spcPct val="0"/>
            </a:spcBef>
            <a:spcAft>
              <a:spcPct val="35000"/>
            </a:spcAft>
          </a:pPr>
          <a:r>
            <a:rPr lang="en-US" sz="4700" b="1" kern="1200" dirty="0">
              <a:solidFill>
                <a:schemeClr val="tx1"/>
              </a:solidFill>
            </a:rPr>
            <a:t>Equity</a:t>
          </a:r>
        </a:p>
      </dsp:txBody>
      <dsp:txXfrm rot="16200000">
        <a:off x="2514506" y="3137305"/>
        <a:ext cx="3846626" cy="781834"/>
      </dsp:txXfrm>
    </dsp:sp>
    <dsp:sp modelId="{155D0706-9A53-45F2-AC9E-AC541F7CC445}">
      <dsp:nvSpPr>
        <dsp:cNvPr id="0" name=""/>
        <dsp:cNvSpPr/>
      </dsp:nvSpPr>
      <dsp:spPr>
        <a:xfrm rot="5400000">
          <a:off x="3721776" y="5308780"/>
          <a:ext cx="689343" cy="586375"/>
        </a:xfrm>
        <a:prstGeom prst="flowChartExtra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46D7048-DDE6-41AE-BD28-01E480290C59}">
      <dsp:nvSpPr>
        <dsp:cNvPr id="0" name=""/>
        <dsp:cNvSpPr/>
      </dsp:nvSpPr>
      <dsp:spPr>
        <a:xfrm>
          <a:off x="4828737" y="1604909"/>
          <a:ext cx="2912333" cy="4691007"/>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45720" tIns="137160" rIns="0" bIns="0" numCol="1" spcCol="1270" anchor="t" anchorCtr="0">
          <a:noAutofit/>
        </a:bodyPr>
        <a:lstStyle/>
        <a:p>
          <a:pPr lvl="0" algn="l" defTabSz="622300">
            <a:lnSpc>
              <a:spcPct val="90000"/>
            </a:lnSpc>
            <a:spcBef>
              <a:spcPct val="0"/>
            </a:spcBef>
            <a:spcAft>
              <a:spcPct val="35000"/>
            </a:spcAft>
          </a:pPr>
          <a:r>
            <a:rPr lang="en-US" sz="1400" b="1" kern="1200" dirty="0">
              <a:solidFill>
                <a:schemeClr val="tx1"/>
              </a:solidFill>
            </a:rPr>
            <a:t>The fair treatment, access, opportunity, choice, and advancement for all Soldiers and civilians while striving to identify and encourage drivers and identify and eliminate barriers that have prevented the full participation of the total force.</a:t>
          </a:r>
        </a:p>
        <a:p>
          <a:pPr lvl="0" algn="l" defTabSz="622300">
            <a:lnSpc>
              <a:spcPct val="90000"/>
            </a:lnSpc>
            <a:spcBef>
              <a:spcPct val="0"/>
            </a:spcBef>
            <a:spcAft>
              <a:spcPct val="35000"/>
            </a:spcAft>
          </a:pPr>
          <a:endParaRPr lang="en-US" sz="600" b="1" kern="1200" dirty="0">
            <a:solidFill>
              <a:schemeClr val="tx1"/>
            </a:solidFill>
          </a:endParaRPr>
        </a:p>
        <a:p>
          <a:pPr lvl="0" algn="l" defTabSz="622300">
            <a:lnSpc>
              <a:spcPct val="90000"/>
            </a:lnSpc>
            <a:spcBef>
              <a:spcPct val="0"/>
            </a:spcBef>
            <a:spcAft>
              <a:spcPct val="35000"/>
            </a:spcAft>
          </a:pPr>
          <a:r>
            <a:rPr lang="en-US" sz="1400" b="1" kern="1200" dirty="0">
              <a:solidFill>
                <a:schemeClr val="tx1"/>
              </a:solidFill>
            </a:rPr>
            <a:t>Your seat makes you level with others at the Table</a:t>
          </a:r>
        </a:p>
      </dsp:txBody>
      <dsp:txXfrm>
        <a:off x="4828737" y="1604909"/>
        <a:ext cx="2912333" cy="4691007"/>
      </dsp:txXfrm>
    </dsp:sp>
    <dsp:sp modelId="{D688AE75-C637-4895-AA96-23C8FA69B40E}">
      <dsp:nvSpPr>
        <dsp:cNvPr id="0" name=""/>
        <dsp:cNvSpPr/>
      </dsp:nvSpPr>
      <dsp:spPr>
        <a:xfrm>
          <a:off x="8093804" y="1563816"/>
          <a:ext cx="3909173" cy="4691007"/>
        </a:xfrm>
        <a:prstGeom prst="roundRect">
          <a:avLst>
            <a:gd name="adj" fmla="val 5000"/>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61163" rIns="208915" bIns="0" numCol="1" spcCol="1270" anchor="t" anchorCtr="0">
          <a:noAutofit/>
        </a:bodyPr>
        <a:lstStyle/>
        <a:p>
          <a:pPr lvl="0" algn="r" defTabSz="2089150">
            <a:lnSpc>
              <a:spcPct val="90000"/>
            </a:lnSpc>
            <a:spcBef>
              <a:spcPct val="0"/>
            </a:spcBef>
            <a:spcAft>
              <a:spcPct val="35000"/>
            </a:spcAft>
          </a:pPr>
          <a:r>
            <a:rPr lang="en-US" sz="4700" b="1" kern="1200" dirty="0">
              <a:solidFill>
                <a:schemeClr val="tx1"/>
              </a:solidFill>
            </a:rPr>
            <a:t>Inclusion</a:t>
          </a:r>
        </a:p>
      </dsp:txBody>
      <dsp:txXfrm rot="16200000">
        <a:off x="6561409" y="3096212"/>
        <a:ext cx="3846626" cy="781834"/>
      </dsp:txXfrm>
    </dsp:sp>
    <dsp:sp modelId="{9453C7E0-CAA1-4D39-96DE-5AA694BA88D2}">
      <dsp:nvSpPr>
        <dsp:cNvPr id="0" name=""/>
        <dsp:cNvSpPr/>
      </dsp:nvSpPr>
      <dsp:spPr>
        <a:xfrm rot="5400000">
          <a:off x="7767770" y="5308780"/>
          <a:ext cx="689343" cy="586375"/>
        </a:xfrm>
        <a:prstGeom prst="flowChartExtract">
          <a:avLst/>
        </a:prstGeom>
        <a:solidFill>
          <a:schemeClr val="lt1">
            <a:hueOff val="0"/>
            <a:satOff val="0"/>
            <a:lumOff val="0"/>
            <a:alphaOff val="0"/>
          </a:schemeClr>
        </a:solidFill>
        <a:ln w="9525" cap="flat" cmpd="sng" algn="ctr">
          <a:solidFill>
            <a:schemeClr val="accent2">
              <a:hueOff val="-4142178"/>
              <a:satOff val="-15113"/>
              <a:lumOff val="3334"/>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6DA250-39AC-486B-8B2C-8C28051F5531}">
      <dsp:nvSpPr>
        <dsp:cNvPr id="0" name=""/>
        <dsp:cNvSpPr/>
      </dsp:nvSpPr>
      <dsp:spPr>
        <a:xfrm>
          <a:off x="8875639" y="1563816"/>
          <a:ext cx="2912333" cy="4691007"/>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45720" tIns="137160" rIns="0" bIns="0" numCol="1" spcCol="1270" anchor="t" anchorCtr="0">
          <a:noAutofit/>
        </a:bodyPr>
        <a:lstStyle/>
        <a:p>
          <a:pPr lvl="0" algn="l" defTabSz="555625">
            <a:lnSpc>
              <a:spcPct val="90000"/>
            </a:lnSpc>
            <a:spcBef>
              <a:spcPct val="0"/>
            </a:spcBef>
            <a:spcAft>
              <a:spcPct val="35000"/>
            </a:spcAft>
          </a:pPr>
          <a:r>
            <a:rPr lang="en-US" sz="1250" b="1" kern="1200" dirty="0">
              <a:solidFill>
                <a:schemeClr val="tx1"/>
              </a:solidFill>
            </a:rPr>
            <a:t>The process of valuing and integrating each individual's perspectives, ideas, and contributions into the way an organization functions and makes decisions; enabling workforce members to </a:t>
          </a:r>
          <a:r>
            <a:rPr lang="en-US" sz="1250" b="1" kern="1200" dirty="0" smtClean="0">
              <a:solidFill>
                <a:schemeClr val="tx1"/>
              </a:solidFill>
            </a:rPr>
            <a:t>achieve </a:t>
          </a:r>
          <a:r>
            <a:rPr lang="en-US" sz="1250" b="1" kern="1200" dirty="0">
              <a:solidFill>
                <a:schemeClr val="tx1"/>
              </a:solidFill>
            </a:rPr>
            <a:t>their full potential in focused pursuit of organizational objectives.  </a:t>
          </a:r>
        </a:p>
        <a:p>
          <a:pPr lvl="0" algn="l" defTabSz="555625">
            <a:lnSpc>
              <a:spcPct val="90000"/>
            </a:lnSpc>
            <a:spcBef>
              <a:spcPct val="0"/>
            </a:spcBef>
            <a:spcAft>
              <a:spcPct val="35000"/>
            </a:spcAft>
          </a:pPr>
          <a:endParaRPr lang="en-US" sz="1250" b="1" kern="1200" dirty="0">
            <a:solidFill>
              <a:schemeClr val="tx1"/>
            </a:solidFill>
          </a:endParaRPr>
        </a:p>
        <a:p>
          <a:pPr lvl="0" algn="l" defTabSz="555625">
            <a:lnSpc>
              <a:spcPct val="90000"/>
            </a:lnSpc>
            <a:spcBef>
              <a:spcPct val="0"/>
            </a:spcBef>
            <a:spcAft>
              <a:spcPct val="35000"/>
            </a:spcAft>
          </a:pPr>
          <a:r>
            <a:rPr lang="en-US" sz="1250" b="1" kern="1200" dirty="0">
              <a:solidFill>
                <a:schemeClr val="tx1"/>
              </a:solidFill>
            </a:rPr>
            <a:t>You have a recognized voice at the Table and it is valued</a:t>
          </a:r>
        </a:p>
      </dsp:txBody>
      <dsp:txXfrm>
        <a:off x="8875639" y="1563816"/>
        <a:ext cx="2912333" cy="46910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1143000" y="685800"/>
            <a:ext cx="4572000" cy="3429000"/>
          </a:xfrm>
          <a:prstGeom prst="rect">
            <a:avLst/>
          </a:prstGeom>
        </p:spPr>
        <p:txBody>
          <a:bodyPr/>
          <a:lstStyle/>
          <a:p>
            <a:endParaRPr/>
          </a:p>
        </p:txBody>
      </p:sp>
      <p:sp>
        <p:nvSpPr>
          <p:cNvPr id="310" name="Shape 3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6873631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1 - Introduction to Military Equal Opportunity (MEO) and Harassment &amp; Bullying Response Training</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Read: In this country all individuals are created free and equal. We will rise or fall based on our merit and we will be judged by the content of our character, not the color of our skin. That is the core of the United States of America and that is why we fight and serve the best Army in the world. During this course we will discuss how the Army capitalizes on and empowers such a diverse force. This course is also designed to stress the Army’s zero tolerance policy toward discrimination and ensure that the Army’s environment is safe and keeps to the highest standards.</a:t>
            </a:r>
            <a:endParaRPr lang="en-US" sz="220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55408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10 – Bases of Discrimination (1 of 2)</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3 part slide, click to show each definition.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Students can reference definitions discussed in AR 600-20 Glossary, Sections II (Terms).</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1. </a:t>
            </a:r>
            <a:r>
              <a:rPr lang="en-US" sz="2200" b="1" dirty="0" smtClean="0">
                <a:effectLst/>
                <a:latin typeface="Helvetica Neue"/>
                <a:ea typeface="Helvetica Neue"/>
                <a:cs typeface="Helvetica Neue"/>
                <a:sym typeface="Helvetica Neue"/>
              </a:rPr>
              <a:t>Color Discrimination</a:t>
            </a:r>
            <a:r>
              <a:rPr lang="en-US" sz="2200" dirty="0" smtClean="0">
                <a:effectLst/>
                <a:latin typeface="Helvetica Neue"/>
                <a:ea typeface="Helvetica Neue"/>
                <a:cs typeface="Helvetica Neue"/>
                <a:sym typeface="Helvetica Neue"/>
              </a:rPr>
              <a:t> - Occurs when an individual is treated differently based on the lightness, darkness or toner color of the person.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a:t>
            </a:r>
            <a:r>
              <a:rPr lang="en-US" sz="2200" b="1" dirty="0" smtClean="0">
                <a:effectLst/>
                <a:latin typeface="Helvetica Neue"/>
                <a:ea typeface="Helvetica Neue"/>
                <a:cs typeface="Helvetica Neue"/>
                <a:sym typeface="Helvetica Neue"/>
              </a:rPr>
              <a:t>Sex Discrimination</a:t>
            </a:r>
            <a:r>
              <a:rPr lang="en-US" sz="2200" dirty="0" smtClean="0">
                <a:effectLst/>
                <a:latin typeface="Helvetica Neue"/>
                <a:ea typeface="Helvetica Neue"/>
                <a:cs typeface="Helvetica Neue"/>
                <a:sym typeface="Helvetica Neue"/>
              </a:rPr>
              <a:t> - Occurs when an individual is deprived of an opportunity because of their sex (including gender identity and pregnancy) or when decisions are made based on stereotypes and assumptions about abilities, traits, or the performance of individuals on the basis of sex. </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Note: Pregnancy is only referenced under sex discrimination definition located in AR 600-20, Glossary, Section II</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a:t>
            </a:r>
            <a:r>
              <a:rPr lang="en-US" sz="2200" b="1" dirty="0" smtClean="0">
                <a:effectLst/>
                <a:latin typeface="Helvetica Neue"/>
                <a:ea typeface="Helvetica Neue"/>
                <a:cs typeface="Helvetica Neue"/>
                <a:sym typeface="Helvetica Neue"/>
              </a:rPr>
              <a:t>Racial Discrimination</a:t>
            </a:r>
            <a:r>
              <a:rPr lang="en-US" sz="2200" dirty="0" smtClean="0">
                <a:effectLst/>
                <a:latin typeface="Helvetica Neue"/>
                <a:ea typeface="Helvetica Neue"/>
                <a:cs typeface="Helvetica Neue"/>
                <a:sym typeface="Helvetica Neue"/>
              </a:rPr>
              <a:t> - Occurs when an individual is treated differently because of their racial group, racial characteristics (for example, hair texture, color, facial features), or because of their relationship or association with someone of a particular race. </a:t>
            </a:r>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37439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11 – Bases of Discrimination (2 of 2)</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3 part slide, click to show each definition</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4. </a:t>
            </a:r>
            <a:r>
              <a:rPr lang="en-US" sz="2200" b="1" dirty="0" smtClean="0">
                <a:effectLst/>
                <a:latin typeface="Helvetica Neue"/>
                <a:ea typeface="Helvetica Neue"/>
                <a:cs typeface="Helvetica Neue"/>
                <a:sym typeface="Helvetica Neue"/>
              </a:rPr>
              <a:t>Religious Discrimination</a:t>
            </a:r>
            <a:r>
              <a:rPr lang="en-US" sz="2200" dirty="0" smtClean="0">
                <a:effectLst/>
                <a:latin typeface="Helvetica Neue"/>
                <a:ea typeface="Helvetica Neue"/>
                <a:cs typeface="Helvetica Neue"/>
                <a:sym typeface="Helvetica Neue"/>
              </a:rPr>
              <a:t> - Occurs when an individual is treated more or less favorably because of their religious beliefs or practices.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5. </a:t>
            </a:r>
            <a:r>
              <a:rPr lang="en-US" sz="2200" b="1" dirty="0" smtClean="0">
                <a:effectLst/>
                <a:latin typeface="Helvetica Neue"/>
                <a:ea typeface="Helvetica Neue"/>
                <a:cs typeface="Helvetica Neue"/>
                <a:sym typeface="Helvetica Neue"/>
              </a:rPr>
              <a:t>National Origin Discrimination</a:t>
            </a:r>
            <a:r>
              <a:rPr lang="en-US" sz="2200" dirty="0" smtClean="0">
                <a:effectLst/>
                <a:latin typeface="Helvetica Neue"/>
                <a:ea typeface="Helvetica Neue"/>
                <a:cs typeface="Helvetica Neue"/>
                <a:sym typeface="Helvetica Neue"/>
              </a:rPr>
              <a:t> - Occurs when an individual is treated less favorably because of their origin, ethnicity or accent, or because it is believed they are a particular nationality.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6. </a:t>
            </a:r>
            <a:r>
              <a:rPr lang="en-US" sz="2200" b="1" dirty="0" smtClean="0">
                <a:effectLst/>
                <a:latin typeface="Helvetica Neue"/>
                <a:ea typeface="Helvetica Neue"/>
                <a:cs typeface="Helvetica Neue"/>
                <a:sym typeface="Helvetica Neue"/>
              </a:rPr>
              <a:t>Sexual Orientation Discrimination</a:t>
            </a:r>
            <a:r>
              <a:rPr lang="en-US" sz="2200" dirty="0" smtClean="0">
                <a:effectLst/>
                <a:latin typeface="Helvetica Neue"/>
                <a:ea typeface="Helvetica Neue"/>
                <a:cs typeface="Helvetica Neue"/>
                <a:sym typeface="Helvetica Neue"/>
              </a:rPr>
              <a:t> - One’s emotional or physical attraction to the same and/or opposite sex (homosexuality, bisexuality, or heterosexuality). Complaints may be based on actual or perceived sexual orientation, as well as association with an individual or affinity group associated with a particular sexual orientation.</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Define hazing in your own words.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6578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2200" b="1" dirty="0" smtClean="0">
                <a:effectLst/>
                <a:latin typeface="Helvetica Neue"/>
                <a:ea typeface="Helvetica Neue"/>
                <a:cs typeface="Helvetica Neue"/>
                <a:sym typeface="Helvetica Neue"/>
              </a:rPr>
              <a:t>Note: Show Slide 12 – Hazing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Note: Slide is a 2 part slide, click to show hazing definition.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Hazing is a form of harassment that includes conduct through which Soldiers or DA Civilian employees (who haze Soldiers), without a proper military authority or other governmental purpose but with a nexus to military service, physically or psychologically injures or creates a risk of physical or psychological injury to Soldiers for the purpose of: initiation into, admission into, affiliation with, change in status or position within, or a condition for continued membership in any military or DA Civilian organization. Hazing can be conducted through the use of electronic devices or communications, and by other means including social media, as well as in person. Examples of hazing includes: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 Any form of initiation or congratulatory act that involves physically striking, beating, paddling, whipping, or burning another person in any manner or threatening to do the same.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b. Pressing any object into another person’s skin, regardless of whether it pierces the skin, such as “pinning” or “tacking on” of rank insignia, aviator wings, jump wings, diver insignia, badges, medals, or any other object.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c. Oral or written berating of another person with the purpose of belittling or humiliating.</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d. Encouraging another person to engage in illegal, harmful, demeaning, or dangerous acts.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e. Playing abusive or malicious tricks.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f. Excessive physical exercise.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g. Confinement to restricted areas, isolation, or sleep-deprivation.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h. Immersion in noxious substances.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i. Branding, handcuffing, duct taping, tattooing, shaving, greasing, or painting another person.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j. Subjecting another person to excessive or abusive use of water.</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k. Forcing another person to consume food, alcohol, drugs, or any other substance.</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Define Bullying in your own words. (Take 1-2 students’ answers)</a:t>
            </a:r>
            <a:endParaRPr lang="en-US"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a:xfrm>
            <a:off x="3979438" y="8842685"/>
            <a:ext cx="3043665" cy="466415"/>
          </a:xfrm>
          <a:prstGeom prst="rect">
            <a:avLst/>
          </a:prstGeom>
        </p:spPr>
        <p:txBody>
          <a:bodyPr/>
          <a:lstStyle/>
          <a:p>
            <a:pPr>
              <a:defRPr/>
            </a:pPr>
            <a:fld id="{6D4F8FA3-EF3F-44E3-B4D7-8344B87CA441}" type="slidenum">
              <a:rPr lang="en-US" smtClean="0"/>
              <a:pPr>
                <a:defRPr/>
              </a:pPr>
              <a:t>12</a:t>
            </a:fld>
            <a:endParaRPr lang="en-US" dirty="0"/>
          </a:p>
        </p:txBody>
      </p:sp>
    </p:spTree>
    <p:extLst>
      <p:ext uri="{BB962C8B-B14F-4D97-AF65-F5344CB8AC3E}">
        <p14:creationId xmlns:p14="http://schemas.microsoft.com/office/powerpoint/2010/main" val="356051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2200" b="1" dirty="0" smtClean="0">
                <a:effectLst/>
                <a:latin typeface="Helvetica Neue"/>
                <a:ea typeface="Helvetica Neue"/>
                <a:cs typeface="Helvetica Neue"/>
                <a:sym typeface="Helvetica Neue"/>
              </a:rPr>
              <a:t>Note: Show Slide 13 – Bullying</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2 part slide, click to show bullying definition.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Bullying is a form of harassment that includes acts of aggression by Soldiers or DA Civilian employees, with a nexus to military service, with the intent of harming a Soldier either physically or psychologically, without proper military authority or other governmental purpose. Bullying is the exposure of an individual or group to physical and/or emotional aggression with the intent to cause distress or harm. Bullying may involve the singling out of an individual from his or her coworkers, or unit, for ridicule because he or she is considered different or weak. It often is indirect or subtle in nature and involves an imbalance of power between the aggressor and the victim. Bullying can be conducted through the use of electronic devices or communications, and by other means including social media, as well as in person. Examples of bullying includes: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 Physically striking another person in any manner or threatening to do the same.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b. Intimidating, teasing, name calling, mockery, threats of violence, harassment, taunting, social exclusion, isolating, manipulating, blackmailing, and spreading rumors in which there is often a power differential, whether by rank, position, physical stature, social standing or other measures, between the aggressor (one or more) and the victim (one or more).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c. Oral or written berating of another person with the purpose of belittling or humiliating.</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d. Encouraging another person to engage in illegal, harmful, demeaning, or dangerous acts.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e. Playing abusive or malicious tricks.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f. Branding, handcuffing, duct taping, tattooing, shaving, greasing, painting, hitting, spitting, shoving another person.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g. Subjecting another person to excessive or abusive use of water.</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h. Forcing another person to consume food, alcohol, drugs, or any other substance.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i. Degrading or damaging another’s property or reputation.</a:t>
            </a: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Ask: What is the difference between hazing and bullying?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Bullying is about exclusion / Hazing is about inclusion.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Hazing involves so-called initiations or rites of passage in which individuals are subjected to physical or psychological harm in order to achieve status or inclusion in an organization or group.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Bullying, on the other hand, involves acts of aggression intended to harm individuals physically and/or emotionally or to exclude them from a military organization or group</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Note: Read Summary and clarify questions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Summary: The Army is a values-based organization where everyone is expected to do what is right by treating all persons as they should be treated with dignity and respect. Army personnel are expected to treat all people with respect in all aspects of life and forms of communication (for example, online or in person). Hazing, bullying, online misconduct, and other acts of misconduct, undermine trust, violate our ethic, and negatively impact command climate and readiness. </a:t>
            </a:r>
          </a:p>
          <a:p>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Ask: Who do you think is protected under the MEO complaint processing system? (Take 1-2 students’ answers)</a:t>
            </a:r>
            <a:endParaRPr lang="en-US" sz="2200" dirty="0" smtClean="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a:xfrm>
            <a:off x="3979438" y="8842685"/>
            <a:ext cx="3043665" cy="466415"/>
          </a:xfrm>
          <a:prstGeom prst="rect">
            <a:avLst/>
          </a:prstGeom>
        </p:spPr>
        <p:txBody>
          <a:bodyPr/>
          <a:lstStyle/>
          <a:p>
            <a:pPr>
              <a:defRPr/>
            </a:pPr>
            <a:fld id="{6D4F8FA3-EF3F-44E3-B4D7-8344B87CA441}" type="slidenum">
              <a:rPr lang="en-US" smtClean="0"/>
              <a:pPr>
                <a:defRPr/>
              </a:pPr>
              <a:t>13</a:t>
            </a:fld>
            <a:endParaRPr lang="en-US" dirty="0"/>
          </a:p>
        </p:txBody>
      </p:sp>
    </p:spTree>
    <p:extLst>
      <p:ext uri="{BB962C8B-B14F-4D97-AF65-F5344CB8AC3E}">
        <p14:creationId xmlns:p14="http://schemas.microsoft.com/office/powerpoint/2010/main" val="182910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14 – MEO and Harassment Complaint Processing System (1 of 4)</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Attempts should be made to resolve concerns at the </a:t>
            </a:r>
            <a:r>
              <a:rPr lang="en-US" sz="2200" b="1" dirty="0" smtClean="0">
                <a:effectLst/>
                <a:latin typeface="Helvetica Neue"/>
                <a:ea typeface="Helvetica Neue"/>
                <a:cs typeface="Helvetica Neue"/>
                <a:sym typeface="Helvetica Neue"/>
              </a:rPr>
              <a:t>lowest possible level within an organization</a:t>
            </a:r>
            <a:r>
              <a:rPr lang="en-US" sz="2200" dirty="0" smtClean="0">
                <a:effectLst/>
                <a:latin typeface="Helvetica Neue"/>
                <a:ea typeface="Helvetica Neue"/>
                <a:cs typeface="Helvetica Neue"/>
                <a:sym typeface="Helvetica Neue"/>
              </a:rPr>
              <a:t>. If low-level resolution fails, the situation escalates, or is too malicious to resolve at a low-level, the complaint processing system defines a process for resolution. </a:t>
            </a:r>
            <a:r>
              <a:rPr lang="en-US" sz="2200" b="1" dirty="0" smtClean="0">
                <a:effectLst/>
                <a:latin typeface="Helvetica Neue"/>
                <a:ea typeface="Helvetica Neue"/>
                <a:cs typeface="Helvetica Neue"/>
                <a:sym typeface="Helvetica Neue"/>
              </a:rPr>
              <a:t>Soldiers (including DEP), cadets, and Family members may utilize the complaint processing system</a:t>
            </a:r>
            <a:r>
              <a:rPr lang="en-US" sz="2200" dirty="0" smtClean="0">
                <a:effectLst/>
                <a:latin typeface="Helvetica Neue"/>
                <a:ea typeface="Helvetica Neue"/>
                <a:cs typeface="Helvetica Neue"/>
                <a:sym typeface="Helvetica Neue"/>
              </a:rPr>
              <a:t>. Complaints from DA Civilian personnel (to include those against Soldiers) alleging discrimination and/or harassment will be handled in accordance with the procedures contained in AR 690–600, AR 690–12, or as described in separate DOD and DA policy, or as provided for in any applicable collective bargaining agreement.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a:t>
            </a:r>
            <a:r>
              <a:rPr lang="en-US" sz="2200" b="1" dirty="0" smtClean="0">
                <a:effectLst/>
                <a:latin typeface="Helvetica Neue"/>
                <a:ea typeface="Helvetica Neue"/>
                <a:cs typeface="Helvetica Neue"/>
                <a:sym typeface="Helvetica Neue"/>
              </a:rPr>
              <a:t>The complaint processing system addresses complaints that allege unlawful discrimination on the basis of race, color, sex (to include gender identity and pregnancy), national origin, religion, or sexual orientation and harassment which includes hazing, bullying, and other discriminatory harassment.</a:t>
            </a:r>
            <a:r>
              <a:rPr lang="en-US" sz="2200" dirty="0" smtClean="0">
                <a:effectLst/>
                <a:latin typeface="Helvetica Neue"/>
                <a:ea typeface="Helvetica Neue"/>
                <a:cs typeface="Helvetica Neue"/>
                <a:sym typeface="Helvetica Neue"/>
              </a:rPr>
              <a:t> Concerns raised and/or resolved outside of the complaint processing system are considered problem resolution or leadership actions; and are not considered MEO or harassment complaints. Incidents involving allegations of criminal behavior (that is, violations of UCMJ) will be reported or referred to law enforcement.</a:t>
            </a:r>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What do you think is an anonymous complaint and how is processed? (Take 1-2 students’ answers)</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88725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15 – MEO and Harassment Complaint Processing System (2 of 4)</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Anonymous complaints are those where the complainant remains unidentified </a:t>
            </a:r>
            <a:r>
              <a:rPr lang="en-US" sz="2200" b="1" dirty="0" smtClean="0">
                <a:effectLst/>
                <a:latin typeface="Helvetica Neue"/>
                <a:ea typeface="Helvetica Neue"/>
                <a:cs typeface="Helvetica Neue"/>
                <a:sym typeface="Helvetica Neue"/>
              </a:rPr>
              <a:t>may be handled as either an informal or a formal complaint</a:t>
            </a:r>
            <a:r>
              <a:rPr lang="en-US" sz="2200" dirty="0" smtClean="0">
                <a:effectLst/>
                <a:latin typeface="Helvetica Neue"/>
                <a:ea typeface="Helvetica Neue"/>
                <a:cs typeface="Helvetica Neue"/>
                <a:sym typeface="Helvetica Neue"/>
              </a:rPr>
              <a:t> and entered in MEO database, as such. </a:t>
            </a:r>
            <a:r>
              <a:rPr lang="en-US" sz="2200" b="1" dirty="0" smtClean="0">
                <a:effectLst/>
                <a:latin typeface="Helvetica Neue"/>
                <a:ea typeface="Helvetica Neue"/>
                <a:cs typeface="Helvetica Neue"/>
                <a:sym typeface="Helvetica Neue"/>
              </a:rPr>
              <a:t>The commander</a:t>
            </a:r>
            <a:r>
              <a:rPr lang="en-US" sz="2200" dirty="0" smtClean="0">
                <a:effectLst/>
                <a:latin typeface="Helvetica Neue"/>
                <a:ea typeface="Helvetica Neue"/>
                <a:cs typeface="Helvetica Neue"/>
                <a:sym typeface="Helvetica Neue"/>
              </a:rPr>
              <a:t> </a:t>
            </a:r>
            <a:r>
              <a:rPr lang="en-US" sz="2200" b="1" dirty="0" smtClean="0">
                <a:effectLst/>
                <a:latin typeface="Helvetica Neue"/>
                <a:ea typeface="Helvetica Neue"/>
                <a:cs typeface="Helvetica Neue"/>
                <a:sym typeface="Helvetica Neue"/>
              </a:rPr>
              <a:t>will determine if sufficient information is provided to proceed as either an informal or formal complaint</a:t>
            </a:r>
            <a:r>
              <a:rPr lang="en-US" sz="2200" dirty="0" smtClean="0">
                <a:effectLst/>
                <a:latin typeface="Helvetica Neue"/>
                <a:ea typeface="Helvetica Neue"/>
                <a:cs typeface="Helvetica Neue"/>
                <a:sym typeface="Helvetica Neue"/>
              </a:rPr>
              <a:t>. </a:t>
            </a:r>
            <a:r>
              <a:rPr lang="en-US" sz="2200" b="1" dirty="0" smtClean="0">
                <a:effectLst/>
                <a:latin typeface="Helvetica Neue"/>
                <a:ea typeface="Helvetica Neue"/>
                <a:cs typeface="Helvetica Neue"/>
                <a:sym typeface="Helvetica Neue"/>
              </a:rPr>
              <a:t>The commander will be identified as the complainant on the DA Form 7279 (Equal Opportunity and Harassment Complaint Form) and in MEO database</a:t>
            </a:r>
            <a:r>
              <a:rPr lang="en-US" sz="2200" dirty="0" smtClean="0">
                <a:effectLst/>
                <a:latin typeface="Helvetica Neue"/>
                <a:ea typeface="Helvetica Neue"/>
                <a:cs typeface="Helvetica Neue"/>
                <a:sym typeface="Helvetica Neue"/>
              </a:rPr>
              <a:t>. If the complaint is processed as an informal complaint, the commander will determine if informing the entire command or part of the organization of the actions taken is appropriate. If during the informal or formal process of an anonymous complaint the identity of the actual complainant is revealed, the complainant will be edited in MEO database, and the actual complainant will be provided the requisite follow-up actions (DA Form 7279–1 (Equal Opportunity and Harassment Complaint Resolution Assessment)).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a:t>
            </a:r>
            <a:r>
              <a:rPr lang="en-US" sz="2200" b="1" dirty="0" smtClean="0">
                <a:effectLst/>
                <a:latin typeface="Helvetica Neue"/>
                <a:ea typeface="Helvetica Neue"/>
                <a:cs typeface="Helvetica Neue"/>
                <a:sym typeface="Helvetica Neue"/>
              </a:rPr>
              <a:t>Actions taken regarding anonymous complaints will depend upon the extent of information provided in the anonymous complaint</a:t>
            </a:r>
            <a:r>
              <a:rPr lang="en-US" sz="2200" dirty="0" smtClean="0">
                <a:effectLst/>
                <a:latin typeface="Helvetica Neue"/>
                <a:ea typeface="Helvetica Neue"/>
                <a:cs typeface="Helvetica Neue"/>
                <a:sym typeface="Helvetica Neue"/>
              </a:rPr>
              <a:t>. If an anonymous complaint contains sufficient information to permit the initiation of an investigation, the investigation will be initiated by the commanding officer or supervisor in accordance with this instruction. If an anonymous complaint does not contain sufficient information to permit the initiation of an investigation, the information should be documented in a Memorandum for Record and maintained on file in accordance with disposition instructions and the central point of contact responsible for processing discrimination and harassment complaints. </a:t>
            </a:r>
            <a:r>
              <a:rPr lang="en-US" sz="2200" b="1" dirty="0" smtClean="0">
                <a:effectLst/>
                <a:latin typeface="Helvetica Neue"/>
                <a:ea typeface="Helvetica Neue"/>
                <a:cs typeface="Helvetica Neue"/>
                <a:sym typeface="Helvetica Neue"/>
              </a:rPr>
              <a:t>The Memorandum for Record should contain the following information, if available: date and time the information was received; a detailed description of the facts and circumstances included in the complaint; date and time the complaint was resolved and by whom; and any other pertinent information.</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In the last slide we discussed that anonymous complaints can be processed either informal or formal. In your own experience how is the informal complaint processed? (Take 1-2 students’ answers)</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2932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16 – MEO and Harassment Complaint Processing System (3 of 4)</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An informal complaint is one that a Soldier, cadet, or Family member </a:t>
            </a:r>
            <a:r>
              <a:rPr lang="en-US" sz="2200" b="1" dirty="0" smtClean="0">
                <a:effectLst/>
                <a:latin typeface="Helvetica Neue"/>
                <a:ea typeface="Helvetica Neue"/>
                <a:cs typeface="Helvetica Neue"/>
                <a:sym typeface="Helvetica Neue"/>
              </a:rPr>
              <a:t>does not wish to file in writing on a DA Form 7279</a:t>
            </a:r>
            <a:r>
              <a:rPr lang="en-US" sz="2200" dirty="0" smtClean="0">
                <a:effectLst/>
                <a:latin typeface="Helvetica Neue"/>
                <a:ea typeface="Helvetica Neue"/>
                <a:cs typeface="Helvetica Neue"/>
                <a:sym typeface="Helvetica Neue"/>
              </a:rPr>
              <a:t>. Informal complaints may be resolved directly by the complainant addressing the offending party, a peer, or another person in or outside the complainant's chain of command or NCO chain of command, or the MEO professional. </a:t>
            </a:r>
            <a:r>
              <a:rPr lang="en-US" sz="2200" b="1" dirty="0" smtClean="0">
                <a:effectLst/>
                <a:latin typeface="Helvetica Neue"/>
                <a:ea typeface="Helvetica Neue"/>
                <a:cs typeface="Helvetica Neue"/>
                <a:sym typeface="Helvetica Neue"/>
              </a:rPr>
              <a:t>When practical, an informal complaint should be resolved within 60 calendar days</a:t>
            </a:r>
            <a:r>
              <a:rPr lang="en-US" sz="2200" dirty="0" smtClean="0">
                <a:effectLst/>
                <a:latin typeface="Helvetica Neue"/>
                <a:ea typeface="Helvetica Neue"/>
                <a:cs typeface="Helvetica Neue"/>
                <a:sym typeface="Helvetica Neue"/>
              </a:rPr>
              <a: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Upon receipt of a written or oral informal complaint, the commander or MEO professional will find out as much as possible concerning the complaint, advise the complainant of their rights and responsibilities, support services, the protected nature of the communication, which will only be shared with those who have a legitimate need-to-know, the informal and formal complaint processes.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a:t>
            </a:r>
            <a:r>
              <a:rPr lang="en-US" sz="2200" b="1" dirty="0" smtClean="0">
                <a:effectLst/>
                <a:latin typeface="Helvetica Neue"/>
                <a:ea typeface="Helvetica Neue"/>
                <a:cs typeface="Helvetica Neue"/>
                <a:sym typeface="Helvetica Neue"/>
              </a:rPr>
              <a:t>Within 3 calendar days of complaint receipt (at the next MUTA – 4 or other regularly scheduled training for Army Reserve TPU Soldiers)</a:t>
            </a:r>
            <a:r>
              <a:rPr lang="en-US" sz="2200" dirty="0" smtClean="0">
                <a:effectLst/>
                <a:latin typeface="Helvetica Neue"/>
                <a:ea typeface="Helvetica Neue"/>
                <a:cs typeface="Helvetica Neue"/>
                <a:sym typeface="Helvetica Neue"/>
              </a:rPr>
              <a:t>, members of the chain of command assisting with informal complaint resolution will inform their MEO professional of the initiation of informal complaint assistance efforts.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If the commander receives the complaint and chooses to resolve the situation through commander’s inquiry and/or AR 15 – 6 investigation without the assistance of the MEO professional, </a:t>
            </a:r>
            <a:r>
              <a:rPr lang="en-US" sz="2200" b="1" dirty="0" smtClean="0">
                <a:effectLst/>
                <a:latin typeface="Helvetica Neue"/>
                <a:ea typeface="Helvetica Neue"/>
                <a:cs typeface="Helvetica Neue"/>
                <a:sym typeface="Helvetica Neue"/>
              </a:rPr>
              <a:t>the commander will also inform the MEO professional within three calendar days of the receipt of the informal complaint and the subsequent resolution efforts.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5. Commanders or MEO professionals will prepare an MFR, which will include information indicating the nature of the complaint.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6. </a:t>
            </a:r>
            <a:r>
              <a:rPr lang="en-US" sz="2200" b="1" dirty="0" smtClean="0">
                <a:effectLst/>
                <a:latin typeface="Helvetica Neue"/>
                <a:ea typeface="Helvetica Neue"/>
                <a:cs typeface="Helvetica Neue"/>
                <a:sym typeface="Helvetica Neue"/>
              </a:rPr>
              <a:t>The MEO professional will input informal complaint information into MEO database no later than 3 calendar days (RA), or next MUTA – 4 (USAR) from date of receipt</a:t>
            </a:r>
            <a:r>
              <a:rPr lang="en-US" sz="2200" dirty="0" smtClean="0">
                <a:effectLst/>
                <a:latin typeface="Helvetica Neue"/>
                <a:ea typeface="Helvetica Neue"/>
                <a:cs typeface="Helvetica Neue"/>
                <a:sym typeface="Helvetica Neue"/>
              </a:rPr>
              <a: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7. Upon completion of the resolution efforts, the complainant may accept informal resolution, render a formal complaint or decline to pursue complaint.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8. </a:t>
            </a:r>
            <a:r>
              <a:rPr lang="en-US" sz="2200" b="1" dirty="0" smtClean="0">
                <a:effectLst/>
                <a:latin typeface="Helvetica Neue"/>
                <a:ea typeface="Helvetica Neue"/>
                <a:cs typeface="Helvetica Neue"/>
                <a:sym typeface="Helvetica Neue"/>
              </a:rPr>
              <a:t>The MEO professional will retain the informal complaint records for 15 years from the date of complaint receipt.</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Who you think are the individuals that receive and process a formal MEO complaint?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5102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17 – MEO and Harassment Complaint Processing System (4 of 4)</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a:t>
            </a:r>
            <a:r>
              <a:rPr lang="en-US" sz="2200" b="1" dirty="0" smtClean="0">
                <a:effectLst/>
                <a:latin typeface="Helvetica Neue"/>
                <a:ea typeface="Helvetica Neue"/>
                <a:cs typeface="Helvetica Neue"/>
                <a:sym typeface="Helvetica Neue"/>
              </a:rPr>
              <a:t>A formal complaint</a:t>
            </a:r>
            <a:r>
              <a:rPr lang="en-US" sz="2200" dirty="0" smtClean="0">
                <a:effectLst/>
                <a:latin typeface="Helvetica Neue"/>
                <a:ea typeface="Helvetica Neue"/>
                <a:cs typeface="Helvetica Neue"/>
                <a:sym typeface="Helvetica Neue"/>
              </a:rPr>
              <a:t> is one that a complainant </a:t>
            </a:r>
            <a:r>
              <a:rPr lang="en-US" sz="2200" b="1" dirty="0" smtClean="0">
                <a:effectLst/>
                <a:latin typeface="Helvetica Neue"/>
                <a:ea typeface="Helvetica Neue"/>
                <a:cs typeface="Helvetica Neue"/>
                <a:sym typeface="Helvetica Neue"/>
              </a:rPr>
              <a:t>files in writing</a:t>
            </a:r>
            <a:r>
              <a:rPr lang="en-US" sz="2200" dirty="0" smtClean="0">
                <a:effectLst/>
                <a:latin typeface="Helvetica Neue"/>
                <a:ea typeface="Helvetica Neue"/>
                <a:cs typeface="Helvetica Neue"/>
                <a:sym typeface="Helvetica Neue"/>
              </a:rPr>
              <a:t> using a DA Form 7279 and swears to the accuracy of the information. </a:t>
            </a:r>
            <a:r>
              <a:rPr lang="en-US" sz="2200" b="1" dirty="0" smtClean="0">
                <a:effectLst/>
                <a:latin typeface="Helvetica Neue"/>
                <a:ea typeface="Helvetica Neue"/>
                <a:cs typeface="Helvetica Neue"/>
                <a:sym typeface="Helvetica Neue"/>
              </a:rPr>
              <a:t>A complaint should be filed at the lowest echelon of command</a:t>
            </a:r>
            <a:r>
              <a:rPr lang="en-US" sz="2200" dirty="0" smtClean="0">
                <a:effectLst/>
                <a:latin typeface="Helvetica Neue"/>
                <a:ea typeface="Helvetica Neue"/>
                <a:cs typeface="Helvetica Neue"/>
                <a:sym typeface="Helvetica Neue"/>
              </a:rPr>
              <a:t>. Formal complaints </a:t>
            </a:r>
            <a:r>
              <a:rPr lang="en-US" sz="2200" b="1" dirty="0" smtClean="0">
                <a:effectLst/>
                <a:latin typeface="Helvetica Neue"/>
                <a:ea typeface="Helvetica Neue"/>
                <a:cs typeface="Helvetica Neue"/>
                <a:sym typeface="Helvetica Neue"/>
              </a:rPr>
              <a:t>require specific actions, are subject to timelines, and require documentation of the actions taken</a:t>
            </a:r>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Read: If a complaint is filed against a promotable COL, an active or retired GO, inspectors general of any component, members of the SES, or executive schedule personnel, the allegation will be transferred directly to the Investigations Division, U.S. Army Inspector General Agency by rapid but confidential means</a:t>
            </a:r>
            <a:r>
              <a:rPr lang="en-US" sz="2200" dirty="0" smtClean="0">
                <a:effectLst/>
                <a:latin typeface="Helvetica Neue"/>
                <a:ea typeface="Helvetica Neue"/>
                <a:cs typeface="Helvetica Neue"/>
                <a:sym typeface="Helvetica Neue"/>
              </a:rPr>
              <a:t> </a:t>
            </a:r>
            <a:r>
              <a:rPr lang="en-US" sz="2200" b="1" dirty="0" smtClean="0">
                <a:effectLst/>
                <a:latin typeface="Helvetica Neue"/>
                <a:ea typeface="Helvetica Neue"/>
                <a:cs typeface="Helvetica Neue"/>
                <a:sym typeface="Helvetica Neue"/>
              </a:rPr>
              <a:t>within 2 working days of receipt when practical</a:t>
            </a:r>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MEO and harassment complaints are received by </a:t>
            </a:r>
            <a:r>
              <a:rPr lang="en-US" sz="2200" b="1" dirty="0" smtClean="0">
                <a:effectLst/>
                <a:latin typeface="Helvetica Neue"/>
                <a:ea typeface="Helvetica Neue"/>
                <a:cs typeface="Helvetica Neue"/>
                <a:sym typeface="Helvetica Neue"/>
              </a:rPr>
              <a:t>MEO professionals </a:t>
            </a:r>
            <a:r>
              <a:rPr lang="en-US" sz="2200" dirty="0" smtClean="0">
                <a:effectLst/>
                <a:latin typeface="Helvetica Neue"/>
                <a:ea typeface="Helvetica Neue"/>
                <a:cs typeface="Helvetica Neue"/>
                <a:sym typeface="Helvetica Neue"/>
              </a:rPr>
              <a:t>(MEO PM, MEO SGM, MEO advisor, MEO specialist) or (</a:t>
            </a:r>
            <a:r>
              <a:rPr lang="en-US" sz="2200" b="1" dirty="0" smtClean="0">
                <a:effectLst/>
                <a:latin typeface="Helvetica Neue"/>
                <a:ea typeface="Helvetica Neue"/>
                <a:cs typeface="Helvetica Neue"/>
                <a:sym typeface="Helvetica Neue"/>
              </a:rPr>
              <a:t>RA/USAR) commanders</a:t>
            </a:r>
            <a:r>
              <a:rPr lang="en-US" sz="2200" dirty="0" smtClean="0">
                <a:effectLst/>
                <a:latin typeface="Helvetica Neue"/>
                <a:ea typeface="Helvetica Neue"/>
                <a:cs typeface="Helvetica Neue"/>
                <a:sym typeface="Helvetica Neue"/>
              </a:rPr>
              <a:t>. </a:t>
            </a:r>
            <a:r>
              <a:rPr lang="en-US" sz="2200" b="1" dirty="0" smtClean="0">
                <a:effectLst/>
                <a:latin typeface="Helvetica Neue"/>
                <a:ea typeface="Helvetica Neue"/>
                <a:cs typeface="Helvetica Neue"/>
                <a:sym typeface="Helvetica Neue"/>
              </a:rPr>
              <a:t>Complaints cannot be received by EOLs</a:t>
            </a:r>
            <a:r>
              <a:rPr lang="en-US" sz="2200" dirty="0" smtClean="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4155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18 – Develop</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4 part slide, click to show each question.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This section is student self-centered, instructors will only facilitate discussions. Allow students to process the material among themselves.</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1. What value does this class have for you?</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How will you use this knowledge in the future?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Where will you start to make a change?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How will you as a leader identify and prevent discrimination within your organization?</a:t>
            </a:r>
          </a:p>
          <a:p>
            <a:r>
              <a:rPr lang="en-US" sz="2200" b="1" dirty="0" smtClean="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7365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19 – Check on Learning</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6 part slide, click to show each question.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Conduct a check on learning and summarize the lesson.</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1. What is the purpose of the MEO Program?</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Where MEO policy apply?</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What is online misconduct?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What are the bases of discrimination?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5. What is the difference between hazing and bullying?</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6. What is the difference between formal and informal complaint?</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3033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Show Slide 2 Terminal Learning Objective</a:t>
            </a:r>
            <a:endParaRPr lang="en-US" sz="2200" dirty="0" smtClean="0">
              <a:effectLst/>
              <a:latin typeface="Helvetica Neue"/>
              <a:ea typeface="Helvetica Neue"/>
              <a:cs typeface="Helvetica Neue"/>
              <a:sym typeface="Helvetica Neue"/>
            </a:endParaRPr>
          </a:p>
          <a:p>
            <a:endParaRPr lang="en-US" dirty="0" smtClean="0"/>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Ask: Prior to start this lesson we must have a good understanding on diversity, equity, and inclusion. On your own words, what is diversity, equity, and inclusion? What are some examples? (Take 1-2 student’s answers)</a:t>
            </a:r>
            <a:endParaRPr lang="en-US" sz="220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791923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Closing: </a:t>
            </a:r>
            <a:r>
              <a:rPr lang="en-US" sz="2200" dirty="0" smtClean="0">
                <a:effectLst/>
                <a:latin typeface="Helvetica Neue"/>
                <a:ea typeface="Helvetica Neue"/>
                <a:cs typeface="Helvetica Neue"/>
                <a:sym typeface="Helvetica Neue"/>
              </a:rPr>
              <a:t>During this lesson we covered the MEO program, explained the MEO Complaint process, bases of discriminations, hazing, and bullying. Look to your left and right, maybe that person that you are looking right now regardless of rank or position suffered from any type of harassment at some point or maybe is currently happening. MEO professionals, commanders, and leadership cannot eliminate harassment in our organizations by ourselves. We need everyone’s intervention and support to report any type of harassment to win this battle because as team is the only way to defeat this adversary. It is everyone’s responsibilities to eradicate these types of negative behaviors and ensure no one experience any type of harassment because one is too many.  </a:t>
            </a:r>
          </a:p>
          <a:p>
            <a:endParaRPr lang="en-US" dirty="0"/>
          </a:p>
        </p:txBody>
      </p:sp>
    </p:spTree>
    <p:extLst>
      <p:ext uri="{BB962C8B-B14F-4D97-AF65-F5344CB8AC3E}">
        <p14:creationId xmlns:p14="http://schemas.microsoft.com/office/powerpoint/2010/main" val="215450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Show Slide 3 – From Diversity to Inclusion.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1. Diversity - </a:t>
            </a:r>
            <a:r>
              <a:rPr lang="en-US" sz="2200" dirty="0" smtClean="0">
                <a:effectLst/>
                <a:latin typeface="Helvetica Neue"/>
                <a:ea typeface="Helvetica Neue"/>
                <a:cs typeface="Helvetica Neue"/>
                <a:sym typeface="Helvetica Neue"/>
              </a:rPr>
              <a:t>All attributes, experiences, cultures, characteristics, and backgrounds of the total force which are reflective of the Nation we serve and enable the Army to deploy, fight, and win. </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2. Equity -</a:t>
            </a:r>
            <a:r>
              <a:rPr lang="en-US" sz="2200" dirty="0" smtClean="0">
                <a:effectLst/>
                <a:latin typeface="Helvetica Neue"/>
                <a:ea typeface="Helvetica Neue"/>
                <a:cs typeface="Helvetica Neue"/>
                <a:sym typeface="Helvetica Neue"/>
              </a:rPr>
              <a:t> The fair treatment, access, opportunity, choice, and advancement for all Soldiers and Civilians while striving to identify and encourage drivers and identify and eliminate barriers that have prevented the full participation of the total force.</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3. Inclusion -</a:t>
            </a:r>
            <a:r>
              <a:rPr lang="en-US" sz="2200" dirty="0" smtClean="0">
                <a:effectLst/>
                <a:latin typeface="Helvetica Neue"/>
                <a:ea typeface="Helvetica Neue"/>
                <a:cs typeface="Helvetica Neue"/>
                <a:sym typeface="Helvetica Neue"/>
              </a:rPr>
              <a:t> The process of valuing and integrating each individual's perspectives, ideas, and contributions into the way an organization functions and makes decisions; enabling workforce members to achieve their full potential in focused pursuit of organizational objectives.</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What is the importance of Diversity, Equity, and inclusion?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Read:</a:t>
            </a:r>
            <a:r>
              <a:rPr lang="en-US" sz="2200" dirty="0" smtClean="0">
                <a:effectLst/>
                <a:latin typeface="Helvetica Neue"/>
                <a:ea typeface="Helvetica Neue"/>
                <a:cs typeface="Helvetica Neue"/>
                <a:sym typeface="Helvetica Neue"/>
              </a:rPr>
              <a:t> DEI is integral to building trust and achieving overall readiness and mission accomplishment of the total force. DEI enables organizational agility and adaptability by leveraging the attributes, experiences, cultures, characteristics, and backgrounds of the total force. DEI also ensures commanders and leaders are inclusive in their decisions, actions, and missions which enable access, opportunity, and choice for the total force.</a:t>
            </a:r>
          </a:p>
          <a:p>
            <a:endParaRPr lang="en-US" dirty="0"/>
          </a:p>
        </p:txBody>
      </p:sp>
      <p:sp>
        <p:nvSpPr>
          <p:cNvPr id="4" name="Slide Number Placeholder 3"/>
          <p:cNvSpPr>
            <a:spLocks noGrp="1"/>
          </p:cNvSpPr>
          <p:nvPr>
            <p:ph type="sldNum" sz="quarter" idx="10"/>
          </p:nvPr>
        </p:nvSpPr>
        <p:spPr/>
        <p:txBody>
          <a:bodyPr/>
          <a:lstStyle/>
          <a:p>
            <a:fld id="{31058969-38AF-42E6-8AD1-F05CCCBFC01A}" type="slidenum">
              <a:rPr lang="en-US" smtClean="0"/>
              <a:t>3</a:t>
            </a:fld>
            <a:endParaRPr lang="en-US"/>
          </a:p>
        </p:txBody>
      </p:sp>
    </p:spTree>
    <p:extLst>
      <p:ext uri="{BB962C8B-B14F-4D97-AF65-F5344CB8AC3E}">
        <p14:creationId xmlns:p14="http://schemas.microsoft.com/office/powerpoint/2010/main" val="229140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4 - Why We Fight Video – Embedded in the slide</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Note: After completed allow students to reflect on the content. </a:t>
            </a:r>
            <a:endParaRPr lang="en-US" sz="2200" dirty="0" smtClean="0">
              <a:effectLst/>
              <a:latin typeface="Helvetica Neue"/>
              <a:ea typeface="Helvetica Neue"/>
              <a:cs typeface="Helvetica Neue"/>
              <a:sym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Arial" charset="0"/>
            </a:endParaRPr>
          </a:p>
          <a:p>
            <a:endParaRPr lang="en-US" sz="1200" kern="1200" dirty="0">
              <a:solidFill>
                <a:schemeClr val="tx1"/>
              </a:solidFill>
              <a:effectLst/>
              <a:latin typeface="Times New Roman" pitchFamily="18" charset="0"/>
              <a:ea typeface="+mn-ea"/>
              <a:cs typeface="Arial" charset="0"/>
            </a:endParaRPr>
          </a:p>
        </p:txBody>
      </p:sp>
    </p:spTree>
    <p:extLst>
      <p:ext uri="{BB962C8B-B14F-4D97-AF65-F5344CB8AC3E}">
        <p14:creationId xmlns:p14="http://schemas.microsoft.com/office/powerpoint/2010/main" val="400963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5 – Publish and Process Concrete Experience</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Slide is a 4 part slide, click to show each question.</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Note: Instructors should only facilitate discussions, this section is student self-centered. Allow s students to process the material among themselves.</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1. Does it matter if your battle buddy is male, female, gay, straight, white, black or from any ethnicity? What makes a difference?</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What does matter on why you fight for this nation?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Do you think all are treated equal in the military?</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Do you think you are judged by the content of our character?</a:t>
            </a:r>
          </a:p>
          <a:p>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Ask: What do you think the purpose and philosophy of the MEO Program is based on? (Take 1-2 student’s answers)</a:t>
            </a:r>
            <a:endParaRPr lang="en-US" sz="2200" dirty="0" smtClean="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8764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 Note: Show Slide 6 - MEO Purpose and Philosophy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1. Purpose - </a:t>
            </a:r>
            <a:r>
              <a:rPr lang="en-US" sz="2200" dirty="0" smtClean="0">
                <a:effectLst/>
                <a:latin typeface="Helvetica Neue"/>
                <a:ea typeface="Helvetica Neue"/>
                <a:cs typeface="Helvetica Neue"/>
                <a:sym typeface="Helvetica Neue"/>
              </a:rPr>
              <a:t>The MEO Program formulates, directs, and sustains a comprehensive effort to maximize human potential and to ensure fair treatment for all Soldiers based </a:t>
            </a:r>
            <a:r>
              <a:rPr lang="en-US" sz="2200" b="1" dirty="0" smtClean="0">
                <a:effectLst/>
                <a:latin typeface="Helvetica Neue"/>
                <a:ea typeface="Helvetica Neue"/>
                <a:cs typeface="Helvetica Neue"/>
                <a:sym typeface="Helvetica Neue"/>
              </a:rPr>
              <a:t>solely</a:t>
            </a:r>
            <a:r>
              <a:rPr lang="en-US" sz="2200" dirty="0" smtClean="0">
                <a:effectLst/>
                <a:latin typeface="Helvetica Neue"/>
                <a:ea typeface="Helvetica Neue"/>
                <a:cs typeface="Helvetica Neue"/>
                <a:sym typeface="Helvetica Neue"/>
              </a:rPr>
              <a:t> </a:t>
            </a:r>
            <a:r>
              <a:rPr lang="en-US" sz="2200" b="1" dirty="0" smtClean="0">
                <a:effectLst/>
                <a:latin typeface="Helvetica Neue"/>
                <a:ea typeface="Helvetica Neue"/>
                <a:cs typeface="Helvetica Neue"/>
                <a:sym typeface="Helvetica Neue"/>
              </a:rPr>
              <a:t>on merit, performance, and potential in support of readiness.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2. Philosophy - MEO philosophy is based on fairness, justice, and equity.</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What are your thoughts on the goals of the MEO program? (Take 1-2 student’s answers)</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6725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 7 - MEO Program Goals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Commanders are responsible for sustaining a positive MEO climate within their units. Specifically, the goals of the MEO Program are to:</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 Build and maintain a cohesive, combat ready Army which is focused and determined to accomplish its mission.</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b. Provide support to Soldiers, both on and off-post, and within the limits of the laws of localities, states, and host nations.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c. Ensure MEO exists for all Soldiers.</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d. Ensure every Soldier is treated with dignity and respect.</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e. Support commanders at all levels and MEO professionals (MEO PMs, MEO SGMs, MEO advisors; and MEO specialists (RA/USAR)) and EO Leaders (EOLs) who are responsible for the execution of MEO policies in their units organizations, and agencies.</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What is the operational language in the Army? (Take 1-2 students’ answers)</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9663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8 – MEO Policy (1 of 2)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1. When discrimination is alleged, commanders will take immediate and appropriate action to investigate the allegations and correct any unlawful discriminatory practices. The chain of command will promote, support, and enforce MEO and Harassment Prevention and Response policy and programs.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Soldiers are required to follow policies both on and off-post, during duty and non-duty hours. Policies apply to work, living, and recreational environments (including both on and off-post housing).</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3. The operational language of the Army is English. Commanders may require Army personnel to use English when performing official duties but may not require the use of English for personal communications which are unrelated to official duties. </a:t>
            </a: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Have anyone experienced or is aware of any type of discrimination or harassment in any of the social media platforms?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Is discriminatory online misconduct reportable? (Take 1-2 students’ answers)</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20320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Note: Show Slide 9 – MEO Policy (2 of 2)</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1. </a:t>
            </a:r>
            <a:r>
              <a:rPr lang="en-US" sz="2200" b="1" dirty="0" smtClean="0">
                <a:effectLst/>
                <a:latin typeface="Helvetica Neue"/>
                <a:ea typeface="Helvetica Neue"/>
                <a:cs typeface="Helvetica Neue"/>
                <a:sym typeface="Helvetica Neue"/>
              </a:rPr>
              <a:t>Online misconduct</a:t>
            </a:r>
            <a:r>
              <a:rPr lang="en-US" sz="2200" dirty="0" smtClean="0">
                <a:effectLst/>
                <a:latin typeface="Helvetica Neue"/>
                <a:ea typeface="Helvetica Neue"/>
                <a:cs typeface="Helvetica Neue"/>
                <a:sym typeface="Helvetica Neue"/>
              </a:rPr>
              <a:t> is the use of electronic communication to inflict harm. Electronic communication is the transfer of information (signs, writing, images, sounds, or data) transmitted by computer, phone or other electronic device. Electronic communications include, but are not limited to: text messages, emails, chats, instant messaging, screensavers, blogs, social media sites, electronic device applications, and Web/video conferencing. Examples of online misconduct include, but are not limited to: hazing, bullying, harassment, discriminatory harassment, stalking, retaliation, or any other types of misconduct that undermines dignity and respect. </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2. When using electronic communication devices, Army personnel should apply “Think, Type, and Post”: “Think” about the message being communicated and who could potentially view it; “Type” a communication that is consistent with Army values; and “Post” only those messages that demonstrate dignity and respect for self and others.</a:t>
            </a: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3. Commanders and leaders are to reinforce a climate where current and future Army personnel, including Soldiers and DA Civilian employees understand that online misconduct is inconsistent with Army values and where online-related incidents are prevented, reported, and where necessary addressed at the lowest possible level.</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4. Personnel experiencing or witnessing online misconduct should promptly report matters to the chain of command/supervision. Alternative avenues for reporting and information include: Family Support Services, Military Equal Opportunity, Equal Employment Opportunity, Sexual Harassment/Assault Response and Prevention, and Army Law Enforcement.</a:t>
            </a: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 </a:t>
            </a:r>
          </a:p>
          <a:p>
            <a:r>
              <a:rPr lang="en-US" sz="2200" b="1" dirty="0" smtClean="0">
                <a:effectLst/>
                <a:latin typeface="Helvetica Neue"/>
                <a:ea typeface="Helvetica Neue"/>
                <a:cs typeface="Helvetica Neue"/>
                <a:sym typeface="Helvetica Neue"/>
              </a:rPr>
              <a:t>Ask: What you think are the bases of discrimination in the Army? (Take 1-2 students’ answers)</a:t>
            </a:r>
            <a:endParaRPr lang="en-US" sz="2200" dirty="0" smtClean="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631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umbered C">
    <p:spTree>
      <p:nvGrpSpPr>
        <p:cNvPr id="1" name=""/>
        <p:cNvGrpSpPr/>
        <p:nvPr/>
      </p:nvGrpSpPr>
      <p:grpSpPr>
        <a:xfrm>
          <a:off x="0" y="0"/>
          <a:ext cx="0" cy="0"/>
          <a:chOff x="0" y="0"/>
          <a:chExt cx="0" cy="0"/>
        </a:xfrm>
      </p:grpSpPr>
      <p:sp>
        <p:nvSpPr>
          <p:cNvPr id="139" name="1"/>
          <p:cNvSpPr txBox="1"/>
          <p:nvPr/>
        </p:nvSpPr>
        <p:spPr>
          <a:xfrm>
            <a:off x="3595692" y="3121788"/>
            <a:ext cx="396749" cy="7091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1</a:t>
            </a:r>
          </a:p>
        </p:txBody>
      </p:sp>
      <p:sp>
        <p:nvSpPr>
          <p:cNvPr id="140" name="Circle"/>
          <p:cNvSpPr/>
          <p:nvPr/>
        </p:nvSpPr>
        <p:spPr>
          <a:xfrm>
            <a:off x="3382629" y="3064933"/>
            <a:ext cx="822877" cy="822876"/>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1" name="2"/>
          <p:cNvSpPr txBox="1"/>
          <p:nvPr/>
        </p:nvSpPr>
        <p:spPr>
          <a:xfrm>
            <a:off x="3595693" y="5182617"/>
            <a:ext cx="396749" cy="7091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2</a:t>
            </a:r>
          </a:p>
        </p:txBody>
      </p:sp>
      <p:sp>
        <p:nvSpPr>
          <p:cNvPr id="142" name="Circle"/>
          <p:cNvSpPr/>
          <p:nvPr/>
        </p:nvSpPr>
        <p:spPr>
          <a:xfrm>
            <a:off x="3382629" y="5125761"/>
            <a:ext cx="822877" cy="822877"/>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3" name="Lorem ipsum dolor sit amet, duo dissentias deterruisset ut, ea eum diam etiam facilis."/>
          <p:cNvSpPr txBox="1"/>
          <p:nvPr/>
        </p:nvSpPr>
        <p:spPr>
          <a:xfrm>
            <a:off x="4557204" y="2739770"/>
            <a:ext cx="5084018"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44" name="Lorem ipsum dolor sit amet, duo dissentias deterruisset ut, ea eum diam etiam facilis."/>
          <p:cNvSpPr txBox="1"/>
          <p:nvPr/>
        </p:nvSpPr>
        <p:spPr>
          <a:xfrm>
            <a:off x="4557204" y="4800600"/>
            <a:ext cx="5084017"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45"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146" name="3"/>
          <p:cNvSpPr txBox="1"/>
          <p:nvPr/>
        </p:nvSpPr>
        <p:spPr>
          <a:xfrm>
            <a:off x="3605218" y="7243447"/>
            <a:ext cx="396749"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3</a:t>
            </a:r>
          </a:p>
        </p:txBody>
      </p:sp>
      <p:sp>
        <p:nvSpPr>
          <p:cNvPr id="147" name="Circle"/>
          <p:cNvSpPr/>
          <p:nvPr/>
        </p:nvSpPr>
        <p:spPr>
          <a:xfrm>
            <a:off x="3392154" y="7186590"/>
            <a:ext cx="822877" cy="822877"/>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8" name="Lorem ipsum dolor sit amet, duo dissentias deterruisset ut, ea eum diam etiam facilis."/>
          <p:cNvSpPr txBox="1"/>
          <p:nvPr/>
        </p:nvSpPr>
        <p:spPr>
          <a:xfrm>
            <a:off x="4566730" y="6861430"/>
            <a:ext cx="5064966"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Numbered w/ Photos">
    <p:spTree>
      <p:nvGrpSpPr>
        <p:cNvPr id="1" name=""/>
        <p:cNvGrpSpPr/>
        <p:nvPr/>
      </p:nvGrpSpPr>
      <p:grpSpPr>
        <a:xfrm>
          <a:off x="0" y="0"/>
          <a:ext cx="0" cy="0"/>
          <a:chOff x="0" y="0"/>
          <a:chExt cx="0" cy="0"/>
        </a:xfrm>
      </p:grpSpPr>
      <p:grpSp>
        <p:nvGrpSpPr>
          <p:cNvPr id="158" name="Group"/>
          <p:cNvGrpSpPr/>
          <p:nvPr/>
        </p:nvGrpSpPr>
        <p:grpSpPr>
          <a:xfrm>
            <a:off x="-333116" y="1290902"/>
            <a:ext cx="5517337" cy="7171683"/>
            <a:chOff x="0" y="0"/>
            <a:chExt cx="5517336" cy="7171682"/>
          </a:xfrm>
        </p:grpSpPr>
        <p:pic>
          <p:nvPicPr>
            <p:cNvPr id="156" name="Screen Shot 2018-11-20 at 11.01.11 AM.png" descr="Screen Shot 2018-11-20 at 11.01.11 AM.png"/>
            <p:cNvPicPr>
              <a:picLocks noChangeAspect="1"/>
            </p:cNvPicPr>
            <p:nvPr/>
          </p:nvPicPr>
          <p:blipFill>
            <a:blip r:embed="rId2">
              <a:extLst/>
            </a:blip>
            <a:srcRect t="11315" b="2363"/>
            <a:stretch>
              <a:fillRect/>
            </a:stretch>
          </p:blipFill>
          <p:spPr>
            <a:xfrm>
              <a:off x="0" y="0"/>
              <a:ext cx="5517337" cy="3522549"/>
            </a:xfrm>
            <a:prstGeom prst="rect">
              <a:avLst/>
            </a:prstGeom>
            <a:ln w="12700" cap="flat">
              <a:noFill/>
              <a:miter lim="400000"/>
            </a:ln>
            <a:effectLst/>
          </p:spPr>
        </p:pic>
        <p:pic>
          <p:nvPicPr>
            <p:cNvPr id="157" name="Screen Shot 2018-11-20 at 11.01.11 AM.png" descr="Screen Shot 2018-11-20 at 11.01.11 AM.png"/>
            <p:cNvPicPr>
              <a:picLocks noChangeAspect="1"/>
            </p:cNvPicPr>
            <p:nvPr/>
          </p:nvPicPr>
          <p:blipFill>
            <a:blip r:embed="rId2">
              <a:extLst/>
            </a:blip>
            <a:srcRect t="11315" b="2363"/>
            <a:stretch>
              <a:fillRect/>
            </a:stretch>
          </p:blipFill>
          <p:spPr>
            <a:xfrm>
              <a:off x="0" y="3649133"/>
              <a:ext cx="5517337" cy="3522550"/>
            </a:xfrm>
            <a:prstGeom prst="rect">
              <a:avLst/>
            </a:prstGeom>
            <a:ln w="12700" cap="flat">
              <a:noFill/>
              <a:miter lim="400000"/>
            </a:ln>
            <a:effectLst/>
          </p:spPr>
        </p:pic>
      </p:grpSp>
      <p:sp>
        <p:nvSpPr>
          <p:cNvPr id="159" name="1"/>
          <p:cNvSpPr txBox="1"/>
          <p:nvPr/>
        </p:nvSpPr>
        <p:spPr>
          <a:xfrm>
            <a:off x="5918337" y="3454212"/>
            <a:ext cx="396749"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1</a:t>
            </a:r>
          </a:p>
        </p:txBody>
      </p:sp>
      <p:sp>
        <p:nvSpPr>
          <p:cNvPr id="160" name="Circle"/>
          <p:cNvSpPr/>
          <p:nvPr/>
        </p:nvSpPr>
        <p:spPr>
          <a:xfrm>
            <a:off x="5705273" y="3397356"/>
            <a:ext cx="822877" cy="822877"/>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1" name="2"/>
          <p:cNvSpPr txBox="1"/>
          <p:nvPr/>
        </p:nvSpPr>
        <p:spPr>
          <a:xfrm>
            <a:off x="5918337" y="5515041"/>
            <a:ext cx="396749"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2</a:t>
            </a:r>
          </a:p>
        </p:txBody>
      </p:sp>
      <p:sp>
        <p:nvSpPr>
          <p:cNvPr id="162" name="Circle"/>
          <p:cNvSpPr/>
          <p:nvPr/>
        </p:nvSpPr>
        <p:spPr>
          <a:xfrm>
            <a:off x="5705273" y="5458185"/>
            <a:ext cx="822877" cy="822877"/>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3" name="Lorem ipsum dolor sit amet, duo dissentias deterruisset ut, ea eum diam etiam facilis."/>
          <p:cNvSpPr txBox="1"/>
          <p:nvPr/>
        </p:nvSpPr>
        <p:spPr>
          <a:xfrm>
            <a:off x="6879849" y="3072193"/>
            <a:ext cx="5115305"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64" name="Lorem ipsum dolor sit amet, duo dissentias deterruisset ut, ea eum diam etiam facilis."/>
          <p:cNvSpPr txBox="1"/>
          <p:nvPr/>
        </p:nvSpPr>
        <p:spPr>
          <a:xfrm>
            <a:off x="6879849" y="5133023"/>
            <a:ext cx="5115305"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65" name="3"/>
          <p:cNvSpPr txBox="1"/>
          <p:nvPr/>
        </p:nvSpPr>
        <p:spPr>
          <a:xfrm>
            <a:off x="5927862" y="7575870"/>
            <a:ext cx="396749" cy="7091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B5A093"/>
                </a:solidFill>
              </a:defRPr>
            </a:lvl1pPr>
          </a:lstStyle>
          <a:p>
            <a:r>
              <a:t>3</a:t>
            </a:r>
          </a:p>
        </p:txBody>
      </p:sp>
      <p:sp>
        <p:nvSpPr>
          <p:cNvPr id="166" name="Circle"/>
          <p:cNvSpPr/>
          <p:nvPr/>
        </p:nvSpPr>
        <p:spPr>
          <a:xfrm>
            <a:off x="5714798" y="7519014"/>
            <a:ext cx="822877" cy="822877"/>
          </a:xfrm>
          <a:prstGeom prst="ellipse">
            <a:avLst/>
          </a:prstGeom>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7" name="Lorem ipsum dolor sit amet, duo dissentias deterruisset ut, ea eum diam etiam facilis."/>
          <p:cNvSpPr txBox="1"/>
          <p:nvPr/>
        </p:nvSpPr>
        <p:spPr>
          <a:xfrm>
            <a:off x="6889374" y="7193853"/>
            <a:ext cx="5096255"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68" name="Title Here"/>
          <p:cNvSpPr txBox="1"/>
          <p:nvPr/>
        </p:nvSpPr>
        <p:spPr>
          <a:xfrm>
            <a:off x="5658494" y="1332080"/>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5E5E5E"/>
                </a:solidFill>
                <a:latin typeface="Helvetica"/>
                <a:ea typeface="Helvetica"/>
                <a:cs typeface="Helvetica"/>
                <a:sym typeface="Helvetica"/>
              </a:defRPr>
            </a:lvl1pPr>
          </a:lstStyle>
          <a:p>
            <a:r>
              <a:t>Title Here</a:t>
            </a:r>
          </a:p>
        </p:txBody>
      </p:sp>
      <p:sp>
        <p:nvSpPr>
          <p:cNvPr id="169" name="Subtitle"/>
          <p:cNvSpPr txBox="1"/>
          <p:nvPr/>
        </p:nvSpPr>
        <p:spPr>
          <a:xfrm>
            <a:off x="5658494" y="1996776"/>
            <a:ext cx="1744062" cy="635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a:solidFill>
                  <a:srgbClr val="B5A093"/>
                </a:solidFill>
                <a:latin typeface="Helvetica"/>
                <a:ea typeface="Helvetica"/>
                <a:cs typeface="Helvetica"/>
                <a:sym typeface="Helvetica"/>
              </a:defRPr>
            </a:lvl1pPr>
          </a:lstStyle>
          <a:p>
            <a:r>
              <a:t>Subtitle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umbered Terms">
    <p:spTree>
      <p:nvGrpSpPr>
        <p:cNvPr id="1" name=""/>
        <p:cNvGrpSpPr/>
        <p:nvPr/>
      </p:nvGrpSpPr>
      <p:grpSpPr>
        <a:xfrm>
          <a:off x="0" y="0"/>
          <a:ext cx="0" cy="0"/>
          <a:chOff x="0" y="0"/>
          <a:chExt cx="0" cy="0"/>
        </a:xfrm>
      </p:grpSpPr>
      <p:sp>
        <p:nvSpPr>
          <p:cNvPr id="177" name="Rectangle"/>
          <p:cNvSpPr/>
          <p:nvPr/>
        </p:nvSpPr>
        <p:spPr>
          <a:xfrm>
            <a:off x="-8467" y="2240193"/>
            <a:ext cx="13021734" cy="6566034"/>
          </a:xfrm>
          <a:prstGeom prst="rect">
            <a:avLst/>
          </a:prstGeom>
          <a:solidFill>
            <a:srgbClr val="B5A09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8" name="Circle"/>
          <p:cNvSpPr/>
          <p:nvPr/>
        </p:nvSpPr>
        <p:spPr>
          <a:xfrm>
            <a:off x="4181273" y="3050942"/>
            <a:ext cx="822877" cy="822877"/>
          </a:xfrm>
          <a:prstGeom prst="ellipse">
            <a:avLst/>
          </a:prstGeom>
          <a:solidFill>
            <a:srgbClr val="5E5E5E"/>
          </a:solidFill>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9" name="Circle"/>
          <p:cNvSpPr/>
          <p:nvPr/>
        </p:nvSpPr>
        <p:spPr>
          <a:xfrm>
            <a:off x="4181273" y="5111772"/>
            <a:ext cx="822877" cy="822876"/>
          </a:xfrm>
          <a:prstGeom prst="ellipse">
            <a:avLst/>
          </a:prstGeom>
          <a:solidFill>
            <a:srgbClr val="5E5E5E"/>
          </a:solidFill>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0" name="Lorem ipsum dolor sit amet, duo dissentias deterruisset ut, ea eum diam etiam facilis."/>
          <p:cNvSpPr txBox="1"/>
          <p:nvPr/>
        </p:nvSpPr>
        <p:spPr>
          <a:xfrm>
            <a:off x="5355849" y="2725780"/>
            <a:ext cx="5065562"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t>Lorem ipsum dolor sit amet, duo dissentias deterruisset ut, ea eum diam etiam facilis.</a:t>
            </a:r>
          </a:p>
        </p:txBody>
      </p:sp>
      <p:sp>
        <p:nvSpPr>
          <p:cNvPr id="181" name="Lorem ipsum dolor sit amet, duo dissentias deterruisset ut, ea eum diam etiam facilis.."/>
          <p:cNvSpPr txBox="1"/>
          <p:nvPr/>
        </p:nvSpPr>
        <p:spPr>
          <a:xfrm>
            <a:off x="5355849" y="4786610"/>
            <a:ext cx="5161011"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t>Lorem ipsum dolor sit amet, duo dissentias deterruisset ut, ea eum diam etiam facilis.. </a:t>
            </a:r>
          </a:p>
        </p:txBody>
      </p:sp>
      <p:sp>
        <p:nvSpPr>
          <p:cNvPr id="182" name="2"/>
          <p:cNvSpPr txBox="1"/>
          <p:nvPr/>
        </p:nvSpPr>
        <p:spPr>
          <a:xfrm>
            <a:off x="4394337" y="5168627"/>
            <a:ext cx="396749" cy="7091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t>2</a:t>
            </a:r>
          </a:p>
        </p:txBody>
      </p:sp>
      <p:sp>
        <p:nvSpPr>
          <p:cNvPr id="183" name="Circle"/>
          <p:cNvSpPr/>
          <p:nvPr/>
        </p:nvSpPr>
        <p:spPr>
          <a:xfrm>
            <a:off x="4181384" y="7172601"/>
            <a:ext cx="822877" cy="822877"/>
          </a:xfrm>
          <a:prstGeom prst="ellipse">
            <a:avLst/>
          </a:prstGeom>
          <a:solidFill>
            <a:srgbClr val="5E5E5E"/>
          </a:solidFill>
          <a:ln w="38100">
            <a:solidFill>
              <a:srgbClr val="5E5E5E"/>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4" name="Lorem ipsum dolor sit amet, duo dissentias deterruisset ut, ea eum diam etiam facilis."/>
          <p:cNvSpPr txBox="1"/>
          <p:nvPr/>
        </p:nvSpPr>
        <p:spPr>
          <a:xfrm>
            <a:off x="5355959" y="6847439"/>
            <a:ext cx="5160791"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t>Lorem ipsum dolor sit amet, duo dissentias deterruisset ut, ea eum diam etiam facilis.</a:t>
            </a:r>
          </a:p>
        </p:txBody>
      </p:sp>
      <p:sp>
        <p:nvSpPr>
          <p:cNvPr id="185" name="Title Here"/>
          <p:cNvSpPr txBox="1"/>
          <p:nvPr/>
        </p:nvSpPr>
        <p:spPr>
          <a:xfrm>
            <a:off x="796206" y="540509"/>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5E5E5E"/>
                </a:solidFill>
                <a:latin typeface="Helvetica"/>
                <a:ea typeface="Helvetica"/>
                <a:cs typeface="Helvetica"/>
                <a:sym typeface="Helvetica"/>
              </a:defRPr>
            </a:lvl1pPr>
          </a:lstStyle>
          <a:p>
            <a:r>
              <a:t>Title Here</a:t>
            </a:r>
          </a:p>
        </p:txBody>
      </p:sp>
      <p:sp>
        <p:nvSpPr>
          <p:cNvPr id="186" name="1"/>
          <p:cNvSpPr txBox="1"/>
          <p:nvPr/>
        </p:nvSpPr>
        <p:spPr>
          <a:xfrm>
            <a:off x="4394337" y="3107798"/>
            <a:ext cx="396749"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t>1</a:t>
            </a:r>
          </a:p>
        </p:txBody>
      </p:sp>
      <p:sp>
        <p:nvSpPr>
          <p:cNvPr id="187" name="3"/>
          <p:cNvSpPr txBox="1"/>
          <p:nvPr/>
        </p:nvSpPr>
        <p:spPr>
          <a:xfrm>
            <a:off x="4394337" y="7229457"/>
            <a:ext cx="396749"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t>3</a:t>
            </a:r>
          </a:p>
        </p:txBody>
      </p:sp>
      <p:sp>
        <p:nvSpPr>
          <p:cNvPr id="188" name="Subtitle"/>
          <p:cNvSpPr txBox="1"/>
          <p:nvPr/>
        </p:nvSpPr>
        <p:spPr>
          <a:xfrm>
            <a:off x="796206" y="1217843"/>
            <a:ext cx="1596908" cy="635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0">
                <a:solidFill>
                  <a:srgbClr val="5E5E5E"/>
                </a:solidFill>
                <a:latin typeface="Helvetica"/>
                <a:ea typeface="Helvetica"/>
                <a:cs typeface="Helvetica"/>
                <a:sym typeface="Helvetica"/>
              </a:defRPr>
            </a:lvl1pPr>
          </a:lstStyle>
          <a:p>
            <a:r>
              <a:t>Subtitle</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rms A">
    <p:spTree>
      <p:nvGrpSpPr>
        <p:cNvPr id="1" name=""/>
        <p:cNvGrpSpPr/>
        <p:nvPr/>
      </p:nvGrpSpPr>
      <p:grpSpPr>
        <a:xfrm>
          <a:off x="0" y="0"/>
          <a:ext cx="0" cy="0"/>
          <a:chOff x="0" y="0"/>
          <a:chExt cx="0" cy="0"/>
        </a:xfrm>
      </p:grpSpPr>
      <p:sp>
        <p:nvSpPr>
          <p:cNvPr id="196" name="Heading Text"/>
          <p:cNvSpPr txBox="1"/>
          <p:nvPr/>
        </p:nvSpPr>
        <p:spPr>
          <a:xfrm>
            <a:off x="851835" y="2679539"/>
            <a:ext cx="903576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solidFill>
                  <a:srgbClr val="5E5E5E"/>
                </a:solidFill>
                <a:latin typeface="Helvetica"/>
                <a:ea typeface="Helvetica"/>
                <a:cs typeface="Helvetica"/>
                <a:sym typeface="Helvetica"/>
              </a:defRPr>
            </a:lvl1pPr>
          </a:lstStyle>
          <a:p>
            <a:r>
              <a:t>Heading Text</a:t>
            </a:r>
          </a:p>
        </p:txBody>
      </p:sp>
      <p:sp>
        <p:nvSpPr>
          <p:cNvPr id="197" name="Line"/>
          <p:cNvSpPr/>
          <p:nvPr/>
        </p:nvSpPr>
        <p:spPr>
          <a:xfrm flipH="1">
            <a:off x="619043" y="2559819"/>
            <a:ext cx="1" cy="798241"/>
          </a:xfrm>
          <a:prstGeom prst="line">
            <a:avLst/>
          </a:prstGeom>
          <a:ln w="63500">
            <a:solidFill>
              <a:srgbClr val="14507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8"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erms B">
    <p:spTree>
      <p:nvGrpSpPr>
        <p:cNvPr id="1" name=""/>
        <p:cNvGrpSpPr/>
        <p:nvPr/>
      </p:nvGrpSpPr>
      <p:grpSpPr>
        <a:xfrm>
          <a:off x="0" y="0"/>
          <a:ext cx="0" cy="0"/>
          <a:chOff x="0" y="0"/>
          <a:chExt cx="0" cy="0"/>
        </a:xfrm>
      </p:grpSpPr>
      <p:sp>
        <p:nvSpPr>
          <p:cNvPr id="206" name="Heading Text"/>
          <p:cNvSpPr txBox="1"/>
          <p:nvPr/>
        </p:nvSpPr>
        <p:spPr>
          <a:xfrm>
            <a:off x="851835" y="2717639"/>
            <a:ext cx="9035768" cy="482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a:solidFill>
                  <a:srgbClr val="5E5E5E"/>
                </a:solidFill>
                <a:latin typeface="Helvetica"/>
                <a:ea typeface="Helvetica"/>
                <a:cs typeface="Helvetica"/>
                <a:sym typeface="Helvetica"/>
              </a:defRPr>
            </a:lvl1pPr>
          </a:lstStyle>
          <a:p>
            <a:r>
              <a:t>Heading Text</a:t>
            </a:r>
          </a:p>
        </p:txBody>
      </p:sp>
      <p:sp>
        <p:nvSpPr>
          <p:cNvPr id="207"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208" name="Heading Text"/>
          <p:cNvSpPr txBox="1"/>
          <p:nvPr/>
        </p:nvSpPr>
        <p:spPr>
          <a:xfrm>
            <a:off x="851835" y="4133956"/>
            <a:ext cx="11301130"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solidFill>
                  <a:srgbClr val="5E5E5E"/>
                </a:solidFill>
                <a:latin typeface="Helvetica"/>
                <a:ea typeface="Helvetica"/>
                <a:cs typeface="Helvetica"/>
                <a:sym typeface="Helvetica"/>
              </a:defRPr>
            </a:lvl1pPr>
          </a:lstStyle>
          <a:p>
            <a:r>
              <a:t>Heading Text</a:t>
            </a:r>
          </a:p>
        </p:txBody>
      </p:sp>
      <p:sp>
        <p:nvSpPr>
          <p:cNvPr id="209" name="Body…"/>
          <p:cNvSpPr txBox="1"/>
          <p:nvPr/>
        </p:nvSpPr>
        <p:spPr>
          <a:xfrm>
            <a:off x="1999588" y="5038370"/>
            <a:ext cx="8267394" cy="1778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16718" indent="-416718" algn="l">
              <a:buSzPct val="145000"/>
              <a:buChar char="•"/>
              <a:defRPr sz="3000" b="0">
                <a:solidFill>
                  <a:srgbClr val="5E5E5E"/>
                </a:solidFill>
                <a:latin typeface="Helvetica"/>
                <a:ea typeface="Helvetica"/>
                <a:cs typeface="Helvetica"/>
                <a:sym typeface="Helvetica"/>
              </a:defRPr>
            </a:pPr>
            <a:r>
              <a:t>Body</a:t>
            </a:r>
          </a:p>
          <a:p>
            <a:pPr algn="l">
              <a:defRPr sz="1000" b="0">
                <a:solidFill>
                  <a:srgbClr val="5E5E5E"/>
                </a:solidFill>
                <a:latin typeface="Helvetica"/>
                <a:ea typeface="Helvetica"/>
                <a:cs typeface="Helvetica"/>
                <a:sym typeface="Helvetica"/>
              </a:defRPr>
            </a:pPr>
            <a:endParaRPr/>
          </a:p>
          <a:p>
            <a:pPr marL="416718" indent="-416718" algn="l">
              <a:buSzPct val="145000"/>
              <a:buChar char="•"/>
              <a:defRPr sz="3000" b="0">
                <a:solidFill>
                  <a:srgbClr val="5E5E5E"/>
                </a:solidFill>
                <a:latin typeface="Helvetica"/>
                <a:ea typeface="Helvetica"/>
                <a:cs typeface="Helvetica"/>
                <a:sym typeface="Helvetica"/>
              </a:defRPr>
            </a:pPr>
            <a:r>
              <a:t>Body</a:t>
            </a:r>
          </a:p>
          <a:p>
            <a:pPr algn="l">
              <a:defRPr sz="1000" b="0">
                <a:solidFill>
                  <a:srgbClr val="5E5E5E"/>
                </a:solidFill>
                <a:latin typeface="Helvetica"/>
                <a:ea typeface="Helvetica"/>
                <a:cs typeface="Helvetica"/>
                <a:sym typeface="Helvetica"/>
              </a:defRPr>
            </a:pPr>
            <a:endParaRPr/>
          </a:p>
          <a:p>
            <a:pPr marL="416718" indent="-416718" algn="l">
              <a:buSzPct val="145000"/>
              <a:buChar char="•"/>
              <a:defRPr sz="3000" b="0">
                <a:solidFill>
                  <a:srgbClr val="5E5E5E"/>
                </a:solidFill>
                <a:latin typeface="Helvetica"/>
                <a:ea typeface="Helvetica"/>
                <a:cs typeface="Helvetica"/>
                <a:sym typeface="Helvetica"/>
              </a:defRPr>
            </a:pPr>
            <a:r>
              <a:t>Body</a:t>
            </a:r>
          </a:p>
        </p:txBody>
      </p:sp>
      <p:sp>
        <p:nvSpPr>
          <p:cNvPr id="210" name="Line"/>
          <p:cNvSpPr/>
          <p:nvPr/>
        </p:nvSpPr>
        <p:spPr>
          <a:xfrm flipH="1">
            <a:off x="619043" y="4014236"/>
            <a:ext cx="1" cy="798241"/>
          </a:xfrm>
          <a:prstGeom prst="line">
            <a:avLst/>
          </a:prstGeom>
          <a:ln w="63500">
            <a:solidFill>
              <a:srgbClr val="14507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erms C">
    <p:spTree>
      <p:nvGrpSpPr>
        <p:cNvPr id="1" name=""/>
        <p:cNvGrpSpPr/>
        <p:nvPr/>
      </p:nvGrpSpPr>
      <p:grpSpPr>
        <a:xfrm>
          <a:off x="0" y="0"/>
          <a:ext cx="0" cy="0"/>
          <a:chOff x="0" y="0"/>
          <a:chExt cx="0" cy="0"/>
        </a:xfrm>
      </p:grpSpPr>
      <p:sp>
        <p:nvSpPr>
          <p:cNvPr id="218" name="Heading Text"/>
          <p:cNvSpPr txBox="1"/>
          <p:nvPr/>
        </p:nvSpPr>
        <p:spPr>
          <a:xfrm>
            <a:off x="851835" y="2717639"/>
            <a:ext cx="9035768" cy="482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a:solidFill>
                  <a:srgbClr val="5E5E5E"/>
                </a:solidFill>
                <a:latin typeface="Helvetica"/>
                <a:ea typeface="Helvetica"/>
                <a:cs typeface="Helvetica"/>
                <a:sym typeface="Helvetica"/>
              </a:defRPr>
            </a:lvl1pPr>
          </a:lstStyle>
          <a:p>
            <a:r>
              <a:t>Heading Text</a:t>
            </a:r>
          </a:p>
        </p:txBody>
      </p:sp>
      <p:sp>
        <p:nvSpPr>
          <p:cNvPr id="219"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220" name="Heading Text"/>
          <p:cNvSpPr txBox="1"/>
          <p:nvPr/>
        </p:nvSpPr>
        <p:spPr>
          <a:xfrm>
            <a:off x="851835" y="4172056"/>
            <a:ext cx="11301130" cy="482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a:solidFill>
                  <a:srgbClr val="5E5E5E"/>
                </a:solidFill>
                <a:latin typeface="Helvetica"/>
                <a:ea typeface="Helvetica"/>
                <a:cs typeface="Helvetica"/>
                <a:sym typeface="Helvetica"/>
              </a:defRPr>
            </a:lvl1pPr>
          </a:lstStyle>
          <a:p>
            <a:r>
              <a:t>Heading Text</a:t>
            </a:r>
          </a:p>
        </p:txBody>
      </p:sp>
      <p:sp>
        <p:nvSpPr>
          <p:cNvPr id="221" name="Body…"/>
          <p:cNvSpPr txBox="1"/>
          <p:nvPr/>
        </p:nvSpPr>
        <p:spPr>
          <a:xfrm>
            <a:off x="1999588" y="4924070"/>
            <a:ext cx="8267394" cy="2006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16718" indent="-416718" algn="l">
              <a:buSzPct val="145000"/>
              <a:buChar char="•"/>
              <a:defRPr sz="2500" b="0">
                <a:solidFill>
                  <a:srgbClr val="5E5E5E"/>
                </a:solidFill>
                <a:latin typeface="Helvetica"/>
                <a:ea typeface="Helvetica"/>
                <a:cs typeface="Helvetica"/>
                <a:sym typeface="Helvetica"/>
              </a:defRPr>
            </a:pPr>
            <a:r>
              <a:t>Body</a:t>
            </a:r>
          </a:p>
          <a:p>
            <a:pPr algn="l">
              <a:defRPr sz="2500" b="0">
                <a:solidFill>
                  <a:srgbClr val="5E5E5E"/>
                </a:solidFill>
                <a:latin typeface="Helvetica"/>
                <a:ea typeface="Helvetica"/>
                <a:cs typeface="Helvetica"/>
                <a:sym typeface="Helvetica"/>
              </a:defRPr>
            </a:pPr>
            <a:endParaRPr/>
          </a:p>
          <a:p>
            <a:pPr marL="416718" indent="-416718" algn="l">
              <a:buSzPct val="145000"/>
              <a:buChar char="•"/>
              <a:defRPr sz="2500" b="0">
                <a:solidFill>
                  <a:srgbClr val="5E5E5E"/>
                </a:solidFill>
                <a:latin typeface="Helvetica"/>
                <a:ea typeface="Helvetica"/>
                <a:cs typeface="Helvetica"/>
                <a:sym typeface="Helvetica"/>
              </a:defRPr>
            </a:pPr>
            <a:r>
              <a:t>Body</a:t>
            </a:r>
          </a:p>
          <a:p>
            <a:pPr algn="l">
              <a:defRPr sz="2500" b="0">
                <a:solidFill>
                  <a:srgbClr val="5E5E5E"/>
                </a:solidFill>
                <a:latin typeface="Helvetica"/>
                <a:ea typeface="Helvetica"/>
                <a:cs typeface="Helvetica"/>
                <a:sym typeface="Helvetica"/>
              </a:defRPr>
            </a:pPr>
            <a:endParaRPr/>
          </a:p>
          <a:p>
            <a:pPr marL="416718" indent="-416718" algn="l">
              <a:buSzPct val="145000"/>
              <a:buChar char="•"/>
              <a:defRPr sz="2500" b="0">
                <a:solidFill>
                  <a:srgbClr val="5E5E5E"/>
                </a:solidFill>
                <a:latin typeface="Helvetica"/>
                <a:ea typeface="Helvetica"/>
                <a:cs typeface="Helvetica"/>
                <a:sym typeface="Helvetica"/>
              </a:defRPr>
            </a:pPr>
            <a:r>
              <a:t>Body</a:t>
            </a:r>
          </a:p>
        </p:txBody>
      </p:sp>
      <p:sp>
        <p:nvSpPr>
          <p:cNvPr id="222" name="Heading Text"/>
          <p:cNvSpPr txBox="1"/>
          <p:nvPr/>
        </p:nvSpPr>
        <p:spPr>
          <a:xfrm>
            <a:off x="1269757" y="7835095"/>
            <a:ext cx="9919145"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solidFill>
                  <a:srgbClr val="5E5E5E"/>
                </a:solidFill>
                <a:latin typeface="Helvetica"/>
                <a:ea typeface="Helvetica"/>
                <a:cs typeface="Helvetica"/>
                <a:sym typeface="Helvetica"/>
              </a:defRPr>
            </a:lvl1pPr>
          </a:lstStyle>
          <a:p>
            <a:r>
              <a:t>Heading Text</a:t>
            </a:r>
          </a:p>
        </p:txBody>
      </p:sp>
      <p:sp>
        <p:nvSpPr>
          <p:cNvPr id="223" name="Line"/>
          <p:cNvSpPr/>
          <p:nvPr/>
        </p:nvSpPr>
        <p:spPr>
          <a:xfrm flipH="1">
            <a:off x="619043" y="7715375"/>
            <a:ext cx="1" cy="798241"/>
          </a:xfrm>
          <a:prstGeom prst="line">
            <a:avLst/>
          </a:prstGeom>
          <a:ln w="63500">
            <a:solidFill>
              <a:srgbClr val="14507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hart">
    <p:spTree>
      <p:nvGrpSpPr>
        <p:cNvPr id="1" name=""/>
        <p:cNvGrpSpPr/>
        <p:nvPr/>
      </p:nvGrpSpPr>
      <p:grpSpPr>
        <a:xfrm>
          <a:off x="0" y="0"/>
          <a:ext cx="0" cy="0"/>
          <a:chOff x="0" y="0"/>
          <a:chExt cx="0" cy="0"/>
        </a:xfrm>
      </p:grpSpPr>
      <p:graphicFrame>
        <p:nvGraphicFramePr>
          <p:cNvPr id="231" name="Table"/>
          <p:cNvGraphicFramePr/>
          <p:nvPr/>
        </p:nvGraphicFramePr>
        <p:xfrm>
          <a:off x="958850" y="1896533"/>
          <a:ext cx="11099800" cy="7213601"/>
        </p:xfrm>
        <a:graphic>
          <a:graphicData uri="http://schemas.openxmlformats.org/drawingml/2006/table">
            <a:tbl>
              <a:tblPr>
                <a:tableStyleId>{CF821DB8-F4EB-4A41-A1BA-3FCAFE7338EE}</a:tableStyleId>
              </a:tblPr>
              <a:tblGrid>
                <a:gridCol w="2771775">
                  <a:extLst>
                    <a:ext uri="{9D8B030D-6E8A-4147-A177-3AD203B41FA5}">
                      <a16:colId xmlns:a16="http://schemas.microsoft.com/office/drawing/2014/main" val="20000"/>
                    </a:ext>
                  </a:extLst>
                </a:gridCol>
                <a:gridCol w="2771775">
                  <a:extLst>
                    <a:ext uri="{9D8B030D-6E8A-4147-A177-3AD203B41FA5}">
                      <a16:colId xmlns:a16="http://schemas.microsoft.com/office/drawing/2014/main" val="20001"/>
                    </a:ext>
                  </a:extLst>
                </a:gridCol>
                <a:gridCol w="2771775">
                  <a:extLst>
                    <a:ext uri="{9D8B030D-6E8A-4147-A177-3AD203B41FA5}">
                      <a16:colId xmlns:a16="http://schemas.microsoft.com/office/drawing/2014/main" val="20002"/>
                    </a:ext>
                  </a:extLst>
                </a:gridCol>
                <a:gridCol w="2771775">
                  <a:extLst>
                    <a:ext uri="{9D8B030D-6E8A-4147-A177-3AD203B41FA5}">
                      <a16:colId xmlns:a16="http://schemas.microsoft.com/office/drawing/2014/main" val="20003"/>
                    </a:ext>
                  </a:extLst>
                </a:gridCol>
              </a:tblGrid>
              <a:tr h="1440180">
                <a:tc>
                  <a:txBody>
                    <a:bodyPr/>
                    <a:lstStyle/>
                    <a:p>
                      <a:pPr defTabSz="914400">
                        <a:defRPr sz="1800"/>
                      </a:pPr>
                      <a:r>
                        <a:rPr sz="2500" b="1">
                          <a:solidFill>
                            <a:srgbClr val="1B72AE"/>
                          </a:solidFill>
                          <a:sym typeface="Helvetica Neue"/>
                        </a:rPr>
                        <a:t>TITLE</a:t>
                      </a:r>
                    </a:p>
                  </a:txBody>
                  <a:tcPr marL="50800" marR="50800" marT="50800" marB="50800" anchor="ctr" horzOverflow="overflow">
                    <a:lnL w="25400">
                      <a:solidFill>
                        <a:srgbClr val="5E5E5E"/>
                      </a:solidFill>
                      <a:miter lim="400000"/>
                    </a:lnL>
                    <a:lnR w="25400">
                      <a:solidFill>
                        <a:srgbClr val="5E5E5E"/>
                      </a:solidFill>
                      <a:miter lim="400000"/>
                    </a:lnR>
                    <a:lnT w="25400">
                      <a:solidFill>
                        <a:srgbClr val="5E5E5E"/>
                      </a:solidFill>
                      <a:miter lim="400000"/>
                    </a:lnT>
                    <a:lnB w="25400">
                      <a:solidFill>
                        <a:srgbClr val="5E5E5E"/>
                      </a:solidFill>
                      <a:miter lim="400000"/>
                    </a:lnB>
                    <a:solidFill>
                      <a:srgbClr val="FFFFFF"/>
                    </a:solidFill>
                  </a:tcPr>
                </a:tc>
                <a:tc>
                  <a:txBody>
                    <a:bodyPr/>
                    <a:lstStyle/>
                    <a:p>
                      <a:pPr defTabSz="914400">
                        <a:defRPr sz="1800"/>
                      </a:pPr>
                      <a:r>
                        <a:rPr sz="2500" b="1">
                          <a:solidFill>
                            <a:srgbClr val="1B72AE"/>
                          </a:solidFill>
                          <a:sym typeface="Helvetica Neue"/>
                        </a:rPr>
                        <a:t>TITLE</a:t>
                      </a:r>
                    </a:p>
                  </a:txBody>
                  <a:tcPr marL="50800" marR="50800" marT="50800" marB="50800" anchor="ctr" horzOverflow="overflow">
                    <a:lnL w="25400">
                      <a:solidFill>
                        <a:srgbClr val="5E5E5E"/>
                      </a:solidFill>
                      <a:miter lim="400000"/>
                    </a:lnL>
                    <a:lnR w="25400">
                      <a:solidFill>
                        <a:srgbClr val="5E5E5E"/>
                      </a:solidFill>
                      <a:miter lim="400000"/>
                    </a:lnR>
                    <a:lnT w="25400">
                      <a:solidFill>
                        <a:srgbClr val="5E5E5E"/>
                      </a:solidFill>
                      <a:miter lim="400000"/>
                    </a:lnT>
                    <a:lnB w="25400">
                      <a:solidFill>
                        <a:srgbClr val="5E5E5E"/>
                      </a:solidFill>
                      <a:miter lim="400000"/>
                    </a:lnB>
                    <a:solidFill>
                      <a:srgbClr val="FFFFFF"/>
                    </a:solidFill>
                  </a:tcPr>
                </a:tc>
                <a:tc>
                  <a:txBody>
                    <a:bodyPr/>
                    <a:lstStyle/>
                    <a:p>
                      <a:pPr defTabSz="914400">
                        <a:defRPr sz="1800"/>
                      </a:pPr>
                      <a:r>
                        <a:rPr sz="2500" b="1">
                          <a:solidFill>
                            <a:srgbClr val="1B72AE"/>
                          </a:solidFill>
                          <a:sym typeface="Helvetica Neue"/>
                        </a:rPr>
                        <a:t>TITLE</a:t>
                      </a:r>
                    </a:p>
                  </a:txBody>
                  <a:tcPr marL="50800" marR="50800" marT="50800" marB="50800" anchor="ctr" horzOverflow="overflow">
                    <a:lnL w="25400">
                      <a:solidFill>
                        <a:srgbClr val="5E5E5E"/>
                      </a:solidFill>
                      <a:miter lim="400000"/>
                    </a:lnL>
                    <a:lnR w="25400">
                      <a:solidFill>
                        <a:srgbClr val="5E5E5E"/>
                      </a:solidFill>
                      <a:miter lim="400000"/>
                    </a:lnR>
                    <a:lnT w="25400">
                      <a:solidFill>
                        <a:srgbClr val="5E5E5E"/>
                      </a:solidFill>
                      <a:miter lim="400000"/>
                    </a:lnT>
                    <a:lnB w="25400">
                      <a:solidFill>
                        <a:srgbClr val="5E5E5E"/>
                      </a:solidFill>
                      <a:miter lim="400000"/>
                    </a:lnB>
                    <a:solidFill>
                      <a:srgbClr val="FFFFFF"/>
                    </a:solidFill>
                  </a:tcPr>
                </a:tc>
                <a:tc>
                  <a:txBody>
                    <a:bodyPr/>
                    <a:lstStyle/>
                    <a:p>
                      <a:pPr defTabSz="914400">
                        <a:defRPr sz="1800"/>
                      </a:pPr>
                      <a:r>
                        <a:rPr sz="2500" b="1">
                          <a:solidFill>
                            <a:srgbClr val="1B72AE"/>
                          </a:solidFill>
                          <a:sym typeface="Helvetica Neue"/>
                        </a:rPr>
                        <a:t>TITLE</a:t>
                      </a:r>
                    </a:p>
                  </a:txBody>
                  <a:tcPr marL="50800" marR="50800" marT="50800" marB="50800" anchor="ctr" horzOverflow="overflow">
                    <a:lnL w="25400">
                      <a:solidFill>
                        <a:srgbClr val="5E5E5E"/>
                      </a:solidFill>
                      <a:miter lim="400000"/>
                    </a:lnL>
                    <a:lnR w="25400">
                      <a:solidFill>
                        <a:srgbClr val="5E5E5E"/>
                      </a:solidFill>
                      <a:miter lim="400000"/>
                    </a:lnR>
                    <a:lnT w="25400">
                      <a:solidFill>
                        <a:srgbClr val="5E5E5E"/>
                      </a:solidFill>
                      <a:miter lim="400000"/>
                    </a:lnT>
                    <a:lnB w="25400">
                      <a:solidFill>
                        <a:srgbClr val="5E5E5E"/>
                      </a:solidFill>
                      <a:miter lim="400000"/>
                    </a:lnB>
                    <a:solidFill>
                      <a:srgbClr val="FFFFFF"/>
                    </a:solidFill>
                  </a:tcPr>
                </a:tc>
                <a:extLst>
                  <a:ext uri="{0D108BD9-81ED-4DB2-BD59-A6C34878D82A}">
                    <a16:rowId xmlns:a16="http://schemas.microsoft.com/office/drawing/2014/main" val="10000"/>
                  </a:ext>
                </a:extLst>
              </a:tr>
              <a:tr h="1440180">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254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254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254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25400">
                      <a:solidFill>
                        <a:srgbClr val="5E5E5E"/>
                      </a:solidFill>
                      <a:miter lim="400000"/>
                    </a:lnT>
                    <a:lnB w="12700">
                      <a:solidFill>
                        <a:srgbClr val="5E5E5E"/>
                      </a:solidFill>
                      <a:miter lim="400000"/>
                    </a:lnB>
                    <a:solidFill>
                      <a:srgbClr val="F4F0EE"/>
                    </a:solidFill>
                  </a:tcPr>
                </a:tc>
                <a:extLst>
                  <a:ext uri="{0D108BD9-81ED-4DB2-BD59-A6C34878D82A}">
                    <a16:rowId xmlns:a16="http://schemas.microsoft.com/office/drawing/2014/main" val="10001"/>
                  </a:ext>
                </a:extLst>
              </a:tr>
              <a:tr h="1440180">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extLst>
                  <a:ext uri="{0D108BD9-81ED-4DB2-BD59-A6C34878D82A}">
                    <a16:rowId xmlns:a16="http://schemas.microsoft.com/office/drawing/2014/main" val="10002"/>
                  </a:ext>
                </a:extLst>
              </a:tr>
              <a:tr h="1440180">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4F0EE"/>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4F0EE"/>
                    </a:solidFill>
                  </a:tcPr>
                </a:tc>
                <a:extLst>
                  <a:ext uri="{0D108BD9-81ED-4DB2-BD59-A6C34878D82A}">
                    <a16:rowId xmlns:a16="http://schemas.microsoft.com/office/drawing/2014/main" val="10003"/>
                  </a:ext>
                </a:extLst>
              </a:tr>
              <a:tr h="1440180">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defRPr sz="1800"/>
                      </a:pPr>
                      <a:r>
                        <a:rPr sz="2500">
                          <a:solidFill>
                            <a:srgbClr val="5E5E5E"/>
                          </a:solidFill>
                          <a:sym typeface="Helvetica Neue"/>
                        </a:rPr>
                        <a:t>DATA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extLst>
                  <a:ext uri="{0D108BD9-81ED-4DB2-BD59-A6C34878D82A}">
                    <a16:rowId xmlns:a16="http://schemas.microsoft.com/office/drawing/2014/main" val="10004"/>
                  </a:ext>
                </a:extLst>
              </a:tr>
            </a:tbl>
          </a:graphicData>
        </a:graphic>
      </p:graphicFrame>
      <p:sp>
        <p:nvSpPr>
          <p:cNvPr id="232" name="TITLE"/>
          <p:cNvSpPr txBox="1"/>
          <p:nvPr/>
        </p:nvSpPr>
        <p:spPr>
          <a:xfrm>
            <a:off x="1337138" y="558799"/>
            <a:ext cx="1525191"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14507A"/>
                </a:solidFill>
                <a:latin typeface="Helvetica"/>
                <a:ea typeface="Helvetica"/>
                <a:cs typeface="Helvetica"/>
                <a:sym typeface="Helvetica"/>
              </a:defRPr>
            </a:lvl1pPr>
          </a:lstStyle>
          <a:p>
            <a:r>
              <a:t>TITLE</a:t>
            </a:r>
          </a:p>
        </p:txBody>
      </p:sp>
      <p:sp>
        <p:nvSpPr>
          <p:cNvPr id="233" name="Line"/>
          <p:cNvSpPr/>
          <p:nvPr/>
        </p:nvSpPr>
        <p:spPr>
          <a:xfrm flipV="1">
            <a:off x="977900" y="520700"/>
            <a:ext cx="0" cy="787400"/>
          </a:xfrm>
          <a:prstGeom prst="line">
            <a:avLst/>
          </a:prstGeom>
          <a:ln w="63500">
            <a:solidFill>
              <a:srgbClr val="14507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teps">
    <p:spTree>
      <p:nvGrpSpPr>
        <p:cNvPr id="1" name=""/>
        <p:cNvGrpSpPr/>
        <p:nvPr/>
      </p:nvGrpSpPr>
      <p:grpSpPr>
        <a:xfrm>
          <a:off x="0" y="0"/>
          <a:ext cx="0" cy="0"/>
          <a:chOff x="0" y="0"/>
          <a:chExt cx="0" cy="0"/>
        </a:xfrm>
      </p:grpSpPr>
      <p:sp>
        <p:nvSpPr>
          <p:cNvPr id="241" name="Line"/>
          <p:cNvSpPr/>
          <p:nvPr/>
        </p:nvSpPr>
        <p:spPr>
          <a:xfrm>
            <a:off x="822243" y="822956"/>
            <a:ext cx="822877" cy="1"/>
          </a:xfrm>
          <a:prstGeom prst="line">
            <a:avLst/>
          </a:prstGeom>
          <a:ln w="63500">
            <a:solidFill>
              <a:srgbClr val="14507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2" name="Step One"/>
          <p:cNvSpPr txBox="1"/>
          <p:nvPr/>
        </p:nvSpPr>
        <p:spPr>
          <a:xfrm>
            <a:off x="723346" y="1190509"/>
            <a:ext cx="2622986"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Step One</a:t>
            </a:r>
          </a:p>
        </p:txBody>
      </p:sp>
      <p:sp>
        <p:nvSpPr>
          <p:cNvPr id="243" name="Lorem ipsum dolor sit amet, duo dissentias deterruisset ut, ea eum diam etiam facilis."/>
          <p:cNvSpPr txBox="1"/>
          <p:nvPr/>
        </p:nvSpPr>
        <p:spPr>
          <a:xfrm>
            <a:off x="723347" y="2015078"/>
            <a:ext cx="7607348" cy="863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244" name="Use cards, bullets, or a basic text box here based on content."/>
          <p:cNvSpPr txBox="1"/>
          <p:nvPr/>
        </p:nvSpPr>
        <p:spPr>
          <a:xfrm>
            <a:off x="712792" y="4597400"/>
            <a:ext cx="10963323"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5E5E5E"/>
                </a:solidFill>
                <a:latin typeface="Helvetica"/>
                <a:ea typeface="Helvetica"/>
                <a:cs typeface="Helvetica"/>
                <a:sym typeface="Helvetica"/>
              </a:defRPr>
            </a:lvl1pPr>
          </a:lstStyle>
          <a:p>
            <a:r>
              <a:t>Use cards, bullets, or a basic text box here based on content.</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L 1">
    <p:spTree>
      <p:nvGrpSpPr>
        <p:cNvPr id="1" name=""/>
        <p:cNvGrpSpPr/>
        <p:nvPr/>
      </p:nvGrpSpPr>
      <p:grpSpPr>
        <a:xfrm>
          <a:off x="0" y="0"/>
          <a:ext cx="0" cy="0"/>
          <a:chOff x="0" y="0"/>
          <a:chExt cx="0" cy="0"/>
        </a:xfrm>
      </p:grpSpPr>
      <p:sp>
        <p:nvSpPr>
          <p:cNvPr id="252" name="C H E C K   O N   L E A R N I N G"/>
          <p:cNvSpPr txBox="1"/>
          <p:nvPr/>
        </p:nvSpPr>
        <p:spPr>
          <a:xfrm>
            <a:off x="2587500" y="375055"/>
            <a:ext cx="7829799"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14507A"/>
                </a:solidFill>
                <a:latin typeface="Helvetica"/>
                <a:ea typeface="Helvetica"/>
                <a:cs typeface="Helvetica"/>
                <a:sym typeface="Helvetica"/>
              </a:defRPr>
            </a:lvl1pPr>
          </a:lstStyle>
          <a:p>
            <a:r>
              <a:t>C H E C K   O N   L E A R N I N G</a:t>
            </a:r>
          </a:p>
        </p:txBody>
      </p:sp>
      <p:sp>
        <p:nvSpPr>
          <p:cNvPr id="253" name="Rectangle"/>
          <p:cNvSpPr/>
          <p:nvPr/>
        </p:nvSpPr>
        <p:spPr>
          <a:xfrm>
            <a:off x="538712" y="1440888"/>
            <a:ext cx="11927375" cy="1829203"/>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57" name="Group"/>
          <p:cNvGrpSpPr/>
          <p:nvPr/>
        </p:nvGrpSpPr>
        <p:grpSpPr>
          <a:xfrm>
            <a:off x="747950" y="1868663"/>
            <a:ext cx="11508900" cy="783153"/>
            <a:chOff x="0" y="241299"/>
            <a:chExt cx="11508898" cy="783151"/>
          </a:xfrm>
        </p:grpSpPr>
        <p:sp>
          <p:nvSpPr>
            <p:cNvPr id="254" name="Question"/>
            <p:cNvSpPr/>
            <p:nvPr/>
          </p:nvSpPr>
          <p:spPr>
            <a:xfrm>
              <a:off x="0" y="241299"/>
              <a:ext cx="984089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pPr>
                <a:defRPr sz="3000"/>
              </a:pPr>
              <a:r>
                <a:rPr sz="2500"/>
                <a:t>Question</a:t>
              </a:r>
            </a:p>
          </p:txBody>
        </p:sp>
        <p:sp>
          <p:nvSpPr>
            <p:cNvPr id="255" name="A   Answer…"/>
            <p:cNvSpPr/>
            <p:nvPr/>
          </p:nvSpPr>
          <p:spPr>
            <a:xfrm>
              <a:off x="0" y="1024451"/>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256" name="C   Answer…"/>
            <p:cNvSpPr/>
            <p:nvPr/>
          </p:nvSpPr>
          <p:spPr>
            <a:xfrm>
              <a:off x="5530656" y="1024451"/>
              <a:ext cx="5978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L 2">
    <p:spTree>
      <p:nvGrpSpPr>
        <p:cNvPr id="1" name=""/>
        <p:cNvGrpSpPr/>
        <p:nvPr/>
      </p:nvGrpSpPr>
      <p:grpSpPr>
        <a:xfrm>
          <a:off x="0" y="0"/>
          <a:ext cx="0" cy="0"/>
          <a:chOff x="0" y="0"/>
          <a:chExt cx="0" cy="0"/>
        </a:xfrm>
      </p:grpSpPr>
      <p:sp>
        <p:nvSpPr>
          <p:cNvPr id="265" name="Rectangle"/>
          <p:cNvSpPr/>
          <p:nvPr/>
        </p:nvSpPr>
        <p:spPr>
          <a:xfrm>
            <a:off x="538712" y="3777123"/>
            <a:ext cx="11927376" cy="274611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69" name="Group"/>
          <p:cNvGrpSpPr/>
          <p:nvPr/>
        </p:nvGrpSpPr>
        <p:grpSpPr>
          <a:xfrm>
            <a:off x="814094" y="4463562"/>
            <a:ext cx="10750004" cy="2452738"/>
            <a:chOff x="0" y="241299"/>
            <a:chExt cx="10750003" cy="2452737"/>
          </a:xfrm>
        </p:grpSpPr>
        <p:sp>
          <p:nvSpPr>
            <p:cNvPr id="266" name="Question"/>
            <p:cNvSpPr/>
            <p:nvPr/>
          </p:nvSpPr>
          <p:spPr>
            <a:xfrm>
              <a:off x="0" y="241299"/>
              <a:ext cx="1075000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pPr>
                <a:defRPr sz="3000"/>
              </a:pPr>
              <a:r>
                <a:rPr sz="2500"/>
                <a:t>Question</a:t>
              </a:r>
            </a:p>
          </p:txBody>
        </p:sp>
        <p:sp>
          <p:nvSpPr>
            <p:cNvPr id="267" name="A   Answer…"/>
            <p:cNvSpPr/>
            <p:nvPr/>
          </p:nvSpPr>
          <p:spPr>
            <a:xfrm>
              <a:off x="0" y="1424037"/>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268" name="C   Answer…"/>
            <p:cNvSpPr/>
            <p:nvPr/>
          </p:nvSpPr>
          <p:spPr>
            <a:xfrm>
              <a:off x="5530656" y="1424037"/>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sp>
        <p:nvSpPr>
          <p:cNvPr id="270" name="C H E C K   O N   L E A R N I N G"/>
          <p:cNvSpPr txBox="1"/>
          <p:nvPr/>
        </p:nvSpPr>
        <p:spPr>
          <a:xfrm>
            <a:off x="2587500" y="375055"/>
            <a:ext cx="7829799"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14507A"/>
                </a:solidFill>
                <a:latin typeface="Helvetica"/>
                <a:ea typeface="Helvetica"/>
                <a:cs typeface="Helvetica"/>
                <a:sym typeface="Helvetica"/>
              </a:defRPr>
            </a:lvl1pPr>
          </a:lstStyle>
          <a:p>
            <a:r>
              <a:t>C H E C K   O N   L E A R N I N G</a:t>
            </a:r>
          </a:p>
        </p:txBody>
      </p:sp>
      <p:grpSp>
        <p:nvGrpSpPr>
          <p:cNvPr id="276" name="Group"/>
          <p:cNvGrpSpPr/>
          <p:nvPr/>
        </p:nvGrpSpPr>
        <p:grpSpPr>
          <a:xfrm>
            <a:off x="538712" y="1440888"/>
            <a:ext cx="11927375" cy="1829203"/>
            <a:chOff x="0" y="0"/>
            <a:chExt cx="11927374" cy="1829201"/>
          </a:xfrm>
        </p:grpSpPr>
        <p:sp>
          <p:nvSpPr>
            <p:cNvPr id="271" name="Rectangle"/>
            <p:cNvSpPr/>
            <p:nvPr/>
          </p:nvSpPr>
          <p:spPr>
            <a:xfrm>
              <a:off x="0" y="0"/>
              <a:ext cx="11927375" cy="1829202"/>
            </a:xfrm>
            <a:prstGeom prst="rect">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nvGrpSpPr>
            <p:cNvPr id="275" name="Group"/>
            <p:cNvGrpSpPr/>
            <p:nvPr/>
          </p:nvGrpSpPr>
          <p:grpSpPr>
            <a:xfrm>
              <a:off x="209238" y="427774"/>
              <a:ext cx="11508899" cy="783153"/>
              <a:chOff x="0" y="241299"/>
              <a:chExt cx="11508898" cy="783151"/>
            </a:xfrm>
          </p:grpSpPr>
          <p:sp>
            <p:nvSpPr>
              <p:cNvPr id="272" name="Question"/>
              <p:cNvSpPr/>
              <p:nvPr/>
            </p:nvSpPr>
            <p:spPr>
              <a:xfrm>
                <a:off x="0" y="241299"/>
                <a:ext cx="984089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pPr>
                  <a:defRPr sz="3000"/>
                </a:pPr>
                <a:r>
                  <a:rPr sz="2500"/>
                  <a:t>Question</a:t>
                </a:r>
              </a:p>
            </p:txBody>
          </p:sp>
          <p:sp>
            <p:nvSpPr>
              <p:cNvPr id="273" name="A   Answer…"/>
              <p:cNvSpPr/>
              <p:nvPr/>
            </p:nvSpPr>
            <p:spPr>
              <a:xfrm>
                <a:off x="0" y="1024451"/>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274" name="C   Answer…"/>
              <p:cNvSpPr/>
              <p:nvPr/>
            </p:nvSpPr>
            <p:spPr>
              <a:xfrm>
                <a:off x="5530656" y="1024451"/>
                <a:ext cx="5978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grpSp>
      <p:sp>
        <p:nvSpPr>
          <p:cNvPr id="277" name="Rectangle"/>
          <p:cNvSpPr/>
          <p:nvPr/>
        </p:nvSpPr>
        <p:spPr>
          <a:xfrm>
            <a:off x="194733" y="1109133"/>
            <a:ext cx="12615334" cy="2492713"/>
          </a:xfrm>
          <a:prstGeom prst="rect">
            <a:avLst/>
          </a:prstGeom>
          <a:solidFill>
            <a:srgbClr val="FFFFFF">
              <a:alpha val="70043"/>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A D J U T A N T   G E N E R A L    S C H O O L"/>
          <p:cNvSpPr txBox="1"/>
          <p:nvPr/>
        </p:nvSpPr>
        <p:spPr>
          <a:xfrm>
            <a:off x="1824663" y="7897531"/>
            <a:ext cx="9355474" cy="635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0">
                <a:solidFill>
                  <a:srgbClr val="5E5E5E"/>
                </a:solidFill>
                <a:latin typeface="Helvetica"/>
                <a:ea typeface="Helvetica"/>
                <a:cs typeface="Helvetica"/>
                <a:sym typeface="Helvetica"/>
              </a:defRPr>
            </a:lvl1pPr>
          </a:lstStyle>
          <a:p>
            <a:r>
              <a:rPr dirty="0"/>
              <a:t>A D J U T A N T   G E N E R A L    S C H O </a:t>
            </a:r>
            <a:r>
              <a:rPr dirty="0" err="1"/>
              <a:t>O</a:t>
            </a:r>
            <a:r>
              <a:rPr dirty="0"/>
              <a:t> L</a:t>
            </a:r>
          </a:p>
        </p:txBody>
      </p:sp>
      <p:sp>
        <p:nvSpPr>
          <p:cNvPr id="19" name="TITLE HERE"/>
          <p:cNvSpPr txBox="1"/>
          <p:nvPr/>
        </p:nvSpPr>
        <p:spPr>
          <a:xfrm>
            <a:off x="4778328" y="6869110"/>
            <a:ext cx="344814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pic>
        <p:nvPicPr>
          <p:cNvPr id="20" name="Crest - Army.png" descr="Crest - Army.png"/>
          <p:cNvPicPr>
            <a:picLocks noChangeAspect="1"/>
          </p:cNvPicPr>
          <p:nvPr/>
        </p:nvPicPr>
        <p:blipFill>
          <a:blip r:embed="rId2">
            <a:extLst/>
          </a:blip>
          <a:stretch>
            <a:fillRect/>
          </a:stretch>
        </p:blipFill>
        <p:spPr>
          <a:xfrm>
            <a:off x="3879850" y="900389"/>
            <a:ext cx="5245100" cy="5245101"/>
          </a:xfrm>
          <a:prstGeom prst="rect">
            <a:avLst/>
          </a:prstGeom>
          <a:ln w="12700">
            <a:miter lim="400000"/>
          </a:ln>
        </p:spPr>
      </p:pic>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L 3">
    <p:spTree>
      <p:nvGrpSpPr>
        <p:cNvPr id="1" name=""/>
        <p:cNvGrpSpPr/>
        <p:nvPr/>
      </p:nvGrpSpPr>
      <p:grpSpPr>
        <a:xfrm>
          <a:off x="0" y="0"/>
          <a:ext cx="0" cy="0"/>
          <a:chOff x="0" y="0"/>
          <a:chExt cx="0" cy="0"/>
        </a:xfrm>
      </p:grpSpPr>
      <p:sp>
        <p:nvSpPr>
          <p:cNvPr id="285" name="Rectangle"/>
          <p:cNvSpPr/>
          <p:nvPr/>
        </p:nvSpPr>
        <p:spPr>
          <a:xfrm>
            <a:off x="538712" y="7030271"/>
            <a:ext cx="11927376" cy="232026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89" name="Group"/>
          <p:cNvGrpSpPr/>
          <p:nvPr/>
        </p:nvGrpSpPr>
        <p:grpSpPr>
          <a:xfrm>
            <a:off x="790319" y="7587626"/>
            <a:ext cx="11424162" cy="2285059"/>
            <a:chOff x="0" y="241299"/>
            <a:chExt cx="11424161" cy="2285057"/>
          </a:xfrm>
        </p:grpSpPr>
        <p:sp>
          <p:nvSpPr>
            <p:cNvPr id="286" name="Question"/>
            <p:cNvSpPr/>
            <p:nvPr/>
          </p:nvSpPr>
          <p:spPr>
            <a:xfrm>
              <a:off x="0" y="241299"/>
              <a:ext cx="1142416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r>
                <a:t>Question</a:t>
              </a:r>
            </a:p>
          </p:txBody>
        </p:sp>
        <p:sp>
          <p:nvSpPr>
            <p:cNvPr id="287" name="A   Answer…"/>
            <p:cNvSpPr/>
            <p:nvPr/>
          </p:nvSpPr>
          <p:spPr>
            <a:xfrm>
              <a:off x="50800" y="1256357"/>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288" name="C   Answer…"/>
            <p:cNvSpPr/>
            <p:nvPr/>
          </p:nvSpPr>
          <p:spPr>
            <a:xfrm>
              <a:off x="5581456" y="1256357"/>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sp>
        <p:nvSpPr>
          <p:cNvPr id="290" name="C H E C K   O N   L E A R N I N G"/>
          <p:cNvSpPr txBox="1"/>
          <p:nvPr/>
        </p:nvSpPr>
        <p:spPr>
          <a:xfrm>
            <a:off x="2587500" y="375055"/>
            <a:ext cx="7829799"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14507A"/>
                </a:solidFill>
                <a:latin typeface="Helvetica"/>
                <a:ea typeface="Helvetica"/>
                <a:cs typeface="Helvetica"/>
                <a:sym typeface="Helvetica"/>
              </a:defRPr>
            </a:lvl1pPr>
          </a:lstStyle>
          <a:p>
            <a:r>
              <a:t>C H E C K   O N   L E A R N I N G</a:t>
            </a:r>
          </a:p>
        </p:txBody>
      </p:sp>
      <p:sp>
        <p:nvSpPr>
          <p:cNvPr id="291" name="Rectangle"/>
          <p:cNvSpPr/>
          <p:nvPr/>
        </p:nvSpPr>
        <p:spPr>
          <a:xfrm>
            <a:off x="538712" y="3777123"/>
            <a:ext cx="11927376" cy="274611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97" name="Group"/>
          <p:cNvGrpSpPr/>
          <p:nvPr/>
        </p:nvGrpSpPr>
        <p:grpSpPr>
          <a:xfrm>
            <a:off x="538712" y="1440888"/>
            <a:ext cx="11927375" cy="1829203"/>
            <a:chOff x="0" y="0"/>
            <a:chExt cx="11927374" cy="1829201"/>
          </a:xfrm>
        </p:grpSpPr>
        <p:sp>
          <p:nvSpPr>
            <p:cNvPr id="292" name="Rectangle"/>
            <p:cNvSpPr/>
            <p:nvPr/>
          </p:nvSpPr>
          <p:spPr>
            <a:xfrm>
              <a:off x="0" y="0"/>
              <a:ext cx="11927375" cy="1829202"/>
            </a:xfrm>
            <a:prstGeom prst="rect">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nvGrpSpPr>
            <p:cNvPr id="296" name="Group"/>
            <p:cNvGrpSpPr/>
            <p:nvPr/>
          </p:nvGrpSpPr>
          <p:grpSpPr>
            <a:xfrm>
              <a:off x="209238" y="427774"/>
              <a:ext cx="11508899" cy="783153"/>
              <a:chOff x="0" y="241299"/>
              <a:chExt cx="11508898" cy="783151"/>
            </a:xfrm>
          </p:grpSpPr>
          <p:sp>
            <p:nvSpPr>
              <p:cNvPr id="293" name="Question"/>
              <p:cNvSpPr/>
              <p:nvPr/>
            </p:nvSpPr>
            <p:spPr>
              <a:xfrm>
                <a:off x="0" y="241299"/>
                <a:ext cx="984089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pPr>
                  <a:defRPr sz="3000"/>
                </a:pPr>
                <a:r>
                  <a:rPr sz="2500"/>
                  <a:t>Question</a:t>
                </a:r>
              </a:p>
            </p:txBody>
          </p:sp>
          <p:sp>
            <p:nvSpPr>
              <p:cNvPr id="294" name="A   Answer…"/>
              <p:cNvSpPr/>
              <p:nvPr/>
            </p:nvSpPr>
            <p:spPr>
              <a:xfrm>
                <a:off x="0" y="1024451"/>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295" name="C   Answer…"/>
              <p:cNvSpPr/>
              <p:nvPr/>
            </p:nvSpPr>
            <p:spPr>
              <a:xfrm>
                <a:off x="5530656" y="1024451"/>
                <a:ext cx="5978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grpSp>
      <p:grpSp>
        <p:nvGrpSpPr>
          <p:cNvPr id="301" name="Group"/>
          <p:cNvGrpSpPr/>
          <p:nvPr/>
        </p:nvGrpSpPr>
        <p:grpSpPr>
          <a:xfrm>
            <a:off x="814094" y="4463562"/>
            <a:ext cx="10750004" cy="2452738"/>
            <a:chOff x="0" y="241299"/>
            <a:chExt cx="10750003" cy="2452737"/>
          </a:xfrm>
        </p:grpSpPr>
        <p:sp>
          <p:nvSpPr>
            <p:cNvPr id="298" name="Question"/>
            <p:cNvSpPr/>
            <p:nvPr/>
          </p:nvSpPr>
          <p:spPr>
            <a:xfrm>
              <a:off x="0" y="241299"/>
              <a:ext cx="1075000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2500">
                  <a:solidFill>
                    <a:srgbClr val="1B72AE"/>
                  </a:solidFill>
                  <a:latin typeface="Helvetica"/>
                  <a:ea typeface="Helvetica"/>
                  <a:cs typeface="Helvetica"/>
                  <a:sym typeface="Helvetica"/>
                </a:defRPr>
              </a:lvl1pPr>
            </a:lstStyle>
            <a:p>
              <a:pPr>
                <a:defRPr sz="3000"/>
              </a:pPr>
              <a:r>
                <a:rPr sz="2500"/>
                <a:t>Question</a:t>
              </a:r>
            </a:p>
          </p:txBody>
        </p:sp>
        <p:sp>
          <p:nvSpPr>
            <p:cNvPr id="299" name="A   Answer…"/>
            <p:cNvSpPr/>
            <p:nvPr/>
          </p:nvSpPr>
          <p:spPr>
            <a:xfrm>
              <a:off x="0" y="1424037"/>
              <a:ext cx="51376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A</a:t>
              </a:r>
              <a:r>
                <a:t>   Answer</a:t>
              </a:r>
            </a:p>
            <a:p>
              <a:pPr algn="l">
                <a:defRPr sz="2500" b="0">
                  <a:solidFill>
                    <a:srgbClr val="5E5E5E"/>
                  </a:solidFill>
                  <a:latin typeface="Helvetica"/>
                  <a:ea typeface="Helvetica"/>
                  <a:cs typeface="Helvetica"/>
                  <a:sym typeface="Helvetica"/>
                </a:defRPr>
              </a:pPr>
              <a:r>
                <a:rPr b="1"/>
                <a:t>B</a:t>
              </a:r>
              <a:r>
                <a:t>   Answer</a:t>
              </a:r>
            </a:p>
          </p:txBody>
        </p:sp>
        <p:sp>
          <p:nvSpPr>
            <p:cNvPr id="300" name="C   Answer…"/>
            <p:cNvSpPr/>
            <p:nvPr/>
          </p:nvSpPr>
          <p:spPr>
            <a:xfrm>
              <a:off x="5530656" y="1424037"/>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l">
                <a:defRPr sz="2500" b="0">
                  <a:solidFill>
                    <a:srgbClr val="5E5E5E"/>
                  </a:solidFill>
                  <a:latin typeface="Helvetica"/>
                  <a:ea typeface="Helvetica"/>
                  <a:cs typeface="Helvetica"/>
                  <a:sym typeface="Helvetica"/>
                </a:defRPr>
              </a:pPr>
              <a:r>
                <a:rPr b="1"/>
                <a:t>C</a:t>
              </a:r>
              <a:r>
                <a:t>   Answer</a:t>
              </a:r>
            </a:p>
            <a:p>
              <a:pPr algn="l">
                <a:defRPr sz="2500" b="0">
                  <a:solidFill>
                    <a:srgbClr val="5E5E5E"/>
                  </a:solidFill>
                  <a:latin typeface="Helvetica"/>
                  <a:ea typeface="Helvetica"/>
                  <a:cs typeface="Helvetica"/>
                  <a:sym typeface="Helvetica"/>
                </a:defRPr>
              </a:pPr>
              <a:r>
                <a:rPr b="1"/>
                <a:t>D</a:t>
              </a:r>
              <a:r>
                <a:t>   Answer</a:t>
              </a:r>
            </a:p>
          </p:txBody>
        </p:sp>
      </p:grpSp>
      <p:sp>
        <p:nvSpPr>
          <p:cNvPr id="302" name="Rectangle"/>
          <p:cNvSpPr/>
          <p:nvPr/>
        </p:nvSpPr>
        <p:spPr>
          <a:xfrm>
            <a:off x="194733" y="1311738"/>
            <a:ext cx="12615334" cy="5493051"/>
          </a:xfrm>
          <a:prstGeom prst="rect">
            <a:avLst/>
          </a:prstGeom>
          <a:solidFill>
            <a:srgbClr val="FFFFFF">
              <a:alpha val="70043"/>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0240" y="8882098"/>
            <a:ext cx="3034453" cy="677333"/>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443307" y="8882098"/>
            <a:ext cx="4118187" cy="677333"/>
          </a:xfrm>
          <a:prstGeom prst="rect">
            <a:avLst/>
          </a:prstGeom>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071B0936-6A95-44E0-9C38-5179C053F7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139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38062B61-8B5B-4B10-B1C0-13B4191D31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482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071B0936-6A95-44E0-9C38-5179C053F7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697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58F9BE21-B4D5-4234-BB9E-DCB2675362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6584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EOLC 3.0</a:t>
            </a:r>
          </a:p>
        </p:txBody>
      </p:sp>
      <p:sp>
        <p:nvSpPr>
          <p:cNvPr id="7" name="Slide Number Placeholder 6"/>
          <p:cNvSpPr>
            <a:spLocks noGrp="1"/>
          </p:cNvSpPr>
          <p:nvPr>
            <p:ph type="sldNum" sz="quarter" idx="12"/>
          </p:nvPr>
        </p:nvSpPr>
        <p:spPr/>
        <p:txBody>
          <a:bodyPr/>
          <a:lstStyle>
            <a:lvl1pPr>
              <a:defRPr/>
            </a:lvl1pPr>
          </a:lstStyle>
          <a:p>
            <a:fld id="{CF45759B-DB5B-49F1-9786-0731341C04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953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EOLC 3.0</a:t>
            </a:r>
          </a:p>
        </p:txBody>
      </p:sp>
      <p:sp>
        <p:nvSpPr>
          <p:cNvPr id="9" name="Slide Number Placeholder 8"/>
          <p:cNvSpPr>
            <a:spLocks noGrp="1"/>
          </p:cNvSpPr>
          <p:nvPr>
            <p:ph type="sldNum" sz="quarter" idx="12"/>
          </p:nvPr>
        </p:nvSpPr>
        <p:spPr/>
        <p:txBody>
          <a:bodyPr/>
          <a:lstStyle>
            <a:lvl1pPr>
              <a:defRPr/>
            </a:lvl1pPr>
          </a:lstStyle>
          <a:p>
            <a:fld id="{B699B896-5A2A-40EA-BD87-88AD3A6073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176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EOLC 3.0</a:t>
            </a:r>
          </a:p>
        </p:txBody>
      </p:sp>
      <p:sp>
        <p:nvSpPr>
          <p:cNvPr id="5" name="Slide Number Placeholder 4"/>
          <p:cNvSpPr>
            <a:spLocks noGrp="1"/>
          </p:cNvSpPr>
          <p:nvPr>
            <p:ph type="sldNum" sz="quarter" idx="12"/>
          </p:nvPr>
        </p:nvSpPr>
        <p:spPr/>
        <p:txBody>
          <a:bodyPr/>
          <a:lstStyle>
            <a:lvl1pPr>
              <a:defRPr/>
            </a:lvl1pPr>
          </a:lstStyle>
          <a:p>
            <a:fld id="{2C5151C5-2951-45AD-9999-E898A58FFC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32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EOLC 3.0</a:t>
            </a:r>
          </a:p>
        </p:txBody>
      </p:sp>
      <p:sp>
        <p:nvSpPr>
          <p:cNvPr id="4" name="Slide Number Placeholder 3"/>
          <p:cNvSpPr>
            <a:spLocks noGrp="1"/>
          </p:cNvSpPr>
          <p:nvPr>
            <p:ph type="sldNum" sz="quarter" idx="12"/>
          </p:nvPr>
        </p:nvSpPr>
        <p:spPr/>
        <p:txBody>
          <a:bodyPr/>
          <a:lstStyle>
            <a:lvl1pPr>
              <a:defRPr/>
            </a:lvl1pPr>
          </a:lstStyle>
          <a:p>
            <a:fld id="{695AA066-3470-4274-841E-FFD5DF9B16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746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EOLC 3.0</a:t>
            </a:r>
          </a:p>
        </p:txBody>
      </p:sp>
      <p:sp>
        <p:nvSpPr>
          <p:cNvPr id="7" name="Slide Number Placeholder 6"/>
          <p:cNvSpPr>
            <a:spLocks noGrp="1"/>
          </p:cNvSpPr>
          <p:nvPr>
            <p:ph type="sldNum" sz="quarter" idx="12"/>
          </p:nvPr>
        </p:nvSpPr>
        <p:spPr/>
        <p:txBody>
          <a:bodyPr/>
          <a:lstStyle>
            <a:lvl1pPr>
              <a:defRPr/>
            </a:lvl1pPr>
          </a:lstStyle>
          <a:p>
            <a:fld id="{D3BDF4B4-0E8D-4F37-BDEA-0AB00E6F16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1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Section Slide">
    <p:spTree>
      <p:nvGrpSpPr>
        <p:cNvPr id="1" name=""/>
        <p:cNvGrpSpPr/>
        <p:nvPr/>
      </p:nvGrpSpPr>
      <p:grpSpPr>
        <a:xfrm>
          <a:off x="0" y="0"/>
          <a:ext cx="0" cy="0"/>
          <a:chOff x="0" y="0"/>
          <a:chExt cx="0" cy="0"/>
        </a:xfrm>
      </p:grpSpPr>
      <p:sp>
        <p:nvSpPr>
          <p:cNvPr id="28" name="Rectangle"/>
          <p:cNvSpPr/>
          <p:nvPr/>
        </p:nvSpPr>
        <p:spPr>
          <a:xfrm>
            <a:off x="144447" y="106999"/>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1" name="Group"/>
          <p:cNvGrpSpPr/>
          <p:nvPr/>
        </p:nvGrpSpPr>
        <p:grpSpPr>
          <a:xfrm>
            <a:off x="302647" y="222464"/>
            <a:ext cx="12358409" cy="1538008"/>
            <a:chOff x="-20549" y="115465"/>
            <a:chExt cx="12358407" cy="1538007"/>
          </a:xfrm>
        </p:grpSpPr>
        <p:pic>
          <p:nvPicPr>
            <p:cNvPr id="29" name="Crest - Army.png" descr="Crest - Army.png"/>
            <p:cNvPicPr>
              <a:picLocks noChangeAspect="1"/>
            </p:cNvPicPr>
            <p:nvPr/>
          </p:nvPicPr>
          <p:blipFill>
            <a:blip r:embed="rId2">
              <a:extLst/>
            </a:blip>
            <a:stretch>
              <a:fillRect/>
            </a:stretch>
          </p:blipFill>
          <p:spPr>
            <a:xfrm>
              <a:off x="-20549" y="115465"/>
              <a:ext cx="1538007" cy="1538007"/>
            </a:xfrm>
            <a:prstGeom prst="rect">
              <a:avLst/>
            </a:prstGeom>
            <a:ln w="12700" cap="flat">
              <a:noFill/>
              <a:miter lim="400000"/>
            </a:ln>
            <a:effectLst/>
          </p:spPr>
        </p:pic>
        <p:pic>
          <p:nvPicPr>
            <p:cNvPr id="30" name="Crest - Army.png" descr="Crest - Army.png"/>
            <p:cNvPicPr>
              <a:picLocks noChangeAspect="1"/>
            </p:cNvPicPr>
            <p:nvPr/>
          </p:nvPicPr>
          <p:blipFill>
            <a:blip r:embed="rId2">
              <a:extLst/>
            </a:blip>
            <a:stretch>
              <a:fillRect/>
            </a:stretch>
          </p:blipFill>
          <p:spPr>
            <a:xfrm>
              <a:off x="10799851" y="115465"/>
              <a:ext cx="1538007" cy="1538007"/>
            </a:xfrm>
            <a:prstGeom prst="rect">
              <a:avLst/>
            </a:prstGeom>
            <a:ln w="12700" cap="flat">
              <a:noFill/>
              <a:miter lim="400000"/>
            </a:ln>
            <a:effectLst/>
          </p:spPr>
        </p:pic>
      </p:gr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EOLC 3.0</a:t>
            </a:r>
          </a:p>
        </p:txBody>
      </p:sp>
      <p:sp>
        <p:nvSpPr>
          <p:cNvPr id="7" name="Slide Number Placeholder 6"/>
          <p:cNvSpPr>
            <a:spLocks noGrp="1"/>
          </p:cNvSpPr>
          <p:nvPr>
            <p:ph type="sldNum" sz="quarter" idx="12"/>
          </p:nvPr>
        </p:nvSpPr>
        <p:spPr/>
        <p:txBody>
          <a:bodyPr/>
          <a:lstStyle>
            <a:lvl1pPr>
              <a:defRPr/>
            </a:lvl1pPr>
          </a:lstStyle>
          <a:p>
            <a:fld id="{DB59C9F9-9F25-4C28-98F9-E8123260A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308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0B770EA2-CB20-427F-9E55-3EA5B56496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348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EOLC 3.0</a:t>
            </a:r>
          </a:p>
        </p:txBody>
      </p:sp>
      <p:sp>
        <p:nvSpPr>
          <p:cNvPr id="6" name="Slide Number Placeholder 5"/>
          <p:cNvSpPr>
            <a:spLocks noGrp="1"/>
          </p:cNvSpPr>
          <p:nvPr>
            <p:ph type="sldNum" sz="quarter" idx="12"/>
          </p:nvPr>
        </p:nvSpPr>
        <p:spPr/>
        <p:txBody>
          <a:bodyPr/>
          <a:lstStyle>
            <a:lvl1pPr>
              <a:defRPr/>
            </a:lvl1pPr>
          </a:lstStyle>
          <a:p>
            <a:fld id="{597402FB-F538-4B51-AC76-A8E2F45F34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301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Section Slide">
    <p:spTree>
      <p:nvGrpSpPr>
        <p:cNvPr id="1" name=""/>
        <p:cNvGrpSpPr/>
        <p:nvPr/>
      </p:nvGrpSpPr>
      <p:grpSpPr>
        <a:xfrm>
          <a:off x="0" y="0"/>
          <a:ext cx="0" cy="0"/>
          <a:chOff x="0" y="0"/>
          <a:chExt cx="0" cy="0"/>
        </a:xfrm>
      </p:grpSpPr>
      <p:sp>
        <p:nvSpPr>
          <p:cNvPr id="28" name="Rectangle"/>
          <p:cNvSpPr/>
          <p:nvPr/>
        </p:nvSpPr>
        <p:spPr>
          <a:xfrm>
            <a:off x="144447" y="106999"/>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1" name="Group"/>
          <p:cNvGrpSpPr/>
          <p:nvPr/>
        </p:nvGrpSpPr>
        <p:grpSpPr>
          <a:xfrm>
            <a:off x="302647" y="222464"/>
            <a:ext cx="12358409" cy="1538008"/>
            <a:chOff x="-20549" y="115465"/>
            <a:chExt cx="12358407" cy="1538007"/>
          </a:xfrm>
        </p:grpSpPr>
        <p:pic>
          <p:nvPicPr>
            <p:cNvPr id="29" name="Crest - Army.png" descr="Crest - Army.png"/>
            <p:cNvPicPr>
              <a:picLocks noChangeAspect="1"/>
            </p:cNvPicPr>
            <p:nvPr/>
          </p:nvPicPr>
          <p:blipFill>
            <a:blip r:embed="rId2">
              <a:extLst/>
            </a:blip>
            <a:stretch>
              <a:fillRect/>
            </a:stretch>
          </p:blipFill>
          <p:spPr>
            <a:xfrm>
              <a:off x="-20549" y="115465"/>
              <a:ext cx="1538007" cy="1538007"/>
            </a:xfrm>
            <a:prstGeom prst="rect">
              <a:avLst/>
            </a:prstGeom>
            <a:ln w="12700" cap="flat">
              <a:noFill/>
              <a:miter lim="400000"/>
            </a:ln>
            <a:effectLst/>
          </p:spPr>
        </p:pic>
        <p:pic>
          <p:nvPicPr>
            <p:cNvPr id="30" name="Crest - Army.png" descr="Crest - Army.png"/>
            <p:cNvPicPr>
              <a:picLocks noChangeAspect="1"/>
            </p:cNvPicPr>
            <p:nvPr/>
          </p:nvPicPr>
          <p:blipFill>
            <a:blip r:embed="rId2">
              <a:extLst/>
            </a:blip>
            <a:stretch>
              <a:fillRect/>
            </a:stretch>
          </p:blipFill>
          <p:spPr>
            <a:xfrm>
              <a:off x="10799851" y="115465"/>
              <a:ext cx="1538007" cy="1538007"/>
            </a:xfrm>
            <a:prstGeom prst="rect">
              <a:avLst/>
            </a:prstGeom>
            <a:ln w="12700" cap="flat">
              <a:noFill/>
              <a:miter lim="400000"/>
            </a:ln>
            <a:effectLst/>
          </p:spPr>
        </p:pic>
      </p:gr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809494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0986C-DCE9-4509-8C02-AAAD2DD0E0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627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A84B6-6B0E-4BAC-9367-7013954F0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114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5A8C1-DCC9-4C9E-AE56-5AAEEBF6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42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669A2D-AC2F-42B0-B5FC-27CE40CA7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887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CEE094-1741-47B6-83CD-524774AC2D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3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DCBDBA-A283-4C5A-B88F-3B99593C5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20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ntro Concept Slide">
    <p:spTree>
      <p:nvGrpSpPr>
        <p:cNvPr id="1" name=""/>
        <p:cNvGrpSpPr/>
        <p:nvPr/>
      </p:nvGrpSpPr>
      <p:grpSpPr>
        <a:xfrm>
          <a:off x="0" y="0"/>
          <a:ext cx="0" cy="0"/>
          <a:chOff x="0" y="0"/>
          <a:chExt cx="0" cy="0"/>
        </a:xfrm>
      </p:grpSpPr>
      <p:pic>
        <p:nvPicPr>
          <p:cNvPr id="39" name="Screen Shot 2018-11-20 at 1.38.47 PM.png" descr="Screen Shot 2018-11-20 at 1.38.47 PM.png"/>
          <p:cNvPicPr>
            <a:picLocks noChangeAspect="1"/>
          </p:cNvPicPr>
          <p:nvPr/>
        </p:nvPicPr>
        <p:blipFill>
          <a:blip r:embed="rId2">
            <a:extLst/>
          </a:blip>
          <a:srcRect t="10002" b="1987"/>
          <a:stretch>
            <a:fillRect/>
          </a:stretch>
        </p:blipFill>
        <p:spPr>
          <a:xfrm>
            <a:off x="-78582" y="-294051"/>
            <a:ext cx="13162003" cy="7631757"/>
          </a:xfrm>
          <a:prstGeom prst="rect">
            <a:avLst/>
          </a:prstGeom>
          <a:ln w="12700">
            <a:miter lim="400000"/>
          </a:ln>
        </p:spPr>
      </p:pic>
      <p:sp>
        <p:nvSpPr>
          <p:cNvPr id="40" name="Title Here"/>
          <p:cNvSpPr txBox="1"/>
          <p:nvPr/>
        </p:nvSpPr>
        <p:spPr>
          <a:xfrm>
            <a:off x="781033" y="6196242"/>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FFFFFF"/>
                </a:solidFill>
                <a:latin typeface="Helvetica"/>
                <a:ea typeface="Helvetica"/>
                <a:cs typeface="Helvetica"/>
                <a:sym typeface="Helvetica"/>
              </a:defRPr>
            </a:lvl1pPr>
          </a:lstStyle>
          <a:p>
            <a:r>
              <a:t>Title Here</a:t>
            </a:r>
          </a:p>
        </p:txBody>
      </p:sp>
      <p:sp>
        <p:nvSpPr>
          <p:cNvPr id="41" name="Lorem ipsum dolor sit amet, duo dissentias deterruisset ut, ea eum diam etiam facilis."/>
          <p:cNvSpPr txBox="1"/>
          <p:nvPr/>
        </p:nvSpPr>
        <p:spPr>
          <a:xfrm>
            <a:off x="781033" y="8444142"/>
            <a:ext cx="6320747" cy="863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42" name="SUBTITLE"/>
          <p:cNvSpPr txBox="1"/>
          <p:nvPr/>
        </p:nvSpPr>
        <p:spPr>
          <a:xfrm>
            <a:off x="781033" y="7691966"/>
            <a:ext cx="2287316" cy="635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a:solidFill>
                  <a:srgbClr val="5E5E5E"/>
                </a:solidFill>
                <a:latin typeface="Helvetica"/>
                <a:ea typeface="Helvetica"/>
                <a:cs typeface="Helvetica"/>
                <a:sym typeface="Helvetica"/>
              </a:defRPr>
            </a:lvl1pPr>
          </a:lstStyle>
          <a:p>
            <a:r>
              <a:t>SUBTITLE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50E82A1-DCA2-4362-892C-9BEF8BB7DE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92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A291F8-3DAA-4099-80EB-B75A4530BD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076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1B6DDD-0898-40DD-AA0F-0AEB36BEF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074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D582AB-DCEC-400B-9C1F-84F714C5F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095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solidFill>
                  <a:srgbClr val="000000"/>
                </a:solidFill>
              </a:rPr>
              <a:t>3 September 2019</a:t>
            </a: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EOLC Version 5.1</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B5822-9675-426E-87AC-29F2819A1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88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Section Slide">
    <p:spTree>
      <p:nvGrpSpPr>
        <p:cNvPr id="1" name=""/>
        <p:cNvGrpSpPr/>
        <p:nvPr/>
      </p:nvGrpSpPr>
      <p:grpSpPr>
        <a:xfrm>
          <a:off x="0" y="0"/>
          <a:ext cx="0" cy="0"/>
          <a:chOff x="0" y="0"/>
          <a:chExt cx="0" cy="0"/>
        </a:xfrm>
      </p:grpSpPr>
      <p:sp>
        <p:nvSpPr>
          <p:cNvPr id="28" name="Rectangle"/>
          <p:cNvSpPr/>
          <p:nvPr/>
        </p:nvSpPr>
        <p:spPr>
          <a:xfrm>
            <a:off x="144448" y="107000"/>
            <a:ext cx="12709131"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2200" b="0" kern="1200">
              <a:solidFill>
                <a:srgbClr val="FFFFFF"/>
              </a:solidFill>
              <a:latin typeface="Arial"/>
              <a:ea typeface="+mn-ea"/>
              <a:cs typeface="Arial" charset="0"/>
              <a:sym typeface="Helvetica Neue Medium"/>
            </a:endParaRPr>
          </a:p>
        </p:txBody>
      </p:sp>
      <p:grpSp>
        <p:nvGrpSpPr>
          <p:cNvPr id="31" name="Group"/>
          <p:cNvGrpSpPr/>
          <p:nvPr/>
        </p:nvGrpSpPr>
        <p:grpSpPr>
          <a:xfrm>
            <a:off x="302647" y="222464"/>
            <a:ext cx="12358409" cy="1538008"/>
            <a:chOff x="-20549" y="115465"/>
            <a:chExt cx="12358407" cy="1538007"/>
          </a:xfrm>
        </p:grpSpPr>
        <p:pic>
          <p:nvPicPr>
            <p:cNvPr id="29" name="Crest - Army.png" descr="Crest - Army.png"/>
            <p:cNvPicPr>
              <a:picLocks noChangeAspect="1"/>
            </p:cNvPicPr>
            <p:nvPr/>
          </p:nvPicPr>
          <p:blipFill>
            <a:blip r:embed="rId2">
              <a:extLst/>
            </a:blip>
            <a:stretch>
              <a:fillRect/>
            </a:stretch>
          </p:blipFill>
          <p:spPr>
            <a:xfrm>
              <a:off x="-20549" y="115465"/>
              <a:ext cx="1538007" cy="1538007"/>
            </a:xfrm>
            <a:prstGeom prst="rect">
              <a:avLst/>
            </a:prstGeom>
            <a:ln w="12700" cap="flat">
              <a:noFill/>
              <a:miter lim="400000"/>
            </a:ln>
            <a:effectLst/>
          </p:spPr>
        </p:pic>
        <p:pic>
          <p:nvPicPr>
            <p:cNvPr id="30" name="Crest - Army.png" descr="Crest - Army.png"/>
            <p:cNvPicPr>
              <a:picLocks noChangeAspect="1"/>
            </p:cNvPicPr>
            <p:nvPr/>
          </p:nvPicPr>
          <p:blipFill>
            <a:blip r:embed="rId2">
              <a:extLst/>
            </a:blip>
            <a:stretch>
              <a:fillRect/>
            </a:stretch>
          </p:blipFill>
          <p:spPr>
            <a:xfrm>
              <a:off x="10799851" y="115465"/>
              <a:ext cx="1538007" cy="1538007"/>
            </a:xfrm>
            <a:prstGeom prst="rect">
              <a:avLst/>
            </a:prstGeom>
            <a:ln w="12700" cap="flat">
              <a:noFill/>
              <a:miter lim="400000"/>
            </a:ln>
            <a:effectLst/>
          </p:spPr>
        </p:pic>
      </p:grpSp>
      <p:sp>
        <p:nvSpPr>
          <p:cNvPr id="32"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98488946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White Cards C">
    <p:spTree>
      <p:nvGrpSpPr>
        <p:cNvPr id="1" name=""/>
        <p:cNvGrpSpPr/>
        <p:nvPr/>
      </p:nvGrpSpPr>
      <p:grpSpPr>
        <a:xfrm>
          <a:off x="0" y="0"/>
          <a:ext cx="0" cy="0"/>
          <a:chOff x="0" y="0"/>
          <a:chExt cx="0" cy="0"/>
        </a:xfrm>
      </p:grpSpPr>
      <p:sp>
        <p:nvSpPr>
          <p:cNvPr id="50" name="Rectangle"/>
          <p:cNvSpPr/>
          <p:nvPr/>
        </p:nvSpPr>
        <p:spPr>
          <a:xfrm>
            <a:off x="8805213"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 name="Lorem ipsum dolor sit amet, duo dissentias deterruisset ut, ea eum diam etiam facilis."/>
          <p:cNvSpPr txBox="1"/>
          <p:nvPr/>
        </p:nvSpPr>
        <p:spPr>
          <a:xfrm>
            <a:off x="8896496" y="5604304"/>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52" name="TITLE"/>
          <p:cNvSpPr txBox="1"/>
          <p:nvPr/>
        </p:nvSpPr>
        <p:spPr>
          <a:xfrm>
            <a:off x="10185817" y="4060325"/>
            <a:ext cx="1172469"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5E5E5E"/>
                </a:solidFill>
                <a:latin typeface="Helvetica"/>
                <a:ea typeface="Helvetica"/>
                <a:cs typeface="Helvetica"/>
                <a:sym typeface="Helvetica"/>
              </a:defRPr>
            </a:lvl1pPr>
          </a:lstStyle>
          <a:p>
            <a:r>
              <a:t>TITLE</a:t>
            </a:r>
          </a:p>
        </p:txBody>
      </p:sp>
      <p:sp>
        <p:nvSpPr>
          <p:cNvPr id="53"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54" name="Rectangle"/>
          <p:cNvSpPr/>
          <p:nvPr/>
        </p:nvSpPr>
        <p:spPr>
          <a:xfrm>
            <a:off x="265908"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 name="Lorem ipsum dolor sit amet, duo dissentias deterruisset ut, ea eum diam etiam facilis."/>
          <p:cNvSpPr txBox="1"/>
          <p:nvPr/>
        </p:nvSpPr>
        <p:spPr>
          <a:xfrm>
            <a:off x="357192" y="5604304"/>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56" name="TITLE"/>
          <p:cNvSpPr txBox="1"/>
          <p:nvPr/>
        </p:nvSpPr>
        <p:spPr>
          <a:xfrm>
            <a:off x="1646513" y="4060325"/>
            <a:ext cx="1172469"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5E5E5E"/>
                </a:solidFill>
                <a:latin typeface="Helvetica"/>
                <a:ea typeface="Helvetica"/>
                <a:cs typeface="Helvetica"/>
                <a:sym typeface="Helvetica"/>
              </a:defRPr>
            </a:lvl1pPr>
          </a:lstStyle>
          <a:p>
            <a:r>
              <a:t>TITLE</a:t>
            </a:r>
          </a:p>
        </p:txBody>
      </p:sp>
      <p:sp>
        <p:nvSpPr>
          <p:cNvPr id="57" name="Rectangle"/>
          <p:cNvSpPr/>
          <p:nvPr/>
        </p:nvSpPr>
        <p:spPr>
          <a:xfrm>
            <a:off x="4535561" y="3267437"/>
            <a:ext cx="3933678"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8" name="Lorem ipsum dolor sit amet, duo dissentias deterruisset ut, ea eum diam etiam facilis."/>
          <p:cNvSpPr txBox="1"/>
          <p:nvPr/>
        </p:nvSpPr>
        <p:spPr>
          <a:xfrm>
            <a:off x="4626844" y="5604304"/>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59" name="TITLE"/>
          <p:cNvSpPr txBox="1"/>
          <p:nvPr/>
        </p:nvSpPr>
        <p:spPr>
          <a:xfrm>
            <a:off x="5916166" y="4060325"/>
            <a:ext cx="1172468"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5E5E5E"/>
                </a:solidFill>
                <a:latin typeface="Helvetica"/>
                <a:ea typeface="Helvetica"/>
                <a:cs typeface="Helvetica"/>
                <a:sym typeface="Helvetica"/>
              </a:defRPr>
            </a:lvl1pPr>
          </a:lstStyle>
          <a:p>
            <a:r>
              <a:t>TITLE</a:t>
            </a:r>
          </a:p>
        </p:txBody>
      </p:sp>
      <p:sp>
        <p:nvSpPr>
          <p:cNvPr id="60" name="Line"/>
          <p:cNvSpPr/>
          <p:nvPr/>
        </p:nvSpPr>
        <p:spPr>
          <a:xfrm>
            <a:off x="6090961" y="4991918"/>
            <a:ext cx="822877" cy="1"/>
          </a:xfrm>
          <a:prstGeom prst="line">
            <a:avLst/>
          </a:prstGeom>
          <a:ln w="63500">
            <a:solidFill>
              <a:srgbClr val="1A6FA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1" name="Line"/>
          <p:cNvSpPr/>
          <p:nvPr/>
        </p:nvSpPr>
        <p:spPr>
          <a:xfrm>
            <a:off x="1821309" y="4991918"/>
            <a:ext cx="822877" cy="1"/>
          </a:xfrm>
          <a:prstGeom prst="line">
            <a:avLst/>
          </a:prstGeom>
          <a:ln w="63500">
            <a:solidFill>
              <a:srgbClr val="1A6FA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2" name="Line"/>
          <p:cNvSpPr/>
          <p:nvPr/>
        </p:nvSpPr>
        <p:spPr>
          <a:xfrm>
            <a:off x="10360614" y="4991918"/>
            <a:ext cx="822877" cy="1"/>
          </a:xfrm>
          <a:prstGeom prst="line">
            <a:avLst/>
          </a:prstGeom>
          <a:ln w="63500">
            <a:solidFill>
              <a:srgbClr val="1A6FA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White Cards A">
    <p:spTree>
      <p:nvGrpSpPr>
        <p:cNvPr id="1" name=""/>
        <p:cNvGrpSpPr/>
        <p:nvPr/>
      </p:nvGrpSpPr>
      <p:grpSpPr>
        <a:xfrm>
          <a:off x="0" y="0"/>
          <a:ext cx="0" cy="0"/>
          <a:chOff x="0" y="0"/>
          <a:chExt cx="0" cy="0"/>
        </a:xfrm>
      </p:grpSpPr>
      <p:sp>
        <p:nvSpPr>
          <p:cNvPr id="70" name="Rectangle"/>
          <p:cNvSpPr/>
          <p:nvPr/>
        </p:nvSpPr>
        <p:spPr>
          <a:xfrm>
            <a:off x="8805213"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1" name="Lorem ipsum dolor sit amet, duo dissentias deterruisset ut, ea eum diam etiam facilis."/>
          <p:cNvSpPr txBox="1"/>
          <p:nvPr/>
        </p:nvSpPr>
        <p:spPr>
          <a:xfrm>
            <a:off x="8896496" y="4760051"/>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72"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73" name="Rectangle"/>
          <p:cNvSpPr/>
          <p:nvPr/>
        </p:nvSpPr>
        <p:spPr>
          <a:xfrm>
            <a:off x="265908"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 name="Lorem ipsum dolor sit amet, duo dissentias deterruisset ut, ea eum diam etiam facilis."/>
          <p:cNvSpPr txBox="1"/>
          <p:nvPr/>
        </p:nvSpPr>
        <p:spPr>
          <a:xfrm>
            <a:off x="357192" y="4760051"/>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75" name="Rectangle"/>
          <p:cNvSpPr/>
          <p:nvPr/>
        </p:nvSpPr>
        <p:spPr>
          <a:xfrm>
            <a:off x="4535561" y="3267437"/>
            <a:ext cx="3933678"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6" name="Lorem ipsum dolor sit amet, duo dissentias deterruisset ut, ea eum diam etiam facilis."/>
          <p:cNvSpPr txBox="1"/>
          <p:nvPr/>
        </p:nvSpPr>
        <p:spPr>
          <a:xfrm>
            <a:off x="4626844" y="4760051"/>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ue Cards C">
    <p:spTree>
      <p:nvGrpSpPr>
        <p:cNvPr id="1" name=""/>
        <p:cNvGrpSpPr/>
        <p:nvPr/>
      </p:nvGrpSpPr>
      <p:grpSpPr>
        <a:xfrm>
          <a:off x="0" y="0"/>
          <a:ext cx="0" cy="0"/>
          <a:chOff x="0" y="0"/>
          <a:chExt cx="0" cy="0"/>
        </a:xfrm>
      </p:grpSpPr>
      <p:sp>
        <p:nvSpPr>
          <p:cNvPr id="84" name="Rectangle"/>
          <p:cNvSpPr/>
          <p:nvPr/>
        </p:nvSpPr>
        <p:spPr>
          <a:xfrm>
            <a:off x="8805213"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5"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86" name="Rectangle"/>
          <p:cNvSpPr/>
          <p:nvPr/>
        </p:nvSpPr>
        <p:spPr>
          <a:xfrm>
            <a:off x="8784838" y="3267437"/>
            <a:ext cx="3954054" cy="787401"/>
          </a:xfrm>
          <a:prstGeom prst="rect">
            <a:avLst/>
          </a:prstGeom>
          <a:solidFill>
            <a:srgbClr val="1B72AE"/>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a:p>
        </p:txBody>
      </p:sp>
      <p:sp>
        <p:nvSpPr>
          <p:cNvPr id="87" name="T I T L E"/>
          <p:cNvSpPr txBox="1"/>
          <p:nvPr/>
        </p:nvSpPr>
        <p:spPr>
          <a:xfrm>
            <a:off x="9967271" y="3381737"/>
            <a:ext cx="1589188"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t>T I T L E</a:t>
            </a:r>
          </a:p>
        </p:txBody>
      </p:sp>
      <p:sp>
        <p:nvSpPr>
          <p:cNvPr id="88" name="Rectangle"/>
          <p:cNvSpPr/>
          <p:nvPr/>
        </p:nvSpPr>
        <p:spPr>
          <a:xfrm>
            <a:off x="265908" y="3267437"/>
            <a:ext cx="3933679"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9" name="Rectangle"/>
          <p:cNvSpPr/>
          <p:nvPr/>
        </p:nvSpPr>
        <p:spPr>
          <a:xfrm>
            <a:off x="4535561" y="3267437"/>
            <a:ext cx="3933678" cy="4610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0" name="Rectangle"/>
          <p:cNvSpPr/>
          <p:nvPr/>
        </p:nvSpPr>
        <p:spPr>
          <a:xfrm>
            <a:off x="255720" y="3267437"/>
            <a:ext cx="3954054" cy="787401"/>
          </a:xfrm>
          <a:prstGeom prst="rect">
            <a:avLst/>
          </a:prstGeom>
          <a:solidFill>
            <a:srgbClr val="1B72AE"/>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a:p>
        </p:txBody>
      </p:sp>
      <p:sp>
        <p:nvSpPr>
          <p:cNvPr id="91" name="T I T L E"/>
          <p:cNvSpPr txBox="1"/>
          <p:nvPr/>
        </p:nvSpPr>
        <p:spPr>
          <a:xfrm>
            <a:off x="1438154" y="3381737"/>
            <a:ext cx="1589187"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t>T I T L E</a:t>
            </a:r>
          </a:p>
        </p:txBody>
      </p:sp>
      <p:sp>
        <p:nvSpPr>
          <p:cNvPr id="92" name="Rectangle"/>
          <p:cNvSpPr/>
          <p:nvPr/>
        </p:nvSpPr>
        <p:spPr>
          <a:xfrm>
            <a:off x="4515185" y="3267437"/>
            <a:ext cx="3954054" cy="787401"/>
          </a:xfrm>
          <a:prstGeom prst="rect">
            <a:avLst/>
          </a:prstGeom>
          <a:solidFill>
            <a:srgbClr val="1B72AE"/>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a:p>
        </p:txBody>
      </p:sp>
      <p:sp>
        <p:nvSpPr>
          <p:cNvPr id="93" name="T I T L E"/>
          <p:cNvSpPr txBox="1"/>
          <p:nvPr/>
        </p:nvSpPr>
        <p:spPr>
          <a:xfrm>
            <a:off x="5697619" y="3381737"/>
            <a:ext cx="1589188"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t>T I T L E</a:t>
            </a:r>
          </a:p>
        </p:txBody>
      </p:sp>
      <p:sp>
        <p:nvSpPr>
          <p:cNvPr id="94" name="Lorem ipsum dolor sit amet, duo dissentias deterruisset ut, ea eum diam etiam facilis."/>
          <p:cNvSpPr txBox="1"/>
          <p:nvPr/>
        </p:nvSpPr>
        <p:spPr>
          <a:xfrm>
            <a:off x="357192" y="5062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95" name="Lorem ipsum dolor sit amet, duo dissentias deterruisset ut, ea eum diam etiam facilis."/>
          <p:cNvSpPr txBox="1"/>
          <p:nvPr/>
        </p:nvSpPr>
        <p:spPr>
          <a:xfrm>
            <a:off x="4616656" y="5062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96" name="Lorem ipsum dolor sit amet, duo dissentias deterruisset ut, ea eum diam etiam facilis."/>
          <p:cNvSpPr txBox="1"/>
          <p:nvPr/>
        </p:nvSpPr>
        <p:spPr>
          <a:xfrm>
            <a:off x="8896496" y="5062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Grey Cards C">
    <p:spTree>
      <p:nvGrpSpPr>
        <p:cNvPr id="1" name=""/>
        <p:cNvGrpSpPr/>
        <p:nvPr/>
      </p:nvGrpSpPr>
      <p:grpSpPr>
        <a:xfrm>
          <a:off x="0" y="0"/>
          <a:ext cx="0" cy="0"/>
          <a:chOff x="0" y="0"/>
          <a:chExt cx="0" cy="0"/>
        </a:xfrm>
      </p:grpSpPr>
      <p:sp>
        <p:nvSpPr>
          <p:cNvPr id="104" name="Rectangle"/>
          <p:cNvSpPr/>
          <p:nvPr/>
        </p:nvSpPr>
        <p:spPr>
          <a:xfrm>
            <a:off x="265908" y="3267437"/>
            <a:ext cx="3933679" cy="4610829"/>
          </a:xfrm>
          <a:prstGeom prst="rect">
            <a:avLst/>
          </a:prstGeom>
          <a:solidFill>
            <a:srgbClr val="DEDEDE"/>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05" name="Title Here"/>
          <p:cNvSpPr txBox="1"/>
          <p:nvPr/>
        </p:nvSpPr>
        <p:spPr>
          <a:xfrm>
            <a:off x="5148073" y="1116243"/>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14507A"/>
                </a:solidFill>
                <a:latin typeface="Helvetica"/>
                <a:ea typeface="Helvetica"/>
                <a:cs typeface="Helvetica"/>
                <a:sym typeface="Helvetica"/>
              </a:defRPr>
            </a:lvl1pPr>
          </a:lstStyle>
          <a:p>
            <a:r>
              <a:t>Title Here</a:t>
            </a:r>
          </a:p>
        </p:txBody>
      </p:sp>
      <p:sp>
        <p:nvSpPr>
          <p:cNvPr id="106" name="TITLE"/>
          <p:cNvSpPr txBox="1"/>
          <p:nvPr/>
        </p:nvSpPr>
        <p:spPr>
          <a:xfrm>
            <a:off x="1646513" y="4060325"/>
            <a:ext cx="1172469"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14507A"/>
                </a:solidFill>
                <a:latin typeface="Helvetica"/>
                <a:ea typeface="Helvetica"/>
                <a:cs typeface="Helvetica"/>
                <a:sym typeface="Helvetica"/>
              </a:defRPr>
            </a:lvl1pPr>
          </a:lstStyle>
          <a:p>
            <a:r>
              <a:t>TITLE</a:t>
            </a:r>
          </a:p>
        </p:txBody>
      </p:sp>
      <p:sp>
        <p:nvSpPr>
          <p:cNvPr id="107" name="Line"/>
          <p:cNvSpPr/>
          <p:nvPr/>
        </p:nvSpPr>
        <p:spPr>
          <a:xfrm>
            <a:off x="1821309" y="4991918"/>
            <a:ext cx="822877" cy="1"/>
          </a:xfrm>
          <a:prstGeom prst="line">
            <a:avLst/>
          </a:prstGeom>
          <a:ln w="635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08" name="Lorem ipsum dolor sit amet, duo dissentias deterruisset ut, ea eum diam etiam facilis."/>
          <p:cNvSpPr txBox="1"/>
          <p:nvPr/>
        </p:nvSpPr>
        <p:spPr>
          <a:xfrm>
            <a:off x="357192" y="5570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09" name="Rectangle"/>
          <p:cNvSpPr/>
          <p:nvPr/>
        </p:nvSpPr>
        <p:spPr>
          <a:xfrm>
            <a:off x="4535561" y="3267437"/>
            <a:ext cx="3933678" cy="4610829"/>
          </a:xfrm>
          <a:prstGeom prst="rect">
            <a:avLst/>
          </a:prstGeom>
          <a:solidFill>
            <a:srgbClr val="DEDEDE"/>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0" name="TITLE"/>
          <p:cNvSpPr txBox="1"/>
          <p:nvPr/>
        </p:nvSpPr>
        <p:spPr>
          <a:xfrm>
            <a:off x="5916166" y="4060325"/>
            <a:ext cx="1172468"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14507A"/>
                </a:solidFill>
                <a:latin typeface="Helvetica"/>
                <a:ea typeface="Helvetica"/>
                <a:cs typeface="Helvetica"/>
                <a:sym typeface="Helvetica"/>
              </a:defRPr>
            </a:lvl1pPr>
          </a:lstStyle>
          <a:p>
            <a:r>
              <a:t>TITLE</a:t>
            </a:r>
          </a:p>
        </p:txBody>
      </p:sp>
      <p:sp>
        <p:nvSpPr>
          <p:cNvPr id="111" name="Line"/>
          <p:cNvSpPr/>
          <p:nvPr/>
        </p:nvSpPr>
        <p:spPr>
          <a:xfrm>
            <a:off x="6090961" y="4991918"/>
            <a:ext cx="822877" cy="1"/>
          </a:xfrm>
          <a:prstGeom prst="line">
            <a:avLst/>
          </a:prstGeom>
          <a:ln w="635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2" name="Lorem ipsum dolor sit amet, duo dissentias deterruisset ut, ea eum diam etiam facilis."/>
          <p:cNvSpPr txBox="1"/>
          <p:nvPr/>
        </p:nvSpPr>
        <p:spPr>
          <a:xfrm>
            <a:off x="4626844" y="5570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13" name="Rectangle"/>
          <p:cNvSpPr/>
          <p:nvPr/>
        </p:nvSpPr>
        <p:spPr>
          <a:xfrm>
            <a:off x="8805213" y="3267437"/>
            <a:ext cx="3933679" cy="4610829"/>
          </a:xfrm>
          <a:prstGeom prst="rect">
            <a:avLst/>
          </a:prstGeom>
          <a:solidFill>
            <a:srgbClr val="DEDEDE"/>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4" name="TITLE"/>
          <p:cNvSpPr txBox="1"/>
          <p:nvPr/>
        </p:nvSpPr>
        <p:spPr>
          <a:xfrm>
            <a:off x="10185818" y="4060325"/>
            <a:ext cx="1172469"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14507A"/>
                </a:solidFill>
                <a:latin typeface="Helvetica"/>
                <a:ea typeface="Helvetica"/>
                <a:cs typeface="Helvetica"/>
                <a:sym typeface="Helvetica"/>
              </a:defRPr>
            </a:lvl1pPr>
          </a:lstStyle>
          <a:p>
            <a:r>
              <a:t>TITLE</a:t>
            </a:r>
          </a:p>
        </p:txBody>
      </p:sp>
      <p:sp>
        <p:nvSpPr>
          <p:cNvPr id="115" name="Line"/>
          <p:cNvSpPr/>
          <p:nvPr/>
        </p:nvSpPr>
        <p:spPr>
          <a:xfrm>
            <a:off x="10360614" y="4991918"/>
            <a:ext cx="822876" cy="1"/>
          </a:xfrm>
          <a:prstGeom prst="line">
            <a:avLst/>
          </a:prstGeom>
          <a:ln w="635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16" name="Lorem ipsum dolor sit amet, duo dissentias deterruisset ut, ea eum diam etiam facilis."/>
          <p:cNvSpPr txBox="1"/>
          <p:nvPr/>
        </p:nvSpPr>
        <p:spPr>
          <a:xfrm>
            <a:off x="8896496" y="5570437"/>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Cards C">
    <p:spTree>
      <p:nvGrpSpPr>
        <p:cNvPr id="1" name=""/>
        <p:cNvGrpSpPr/>
        <p:nvPr/>
      </p:nvGrpSpPr>
      <p:grpSpPr>
        <a:xfrm>
          <a:off x="0" y="0"/>
          <a:ext cx="0" cy="0"/>
          <a:chOff x="0" y="0"/>
          <a:chExt cx="0" cy="0"/>
        </a:xfrm>
      </p:grpSpPr>
      <p:pic>
        <p:nvPicPr>
          <p:cNvPr id="124" name="Screen Shot 2018-11-21 at 9.53.00 AM.png" descr="Screen Shot 2018-11-21 at 9.53.00 AM.png"/>
          <p:cNvPicPr>
            <a:picLocks noChangeAspect="1"/>
          </p:cNvPicPr>
          <p:nvPr/>
        </p:nvPicPr>
        <p:blipFill>
          <a:blip r:embed="rId2">
            <a:extLst/>
          </a:blip>
          <a:stretch>
            <a:fillRect/>
          </a:stretch>
        </p:blipFill>
        <p:spPr>
          <a:xfrm>
            <a:off x="8782683" y="2985917"/>
            <a:ext cx="4022732" cy="3895783"/>
          </a:xfrm>
          <a:prstGeom prst="rect">
            <a:avLst/>
          </a:prstGeom>
          <a:ln w="12700">
            <a:miter lim="400000"/>
          </a:ln>
        </p:spPr>
      </p:pic>
      <p:pic>
        <p:nvPicPr>
          <p:cNvPr id="125" name="Screen Shot 2018-11-21 at 9.53.00 AM.png" descr="Screen Shot 2018-11-21 at 9.53.00 AM.png"/>
          <p:cNvPicPr>
            <a:picLocks noChangeAspect="1"/>
          </p:cNvPicPr>
          <p:nvPr/>
        </p:nvPicPr>
        <p:blipFill>
          <a:blip r:embed="rId2">
            <a:extLst/>
          </a:blip>
          <a:stretch>
            <a:fillRect/>
          </a:stretch>
        </p:blipFill>
        <p:spPr>
          <a:xfrm>
            <a:off x="4491037" y="2985917"/>
            <a:ext cx="4022733" cy="3895783"/>
          </a:xfrm>
          <a:prstGeom prst="rect">
            <a:avLst/>
          </a:prstGeom>
          <a:ln w="12700">
            <a:miter lim="400000"/>
          </a:ln>
        </p:spPr>
      </p:pic>
      <p:pic>
        <p:nvPicPr>
          <p:cNvPr id="126" name="Screen Shot 2018-11-21 at 9.53.00 AM.png" descr="Screen Shot 2018-11-21 at 9.53.00 AM.png"/>
          <p:cNvPicPr>
            <a:picLocks noChangeAspect="1"/>
          </p:cNvPicPr>
          <p:nvPr/>
        </p:nvPicPr>
        <p:blipFill>
          <a:blip r:embed="rId2">
            <a:extLst/>
          </a:blip>
          <a:stretch>
            <a:fillRect/>
          </a:stretch>
        </p:blipFill>
        <p:spPr>
          <a:xfrm>
            <a:off x="199392" y="2985917"/>
            <a:ext cx="4022732" cy="3895783"/>
          </a:xfrm>
          <a:prstGeom prst="rect">
            <a:avLst/>
          </a:prstGeom>
          <a:ln w="12700">
            <a:miter lim="400000"/>
          </a:ln>
        </p:spPr>
      </p:pic>
      <p:sp>
        <p:nvSpPr>
          <p:cNvPr id="127" name="Lorem ipsum dolor sit amet, duo dissentias deterruisset ut, ea eum diam etiam facilis."/>
          <p:cNvSpPr txBox="1"/>
          <p:nvPr/>
        </p:nvSpPr>
        <p:spPr>
          <a:xfrm>
            <a:off x="335198" y="7162170"/>
            <a:ext cx="3751113"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128" name="Title Here"/>
          <p:cNvSpPr txBox="1"/>
          <p:nvPr/>
        </p:nvSpPr>
        <p:spPr>
          <a:xfrm>
            <a:off x="457540" y="1099309"/>
            <a:ext cx="270865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solidFill>
                  <a:srgbClr val="5E5E5E"/>
                </a:solidFill>
                <a:latin typeface="Helvetica"/>
                <a:ea typeface="Helvetica"/>
                <a:cs typeface="Helvetica"/>
                <a:sym typeface="Helvetica"/>
              </a:defRPr>
            </a:lvl1pPr>
          </a:lstStyle>
          <a:p>
            <a:r>
              <a:t>Title Here</a:t>
            </a:r>
          </a:p>
        </p:txBody>
      </p:sp>
      <p:sp>
        <p:nvSpPr>
          <p:cNvPr id="129" name="Line"/>
          <p:cNvSpPr/>
          <p:nvPr/>
        </p:nvSpPr>
        <p:spPr>
          <a:xfrm>
            <a:off x="576073" y="2076023"/>
            <a:ext cx="822877" cy="1"/>
          </a:xfrm>
          <a:prstGeom prst="line">
            <a:avLst/>
          </a:prstGeom>
          <a:ln w="63500">
            <a:solidFill>
              <a:srgbClr val="D6D5D5"/>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30" name="Lorem ipsum dolor sit amet, duo dissentias deterruisset ut, ea eum diam etiam facilis."/>
          <p:cNvSpPr txBox="1"/>
          <p:nvPr/>
        </p:nvSpPr>
        <p:spPr>
          <a:xfrm>
            <a:off x="4626844" y="7162170"/>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131" name="Lorem ipsum dolor sit amet, duo dissentias deterruisset ut, ea eum diam etiam facilis."/>
          <p:cNvSpPr txBox="1"/>
          <p:nvPr/>
        </p:nvSpPr>
        <p:spPr>
          <a:xfrm>
            <a:off x="8918490" y="7162170"/>
            <a:ext cx="3751112"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5E5E5E"/>
                </a:solidFill>
                <a:latin typeface="Helvetica"/>
                <a:ea typeface="Helvetica"/>
                <a:cs typeface="Helvetica"/>
                <a:sym typeface="Helvetica"/>
              </a:defRPr>
            </a:lvl1pPr>
          </a:lstStyle>
          <a:p>
            <a:r>
              <a:t>Lorem ipsum dolor sit amet, duo dissentias deterruisset ut, ea eum diam etiam facilis. </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83" r:id="rId21"/>
  </p:sldLayoutIdLst>
  <p:transition spd="med"/>
  <p:hf hdr="0" ft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bwMode="auto">
          <a:xfrm>
            <a:off x="650240" y="390596"/>
            <a:ext cx="11704320" cy="1625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6275" name="Rectangle 3"/>
          <p:cNvSpPr>
            <a:spLocks noGrp="1" noChangeArrowheads="1"/>
          </p:cNvSpPr>
          <p:nvPr>
            <p:ph type="body" idx="1"/>
          </p:nvPr>
        </p:nvSpPr>
        <p:spPr bwMode="auto">
          <a:xfrm>
            <a:off x="650240" y="2275841"/>
            <a:ext cx="11704320" cy="6436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6276" name="Rectangle 4"/>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991"/>
            </a:lvl1pPr>
          </a:lstStyle>
          <a:p>
            <a:pPr algn="l" defTabSz="1300460" fontAlgn="base" hangingPunct="1">
              <a:spcBef>
                <a:spcPct val="0"/>
              </a:spcBef>
              <a:spcAft>
                <a:spcPct val="0"/>
              </a:spcAft>
            </a:pPr>
            <a:endParaRPr lang="en-US" b="0" kern="1200" dirty="0">
              <a:latin typeface="Arial" charset="0"/>
              <a:ea typeface="+mn-ea"/>
              <a:cs typeface="Arial" charset="0"/>
            </a:endParaRPr>
          </a:p>
        </p:txBody>
      </p:sp>
      <p:sp>
        <p:nvSpPr>
          <p:cNvPr id="566277" name="Rectangle 5"/>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lvl1pPr>
          </a:lstStyle>
          <a:p>
            <a:pPr defTabSz="1300460" fontAlgn="base" hangingPunct="1">
              <a:spcBef>
                <a:spcPct val="0"/>
              </a:spcBef>
              <a:spcAft>
                <a:spcPct val="0"/>
              </a:spcAft>
            </a:pPr>
            <a:r>
              <a:rPr lang="en-US" b="0" kern="1200" dirty="0" smtClean="0">
                <a:latin typeface="Arial" charset="0"/>
                <a:ea typeface="+mn-ea"/>
                <a:cs typeface="Arial" charset="0"/>
              </a:rPr>
              <a:t>EOLC 3.0</a:t>
            </a:r>
            <a:endParaRPr lang="en-US" b="0" kern="1200" dirty="0">
              <a:latin typeface="Arial" charset="0"/>
              <a:ea typeface="+mn-ea"/>
              <a:cs typeface="Arial" charset="0"/>
            </a:endParaRPr>
          </a:p>
        </p:txBody>
      </p:sp>
      <p:sp>
        <p:nvSpPr>
          <p:cNvPr id="566278" name="Rectangle 6"/>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lvl1pPr>
          </a:lstStyle>
          <a:p>
            <a:pPr defTabSz="1300460" fontAlgn="base" hangingPunct="1">
              <a:spcBef>
                <a:spcPct val="0"/>
              </a:spcBef>
              <a:spcAft>
                <a:spcPct val="0"/>
              </a:spcAft>
            </a:pPr>
            <a:fld id="{70C5D2D5-716F-468D-8207-5C05A981D2FA}" type="slidenum">
              <a:rPr lang="en-US" b="0" kern="1200" smtClean="0">
                <a:latin typeface="Arial" charset="0"/>
                <a:ea typeface="+mn-ea"/>
                <a:cs typeface="Arial" charset="0"/>
              </a:rPr>
              <a:pPr defTabSz="1300460" fontAlgn="base" hangingPunct="1">
                <a:spcBef>
                  <a:spcPct val="0"/>
                </a:spcBef>
                <a:spcAft>
                  <a:spcPct val="0"/>
                </a:spcAft>
              </a:pPr>
              <a:t>‹#›</a:t>
            </a:fld>
            <a:endParaRPr lang="en-US" b="0" kern="1200" dirty="0">
              <a:latin typeface="Arial" charset="0"/>
              <a:ea typeface="+mn-ea"/>
              <a:cs typeface="Arial" charset="0"/>
            </a:endParaRPr>
          </a:p>
        </p:txBody>
      </p:sp>
    </p:spTree>
    <p:extLst>
      <p:ext uri="{BB962C8B-B14F-4D97-AF65-F5344CB8AC3E}">
        <p14:creationId xmlns:p14="http://schemas.microsoft.com/office/powerpoint/2010/main" val="100992990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rtl="0" fontAlgn="base">
        <a:spcBef>
          <a:spcPct val="0"/>
        </a:spcBef>
        <a:spcAft>
          <a:spcPct val="0"/>
        </a:spcAft>
        <a:defRPr sz="6258">
          <a:solidFill>
            <a:schemeClr val="tx2"/>
          </a:solidFill>
          <a:latin typeface="+mj-lt"/>
          <a:ea typeface="+mj-ea"/>
          <a:cs typeface="+mj-cs"/>
        </a:defRPr>
      </a:lvl1pPr>
      <a:lvl2pPr algn="ctr" rtl="0" fontAlgn="base">
        <a:spcBef>
          <a:spcPct val="0"/>
        </a:spcBef>
        <a:spcAft>
          <a:spcPct val="0"/>
        </a:spcAft>
        <a:defRPr sz="6258">
          <a:solidFill>
            <a:schemeClr val="tx2"/>
          </a:solidFill>
          <a:latin typeface="Arial" charset="0"/>
        </a:defRPr>
      </a:lvl2pPr>
      <a:lvl3pPr algn="ctr" rtl="0" fontAlgn="base">
        <a:spcBef>
          <a:spcPct val="0"/>
        </a:spcBef>
        <a:spcAft>
          <a:spcPct val="0"/>
        </a:spcAft>
        <a:defRPr sz="6258">
          <a:solidFill>
            <a:schemeClr val="tx2"/>
          </a:solidFill>
          <a:latin typeface="Arial" charset="0"/>
        </a:defRPr>
      </a:lvl3pPr>
      <a:lvl4pPr algn="ctr" rtl="0" fontAlgn="base">
        <a:spcBef>
          <a:spcPct val="0"/>
        </a:spcBef>
        <a:spcAft>
          <a:spcPct val="0"/>
        </a:spcAft>
        <a:defRPr sz="6258">
          <a:solidFill>
            <a:schemeClr val="tx2"/>
          </a:solidFill>
          <a:latin typeface="Arial" charset="0"/>
        </a:defRPr>
      </a:lvl4pPr>
      <a:lvl5pPr algn="ctr" rtl="0" fontAlgn="base">
        <a:spcBef>
          <a:spcPct val="0"/>
        </a:spcBef>
        <a:spcAft>
          <a:spcPct val="0"/>
        </a:spcAft>
        <a:defRPr sz="6258">
          <a:solidFill>
            <a:schemeClr val="tx2"/>
          </a:solidFill>
          <a:latin typeface="Arial" charset="0"/>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fontAlgn="base">
        <a:spcBef>
          <a:spcPct val="20000"/>
        </a:spcBef>
        <a:spcAft>
          <a:spcPct val="0"/>
        </a:spcAft>
        <a:buChar char="•"/>
        <a:defRPr sz="4551">
          <a:solidFill>
            <a:schemeClr val="tx1"/>
          </a:solidFill>
          <a:latin typeface="+mn-lt"/>
          <a:ea typeface="+mn-ea"/>
          <a:cs typeface="+mn-cs"/>
        </a:defRPr>
      </a:lvl1pPr>
      <a:lvl2pPr marL="1056623" indent="-406394" algn="l" rtl="0" fontAlgn="base">
        <a:spcBef>
          <a:spcPct val="20000"/>
        </a:spcBef>
        <a:spcAft>
          <a:spcPct val="0"/>
        </a:spcAft>
        <a:buChar char="–"/>
        <a:defRPr sz="3982">
          <a:solidFill>
            <a:schemeClr val="tx1"/>
          </a:solidFill>
          <a:latin typeface="+mn-lt"/>
        </a:defRPr>
      </a:lvl2pPr>
      <a:lvl3pPr marL="1625575" indent="-325115" algn="l" rtl="0" fontAlgn="base">
        <a:spcBef>
          <a:spcPct val="20000"/>
        </a:spcBef>
        <a:spcAft>
          <a:spcPct val="0"/>
        </a:spcAft>
        <a:buChar char="•"/>
        <a:defRPr sz="3413">
          <a:solidFill>
            <a:schemeClr val="tx1"/>
          </a:solidFill>
          <a:latin typeface="+mn-lt"/>
        </a:defRPr>
      </a:lvl3pPr>
      <a:lvl4pPr marL="2275804" indent="-325115" algn="l" rtl="0" fontAlgn="base">
        <a:spcBef>
          <a:spcPct val="20000"/>
        </a:spcBef>
        <a:spcAft>
          <a:spcPct val="0"/>
        </a:spcAft>
        <a:buChar char="–"/>
        <a:defRPr sz="2844">
          <a:solidFill>
            <a:schemeClr val="tx1"/>
          </a:solidFill>
          <a:latin typeface="+mn-lt"/>
        </a:defRPr>
      </a:lvl4pPr>
      <a:lvl5pPr marL="2926034" indent="-325115" algn="l" rtl="0" fontAlgn="base">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6276" name="Rectangle 4"/>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991"/>
            </a:lvl1pPr>
          </a:lstStyle>
          <a:p>
            <a:pPr algn="l" defTabSz="1300460" fontAlgn="base" hangingPunct="1">
              <a:spcBef>
                <a:spcPct val="0"/>
              </a:spcBef>
              <a:spcAft>
                <a:spcPct val="0"/>
              </a:spcAft>
              <a:defRPr/>
            </a:pPr>
            <a:r>
              <a:rPr lang="en-US" b="0" kern="1200" dirty="0" smtClean="0">
                <a:latin typeface="Arial" charset="0"/>
                <a:ea typeface="+mn-ea"/>
                <a:cs typeface="Arial" charset="0"/>
              </a:rPr>
              <a:t>3 September 2019</a:t>
            </a:r>
            <a:endParaRPr lang="en-US" b="0" kern="1200" dirty="0">
              <a:latin typeface="Arial" charset="0"/>
              <a:ea typeface="+mn-ea"/>
              <a:cs typeface="Arial" charset="0"/>
            </a:endParaRPr>
          </a:p>
        </p:txBody>
      </p:sp>
      <p:sp>
        <p:nvSpPr>
          <p:cNvPr id="566277" name="Rectangle 5"/>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lvl1pPr>
          </a:lstStyle>
          <a:p>
            <a:pPr defTabSz="1300460" fontAlgn="base" hangingPunct="1">
              <a:spcBef>
                <a:spcPct val="0"/>
              </a:spcBef>
              <a:spcAft>
                <a:spcPct val="0"/>
              </a:spcAft>
              <a:defRPr/>
            </a:pPr>
            <a:r>
              <a:rPr lang="en-US" b="0" kern="1200" dirty="0" smtClean="0">
                <a:latin typeface="Arial" charset="0"/>
                <a:ea typeface="+mn-ea"/>
                <a:cs typeface="Arial" charset="0"/>
              </a:rPr>
              <a:t>EOLC Version 5.1</a:t>
            </a:r>
            <a:endParaRPr lang="en-US" b="0" kern="1200" dirty="0">
              <a:latin typeface="Arial" charset="0"/>
              <a:ea typeface="+mn-ea"/>
              <a:cs typeface="Arial" charset="0"/>
            </a:endParaRPr>
          </a:p>
        </p:txBody>
      </p:sp>
      <p:sp>
        <p:nvSpPr>
          <p:cNvPr id="566278" name="Rectangle 6"/>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lvl1pPr>
          </a:lstStyle>
          <a:p>
            <a:pPr defTabSz="1300460" fontAlgn="base" hangingPunct="1">
              <a:spcBef>
                <a:spcPct val="0"/>
              </a:spcBef>
              <a:spcAft>
                <a:spcPct val="0"/>
              </a:spcAft>
              <a:defRPr/>
            </a:pPr>
            <a:fld id="{6C12CDE2-A655-42A1-ACD2-F51F4F5F2B6B}" type="slidenum">
              <a:rPr lang="en-US" b="0" kern="1200" smtClean="0">
                <a:latin typeface="Arial" charset="0"/>
                <a:ea typeface="+mn-ea"/>
                <a:cs typeface="Arial" charset="0"/>
              </a:rPr>
              <a:pPr defTabSz="1300460" fontAlgn="base" hangingPunct="1">
                <a:spcBef>
                  <a:spcPct val="0"/>
                </a:spcBef>
                <a:spcAft>
                  <a:spcPct val="0"/>
                </a:spcAft>
                <a:defRPr/>
              </a:pPr>
              <a:t>‹#›</a:t>
            </a:fld>
            <a:endParaRPr lang="en-US" b="0" kern="1200" dirty="0">
              <a:latin typeface="Arial" charset="0"/>
              <a:ea typeface="+mn-ea"/>
              <a:cs typeface="Arial" charset="0"/>
            </a:endParaRPr>
          </a:p>
        </p:txBody>
      </p:sp>
    </p:spTree>
    <p:extLst>
      <p:ext uri="{BB962C8B-B14F-4D97-AF65-F5344CB8AC3E}">
        <p14:creationId xmlns:p14="http://schemas.microsoft.com/office/powerpoint/2010/main" val="29504766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charset="0"/>
        </a:defRPr>
      </a:lvl2pPr>
      <a:lvl3pPr algn="ctr" rtl="0" eaLnBrk="0" fontAlgn="base" hangingPunct="0">
        <a:spcBef>
          <a:spcPct val="0"/>
        </a:spcBef>
        <a:spcAft>
          <a:spcPct val="0"/>
        </a:spcAft>
        <a:defRPr sz="6258">
          <a:solidFill>
            <a:schemeClr val="tx2"/>
          </a:solidFill>
          <a:latin typeface="Arial" charset="0"/>
        </a:defRPr>
      </a:lvl3pPr>
      <a:lvl4pPr algn="ctr" rtl="0" eaLnBrk="0" fontAlgn="base" hangingPunct="0">
        <a:spcBef>
          <a:spcPct val="0"/>
        </a:spcBef>
        <a:spcAft>
          <a:spcPct val="0"/>
        </a:spcAft>
        <a:defRPr sz="6258">
          <a:solidFill>
            <a:schemeClr val="tx2"/>
          </a:solidFill>
          <a:latin typeface="Arial" charset="0"/>
        </a:defRPr>
      </a:lvl4pPr>
      <a:lvl5pPr algn="ctr" rtl="0" eaLnBrk="0" fontAlgn="base" hangingPunct="0">
        <a:spcBef>
          <a:spcPct val="0"/>
        </a:spcBef>
        <a:spcAft>
          <a:spcPct val="0"/>
        </a:spcAft>
        <a:defRPr sz="6258">
          <a:solidFill>
            <a:schemeClr val="tx2"/>
          </a:solidFill>
          <a:latin typeface="Arial" charset="0"/>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April 2020…"/>
          <p:cNvSpPr txBox="1"/>
          <p:nvPr/>
        </p:nvSpPr>
        <p:spPr>
          <a:xfrm>
            <a:off x="1114911" y="7250237"/>
            <a:ext cx="10673256"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3500">
                <a:solidFill>
                  <a:srgbClr val="536042"/>
                </a:solidFill>
                <a:latin typeface="Helvetica"/>
                <a:ea typeface="Helvetica"/>
                <a:cs typeface="Helvetica"/>
                <a:sym typeface="Helvetica"/>
              </a:defRPr>
            </a:pPr>
            <a:r>
              <a:rPr lang="en-US" sz="3200" dirty="0" smtClean="0">
                <a:solidFill>
                  <a:schemeClr val="tx1"/>
                </a:solidFill>
                <a:latin typeface="Arial" charset="0"/>
                <a:ea typeface="Arial" charset="0"/>
                <a:cs typeface="Arial" charset="0"/>
              </a:rPr>
              <a:t>PME Level I – Initial Entry Training (IET) / Basic Officer Leaders Course A (BOLC-A)</a:t>
            </a:r>
          </a:p>
          <a:p>
            <a:pPr>
              <a:defRPr sz="3500">
                <a:solidFill>
                  <a:srgbClr val="536042"/>
                </a:solidFill>
                <a:latin typeface="Helvetica"/>
                <a:ea typeface="Helvetica"/>
                <a:cs typeface="Helvetica"/>
                <a:sym typeface="Helvetica"/>
              </a:defRPr>
            </a:pPr>
            <a:endParaRPr lang="en-US" sz="3200" dirty="0" smtClean="0">
              <a:solidFill>
                <a:schemeClr val="tx1"/>
              </a:solidFill>
              <a:latin typeface="Arial" charset="0"/>
              <a:ea typeface="Arial" charset="0"/>
              <a:cs typeface="Arial" charset="0"/>
            </a:endParaRPr>
          </a:p>
          <a:p>
            <a:pPr>
              <a:defRPr sz="3500">
                <a:solidFill>
                  <a:srgbClr val="536042"/>
                </a:solidFill>
                <a:latin typeface="Helvetica"/>
                <a:ea typeface="Helvetica"/>
                <a:cs typeface="Helvetica"/>
                <a:sym typeface="Helvetica"/>
              </a:defRPr>
            </a:pPr>
            <a:r>
              <a:rPr lang="en-US" sz="3200" dirty="0" smtClean="0">
                <a:solidFill>
                  <a:schemeClr val="tx1"/>
                </a:solidFill>
                <a:latin typeface="Arial" charset="0"/>
                <a:ea typeface="Arial" charset="0"/>
                <a:cs typeface="Arial" charset="0"/>
              </a:rPr>
              <a:t>1 February </a:t>
            </a:r>
            <a:r>
              <a:rPr sz="3200" dirty="0" smtClean="0">
                <a:solidFill>
                  <a:schemeClr val="tx1"/>
                </a:solidFill>
                <a:latin typeface="Arial" charset="0"/>
                <a:ea typeface="Arial" charset="0"/>
                <a:cs typeface="Arial" charset="0"/>
              </a:rPr>
              <a:t>202</a:t>
            </a:r>
            <a:r>
              <a:rPr lang="en-US" sz="3200" dirty="0" smtClean="0">
                <a:solidFill>
                  <a:schemeClr val="tx1"/>
                </a:solidFill>
                <a:latin typeface="Arial" charset="0"/>
                <a:ea typeface="Arial" charset="0"/>
                <a:cs typeface="Arial" charset="0"/>
              </a:rPr>
              <a:t>1</a:t>
            </a:r>
            <a:endParaRPr sz="3200" dirty="0">
              <a:solidFill>
                <a:schemeClr val="tx1"/>
              </a:solidFill>
              <a:latin typeface="Arial" charset="0"/>
              <a:ea typeface="Arial" charset="0"/>
              <a:cs typeface="Arial" charset="0"/>
            </a:endParaRPr>
          </a:p>
        </p:txBody>
      </p:sp>
      <p:sp>
        <p:nvSpPr>
          <p:cNvPr id="313" name="The Army’s EO Policy and Program"/>
          <p:cNvSpPr txBox="1"/>
          <p:nvPr/>
        </p:nvSpPr>
        <p:spPr>
          <a:xfrm>
            <a:off x="351154" y="297841"/>
            <a:ext cx="12209103"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4500">
                <a:latin typeface="Helvetica"/>
                <a:ea typeface="Helvetica"/>
                <a:cs typeface="Helvetica"/>
                <a:sym typeface="Helvetica"/>
              </a:defRPr>
            </a:lvl1pPr>
          </a:lstStyle>
          <a:p>
            <a:r>
              <a:rPr lang="en-US" sz="4000" dirty="0">
                <a:latin typeface="Arial" charset="0"/>
                <a:ea typeface="Arial" charset="0"/>
                <a:cs typeface="Arial" charset="0"/>
              </a:rPr>
              <a:t>Introduction to Military Equal Opportunity (MEO) and Harassment &amp; Bullying Response Training</a:t>
            </a:r>
            <a:endParaRPr sz="4000" dirty="0">
              <a:latin typeface="Arial" charset="0"/>
              <a:ea typeface="Arial" charset="0"/>
              <a:cs typeface="Arial" charset="0"/>
            </a:endParaRPr>
          </a:p>
        </p:txBody>
      </p:sp>
      <p:pic>
        <p:nvPicPr>
          <p:cNvPr id="314" name="Crest - Army.png" descr="Crest - Army.png"/>
          <p:cNvPicPr>
            <a:picLocks noChangeAspect="1"/>
          </p:cNvPicPr>
          <p:nvPr/>
        </p:nvPicPr>
        <p:blipFill>
          <a:blip r:embed="rId3">
            <a:extLst/>
          </a:blip>
          <a:stretch>
            <a:fillRect/>
          </a:stretch>
        </p:blipFill>
        <p:spPr>
          <a:xfrm>
            <a:off x="4051737" y="2081653"/>
            <a:ext cx="4799605" cy="4799606"/>
          </a:xfrm>
          <a:prstGeom prst="rect">
            <a:avLst/>
          </a:prstGeom>
          <a:ln w="12700">
            <a:miter lim="400000"/>
          </a:ln>
        </p:spPr>
      </p:pic>
      <p:sp>
        <p:nvSpPr>
          <p:cNvPr id="3" name="Slide Number Placeholder 2"/>
          <p:cNvSpPr>
            <a:spLocks noGrp="1"/>
          </p:cNvSpPr>
          <p:nvPr>
            <p:ph type="sldNum" sz="quarter" idx="2"/>
          </p:nvPr>
        </p:nvSpPr>
        <p:spPr>
          <a:xfrm>
            <a:off x="12560257" y="9285383"/>
            <a:ext cx="216405" cy="348813"/>
          </a:xfrm>
        </p:spPr>
        <p:txBody>
          <a:bodyPr/>
          <a:lstStyle/>
          <a:p>
            <a:fld id="{86CB4B4D-7CA3-9044-876B-883B54F8677D}" type="slidenum">
              <a:rPr lang="uk-UA" smtClean="0">
                <a:latin typeface="Arial" charset="0"/>
                <a:ea typeface="Arial" charset="0"/>
                <a:cs typeface="Arial" charset="0"/>
              </a:rPr>
              <a:t>1</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p:cNvSpPr/>
          <p:nvPr/>
        </p:nvSpPr>
        <p:spPr>
          <a:xfrm>
            <a:off x="144447" y="106999"/>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88" name="Rectangle"/>
          <p:cNvSpPr/>
          <p:nvPr/>
        </p:nvSpPr>
        <p:spPr>
          <a:xfrm>
            <a:off x="4489768" y="1991403"/>
            <a:ext cx="3989042"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89" name="Rectangle"/>
          <p:cNvSpPr/>
          <p:nvPr/>
        </p:nvSpPr>
        <p:spPr>
          <a:xfrm>
            <a:off x="8823324" y="1991403"/>
            <a:ext cx="3989041"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90" name="Occurs when an individual is treated differently because of their racial group, racial characteristics (for example, hair texture, color, facial features), or because of their relationship or association with someone of a particular race."/>
          <p:cNvSpPr txBox="1"/>
          <p:nvPr/>
        </p:nvSpPr>
        <p:spPr>
          <a:xfrm>
            <a:off x="8942289" y="4392533"/>
            <a:ext cx="3751112" cy="4292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FFFFFF"/>
                </a:solidFill>
                <a:latin typeface="Helvetica"/>
                <a:ea typeface="Helvetica"/>
                <a:cs typeface="Helvetica"/>
                <a:sym typeface="Helvetica"/>
              </a:defRPr>
            </a:lvl1pPr>
          </a:lstStyle>
          <a:p>
            <a:r>
              <a:rPr dirty="0">
                <a:latin typeface="Arial" charset="0"/>
                <a:ea typeface="Arial" charset="0"/>
                <a:cs typeface="Arial" charset="0"/>
              </a:rPr>
              <a:t>Occurs when an individual is treated differently because of their racial group, racial characteristics (for example, hair texture, color, facial features), or because of their relationship or association with someone of a particular race</a:t>
            </a:r>
          </a:p>
        </p:txBody>
      </p:sp>
      <p:sp>
        <p:nvSpPr>
          <p:cNvPr id="391" name="Racial…"/>
          <p:cNvSpPr txBox="1"/>
          <p:nvPr/>
        </p:nvSpPr>
        <p:spPr>
          <a:xfrm>
            <a:off x="9437519" y="2492767"/>
            <a:ext cx="2760651"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Racial </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392" name="Rectangle"/>
          <p:cNvSpPr/>
          <p:nvPr/>
        </p:nvSpPr>
        <p:spPr>
          <a:xfrm>
            <a:off x="192435" y="1991403"/>
            <a:ext cx="3989041"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endParaRPr sz="2200" b="0" dirty="0">
              <a:solidFill>
                <a:srgbClr val="FFFFFF"/>
              </a:solidFill>
              <a:latin typeface="Arial" charset="0"/>
              <a:ea typeface="Arial" charset="0"/>
              <a:cs typeface="Arial" charset="0"/>
            </a:endParaRPr>
          </a:p>
        </p:txBody>
      </p:sp>
      <p:sp>
        <p:nvSpPr>
          <p:cNvPr id="393" name="Occurs when an individual is treated differently based on the lightness, darkness or toner color of the person."/>
          <p:cNvSpPr txBox="1"/>
          <p:nvPr/>
        </p:nvSpPr>
        <p:spPr>
          <a:xfrm>
            <a:off x="339081" y="4392533"/>
            <a:ext cx="3751112" cy="2006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FFFFFF"/>
                </a:solidFill>
                <a:latin typeface="Helvetica"/>
                <a:ea typeface="Helvetica"/>
                <a:cs typeface="Helvetica"/>
                <a:sym typeface="Helvetica"/>
              </a:defRPr>
            </a:lvl1pPr>
          </a:lstStyle>
          <a:p>
            <a:r>
              <a:rPr dirty="0">
                <a:latin typeface="Arial" charset="0"/>
                <a:ea typeface="Arial" charset="0"/>
                <a:cs typeface="Arial" charset="0"/>
              </a:rPr>
              <a:t>Occurs when an individual is treated differently based on the lightness, darkness or toner color of the person</a:t>
            </a:r>
          </a:p>
        </p:txBody>
      </p:sp>
      <p:sp>
        <p:nvSpPr>
          <p:cNvPr id="394" name="Color…"/>
          <p:cNvSpPr txBox="1"/>
          <p:nvPr/>
        </p:nvSpPr>
        <p:spPr>
          <a:xfrm>
            <a:off x="834311" y="2492767"/>
            <a:ext cx="2760651"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Color </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395" name="Occurs when an individual is deprived of an opportunity because of their sex (including gender identity) or when decisions are made based on stereotypes and assumptions about abilities, traits, or the performance of individuals on the basis…"/>
          <p:cNvSpPr txBox="1"/>
          <p:nvPr/>
        </p:nvSpPr>
        <p:spPr>
          <a:xfrm>
            <a:off x="4640684" y="4177352"/>
            <a:ext cx="3751113" cy="51039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2500" b="0">
                <a:solidFill>
                  <a:srgbClr val="FFFFFF"/>
                </a:solidFill>
                <a:latin typeface="Helvetica"/>
                <a:ea typeface="Helvetica"/>
                <a:cs typeface="Helvetica"/>
                <a:sym typeface="Helvetica"/>
              </a:defRPr>
            </a:pPr>
            <a:r>
              <a:rPr dirty="0">
                <a:latin typeface="Arial" charset="0"/>
                <a:ea typeface="Arial" charset="0"/>
                <a:cs typeface="Arial" charset="0"/>
              </a:rPr>
              <a:t>Occurs when an individual is deprived of an opportunity because of their sex (including gender </a:t>
            </a:r>
            <a:r>
              <a:rPr dirty="0" smtClean="0">
                <a:latin typeface="Arial" charset="0"/>
                <a:ea typeface="Arial" charset="0"/>
                <a:cs typeface="Arial" charset="0"/>
              </a:rPr>
              <a:t>identity</a:t>
            </a:r>
            <a:r>
              <a:rPr lang="en-US" dirty="0" smtClean="0">
                <a:latin typeface="Arial" charset="0"/>
                <a:ea typeface="Arial" charset="0"/>
                <a:cs typeface="Arial" charset="0"/>
              </a:rPr>
              <a:t> and pregnancy</a:t>
            </a:r>
            <a:r>
              <a:rPr dirty="0" smtClean="0">
                <a:latin typeface="Arial" charset="0"/>
                <a:ea typeface="Arial" charset="0"/>
                <a:cs typeface="Arial" charset="0"/>
              </a:rPr>
              <a:t>) </a:t>
            </a:r>
            <a:r>
              <a:rPr dirty="0">
                <a:latin typeface="Arial" charset="0"/>
                <a:ea typeface="Arial" charset="0"/>
                <a:cs typeface="Arial" charset="0"/>
              </a:rPr>
              <a:t>or when decisions are made based on stereotypes and assumptions about abilities, traits, or the performance of individuals on the basis </a:t>
            </a:r>
          </a:p>
          <a:p>
            <a:pPr>
              <a:defRPr sz="2500" b="0">
                <a:solidFill>
                  <a:srgbClr val="FFFFFF"/>
                </a:solidFill>
                <a:latin typeface="Helvetica"/>
                <a:ea typeface="Helvetica"/>
                <a:cs typeface="Helvetica"/>
                <a:sym typeface="Helvetica"/>
              </a:defRPr>
            </a:pPr>
            <a:r>
              <a:rPr dirty="0">
                <a:latin typeface="Arial" charset="0"/>
                <a:ea typeface="Arial" charset="0"/>
                <a:cs typeface="Arial" charset="0"/>
              </a:rPr>
              <a:t>of sex</a:t>
            </a:r>
          </a:p>
        </p:txBody>
      </p:sp>
      <p:sp>
        <p:nvSpPr>
          <p:cNvPr id="396" name="Sex…"/>
          <p:cNvSpPr txBox="1"/>
          <p:nvPr/>
        </p:nvSpPr>
        <p:spPr>
          <a:xfrm>
            <a:off x="5103964" y="2492767"/>
            <a:ext cx="2760651"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Sex </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397" name="Line"/>
          <p:cNvSpPr/>
          <p:nvPr/>
        </p:nvSpPr>
        <p:spPr>
          <a:xfrm>
            <a:off x="6072851" y="3836350"/>
            <a:ext cx="822876"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98" name="Line"/>
          <p:cNvSpPr/>
          <p:nvPr/>
        </p:nvSpPr>
        <p:spPr>
          <a:xfrm>
            <a:off x="1803198" y="3836350"/>
            <a:ext cx="822877"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99" name="Line"/>
          <p:cNvSpPr/>
          <p:nvPr/>
        </p:nvSpPr>
        <p:spPr>
          <a:xfrm>
            <a:off x="10406406" y="3836350"/>
            <a:ext cx="822877"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00" name="Types of Discrimination (1 of 2)"/>
          <p:cNvSpPr txBox="1"/>
          <p:nvPr/>
        </p:nvSpPr>
        <p:spPr>
          <a:xfrm>
            <a:off x="2240075" y="593923"/>
            <a:ext cx="8726748"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lang="en-US" dirty="0" smtClean="0">
                <a:latin typeface="Arial" charset="0"/>
                <a:ea typeface="Arial" charset="0"/>
                <a:cs typeface="Arial" charset="0"/>
              </a:rPr>
              <a:t>Bases</a:t>
            </a:r>
            <a:r>
              <a:rPr dirty="0" smtClean="0">
                <a:latin typeface="Arial" charset="0"/>
                <a:ea typeface="Arial" charset="0"/>
                <a:cs typeface="Arial" charset="0"/>
              </a:rPr>
              <a:t> </a:t>
            </a:r>
            <a:r>
              <a:rPr dirty="0">
                <a:latin typeface="Arial" charset="0"/>
                <a:ea typeface="Arial" charset="0"/>
                <a:cs typeface="Arial" charset="0"/>
              </a:rPr>
              <a:t>of Discrimination (1 of 2</a:t>
            </a:r>
            <a:r>
              <a:rPr dirty="0" smtClean="0">
                <a:latin typeface="Arial" charset="0"/>
                <a:ea typeface="Arial" charset="0"/>
                <a:cs typeface="Arial" charset="0"/>
              </a:rPr>
              <a:t>)</a:t>
            </a:r>
            <a:endParaRPr lang="en-US" dirty="0">
              <a:latin typeface="Arial" charset="0"/>
              <a:ea typeface="Arial" charset="0"/>
              <a:cs typeface="Arial" charset="0"/>
            </a:endParaRPr>
          </a:p>
        </p:txBody>
      </p:sp>
      <p:grpSp>
        <p:nvGrpSpPr>
          <p:cNvPr id="16" name="Group"/>
          <p:cNvGrpSpPr/>
          <p:nvPr/>
        </p:nvGrpSpPr>
        <p:grpSpPr>
          <a:xfrm>
            <a:off x="302647" y="222464"/>
            <a:ext cx="12358409" cy="1538008"/>
            <a:chOff x="-20549" y="115465"/>
            <a:chExt cx="12358407" cy="1538007"/>
          </a:xfrm>
        </p:grpSpPr>
        <p:pic>
          <p:nvPicPr>
            <p:cNvPr id="17" name="Crest - Army.png" descr="Crest - Army.png"/>
            <p:cNvPicPr>
              <a:picLocks noChangeAspect="1"/>
            </p:cNvPicPr>
            <p:nvPr/>
          </p:nvPicPr>
          <p:blipFill>
            <a:blip r:embed="rId3">
              <a:extLst/>
            </a:blip>
            <a:stretch>
              <a:fillRect/>
            </a:stretch>
          </p:blipFill>
          <p:spPr>
            <a:xfrm>
              <a:off x="-20549" y="115465"/>
              <a:ext cx="1538007" cy="1538007"/>
            </a:xfrm>
            <a:prstGeom prst="rect">
              <a:avLst/>
            </a:prstGeom>
            <a:ln w="12700" cap="flat">
              <a:noFill/>
              <a:miter lim="400000"/>
            </a:ln>
            <a:effectLst/>
          </p:spPr>
        </p:pic>
        <p:pic>
          <p:nvPicPr>
            <p:cNvPr id="18" name="Crest - Army.png" descr="Crest - Army.png"/>
            <p:cNvPicPr>
              <a:picLocks noChangeAspect="1"/>
            </p:cNvPicPr>
            <p:nvPr/>
          </p:nvPicPr>
          <p:blipFill>
            <a:blip r:embed="rId3">
              <a:extLst/>
            </a:blip>
            <a:stretch>
              <a:fillRect/>
            </a:stretch>
          </p:blipFill>
          <p:spPr>
            <a:xfrm>
              <a:off x="10799851" y="115465"/>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788395" y="9360435"/>
            <a:ext cx="216405" cy="348813"/>
          </a:xfrm>
        </p:spPr>
        <p:txBody>
          <a:bodyPr/>
          <a:lstStyle/>
          <a:p>
            <a:fld id="{86CB4B4D-7CA3-9044-876B-883B54F8677D}" type="slidenum">
              <a:rPr lang="uk-UA" smtClean="0">
                <a:latin typeface="Arial" charset="0"/>
                <a:ea typeface="Arial" charset="0"/>
                <a:cs typeface="Arial" charset="0"/>
              </a:rPr>
              <a:t>10</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93" grpId="0" animBg="1"/>
      <p:bldP spid="3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p:cNvSpPr/>
          <p:nvPr/>
        </p:nvSpPr>
        <p:spPr>
          <a:xfrm>
            <a:off x="144447" y="95982"/>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02" name="Rectangle"/>
          <p:cNvSpPr/>
          <p:nvPr/>
        </p:nvSpPr>
        <p:spPr>
          <a:xfrm>
            <a:off x="4489768" y="2006728"/>
            <a:ext cx="3989042"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03" name="Rectangle"/>
          <p:cNvSpPr/>
          <p:nvPr/>
        </p:nvSpPr>
        <p:spPr>
          <a:xfrm>
            <a:off x="8823324" y="2006728"/>
            <a:ext cx="3989041"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04" name="One’s emotional or physical attraction to the same and/or opposite sex (homosexuality, bisexuality, or heterosexuality). Complaints may be based on actual or perceived orientation, as well as association with an individual or affinity group associated with a particular orientation."/>
          <p:cNvSpPr txBox="1"/>
          <p:nvPr/>
        </p:nvSpPr>
        <p:spPr>
          <a:xfrm>
            <a:off x="8969668" y="4407857"/>
            <a:ext cx="3751112" cy="5054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FFFFFF"/>
                </a:solidFill>
                <a:latin typeface="Helvetica"/>
                <a:ea typeface="Helvetica"/>
                <a:cs typeface="Helvetica"/>
                <a:sym typeface="Helvetica"/>
              </a:defRPr>
            </a:lvl1pPr>
          </a:lstStyle>
          <a:p>
            <a:r>
              <a:rPr dirty="0">
                <a:latin typeface="Arial" charset="0"/>
                <a:ea typeface="Arial" charset="0"/>
                <a:cs typeface="Arial" charset="0"/>
              </a:rPr>
              <a:t>One’s emotional or physical attraction to the same and/or opposite sex (homosexuality, bisexuality, or heterosexuality). Complaints may be based on actual or perceived orientation, as well as association with an individual or affinity group associated with a particular orientation.</a:t>
            </a:r>
          </a:p>
        </p:txBody>
      </p:sp>
      <p:sp>
        <p:nvSpPr>
          <p:cNvPr id="405" name="Sexual Orientation…"/>
          <p:cNvSpPr txBox="1"/>
          <p:nvPr/>
        </p:nvSpPr>
        <p:spPr>
          <a:xfrm>
            <a:off x="9077541" y="2508092"/>
            <a:ext cx="3480607"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Sexual Orientation</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406" name="Rectangle"/>
          <p:cNvSpPr/>
          <p:nvPr/>
        </p:nvSpPr>
        <p:spPr>
          <a:xfrm>
            <a:off x="192435" y="2006728"/>
            <a:ext cx="3989041" cy="7688609"/>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endParaRPr sz="2200" b="0" dirty="0">
              <a:solidFill>
                <a:srgbClr val="FFFFFF"/>
              </a:solidFill>
              <a:latin typeface="Arial" charset="0"/>
              <a:ea typeface="Arial" charset="0"/>
              <a:cs typeface="Arial" charset="0"/>
            </a:endParaRPr>
          </a:p>
        </p:txBody>
      </p:sp>
      <p:sp>
        <p:nvSpPr>
          <p:cNvPr id="407" name="Occurs when an individual is treated more or less favorably because of their religious beliefs or practices."/>
          <p:cNvSpPr txBox="1"/>
          <p:nvPr/>
        </p:nvSpPr>
        <p:spPr>
          <a:xfrm>
            <a:off x="339081" y="4407858"/>
            <a:ext cx="3751112" cy="2006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FFFFFF"/>
                </a:solidFill>
                <a:latin typeface="Helvetica"/>
                <a:ea typeface="Helvetica"/>
                <a:cs typeface="Helvetica"/>
                <a:sym typeface="Helvetica"/>
              </a:defRPr>
            </a:lvl1pPr>
          </a:lstStyle>
          <a:p>
            <a:r>
              <a:rPr dirty="0">
                <a:latin typeface="Arial" charset="0"/>
                <a:ea typeface="Arial" charset="0"/>
                <a:cs typeface="Arial" charset="0"/>
              </a:rPr>
              <a:t>Occurs when an individual is treated more or less favorably because of their religious beliefs or practices.</a:t>
            </a:r>
          </a:p>
        </p:txBody>
      </p:sp>
      <p:sp>
        <p:nvSpPr>
          <p:cNvPr id="408" name="Religious…"/>
          <p:cNvSpPr txBox="1"/>
          <p:nvPr/>
        </p:nvSpPr>
        <p:spPr>
          <a:xfrm>
            <a:off x="834311" y="2508092"/>
            <a:ext cx="2760651"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Religious</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409" name="Occurs when an individual is treated less favorably because of their origin, ethnicity or accent, or because it is believed they are a particular nationality."/>
          <p:cNvSpPr txBox="1"/>
          <p:nvPr/>
        </p:nvSpPr>
        <p:spPr>
          <a:xfrm>
            <a:off x="4654374" y="4407858"/>
            <a:ext cx="3751113" cy="2768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500" b="0">
                <a:solidFill>
                  <a:srgbClr val="FFFFFF"/>
                </a:solidFill>
                <a:latin typeface="Helvetica"/>
                <a:ea typeface="Helvetica"/>
                <a:cs typeface="Helvetica"/>
                <a:sym typeface="Helvetica"/>
              </a:defRPr>
            </a:lvl1pPr>
          </a:lstStyle>
          <a:p>
            <a:r>
              <a:rPr dirty="0">
                <a:latin typeface="Arial" charset="0"/>
                <a:ea typeface="Arial" charset="0"/>
                <a:cs typeface="Arial" charset="0"/>
              </a:rPr>
              <a:t>Occurs when an individual is treated less favorably because of their origin, ethnicity or accent, or because it is believed they are a particular nationality.</a:t>
            </a:r>
          </a:p>
        </p:txBody>
      </p:sp>
      <p:sp>
        <p:nvSpPr>
          <p:cNvPr id="410" name="National Origin…"/>
          <p:cNvSpPr txBox="1"/>
          <p:nvPr/>
        </p:nvSpPr>
        <p:spPr>
          <a:xfrm>
            <a:off x="5061827" y="2508092"/>
            <a:ext cx="2844925"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solidFill>
                  <a:srgbClr val="FFFFFF"/>
                </a:solidFill>
                <a:latin typeface="Helvetica"/>
                <a:ea typeface="Helvetica"/>
                <a:cs typeface="Helvetica"/>
                <a:sym typeface="Helvetica"/>
              </a:defRPr>
            </a:pPr>
            <a:r>
              <a:rPr dirty="0">
                <a:latin typeface="Arial" charset="0"/>
                <a:ea typeface="Arial" charset="0"/>
                <a:cs typeface="Arial" charset="0"/>
              </a:rPr>
              <a:t>National Origin</a:t>
            </a:r>
          </a:p>
          <a:p>
            <a:pPr>
              <a:defRPr sz="3000">
                <a:solidFill>
                  <a:srgbClr val="FFFFFF"/>
                </a:solidFill>
                <a:latin typeface="Helvetica"/>
                <a:ea typeface="Helvetica"/>
                <a:cs typeface="Helvetica"/>
                <a:sym typeface="Helvetica"/>
              </a:defRPr>
            </a:pPr>
            <a:r>
              <a:rPr dirty="0">
                <a:latin typeface="Arial" charset="0"/>
                <a:ea typeface="Arial" charset="0"/>
                <a:cs typeface="Arial" charset="0"/>
              </a:rPr>
              <a:t>Discrimination</a:t>
            </a:r>
          </a:p>
        </p:txBody>
      </p:sp>
      <p:sp>
        <p:nvSpPr>
          <p:cNvPr id="411" name="Line"/>
          <p:cNvSpPr/>
          <p:nvPr/>
        </p:nvSpPr>
        <p:spPr>
          <a:xfrm>
            <a:off x="6072851" y="3851675"/>
            <a:ext cx="822876"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12" name="Line"/>
          <p:cNvSpPr/>
          <p:nvPr/>
        </p:nvSpPr>
        <p:spPr>
          <a:xfrm>
            <a:off x="1803198" y="3851675"/>
            <a:ext cx="822877"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13" name="Line"/>
          <p:cNvSpPr/>
          <p:nvPr/>
        </p:nvSpPr>
        <p:spPr>
          <a:xfrm>
            <a:off x="10406406" y="3851675"/>
            <a:ext cx="822877" cy="1"/>
          </a:xfrm>
          <a:prstGeom prst="line">
            <a:avLst/>
          </a:prstGeom>
          <a:ln w="635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14" name="Types of Discrimination (2 of 2)"/>
          <p:cNvSpPr txBox="1"/>
          <p:nvPr/>
        </p:nvSpPr>
        <p:spPr>
          <a:xfrm>
            <a:off x="2166557" y="605724"/>
            <a:ext cx="8726748"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lang="en-US" dirty="0" smtClean="0">
                <a:latin typeface="Arial" charset="0"/>
                <a:ea typeface="Arial" charset="0"/>
                <a:cs typeface="Arial" charset="0"/>
              </a:rPr>
              <a:t>Bases</a:t>
            </a:r>
            <a:r>
              <a:rPr dirty="0" smtClean="0">
                <a:latin typeface="Arial" charset="0"/>
                <a:ea typeface="Arial" charset="0"/>
                <a:cs typeface="Arial" charset="0"/>
              </a:rPr>
              <a:t> </a:t>
            </a:r>
            <a:r>
              <a:rPr dirty="0">
                <a:latin typeface="Arial" charset="0"/>
                <a:ea typeface="Arial" charset="0"/>
                <a:cs typeface="Arial" charset="0"/>
              </a:rPr>
              <a:t>of Discrimination (2 of 2)</a:t>
            </a:r>
            <a:endParaRPr lang="en-US" dirty="0">
              <a:latin typeface="Arial" charset="0"/>
              <a:ea typeface="Arial" charset="0"/>
              <a:cs typeface="Arial" charset="0"/>
            </a:endParaRPr>
          </a:p>
          <a:p>
            <a:endParaRPr dirty="0">
              <a:latin typeface="Arial" charset="0"/>
              <a:ea typeface="Arial" charset="0"/>
              <a:cs typeface="Arial" charset="0"/>
            </a:endParaRPr>
          </a:p>
        </p:txBody>
      </p:sp>
      <p:grpSp>
        <p:nvGrpSpPr>
          <p:cNvPr id="16" name="Group"/>
          <p:cNvGrpSpPr/>
          <p:nvPr/>
        </p:nvGrpSpPr>
        <p:grpSpPr>
          <a:xfrm>
            <a:off x="302647" y="211447"/>
            <a:ext cx="12358409" cy="1538008"/>
            <a:chOff x="-20549" y="115465"/>
            <a:chExt cx="12358407" cy="1538007"/>
          </a:xfrm>
        </p:grpSpPr>
        <p:pic>
          <p:nvPicPr>
            <p:cNvPr id="17" name="Crest - Army.png" descr="Crest - Army.png"/>
            <p:cNvPicPr>
              <a:picLocks noChangeAspect="1"/>
            </p:cNvPicPr>
            <p:nvPr/>
          </p:nvPicPr>
          <p:blipFill>
            <a:blip r:embed="rId3">
              <a:extLst/>
            </a:blip>
            <a:stretch>
              <a:fillRect/>
            </a:stretch>
          </p:blipFill>
          <p:spPr>
            <a:xfrm>
              <a:off x="-20549" y="115465"/>
              <a:ext cx="1538007" cy="1538007"/>
            </a:xfrm>
            <a:prstGeom prst="rect">
              <a:avLst/>
            </a:prstGeom>
            <a:ln w="12700" cap="flat">
              <a:noFill/>
              <a:miter lim="400000"/>
            </a:ln>
            <a:effectLst/>
          </p:spPr>
        </p:pic>
        <p:pic>
          <p:nvPicPr>
            <p:cNvPr id="18" name="Crest - Army.png" descr="Crest - Army.png"/>
            <p:cNvPicPr>
              <a:picLocks noChangeAspect="1"/>
            </p:cNvPicPr>
            <p:nvPr/>
          </p:nvPicPr>
          <p:blipFill>
            <a:blip r:embed="rId3">
              <a:extLst/>
            </a:blip>
            <a:stretch>
              <a:fillRect/>
            </a:stretch>
          </p:blipFill>
          <p:spPr>
            <a:xfrm>
              <a:off x="10799851" y="115465"/>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797655" y="9354051"/>
            <a:ext cx="219309" cy="399549"/>
          </a:xfrm>
        </p:spPr>
        <p:txBody>
          <a:bodyPr/>
          <a:lstStyle/>
          <a:p>
            <a:fld id="{86CB4B4D-7CA3-9044-876B-883B54F8677D}" type="slidenum">
              <a:rPr lang="uk-UA" smtClean="0">
                <a:latin typeface="Arial" charset="0"/>
                <a:ea typeface="Arial" charset="0"/>
                <a:cs typeface="Arial" charset="0"/>
              </a:rPr>
              <a:t>11</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0" animBg="1"/>
      <p:bldP spid="407" grpId="0" animBg="1"/>
      <p:bldP spid="40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p:cNvSpPr/>
          <p:nvPr/>
        </p:nvSpPr>
        <p:spPr>
          <a:xfrm>
            <a:off x="242246" y="1927949"/>
            <a:ext cx="12571307" cy="7468919"/>
          </a:xfrm>
          <a:prstGeom prst="rect">
            <a:avLst/>
          </a:prstGeom>
          <a:solidFill>
            <a:srgbClr val="727267"/>
          </a:solidFill>
          <a:ln w="12700">
            <a:miter lim="400000"/>
          </a:ln>
          <a:effectLst>
            <a:outerShdw blurRad="63500" dist="25400" dir="5400000" rotWithShape="0">
              <a:srgbClr val="000000">
                <a:alpha val="50000"/>
              </a:srgbClr>
            </a:outerShdw>
          </a:effectLst>
        </p:spPr>
        <p:txBody>
          <a:bodyPr lIns="72249" tIns="72249" rIns="72249" bIns="72249" anchor="ctr"/>
          <a:lstStyle/>
          <a:p>
            <a:endParaRPr sz="3129" b="0" dirty="0">
              <a:solidFill>
                <a:srgbClr val="FFFFFF"/>
              </a:solidFill>
              <a:latin typeface="Arial" charset="0"/>
              <a:ea typeface="Arial" charset="0"/>
              <a:cs typeface="Arial" charset="0"/>
            </a:endParaRPr>
          </a:p>
        </p:txBody>
      </p:sp>
      <p:sp>
        <p:nvSpPr>
          <p:cNvPr id="5" name="Rectangle"/>
          <p:cNvSpPr/>
          <p:nvPr/>
        </p:nvSpPr>
        <p:spPr>
          <a:xfrm>
            <a:off x="216747"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defRPr sz="2200" b="0">
                <a:solidFill>
                  <a:srgbClr val="FFFFFF"/>
                </a:solidFill>
                <a:latin typeface="+mn-lt"/>
                <a:ea typeface="+mn-ea"/>
                <a:cs typeface="+mn-cs"/>
                <a:sym typeface="Helvetica Neue Medium"/>
              </a:defRPr>
            </a:pPr>
            <a:endParaRPr sz="3129" dirty="0">
              <a:latin typeface="Arial" charset="0"/>
              <a:ea typeface="Arial" charset="0"/>
              <a:cs typeface="Arial" charset="0"/>
            </a:endParaRPr>
          </a:p>
        </p:txBody>
      </p:sp>
      <p:sp>
        <p:nvSpPr>
          <p:cNvPr id="2" name="Title 1"/>
          <p:cNvSpPr>
            <a:spLocks noGrp="1"/>
          </p:cNvSpPr>
          <p:nvPr>
            <p:ph type="title"/>
          </p:nvPr>
        </p:nvSpPr>
        <p:spPr>
          <a:xfrm>
            <a:off x="1026359" y="177183"/>
            <a:ext cx="11054080" cy="1625600"/>
          </a:xfrm>
        </p:spPr>
        <p:txBody>
          <a:bodyPr/>
          <a:lstStyle/>
          <a:p>
            <a:r>
              <a:rPr lang="en-US" sz="4978" b="1" dirty="0">
                <a:latin typeface="Arial" pitchFamily="34" charset="0"/>
                <a:cs typeface="Arial" pitchFamily="34" charset="0"/>
              </a:rPr>
              <a:t> </a:t>
            </a:r>
            <a:r>
              <a:rPr lang="en-US" sz="4978" b="1" dirty="0" smtClean="0">
                <a:latin typeface="Arial" pitchFamily="34" charset="0"/>
                <a:cs typeface="Arial" pitchFamily="34" charset="0"/>
              </a:rPr>
              <a:t>Hazing</a:t>
            </a:r>
            <a:endParaRPr lang="en-US" sz="4978" b="1" dirty="0">
              <a:latin typeface="Arial" pitchFamily="34" charset="0"/>
              <a:cs typeface="Arial" pitchFamily="34" charset="0"/>
            </a:endParaRPr>
          </a:p>
        </p:txBody>
      </p:sp>
      <p:sp>
        <p:nvSpPr>
          <p:cNvPr id="4" name="Slide Number Placeholder 3"/>
          <p:cNvSpPr>
            <a:spLocks noGrp="1"/>
          </p:cNvSpPr>
          <p:nvPr>
            <p:ph type="sldNum" sz="quarter" idx="12"/>
          </p:nvPr>
        </p:nvSpPr>
        <p:spPr>
          <a:xfrm>
            <a:off x="12718566" y="9343771"/>
            <a:ext cx="330219" cy="348813"/>
          </a:xfrm>
        </p:spPr>
        <p:txBody>
          <a:bodyPr/>
          <a:lstStyle/>
          <a:p>
            <a:pPr>
              <a:defRPr/>
            </a:pPr>
            <a:fld id="{6BDFBEF4-FC42-4F8D-902D-B5AD45F1AA55}" type="slidenum">
              <a:rPr lang="en-US" sz="1600" b="0" smtClean="0">
                <a:latin typeface="Arial" panose="020B0604020202020204" pitchFamily="34" charset="0"/>
                <a:cs typeface="Arial" panose="020B0604020202020204" pitchFamily="34" charset="0"/>
              </a:rPr>
              <a:pPr>
                <a:defRPr/>
              </a:pPr>
              <a:t>12</a:t>
            </a:fld>
            <a:endParaRPr lang="en-US" sz="1600" b="0" dirty="0">
              <a:latin typeface="Arial" panose="020B0604020202020204" pitchFamily="34" charset="0"/>
              <a:cs typeface="Arial" panose="020B0604020202020204" pitchFamily="34" charset="0"/>
            </a:endParaRPr>
          </a:p>
        </p:txBody>
      </p:sp>
      <p:sp>
        <p:nvSpPr>
          <p:cNvPr id="6" name="Content Placeholder 2"/>
          <p:cNvSpPr txBox="1">
            <a:spLocks/>
          </p:cNvSpPr>
          <p:nvPr/>
        </p:nvSpPr>
        <p:spPr bwMode="auto">
          <a:xfrm>
            <a:off x="305995" y="2097593"/>
            <a:ext cx="12577681" cy="733285"/>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2"/>
                </a:solidFill>
                <a:latin typeface="+mn-lt"/>
              </a:defRPr>
            </a:lvl2pPr>
            <a:lvl3pPr marL="1143000" indent="-228600" algn="l" rtl="0" eaLnBrk="0" fontAlgn="base" hangingPunct="0">
              <a:spcBef>
                <a:spcPct val="20000"/>
              </a:spcBef>
              <a:spcAft>
                <a:spcPct val="0"/>
              </a:spcAft>
              <a:buChar char="•"/>
              <a:defRPr sz="3200">
                <a:solidFill>
                  <a:schemeClr val="bg2"/>
                </a:solidFill>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9pPr>
          </a:lstStyle>
          <a:p>
            <a:pPr>
              <a:spcBef>
                <a:spcPts val="0"/>
              </a:spcBef>
              <a:buFont typeface="Arial" panose="020B0604020202020204" pitchFamily="34" charset="0"/>
              <a:buChar char="•"/>
            </a:pPr>
            <a:r>
              <a:rPr lang="en-US" sz="3413" dirty="0">
                <a:solidFill>
                  <a:schemeClr val="bg1"/>
                </a:solidFill>
                <a:cs typeface="Arial" pitchFamily="34" charset="0"/>
              </a:rPr>
              <a:t>Hazing </a:t>
            </a:r>
            <a:r>
              <a:rPr lang="en-US" sz="3413" dirty="0">
                <a:solidFill>
                  <a:srgbClr val="000000"/>
                </a:solidFill>
                <a:cs typeface="Arial" pitchFamily="34" charset="0"/>
              </a:rPr>
              <a:t> </a:t>
            </a:r>
            <a:endParaRPr lang="en-US" sz="3413" dirty="0">
              <a:solidFill>
                <a:schemeClr val="bg1"/>
              </a:solidFill>
              <a:cs typeface="Arial" pitchFamily="34" charset="0"/>
            </a:endParaRPr>
          </a:p>
        </p:txBody>
      </p:sp>
      <p:pic>
        <p:nvPicPr>
          <p:cNvPr id="7" name="Crest - Army.png" descr="Crest - Army.png"/>
          <p:cNvPicPr>
            <a:picLocks noChangeAspect="1"/>
          </p:cNvPicPr>
          <p:nvPr/>
        </p:nvPicPr>
        <p:blipFill>
          <a:blip r:embed="rId3">
            <a:extLst/>
          </a:blip>
          <a:stretch>
            <a:fillRect/>
          </a:stretch>
        </p:blipFill>
        <p:spPr>
          <a:xfrm>
            <a:off x="216747" y="177184"/>
            <a:ext cx="1674334" cy="1674335"/>
          </a:xfrm>
          <a:prstGeom prst="rect">
            <a:avLst/>
          </a:prstGeom>
          <a:ln w="12700" cap="flat">
            <a:noFill/>
            <a:miter lim="400000"/>
          </a:ln>
          <a:effectLst/>
        </p:spPr>
      </p:pic>
      <p:pic>
        <p:nvPicPr>
          <p:cNvPr id="8" name="Crest - Army.png" descr="Crest - Army.png"/>
          <p:cNvPicPr>
            <a:picLocks noChangeAspect="1"/>
          </p:cNvPicPr>
          <p:nvPr/>
        </p:nvPicPr>
        <p:blipFill>
          <a:blip r:embed="rId3">
            <a:extLst/>
          </a:blip>
          <a:stretch>
            <a:fillRect/>
          </a:stretch>
        </p:blipFill>
        <p:spPr>
          <a:xfrm>
            <a:off x="11113719" y="177351"/>
            <a:ext cx="1674334" cy="1674335"/>
          </a:xfrm>
          <a:prstGeom prst="rect">
            <a:avLst/>
          </a:prstGeom>
          <a:ln w="12700" cap="flat">
            <a:noFill/>
            <a:miter lim="400000"/>
          </a:ln>
          <a:effectLst/>
        </p:spPr>
      </p:pic>
      <p:sp>
        <p:nvSpPr>
          <p:cNvPr id="10" name="Content Placeholder 2"/>
          <p:cNvSpPr txBox="1">
            <a:spLocks/>
          </p:cNvSpPr>
          <p:nvPr/>
        </p:nvSpPr>
        <p:spPr bwMode="auto">
          <a:xfrm>
            <a:off x="50999" y="2276435"/>
            <a:ext cx="12577681" cy="5663060"/>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2"/>
                </a:solidFill>
                <a:latin typeface="+mn-lt"/>
              </a:defRPr>
            </a:lvl2pPr>
            <a:lvl3pPr marL="1143000" indent="-228600" algn="l" rtl="0" eaLnBrk="0" fontAlgn="base" hangingPunct="0">
              <a:spcBef>
                <a:spcPct val="20000"/>
              </a:spcBef>
              <a:spcAft>
                <a:spcPct val="0"/>
              </a:spcAft>
              <a:buChar char="•"/>
              <a:defRPr sz="3200">
                <a:solidFill>
                  <a:schemeClr val="bg2"/>
                </a:solidFill>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9pPr>
          </a:lstStyle>
          <a:p>
            <a:pPr marL="0" indent="0">
              <a:spcBef>
                <a:spcPts val="0"/>
              </a:spcBef>
              <a:buNone/>
            </a:pPr>
            <a:r>
              <a:rPr lang="en-US" sz="3413" dirty="0" smtClean="0">
                <a:solidFill>
                  <a:schemeClr val="bg1"/>
                </a:solidFill>
                <a:cs typeface="Arial" pitchFamily="34" charset="0"/>
              </a:rPr>
              <a:t> </a:t>
            </a:r>
            <a:r>
              <a:rPr lang="en-US" sz="3413" dirty="0" smtClean="0">
                <a:solidFill>
                  <a:srgbClr val="000000"/>
                </a:solidFill>
                <a:cs typeface="Arial" pitchFamily="34" charset="0"/>
              </a:rPr>
              <a:t> </a:t>
            </a:r>
            <a:endParaRPr lang="en-US" sz="3413" dirty="0">
              <a:solidFill>
                <a:schemeClr val="bg1"/>
              </a:solidFill>
              <a:cs typeface="Arial" pitchFamily="34" charset="0"/>
            </a:endParaRPr>
          </a:p>
          <a:p>
            <a:pPr lvl="1">
              <a:lnSpc>
                <a:spcPct val="90000"/>
              </a:lnSpc>
              <a:spcBef>
                <a:spcPts val="2560"/>
              </a:spcBef>
              <a:buFont typeface="Wingdings" panose="05000000000000000000" pitchFamily="2" charset="2"/>
              <a:buChar char="v"/>
            </a:pPr>
            <a:r>
              <a:rPr lang="en-US" sz="2844" dirty="0">
                <a:solidFill>
                  <a:schemeClr val="bg1"/>
                </a:solidFill>
                <a:latin typeface="Arial" pitchFamily="34" charset="0"/>
                <a:cs typeface="Arial" pitchFamily="34" charset="0"/>
              </a:rPr>
              <a:t>A form of harassment that includes conduct through which Soldiers or DA Civilian employees (who haze Soldiers), without a proper military authority or other governmental purpose but with a nexus to military service, physically or psychologically injures or creates a risk of physical or psychological injury to Soldiers  for the purpose of: initiation into, admission into, affiliation with, change in status or position within, or a condition for continued membership in any military or DA Civilian organization. Hazing can be conducted through the use of electronic devices or communications, and by other means including social media, as well as in person</a:t>
            </a:r>
          </a:p>
          <a:p>
            <a:pPr lvl="1">
              <a:lnSpc>
                <a:spcPct val="90000"/>
              </a:lnSpc>
              <a:spcBef>
                <a:spcPts val="2560"/>
              </a:spcBef>
              <a:buFont typeface="Wingdings" panose="05000000000000000000" pitchFamily="2" charset="2"/>
              <a:buChar char="v"/>
            </a:pPr>
            <a:r>
              <a:rPr lang="en-US" sz="2844" dirty="0">
                <a:solidFill>
                  <a:schemeClr val="bg1"/>
                </a:solidFill>
                <a:latin typeface="Arial" pitchFamily="34" charset="0"/>
                <a:cs typeface="Arial" pitchFamily="34" charset="0"/>
              </a:rPr>
              <a:t>Soliciting, coercing, or knowingly permitting another to participate, solicit or coerce such conduct, may be considered hazing</a:t>
            </a:r>
          </a:p>
        </p:txBody>
      </p:sp>
    </p:spTree>
    <p:extLst>
      <p:ext uri="{BB962C8B-B14F-4D97-AF65-F5344CB8AC3E}">
        <p14:creationId xmlns:p14="http://schemas.microsoft.com/office/powerpoint/2010/main" val="29964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242246" y="1927949"/>
            <a:ext cx="12571307" cy="7468919"/>
          </a:xfrm>
          <a:prstGeom prst="rect">
            <a:avLst/>
          </a:prstGeom>
          <a:solidFill>
            <a:srgbClr val="727267"/>
          </a:solidFill>
          <a:ln w="12700">
            <a:miter lim="400000"/>
          </a:ln>
          <a:effectLst>
            <a:outerShdw blurRad="63500" dist="25400" dir="5400000" rotWithShape="0">
              <a:srgbClr val="000000">
                <a:alpha val="50000"/>
              </a:srgbClr>
            </a:outerShdw>
          </a:effectLst>
        </p:spPr>
        <p:txBody>
          <a:bodyPr lIns="72249" tIns="72249" rIns="72249" bIns="72249" anchor="ctr"/>
          <a:lstStyle/>
          <a:p>
            <a:endParaRPr sz="3129" b="0" dirty="0">
              <a:solidFill>
                <a:srgbClr val="FFFFFF"/>
              </a:solidFill>
              <a:latin typeface="Arial" charset="0"/>
              <a:ea typeface="Arial" charset="0"/>
              <a:cs typeface="Arial" charset="0"/>
            </a:endParaRPr>
          </a:p>
        </p:txBody>
      </p:sp>
      <p:sp>
        <p:nvSpPr>
          <p:cNvPr id="5" name="Rectangle"/>
          <p:cNvSpPr/>
          <p:nvPr/>
        </p:nvSpPr>
        <p:spPr>
          <a:xfrm>
            <a:off x="216747"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defRPr sz="2200" b="0">
                <a:solidFill>
                  <a:srgbClr val="FFFFFF"/>
                </a:solidFill>
                <a:latin typeface="+mn-lt"/>
                <a:ea typeface="+mn-ea"/>
                <a:cs typeface="+mn-cs"/>
                <a:sym typeface="Helvetica Neue Medium"/>
              </a:defRPr>
            </a:pPr>
            <a:endParaRPr sz="3129" dirty="0">
              <a:latin typeface="Arial" charset="0"/>
              <a:ea typeface="Arial" charset="0"/>
              <a:cs typeface="Arial" charset="0"/>
            </a:endParaRPr>
          </a:p>
        </p:txBody>
      </p:sp>
      <p:sp>
        <p:nvSpPr>
          <p:cNvPr id="2" name="Title 1"/>
          <p:cNvSpPr>
            <a:spLocks noGrp="1"/>
          </p:cNvSpPr>
          <p:nvPr>
            <p:ph type="title"/>
          </p:nvPr>
        </p:nvSpPr>
        <p:spPr>
          <a:xfrm>
            <a:off x="975360" y="228183"/>
            <a:ext cx="11054080" cy="1625600"/>
          </a:xfrm>
        </p:spPr>
        <p:txBody>
          <a:bodyPr/>
          <a:lstStyle/>
          <a:p>
            <a:r>
              <a:rPr lang="en-US" sz="4978" b="1" dirty="0">
                <a:latin typeface="Arial" pitchFamily="34" charset="0"/>
                <a:cs typeface="Arial" pitchFamily="34" charset="0"/>
              </a:rPr>
              <a:t> </a:t>
            </a:r>
            <a:r>
              <a:rPr lang="en-US" sz="4978" b="1" dirty="0" smtClean="0">
                <a:latin typeface="Arial" pitchFamily="34" charset="0"/>
                <a:cs typeface="Arial" pitchFamily="34" charset="0"/>
              </a:rPr>
              <a:t>Bullying</a:t>
            </a:r>
            <a:endParaRPr lang="en-US" sz="4978" b="1" dirty="0">
              <a:latin typeface="Arial" pitchFamily="34" charset="0"/>
              <a:cs typeface="Arial" pitchFamily="34" charset="0"/>
            </a:endParaRPr>
          </a:p>
        </p:txBody>
      </p:sp>
      <p:sp>
        <p:nvSpPr>
          <p:cNvPr id="4" name="Slide Number Placeholder 3"/>
          <p:cNvSpPr>
            <a:spLocks noGrp="1"/>
          </p:cNvSpPr>
          <p:nvPr>
            <p:ph type="sldNum" sz="quarter" idx="12"/>
          </p:nvPr>
        </p:nvSpPr>
        <p:spPr>
          <a:xfrm>
            <a:off x="12622944" y="9404186"/>
            <a:ext cx="330219" cy="348813"/>
          </a:xfrm>
        </p:spPr>
        <p:txBody>
          <a:bodyPr/>
          <a:lstStyle/>
          <a:p>
            <a:pPr>
              <a:defRPr/>
            </a:pPr>
            <a:fld id="{6BDFBEF4-FC42-4F8D-902D-B5AD45F1AA55}" type="slidenum">
              <a:rPr lang="en-US" sz="1600" b="0" smtClean="0">
                <a:latin typeface="Arial" panose="020B0604020202020204" pitchFamily="34" charset="0"/>
                <a:cs typeface="Arial" panose="020B0604020202020204" pitchFamily="34" charset="0"/>
              </a:rPr>
              <a:pPr>
                <a:defRPr/>
              </a:pPr>
              <a:t>13</a:t>
            </a:fld>
            <a:endParaRPr lang="en-US" sz="1600" b="0" dirty="0">
              <a:latin typeface="Arial" panose="020B0604020202020204" pitchFamily="34" charset="0"/>
              <a:cs typeface="Arial" panose="020B0604020202020204" pitchFamily="34" charset="0"/>
            </a:endParaRPr>
          </a:p>
        </p:txBody>
      </p:sp>
      <p:sp>
        <p:nvSpPr>
          <p:cNvPr id="6" name="Content Placeholder 2"/>
          <p:cNvSpPr txBox="1">
            <a:spLocks/>
          </p:cNvSpPr>
          <p:nvPr/>
        </p:nvSpPr>
        <p:spPr bwMode="auto">
          <a:xfrm>
            <a:off x="426552" y="1505534"/>
            <a:ext cx="13004800" cy="1787303"/>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2"/>
                </a:solidFill>
                <a:latin typeface="+mn-lt"/>
              </a:defRPr>
            </a:lvl2pPr>
            <a:lvl3pPr marL="1143000" indent="-228600" algn="l" rtl="0" eaLnBrk="0" fontAlgn="base" hangingPunct="0">
              <a:spcBef>
                <a:spcPct val="20000"/>
              </a:spcBef>
              <a:spcAft>
                <a:spcPct val="0"/>
              </a:spcAft>
              <a:buChar char="•"/>
              <a:defRPr sz="3200">
                <a:solidFill>
                  <a:schemeClr val="bg2"/>
                </a:solidFill>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9pPr>
          </a:lstStyle>
          <a:p>
            <a:pPr algn="ctr">
              <a:buFontTx/>
              <a:buNone/>
            </a:pPr>
            <a:endParaRPr lang="en-US" sz="2844" dirty="0"/>
          </a:p>
          <a:p>
            <a:pPr marL="0" indent="0">
              <a:spcBef>
                <a:spcPts val="0"/>
              </a:spcBef>
              <a:buFont typeface="Arial" panose="020B0604020202020204" pitchFamily="34" charset="0"/>
              <a:buChar char="•"/>
            </a:pPr>
            <a:r>
              <a:rPr lang="en-US" sz="3413" dirty="0">
                <a:solidFill>
                  <a:schemeClr val="bg1"/>
                </a:solidFill>
                <a:cs typeface="Arial" pitchFamily="34" charset="0"/>
              </a:rPr>
              <a:t> </a:t>
            </a:r>
            <a:r>
              <a:rPr lang="en-US" sz="3413" dirty="0" smtClean="0">
                <a:solidFill>
                  <a:schemeClr val="bg1"/>
                </a:solidFill>
                <a:cs typeface="Arial" pitchFamily="34" charset="0"/>
              </a:rPr>
              <a:t> Bullying</a:t>
            </a:r>
            <a:r>
              <a:rPr lang="en-US" sz="2844" dirty="0" smtClean="0">
                <a:solidFill>
                  <a:schemeClr val="bg1"/>
                </a:solidFill>
                <a:cs typeface="Arial" pitchFamily="34" charset="0"/>
              </a:rPr>
              <a:t>  </a:t>
            </a:r>
            <a:endParaRPr lang="en-US" sz="2844" dirty="0">
              <a:solidFill>
                <a:schemeClr val="bg1"/>
              </a:solidFill>
              <a:cs typeface="Arial" pitchFamily="34" charset="0"/>
            </a:endParaRPr>
          </a:p>
          <a:p>
            <a:pPr lvl="1">
              <a:lnSpc>
                <a:spcPct val="90000"/>
              </a:lnSpc>
              <a:spcBef>
                <a:spcPts val="2560"/>
              </a:spcBef>
            </a:pPr>
            <a:endParaRPr lang="en-US" sz="2844" dirty="0">
              <a:latin typeface="Arial" pitchFamily="34" charset="0"/>
              <a:cs typeface="Arial" pitchFamily="34" charset="0"/>
            </a:endParaRPr>
          </a:p>
        </p:txBody>
      </p:sp>
      <p:pic>
        <p:nvPicPr>
          <p:cNvPr id="7" name="Crest - Army.png" descr="Crest - Army.png"/>
          <p:cNvPicPr>
            <a:picLocks noChangeAspect="1"/>
          </p:cNvPicPr>
          <p:nvPr/>
        </p:nvPicPr>
        <p:blipFill>
          <a:blip r:embed="rId3">
            <a:extLst/>
          </a:blip>
          <a:stretch>
            <a:fillRect/>
          </a:stretch>
        </p:blipFill>
        <p:spPr>
          <a:xfrm>
            <a:off x="216747" y="177184"/>
            <a:ext cx="1674334" cy="1674335"/>
          </a:xfrm>
          <a:prstGeom prst="rect">
            <a:avLst/>
          </a:prstGeom>
          <a:ln w="12700" cap="flat">
            <a:noFill/>
            <a:miter lim="400000"/>
          </a:ln>
          <a:effectLst/>
        </p:spPr>
      </p:pic>
      <p:pic>
        <p:nvPicPr>
          <p:cNvPr id="8" name="Crest - Army.png" descr="Crest - Army.png"/>
          <p:cNvPicPr>
            <a:picLocks noChangeAspect="1"/>
          </p:cNvPicPr>
          <p:nvPr/>
        </p:nvPicPr>
        <p:blipFill>
          <a:blip r:embed="rId3">
            <a:extLst/>
          </a:blip>
          <a:stretch>
            <a:fillRect/>
          </a:stretch>
        </p:blipFill>
        <p:spPr>
          <a:xfrm>
            <a:off x="11113719" y="177351"/>
            <a:ext cx="1674334" cy="1674335"/>
          </a:xfrm>
          <a:prstGeom prst="rect">
            <a:avLst/>
          </a:prstGeom>
          <a:ln w="12700" cap="flat">
            <a:noFill/>
            <a:miter lim="400000"/>
          </a:ln>
          <a:effectLst/>
        </p:spPr>
      </p:pic>
      <p:sp>
        <p:nvSpPr>
          <p:cNvPr id="9" name="Content Placeholder 2"/>
          <p:cNvSpPr txBox="1">
            <a:spLocks/>
          </p:cNvSpPr>
          <p:nvPr/>
        </p:nvSpPr>
        <p:spPr bwMode="auto">
          <a:xfrm>
            <a:off x="211042" y="2273934"/>
            <a:ext cx="12577011" cy="5663060"/>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2"/>
                </a:solidFill>
                <a:latin typeface="+mn-lt"/>
              </a:defRPr>
            </a:lvl2pPr>
            <a:lvl3pPr marL="1143000" indent="-228600" algn="l" rtl="0" eaLnBrk="0" fontAlgn="base" hangingPunct="0">
              <a:spcBef>
                <a:spcPct val="20000"/>
              </a:spcBef>
              <a:spcAft>
                <a:spcPct val="0"/>
              </a:spcAft>
              <a:buChar char="•"/>
              <a:defRPr sz="3200">
                <a:solidFill>
                  <a:schemeClr val="bg2"/>
                </a:solidFill>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9pPr>
          </a:lstStyle>
          <a:p>
            <a:pPr algn="ctr">
              <a:buFontTx/>
              <a:buNone/>
            </a:pPr>
            <a:endParaRPr lang="en-US" sz="2844" dirty="0"/>
          </a:p>
          <a:p>
            <a:pPr lvl="1">
              <a:lnSpc>
                <a:spcPct val="90000"/>
              </a:lnSpc>
              <a:spcBef>
                <a:spcPts val="2560"/>
              </a:spcBef>
              <a:buFont typeface="Wingdings" panose="05000000000000000000" pitchFamily="2" charset="2"/>
              <a:buChar char="v"/>
            </a:pPr>
            <a:r>
              <a:rPr lang="en-US" sz="2844" dirty="0" smtClean="0">
                <a:solidFill>
                  <a:schemeClr val="bg1"/>
                </a:solidFill>
                <a:latin typeface="Arial" pitchFamily="34" charset="0"/>
                <a:cs typeface="Arial" pitchFamily="34" charset="0"/>
              </a:rPr>
              <a:t>Bullying </a:t>
            </a:r>
            <a:r>
              <a:rPr lang="en-US" sz="2844" dirty="0">
                <a:solidFill>
                  <a:schemeClr val="bg1"/>
                </a:solidFill>
                <a:latin typeface="Arial" pitchFamily="34" charset="0"/>
                <a:cs typeface="Arial" pitchFamily="34" charset="0"/>
              </a:rPr>
              <a:t>is the exposure of an individual or group to physical and/or emotional aggression with the intent to cause distress or harm</a:t>
            </a:r>
          </a:p>
          <a:p>
            <a:pPr lvl="1">
              <a:lnSpc>
                <a:spcPct val="90000"/>
              </a:lnSpc>
              <a:spcBef>
                <a:spcPts val="2560"/>
              </a:spcBef>
              <a:buFont typeface="Wingdings" panose="05000000000000000000" pitchFamily="2" charset="2"/>
              <a:buChar char="v"/>
            </a:pPr>
            <a:r>
              <a:rPr lang="en-US" sz="2844" dirty="0">
                <a:solidFill>
                  <a:schemeClr val="bg1"/>
                </a:solidFill>
                <a:latin typeface="Arial" pitchFamily="34" charset="0"/>
                <a:cs typeface="Arial" pitchFamily="34" charset="0"/>
              </a:rPr>
              <a:t>Bullying may involve the singling out of an individual from his or her coworkers, or unit, for ridicule because he or she is considered different or weak</a:t>
            </a:r>
          </a:p>
          <a:p>
            <a:pPr lvl="1">
              <a:lnSpc>
                <a:spcPct val="90000"/>
              </a:lnSpc>
              <a:spcBef>
                <a:spcPts val="2560"/>
              </a:spcBef>
              <a:buFont typeface="Wingdings" panose="05000000000000000000" pitchFamily="2" charset="2"/>
              <a:buChar char="v"/>
            </a:pPr>
            <a:r>
              <a:rPr lang="en-US" sz="2844" dirty="0">
                <a:solidFill>
                  <a:schemeClr val="bg1"/>
                </a:solidFill>
                <a:latin typeface="Arial" pitchFamily="34" charset="0"/>
                <a:cs typeface="Arial" pitchFamily="34" charset="0"/>
              </a:rPr>
              <a:t>Bullying can be conducted through the use of electronic devices or communications, and by other means including social media, as well as in person</a:t>
            </a:r>
          </a:p>
          <a:p>
            <a:pPr lvl="1">
              <a:lnSpc>
                <a:spcPct val="90000"/>
              </a:lnSpc>
              <a:spcBef>
                <a:spcPts val="2560"/>
              </a:spcBef>
            </a:pPr>
            <a:endParaRPr lang="en-US" sz="2844" dirty="0">
              <a:latin typeface="Arial" pitchFamily="34" charset="0"/>
              <a:cs typeface="Arial" pitchFamily="34" charset="0"/>
            </a:endParaRPr>
          </a:p>
        </p:txBody>
      </p:sp>
    </p:spTree>
    <p:extLst>
      <p:ext uri="{BB962C8B-B14F-4D97-AF65-F5344CB8AC3E}">
        <p14:creationId xmlns:p14="http://schemas.microsoft.com/office/powerpoint/2010/main" val="167035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663754" y="6794999"/>
            <a:ext cx="11690805" cy="2896000"/>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9" name="Rectangle"/>
          <p:cNvSpPr/>
          <p:nvPr/>
        </p:nvSpPr>
        <p:spPr>
          <a:xfrm>
            <a:off x="653611" y="4608939"/>
            <a:ext cx="11690805" cy="17778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8" name="Rectangle"/>
          <p:cNvSpPr/>
          <p:nvPr/>
        </p:nvSpPr>
        <p:spPr>
          <a:xfrm>
            <a:off x="663755" y="2745127"/>
            <a:ext cx="11690803" cy="1458099"/>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5" name="Rectangle"/>
          <p:cNvSpPr/>
          <p:nvPr/>
        </p:nvSpPr>
        <p:spPr>
          <a:xfrm>
            <a:off x="144448" y="107000"/>
            <a:ext cx="12709131"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2200" b="0" kern="1200" dirty="0">
              <a:solidFill>
                <a:srgbClr val="FFFFFF"/>
              </a:solidFill>
              <a:latin typeface="Arial"/>
              <a:ea typeface="+mn-ea"/>
              <a:cs typeface="Arial" charset="0"/>
              <a:sym typeface="Helvetica Neue Medium"/>
            </a:endParaRPr>
          </a:p>
        </p:txBody>
      </p:sp>
      <p:sp>
        <p:nvSpPr>
          <p:cNvPr id="7171" name="Rectangle 2"/>
          <p:cNvSpPr>
            <a:spLocks noGrp="1" noChangeArrowheads="1"/>
          </p:cNvSpPr>
          <p:nvPr>
            <p:ph type="title"/>
          </p:nvPr>
        </p:nvSpPr>
        <p:spPr>
          <a:xfrm>
            <a:off x="-217093" y="850636"/>
            <a:ext cx="13004800" cy="1517227"/>
          </a:xfrm>
        </p:spPr>
        <p:txBody>
          <a:bodyPr/>
          <a:lstStyle/>
          <a:p>
            <a:r>
              <a:rPr lang="en-US" sz="4500" b="1" dirty="0">
                <a:latin typeface="Arial" charset="0"/>
              </a:rPr>
              <a:t> MEO and Harassment Complaint </a:t>
            </a:r>
            <a:r>
              <a:rPr lang="en-US" sz="4500" b="1" dirty="0" smtClean="0">
                <a:latin typeface="Arial" charset="0"/>
              </a:rPr>
              <a:t/>
            </a:r>
            <a:br>
              <a:rPr lang="en-US" sz="4500" b="1" dirty="0" smtClean="0">
                <a:latin typeface="Arial" charset="0"/>
              </a:rPr>
            </a:br>
            <a:r>
              <a:rPr lang="en-US" sz="4200" b="1" dirty="0" smtClean="0">
                <a:latin typeface="Arial" charset="0"/>
              </a:rPr>
              <a:t>Processing </a:t>
            </a:r>
            <a:r>
              <a:rPr lang="en-US" sz="4200" b="1" dirty="0">
                <a:latin typeface="Arial" charset="0"/>
              </a:rPr>
              <a:t>System </a:t>
            </a:r>
            <a:r>
              <a:rPr lang="en-US" sz="4200" b="1" dirty="0" smtClean="0">
                <a:latin typeface="Arial" charset="0"/>
              </a:rPr>
              <a:t>(</a:t>
            </a:r>
            <a:r>
              <a:rPr lang="en-US" sz="4200" b="1" dirty="0">
                <a:latin typeface="Arial" charset="0"/>
              </a:rPr>
              <a:t>1 of 4</a:t>
            </a:r>
            <a:r>
              <a:rPr lang="en-US" sz="4200" b="1" dirty="0" smtClean="0">
                <a:latin typeface="Arial" charset="0"/>
              </a:rPr>
              <a:t>)</a:t>
            </a:r>
            <a:r>
              <a:rPr lang="en-US" sz="4551" b="1" dirty="0">
                <a:latin typeface="Arial" charset="0"/>
              </a:rPr>
              <a:t/>
            </a:r>
            <a:br>
              <a:rPr lang="en-US" sz="4551" b="1" dirty="0">
                <a:latin typeface="Arial" charset="0"/>
              </a:rPr>
            </a:br>
            <a:r>
              <a:rPr lang="en-US" sz="3982" b="1" dirty="0">
                <a:latin typeface="Arial" charset="0"/>
              </a:rPr>
              <a:t/>
            </a:r>
            <a:br>
              <a:rPr lang="en-US" sz="3982" b="1" dirty="0">
                <a:latin typeface="Arial" charset="0"/>
              </a:rPr>
            </a:br>
            <a:endParaRPr lang="en-US" sz="3982" b="1" dirty="0">
              <a:solidFill>
                <a:srgbClr val="000000"/>
              </a:solidFill>
              <a:latin typeface="Arial" charset="0"/>
            </a:endParaRPr>
          </a:p>
        </p:txBody>
      </p:sp>
      <p:sp>
        <p:nvSpPr>
          <p:cNvPr id="7172" name="Rectangle 3"/>
          <p:cNvSpPr>
            <a:spLocks noGrp="1" noChangeArrowheads="1"/>
          </p:cNvSpPr>
          <p:nvPr>
            <p:ph type="body" idx="1"/>
          </p:nvPr>
        </p:nvSpPr>
        <p:spPr>
          <a:xfrm>
            <a:off x="98229" y="2127991"/>
            <a:ext cx="12246187" cy="6285653"/>
          </a:xfrm>
        </p:spPr>
        <p:txBody>
          <a:bodyPr/>
          <a:lstStyle/>
          <a:p>
            <a:pPr marL="0" indent="0">
              <a:lnSpc>
                <a:spcPct val="90000"/>
              </a:lnSpc>
              <a:spcBef>
                <a:spcPts val="2560"/>
              </a:spcBef>
              <a:buNone/>
            </a:pPr>
            <a:r>
              <a:rPr lang="en-US" sz="3271" b="1" dirty="0">
                <a:latin typeface="Arial" pitchFamily="34" charset="0"/>
                <a:cs typeface="Arial" pitchFamily="34" charset="0"/>
              </a:rPr>
              <a:t>Complaint Processing System</a:t>
            </a:r>
          </a:p>
          <a:p>
            <a:pPr marL="1107430" lvl="1" indent="-457200">
              <a:lnSpc>
                <a:spcPct val="90000"/>
              </a:lnSpc>
              <a:spcBef>
                <a:spcPts val="2560"/>
              </a:spcBef>
              <a:buFont typeface="Arial" panose="020B0604020202020204" pitchFamily="34" charset="0"/>
              <a:buChar char="•"/>
            </a:pPr>
            <a:r>
              <a:rPr lang="en-US" sz="3271" dirty="0">
                <a:solidFill>
                  <a:srgbClr val="000000"/>
                </a:solidFill>
                <a:latin typeface="Arial" pitchFamily="34" charset="0"/>
                <a:cs typeface="Arial" pitchFamily="34" charset="0"/>
              </a:rPr>
              <a:t>Attempts should be made to resolve concerns at the lowest possible level within an organization</a:t>
            </a:r>
          </a:p>
          <a:p>
            <a:pPr marL="650230" lvl="1" indent="0">
              <a:lnSpc>
                <a:spcPct val="90000"/>
              </a:lnSpc>
              <a:spcBef>
                <a:spcPts val="2560"/>
              </a:spcBef>
              <a:buNone/>
            </a:pPr>
            <a:endParaRPr lang="en-US" sz="3271" dirty="0">
              <a:solidFill>
                <a:srgbClr val="000000"/>
              </a:solidFill>
              <a:latin typeface="Arial" pitchFamily="34" charset="0"/>
              <a:cs typeface="Arial" pitchFamily="34" charset="0"/>
            </a:endParaRPr>
          </a:p>
          <a:p>
            <a:pPr marL="1107430" lvl="1" indent="-457200">
              <a:lnSpc>
                <a:spcPct val="90000"/>
              </a:lnSpc>
              <a:spcBef>
                <a:spcPts val="2560"/>
              </a:spcBef>
              <a:buFont typeface="Arial" panose="020B0604020202020204" pitchFamily="34" charset="0"/>
              <a:buChar char="•"/>
            </a:pPr>
            <a:r>
              <a:rPr lang="en-US" sz="3271" dirty="0">
                <a:solidFill>
                  <a:srgbClr val="000000"/>
                </a:solidFill>
                <a:latin typeface="Arial" pitchFamily="34" charset="0"/>
                <a:cs typeface="Arial" pitchFamily="34" charset="0"/>
              </a:rPr>
              <a:t>Soldiers (including DEP), cadets, and Family members may utilize the complaint processing system</a:t>
            </a:r>
          </a:p>
          <a:p>
            <a:pPr marL="650230" lvl="1" indent="0">
              <a:lnSpc>
                <a:spcPct val="90000"/>
              </a:lnSpc>
              <a:spcBef>
                <a:spcPts val="2560"/>
              </a:spcBef>
              <a:buNone/>
            </a:pPr>
            <a:endParaRPr lang="en-US" sz="3271" dirty="0">
              <a:solidFill>
                <a:srgbClr val="000000"/>
              </a:solidFill>
              <a:latin typeface="Arial" pitchFamily="34" charset="0"/>
              <a:cs typeface="Arial" pitchFamily="34" charset="0"/>
            </a:endParaRPr>
          </a:p>
          <a:p>
            <a:pPr marL="1107430" lvl="1" indent="-457200">
              <a:lnSpc>
                <a:spcPct val="90000"/>
              </a:lnSpc>
              <a:spcBef>
                <a:spcPts val="2560"/>
              </a:spcBef>
              <a:buFont typeface="Arial" panose="020B0604020202020204" pitchFamily="34" charset="0"/>
              <a:buChar char="•"/>
            </a:pPr>
            <a:r>
              <a:rPr lang="en-US" sz="3271" dirty="0">
                <a:solidFill>
                  <a:srgbClr val="000000"/>
                </a:solidFill>
                <a:latin typeface="Arial" pitchFamily="34" charset="0"/>
                <a:cs typeface="Arial" pitchFamily="34" charset="0"/>
              </a:rPr>
              <a:t>The complaint processing system addresses complaints that allege unlawful discrimination on the basis of </a:t>
            </a:r>
            <a:r>
              <a:rPr lang="en-US" sz="3271" b="1" dirty="0">
                <a:solidFill>
                  <a:srgbClr val="000000"/>
                </a:solidFill>
                <a:latin typeface="Arial" pitchFamily="34" charset="0"/>
                <a:cs typeface="Arial" pitchFamily="34" charset="0"/>
              </a:rPr>
              <a:t>race, color, sex (to include gender </a:t>
            </a:r>
            <a:r>
              <a:rPr lang="en-US" sz="3271" b="1" dirty="0" smtClean="0">
                <a:solidFill>
                  <a:srgbClr val="000000"/>
                </a:solidFill>
                <a:latin typeface="Arial" pitchFamily="34" charset="0"/>
                <a:cs typeface="Arial" pitchFamily="34" charset="0"/>
              </a:rPr>
              <a:t>identity and pregnancy), </a:t>
            </a:r>
            <a:r>
              <a:rPr lang="en-US" sz="3271" b="1" dirty="0">
                <a:solidFill>
                  <a:srgbClr val="000000"/>
                </a:solidFill>
                <a:latin typeface="Arial" pitchFamily="34" charset="0"/>
                <a:cs typeface="Arial" pitchFamily="34" charset="0"/>
              </a:rPr>
              <a:t>national origin, religion, or sexual </a:t>
            </a:r>
            <a:r>
              <a:rPr lang="en-US" sz="3271" b="1" dirty="0" smtClean="0">
                <a:solidFill>
                  <a:srgbClr val="000000"/>
                </a:solidFill>
                <a:latin typeface="Arial" pitchFamily="34" charset="0"/>
                <a:cs typeface="Arial" pitchFamily="34" charset="0"/>
              </a:rPr>
              <a:t>orientation</a:t>
            </a:r>
            <a:r>
              <a:rPr lang="en-US" sz="3271" dirty="0" smtClean="0">
                <a:solidFill>
                  <a:srgbClr val="000000"/>
                </a:solidFill>
                <a:latin typeface="Arial" pitchFamily="34" charset="0"/>
                <a:cs typeface="Arial" pitchFamily="34" charset="0"/>
              </a:rPr>
              <a:t>, </a:t>
            </a:r>
            <a:r>
              <a:rPr lang="en-US" sz="3271" b="1" dirty="0">
                <a:solidFill>
                  <a:srgbClr val="000000"/>
                </a:solidFill>
                <a:latin typeface="Arial" pitchFamily="34" charset="0"/>
                <a:cs typeface="Arial" pitchFamily="34" charset="0"/>
              </a:rPr>
              <a:t>and other discriminatory </a:t>
            </a:r>
            <a:r>
              <a:rPr lang="en-US" sz="3271" b="1" dirty="0" smtClean="0">
                <a:solidFill>
                  <a:srgbClr val="000000"/>
                </a:solidFill>
                <a:latin typeface="Arial" pitchFamily="34" charset="0"/>
                <a:cs typeface="Arial" pitchFamily="34" charset="0"/>
              </a:rPr>
              <a:t>harassment </a:t>
            </a:r>
            <a:r>
              <a:rPr lang="en-US" sz="3271" dirty="0" smtClean="0">
                <a:solidFill>
                  <a:srgbClr val="000000"/>
                </a:solidFill>
                <a:latin typeface="Arial" pitchFamily="34" charset="0"/>
                <a:cs typeface="Arial" pitchFamily="34" charset="0"/>
              </a:rPr>
              <a:t>(</a:t>
            </a:r>
            <a:r>
              <a:rPr lang="en-US" sz="3271" b="1" dirty="0" smtClean="0">
                <a:solidFill>
                  <a:srgbClr val="000000"/>
                </a:solidFill>
                <a:latin typeface="Arial" pitchFamily="34" charset="0"/>
                <a:cs typeface="Arial" pitchFamily="34" charset="0"/>
              </a:rPr>
              <a:t>which </a:t>
            </a:r>
            <a:r>
              <a:rPr lang="en-US" sz="3271" b="1" dirty="0">
                <a:solidFill>
                  <a:srgbClr val="000000"/>
                </a:solidFill>
                <a:latin typeface="Arial" pitchFamily="34" charset="0"/>
                <a:cs typeface="Arial" pitchFamily="34" charset="0"/>
              </a:rPr>
              <a:t>includes </a:t>
            </a:r>
            <a:r>
              <a:rPr lang="en-US" sz="3271" b="1" dirty="0" smtClean="0">
                <a:solidFill>
                  <a:srgbClr val="000000"/>
                </a:solidFill>
                <a:latin typeface="Arial" pitchFamily="34" charset="0"/>
                <a:cs typeface="Arial" pitchFamily="34" charset="0"/>
              </a:rPr>
              <a:t>hazing and bullying)</a:t>
            </a:r>
            <a:endParaRPr lang="en-US" sz="3271" dirty="0">
              <a:solidFill>
                <a:srgbClr val="000000"/>
              </a:solidFill>
              <a:latin typeface="Arial" pitchFamily="34" charset="0"/>
              <a:cs typeface="Arial" pitchFamily="34" charset="0"/>
            </a:endParaRPr>
          </a:p>
        </p:txBody>
      </p:sp>
      <p:pic>
        <p:nvPicPr>
          <p:cNvPr id="6" name="Crest - Army.png" descr="Crest - Army.png"/>
          <p:cNvPicPr>
            <a:picLocks noChangeAspect="1"/>
          </p:cNvPicPr>
          <p:nvPr/>
        </p:nvPicPr>
        <p:blipFill>
          <a:blip r:embed="rId3">
            <a:extLst/>
          </a:blip>
          <a:stretch>
            <a:fillRect/>
          </a:stretch>
        </p:blipFill>
        <p:spPr>
          <a:xfrm>
            <a:off x="302648" y="222464"/>
            <a:ext cx="1538007" cy="1538008"/>
          </a:xfrm>
          <a:prstGeom prst="rect">
            <a:avLst/>
          </a:prstGeom>
          <a:ln w="12700" cap="flat">
            <a:noFill/>
            <a:miter lim="400000"/>
          </a:ln>
          <a:effectLst/>
        </p:spPr>
      </p:pic>
      <p:pic>
        <p:nvPicPr>
          <p:cNvPr id="7" name="Crest - Army.png" descr="Crest - Army.png"/>
          <p:cNvPicPr>
            <a:picLocks noChangeAspect="1"/>
          </p:cNvPicPr>
          <p:nvPr/>
        </p:nvPicPr>
        <p:blipFill>
          <a:blip r:embed="rId3">
            <a:extLst/>
          </a:blip>
          <a:stretch>
            <a:fillRect/>
          </a:stretch>
        </p:blipFill>
        <p:spPr>
          <a:xfrm>
            <a:off x="11162454" y="222464"/>
            <a:ext cx="1538007" cy="1538008"/>
          </a:xfrm>
          <a:prstGeom prst="rect">
            <a:avLst/>
          </a:prstGeom>
          <a:ln w="12700" cap="flat">
            <a:noFill/>
            <a:miter lim="400000"/>
          </a:ln>
          <a:effectLst/>
        </p:spPr>
      </p:pic>
      <p:sp>
        <p:nvSpPr>
          <p:cNvPr id="2" name="Slide Number Placeholder 1"/>
          <p:cNvSpPr>
            <a:spLocks noGrp="1"/>
          </p:cNvSpPr>
          <p:nvPr>
            <p:ph type="sldNum" sz="quarter" idx="12"/>
          </p:nvPr>
        </p:nvSpPr>
        <p:spPr>
          <a:xfrm>
            <a:off x="9865906" y="9388555"/>
            <a:ext cx="3034453" cy="677333"/>
          </a:xfrm>
        </p:spPr>
        <p:txBody>
          <a:bodyPr/>
          <a:lstStyle/>
          <a:p>
            <a:fld id="{071B0936-6A95-44E0-9C38-5179C053F70C}" type="slidenum">
              <a:rPr lang="en-US" sz="1600" b="0" smtClean="0">
                <a:solidFill>
                  <a:srgbClr val="000000"/>
                </a:solidFill>
                <a:latin typeface="+mn-lt"/>
              </a:rPr>
              <a:pPr/>
              <a:t>14</a:t>
            </a:fld>
            <a:endParaRPr lang="en-US" sz="1600" b="0" dirty="0">
              <a:solidFill>
                <a:srgbClr val="000000"/>
              </a:solidFill>
              <a:latin typeface="+mn-lt"/>
            </a:endParaRPr>
          </a:p>
        </p:txBody>
      </p:sp>
    </p:spTree>
    <p:extLst>
      <p:ext uri="{BB962C8B-B14F-4D97-AF65-F5344CB8AC3E}">
        <p14:creationId xmlns:p14="http://schemas.microsoft.com/office/powerpoint/2010/main" val="2827132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p:cNvSpPr/>
          <p:nvPr/>
        </p:nvSpPr>
        <p:spPr>
          <a:xfrm>
            <a:off x="975359" y="7352003"/>
            <a:ext cx="11725100" cy="1347257"/>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1" name="Rectangle"/>
          <p:cNvSpPr/>
          <p:nvPr/>
        </p:nvSpPr>
        <p:spPr>
          <a:xfrm>
            <a:off x="950763" y="6223522"/>
            <a:ext cx="11725100"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0" name="Rectangle"/>
          <p:cNvSpPr/>
          <p:nvPr/>
        </p:nvSpPr>
        <p:spPr>
          <a:xfrm>
            <a:off x="950763" y="5120643"/>
            <a:ext cx="11725100"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9" name="Rectangle"/>
          <p:cNvSpPr/>
          <p:nvPr/>
        </p:nvSpPr>
        <p:spPr>
          <a:xfrm>
            <a:off x="950763" y="3927654"/>
            <a:ext cx="11725100"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8" name="Rectangle"/>
          <p:cNvSpPr/>
          <p:nvPr/>
        </p:nvSpPr>
        <p:spPr>
          <a:xfrm>
            <a:off x="975361" y="2788787"/>
            <a:ext cx="11725100"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5" name="Rectangle"/>
          <p:cNvSpPr/>
          <p:nvPr/>
        </p:nvSpPr>
        <p:spPr>
          <a:xfrm>
            <a:off x="144448" y="107000"/>
            <a:ext cx="12709131"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2200" b="0" kern="1200" dirty="0">
              <a:solidFill>
                <a:srgbClr val="FFFFFF"/>
              </a:solidFill>
              <a:latin typeface="Arial"/>
              <a:ea typeface="+mn-ea"/>
              <a:cs typeface="Arial" charset="0"/>
              <a:sym typeface="Helvetica Neue Medium"/>
            </a:endParaRPr>
          </a:p>
        </p:txBody>
      </p:sp>
      <p:sp>
        <p:nvSpPr>
          <p:cNvPr id="7171" name="Rectangle 2"/>
          <p:cNvSpPr>
            <a:spLocks noGrp="1" noChangeArrowheads="1"/>
          </p:cNvSpPr>
          <p:nvPr>
            <p:ph type="title"/>
          </p:nvPr>
        </p:nvSpPr>
        <p:spPr>
          <a:xfrm>
            <a:off x="-177870" y="884889"/>
            <a:ext cx="13004800" cy="1517227"/>
          </a:xfrm>
        </p:spPr>
        <p:txBody>
          <a:bodyPr/>
          <a:lstStyle/>
          <a:p>
            <a:r>
              <a:rPr lang="en-US" sz="4500" b="1" dirty="0">
                <a:solidFill>
                  <a:srgbClr val="000000"/>
                </a:solidFill>
                <a:latin typeface="Arial" charset="0"/>
              </a:rPr>
              <a:t> MEO and Harassment Complaint </a:t>
            </a:r>
            <a:br>
              <a:rPr lang="en-US" sz="4500" b="1" dirty="0">
                <a:solidFill>
                  <a:srgbClr val="000000"/>
                </a:solidFill>
                <a:latin typeface="Arial" charset="0"/>
              </a:rPr>
            </a:br>
            <a:r>
              <a:rPr lang="en-US" sz="4200" b="1" dirty="0">
                <a:solidFill>
                  <a:srgbClr val="000000"/>
                </a:solidFill>
                <a:latin typeface="Arial" charset="0"/>
              </a:rPr>
              <a:t>Processing System </a:t>
            </a:r>
            <a:r>
              <a:rPr lang="en-US" sz="4200" b="1" dirty="0" smtClean="0">
                <a:solidFill>
                  <a:srgbClr val="000000"/>
                </a:solidFill>
                <a:latin typeface="Arial" charset="0"/>
              </a:rPr>
              <a:t>(2 </a:t>
            </a:r>
            <a:r>
              <a:rPr lang="en-US" sz="4200" b="1" dirty="0">
                <a:solidFill>
                  <a:srgbClr val="000000"/>
                </a:solidFill>
                <a:latin typeface="Arial" charset="0"/>
              </a:rPr>
              <a:t>of 4</a:t>
            </a:r>
            <a:r>
              <a:rPr lang="en-US" sz="4200" b="1" dirty="0" smtClean="0">
                <a:solidFill>
                  <a:srgbClr val="000000"/>
                </a:solidFill>
                <a:latin typeface="Arial" charset="0"/>
              </a:rPr>
              <a:t>)</a:t>
            </a:r>
            <a:r>
              <a:rPr lang="en-US" sz="4551" b="1" dirty="0">
                <a:latin typeface="Arial" charset="0"/>
              </a:rPr>
              <a:t/>
            </a:r>
            <a:br>
              <a:rPr lang="en-US" sz="4551" b="1" dirty="0">
                <a:latin typeface="Arial" charset="0"/>
              </a:rPr>
            </a:br>
            <a:r>
              <a:rPr lang="en-US" sz="3982" b="1" dirty="0">
                <a:latin typeface="Arial" charset="0"/>
              </a:rPr>
              <a:t/>
            </a:r>
            <a:br>
              <a:rPr lang="en-US" sz="3982" b="1" dirty="0">
                <a:latin typeface="Arial" charset="0"/>
              </a:rPr>
            </a:br>
            <a:endParaRPr lang="en-US" sz="3982" b="1" dirty="0">
              <a:solidFill>
                <a:srgbClr val="000000"/>
              </a:solidFill>
              <a:latin typeface="Arial" charset="0"/>
            </a:endParaRPr>
          </a:p>
        </p:txBody>
      </p:sp>
      <p:sp>
        <p:nvSpPr>
          <p:cNvPr id="7172" name="Rectangle 3"/>
          <p:cNvSpPr>
            <a:spLocks noGrp="1" noChangeArrowheads="1"/>
          </p:cNvSpPr>
          <p:nvPr>
            <p:ph type="body" idx="1"/>
          </p:nvPr>
        </p:nvSpPr>
        <p:spPr>
          <a:xfrm>
            <a:off x="-204519" y="2131731"/>
            <a:ext cx="12855787" cy="6285653"/>
          </a:xfrm>
        </p:spPr>
        <p:txBody>
          <a:bodyPr/>
          <a:lstStyle/>
          <a:p>
            <a:pPr marL="650230" lvl="1" indent="0">
              <a:lnSpc>
                <a:spcPct val="90000"/>
              </a:lnSpc>
              <a:spcBef>
                <a:spcPts val="2560"/>
              </a:spcBef>
              <a:buNone/>
            </a:pPr>
            <a:r>
              <a:rPr lang="en-US" sz="3413" b="1" dirty="0">
                <a:solidFill>
                  <a:srgbClr val="000000"/>
                </a:solidFill>
                <a:latin typeface="Arial" pitchFamily="34" charset="0"/>
                <a:cs typeface="Arial" pitchFamily="34" charset="0"/>
              </a:rPr>
              <a:t>Anonymous complaint</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Complaints where the complainant remains unidentified may be handled as either an informal or a formal complaint</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The commander will determine if sufficient information is provided to proceed as either an informal or formal complaint</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The commander will be identified as the complainant on the DA Form 7279 (Equal Opportunity and Harassment Complaint Form)</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If an anonymous complaint contains sufficient information to permit the initiation of an investigation, the investigation will be initiated</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If an anonymous complaint does not contain sufficient information to permit the initiation of an investigation, the information should be documented in a Memorandum for Record (MFR)</a:t>
            </a:r>
            <a:endParaRPr lang="en-US" dirty="0">
              <a:solidFill>
                <a:srgbClr val="000000"/>
              </a:solidFill>
              <a:latin typeface="Arial" pitchFamily="34" charset="0"/>
              <a:cs typeface="Arial" pitchFamily="34" charset="0"/>
            </a:endParaRPr>
          </a:p>
        </p:txBody>
      </p:sp>
      <p:pic>
        <p:nvPicPr>
          <p:cNvPr id="6" name="Crest - Army.png" descr="Crest - Army.png"/>
          <p:cNvPicPr>
            <a:picLocks noChangeAspect="1"/>
          </p:cNvPicPr>
          <p:nvPr/>
        </p:nvPicPr>
        <p:blipFill>
          <a:blip r:embed="rId3">
            <a:extLst/>
          </a:blip>
          <a:stretch>
            <a:fillRect/>
          </a:stretch>
        </p:blipFill>
        <p:spPr>
          <a:xfrm>
            <a:off x="302648" y="222464"/>
            <a:ext cx="1538007" cy="1538008"/>
          </a:xfrm>
          <a:prstGeom prst="rect">
            <a:avLst/>
          </a:prstGeom>
          <a:ln w="12700" cap="flat">
            <a:noFill/>
            <a:miter lim="400000"/>
          </a:ln>
          <a:effectLst/>
        </p:spPr>
      </p:pic>
      <p:pic>
        <p:nvPicPr>
          <p:cNvPr id="7" name="Crest - Army.png" descr="Crest - Army.png"/>
          <p:cNvPicPr>
            <a:picLocks noChangeAspect="1"/>
          </p:cNvPicPr>
          <p:nvPr/>
        </p:nvPicPr>
        <p:blipFill>
          <a:blip r:embed="rId3">
            <a:extLst/>
          </a:blip>
          <a:stretch>
            <a:fillRect/>
          </a:stretch>
        </p:blipFill>
        <p:spPr>
          <a:xfrm>
            <a:off x="11162454" y="222464"/>
            <a:ext cx="1538007" cy="1538008"/>
          </a:xfrm>
          <a:prstGeom prst="rect">
            <a:avLst/>
          </a:prstGeom>
          <a:ln w="12700" cap="flat">
            <a:noFill/>
            <a:miter lim="400000"/>
          </a:ln>
          <a:effectLst/>
        </p:spPr>
      </p:pic>
      <p:sp>
        <p:nvSpPr>
          <p:cNvPr id="2" name="Slide Number Placeholder 1"/>
          <p:cNvSpPr>
            <a:spLocks noGrp="1"/>
          </p:cNvSpPr>
          <p:nvPr>
            <p:ph type="sldNum" sz="quarter" idx="12"/>
          </p:nvPr>
        </p:nvSpPr>
        <p:spPr>
          <a:xfrm>
            <a:off x="9819126" y="9260946"/>
            <a:ext cx="3034453" cy="677333"/>
          </a:xfrm>
        </p:spPr>
        <p:txBody>
          <a:bodyPr/>
          <a:lstStyle/>
          <a:p>
            <a:fld id="{071B0936-6A95-44E0-9C38-5179C053F70C}" type="slidenum">
              <a:rPr lang="en-US" sz="1600" b="0" smtClean="0">
                <a:solidFill>
                  <a:srgbClr val="000000"/>
                </a:solidFill>
                <a:latin typeface="+mn-lt"/>
              </a:rPr>
              <a:pPr/>
              <a:t>15</a:t>
            </a:fld>
            <a:endParaRPr lang="en-US" sz="1600" b="0" dirty="0">
              <a:solidFill>
                <a:srgbClr val="000000"/>
              </a:solidFill>
              <a:latin typeface="+mn-lt"/>
            </a:endParaRPr>
          </a:p>
        </p:txBody>
      </p:sp>
    </p:spTree>
    <p:extLst>
      <p:ext uri="{BB962C8B-B14F-4D97-AF65-F5344CB8AC3E}">
        <p14:creationId xmlns:p14="http://schemas.microsoft.com/office/powerpoint/2010/main" val="342566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p:cNvSpPr/>
          <p:nvPr/>
        </p:nvSpPr>
        <p:spPr>
          <a:xfrm>
            <a:off x="943378" y="7747168"/>
            <a:ext cx="11725100" cy="1134929"/>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2" name="Rectangle"/>
          <p:cNvSpPr/>
          <p:nvPr/>
        </p:nvSpPr>
        <p:spPr>
          <a:xfrm>
            <a:off x="943379" y="6588279"/>
            <a:ext cx="11725100" cy="1037339"/>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1" name="Rectangle"/>
          <p:cNvSpPr/>
          <p:nvPr/>
        </p:nvSpPr>
        <p:spPr>
          <a:xfrm>
            <a:off x="946932" y="5256918"/>
            <a:ext cx="11725100" cy="1250658"/>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0" name="Rectangle"/>
          <p:cNvSpPr/>
          <p:nvPr/>
        </p:nvSpPr>
        <p:spPr>
          <a:xfrm>
            <a:off x="946933" y="4117885"/>
            <a:ext cx="11725100"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8" name="Rectangle"/>
          <p:cNvSpPr/>
          <p:nvPr/>
        </p:nvSpPr>
        <p:spPr>
          <a:xfrm>
            <a:off x="946933" y="2968193"/>
            <a:ext cx="11753526"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5" name="Rectangle"/>
          <p:cNvSpPr/>
          <p:nvPr/>
        </p:nvSpPr>
        <p:spPr>
          <a:xfrm>
            <a:off x="144448" y="107000"/>
            <a:ext cx="12709131"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2200" b="0" kern="1200" dirty="0">
              <a:solidFill>
                <a:srgbClr val="FFFFFF"/>
              </a:solidFill>
              <a:latin typeface="Arial"/>
              <a:ea typeface="+mn-ea"/>
              <a:cs typeface="Arial" charset="0"/>
              <a:sym typeface="Helvetica Neue Medium"/>
            </a:endParaRPr>
          </a:p>
        </p:txBody>
      </p:sp>
      <p:sp>
        <p:nvSpPr>
          <p:cNvPr id="7171" name="Rectangle 2"/>
          <p:cNvSpPr>
            <a:spLocks noGrp="1" noChangeArrowheads="1"/>
          </p:cNvSpPr>
          <p:nvPr>
            <p:ph type="title"/>
          </p:nvPr>
        </p:nvSpPr>
        <p:spPr>
          <a:xfrm>
            <a:off x="-336323" y="506155"/>
            <a:ext cx="13004800" cy="1517227"/>
          </a:xfrm>
        </p:spPr>
        <p:txBody>
          <a:bodyPr/>
          <a:lstStyle/>
          <a:p>
            <a:r>
              <a:rPr lang="en-US" sz="4551" b="1" dirty="0">
                <a:latin typeface="Arial" charset="0"/>
              </a:rPr>
              <a:t>    </a:t>
            </a:r>
            <a:r>
              <a:rPr lang="en-US" sz="4500" b="1" dirty="0">
                <a:solidFill>
                  <a:srgbClr val="000000"/>
                </a:solidFill>
                <a:latin typeface="Arial" charset="0"/>
              </a:rPr>
              <a:t> MEO and Harassment Complaint </a:t>
            </a:r>
            <a:br>
              <a:rPr lang="en-US" sz="4500" b="1" dirty="0">
                <a:solidFill>
                  <a:srgbClr val="000000"/>
                </a:solidFill>
                <a:latin typeface="Arial" charset="0"/>
              </a:rPr>
            </a:br>
            <a:r>
              <a:rPr lang="en-US" sz="4200" b="1" dirty="0">
                <a:solidFill>
                  <a:srgbClr val="000000"/>
                </a:solidFill>
                <a:latin typeface="Arial" charset="0"/>
              </a:rPr>
              <a:t>Processing System </a:t>
            </a:r>
            <a:r>
              <a:rPr lang="en-US" sz="4200" b="1" dirty="0" smtClean="0">
                <a:solidFill>
                  <a:srgbClr val="000000"/>
                </a:solidFill>
                <a:latin typeface="Arial" charset="0"/>
              </a:rPr>
              <a:t>(3 </a:t>
            </a:r>
            <a:r>
              <a:rPr lang="en-US" sz="4200" b="1" dirty="0">
                <a:solidFill>
                  <a:srgbClr val="000000"/>
                </a:solidFill>
                <a:latin typeface="Arial" charset="0"/>
              </a:rPr>
              <a:t>of 4</a:t>
            </a:r>
            <a:r>
              <a:rPr lang="en-US" sz="4200" b="1" dirty="0" smtClean="0">
                <a:solidFill>
                  <a:srgbClr val="000000"/>
                </a:solidFill>
                <a:latin typeface="Arial" charset="0"/>
              </a:rPr>
              <a:t>)</a:t>
            </a:r>
            <a:r>
              <a:rPr lang="en-US" sz="3982" b="1" dirty="0">
                <a:latin typeface="Arial" charset="0"/>
              </a:rPr>
              <a:t/>
            </a:r>
            <a:br>
              <a:rPr lang="en-US" sz="3982" b="1" dirty="0">
                <a:latin typeface="Arial" charset="0"/>
              </a:rPr>
            </a:br>
            <a:endParaRPr lang="en-US" sz="3982" b="1" dirty="0">
              <a:solidFill>
                <a:srgbClr val="000000"/>
              </a:solidFill>
              <a:latin typeface="Arial" charset="0"/>
            </a:endParaRPr>
          </a:p>
        </p:txBody>
      </p:sp>
      <p:sp>
        <p:nvSpPr>
          <p:cNvPr id="7172" name="Rectangle 3"/>
          <p:cNvSpPr>
            <a:spLocks noGrp="1" noChangeArrowheads="1"/>
          </p:cNvSpPr>
          <p:nvPr>
            <p:ph type="body" idx="1"/>
          </p:nvPr>
        </p:nvSpPr>
        <p:spPr>
          <a:xfrm>
            <a:off x="-155327" y="2211492"/>
            <a:ext cx="12855787" cy="6285653"/>
          </a:xfrm>
        </p:spPr>
        <p:txBody>
          <a:bodyPr/>
          <a:lstStyle/>
          <a:p>
            <a:pPr marL="650230" lvl="1" indent="0">
              <a:lnSpc>
                <a:spcPct val="90000"/>
              </a:lnSpc>
              <a:spcBef>
                <a:spcPts val="2560"/>
              </a:spcBef>
              <a:buNone/>
            </a:pPr>
            <a:r>
              <a:rPr lang="en-US" sz="3413" b="1" dirty="0">
                <a:solidFill>
                  <a:srgbClr val="000000"/>
                </a:solidFill>
                <a:latin typeface="Arial" pitchFamily="34" charset="0"/>
                <a:cs typeface="Arial" pitchFamily="34" charset="0"/>
              </a:rPr>
              <a:t>Informal Complaint </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An informal complaint is one that a Soldier, cadet, or Family member does not wish to file in writing on a DA Form 7279</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May be resolved directly by the complainant addressing the offending party, a peer, or another person </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Within 3 calendar days members of the chain of command assisting with informal complaint resolution will inform their MEO professional of the initiation of informal complaint assistance efforts</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The MEO professional will input informal complaint information into MEO database no later than 3 calendar days from date of receipt</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When practical, an informal complaint should be resolved within 60 calendar days and retain the informal complaint records for 15 years </a:t>
            </a:r>
          </a:p>
        </p:txBody>
      </p:sp>
      <p:pic>
        <p:nvPicPr>
          <p:cNvPr id="6" name="Crest - Army.png" descr="Crest - Army.png"/>
          <p:cNvPicPr>
            <a:picLocks noChangeAspect="1"/>
          </p:cNvPicPr>
          <p:nvPr/>
        </p:nvPicPr>
        <p:blipFill>
          <a:blip r:embed="rId3">
            <a:extLst/>
          </a:blip>
          <a:stretch>
            <a:fillRect/>
          </a:stretch>
        </p:blipFill>
        <p:spPr>
          <a:xfrm>
            <a:off x="302648" y="222464"/>
            <a:ext cx="1538007" cy="1538008"/>
          </a:xfrm>
          <a:prstGeom prst="rect">
            <a:avLst/>
          </a:prstGeom>
          <a:ln w="12700" cap="flat">
            <a:noFill/>
            <a:miter lim="400000"/>
          </a:ln>
          <a:effectLst/>
        </p:spPr>
      </p:pic>
      <p:pic>
        <p:nvPicPr>
          <p:cNvPr id="7" name="Crest - Army.png" descr="Crest - Army.png"/>
          <p:cNvPicPr>
            <a:picLocks noChangeAspect="1"/>
          </p:cNvPicPr>
          <p:nvPr/>
        </p:nvPicPr>
        <p:blipFill>
          <a:blip r:embed="rId3">
            <a:extLst/>
          </a:blip>
          <a:stretch>
            <a:fillRect/>
          </a:stretch>
        </p:blipFill>
        <p:spPr>
          <a:xfrm>
            <a:off x="11162454" y="222464"/>
            <a:ext cx="1538007" cy="1538008"/>
          </a:xfrm>
          <a:prstGeom prst="rect">
            <a:avLst/>
          </a:prstGeom>
          <a:ln w="12700" cap="flat">
            <a:noFill/>
            <a:miter lim="400000"/>
          </a:ln>
          <a:effectLst/>
        </p:spPr>
      </p:pic>
      <p:sp>
        <p:nvSpPr>
          <p:cNvPr id="2" name="Slide Number Placeholder 1"/>
          <p:cNvSpPr>
            <a:spLocks noGrp="1"/>
          </p:cNvSpPr>
          <p:nvPr>
            <p:ph type="sldNum" sz="quarter" idx="12"/>
          </p:nvPr>
        </p:nvSpPr>
        <p:spPr>
          <a:xfrm>
            <a:off x="9970347" y="9346067"/>
            <a:ext cx="3034453" cy="677333"/>
          </a:xfrm>
        </p:spPr>
        <p:txBody>
          <a:bodyPr/>
          <a:lstStyle/>
          <a:p>
            <a:fld id="{071B0936-6A95-44E0-9C38-5179C053F70C}" type="slidenum">
              <a:rPr lang="en-US" sz="1600" b="0" smtClean="0">
                <a:solidFill>
                  <a:srgbClr val="000000"/>
                </a:solidFill>
                <a:latin typeface="+mn-lt"/>
              </a:rPr>
              <a:pPr/>
              <a:t>16</a:t>
            </a:fld>
            <a:endParaRPr lang="en-US" sz="1600" b="0" dirty="0">
              <a:solidFill>
                <a:srgbClr val="000000"/>
              </a:solidFill>
              <a:latin typeface="+mn-lt"/>
            </a:endParaRPr>
          </a:p>
        </p:txBody>
      </p:sp>
    </p:spTree>
    <p:extLst>
      <p:ext uri="{BB962C8B-B14F-4D97-AF65-F5344CB8AC3E}">
        <p14:creationId xmlns:p14="http://schemas.microsoft.com/office/powerpoint/2010/main" val="1280094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p:cNvSpPr/>
          <p:nvPr/>
        </p:nvSpPr>
        <p:spPr>
          <a:xfrm>
            <a:off x="1002186" y="7686792"/>
            <a:ext cx="11753526" cy="1341308"/>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1" name="Rectangle"/>
          <p:cNvSpPr/>
          <p:nvPr/>
        </p:nvSpPr>
        <p:spPr>
          <a:xfrm>
            <a:off x="1030788" y="6548252"/>
            <a:ext cx="11753526"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10" name="Rectangle"/>
          <p:cNvSpPr/>
          <p:nvPr/>
        </p:nvSpPr>
        <p:spPr>
          <a:xfrm>
            <a:off x="1030788" y="5041712"/>
            <a:ext cx="11753526" cy="1417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9" name="Rectangle"/>
          <p:cNvSpPr/>
          <p:nvPr/>
        </p:nvSpPr>
        <p:spPr>
          <a:xfrm>
            <a:off x="1030788" y="3903172"/>
            <a:ext cx="11753526"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8" name="Rectangle"/>
          <p:cNvSpPr/>
          <p:nvPr/>
        </p:nvSpPr>
        <p:spPr>
          <a:xfrm>
            <a:off x="1030788" y="2742447"/>
            <a:ext cx="11753526" cy="1049131"/>
          </a:xfrm>
          <a:prstGeom prst="rect">
            <a:avLst/>
          </a:prstGeom>
          <a:solidFill>
            <a:srgbClr val="FFFFFF"/>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mn-ea"/>
              <a:cs typeface="Arial" charset="0"/>
              <a:sym typeface="Helvetica Neue Medium"/>
            </a:endParaRPr>
          </a:p>
        </p:txBody>
      </p:sp>
      <p:sp>
        <p:nvSpPr>
          <p:cNvPr id="5" name="Rectangle"/>
          <p:cNvSpPr/>
          <p:nvPr/>
        </p:nvSpPr>
        <p:spPr>
          <a:xfrm>
            <a:off x="144448" y="107000"/>
            <a:ext cx="12709131"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2200" b="0" kern="1200" dirty="0">
              <a:solidFill>
                <a:srgbClr val="FFFFFF"/>
              </a:solidFill>
              <a:latin typeface="Arial"/>
              <a:ea typeface="+mn-ea"/>
              <a:cs typeface="Arial" charset="0"/>
              <a:sym typeface="Helvetica Neue Medium"/>
            </a:endParaRPr>
          </a:p>
        </p:txBody>
      </p:sp>
      <p:sp>
        <p:nvSpPr>
          <p:cNvPr id="7171" name="Rectangle 2"/>
          <p:cNvSpPr>
            <a:spLocks noGrp="1" noChangeArrowheads="1"/>
          </p:cNvSpPr>
          <p:nvPr>
            <p:ph type="title"/>
          </p:nvPr>
        </p:nvSpPr>
        <p:spPr>
          <a:xfrm>
            <a:off x="-311447" y="472620"/>
            <a:ext cx="13004800" cy="1517227"/>
          </a:xfrm>
        </p:spPr>
        <p:txBody>
          <a:bodyPr/>
          <a:lstStyle/>
          <a:p>
            <a:r>
              <a:rPr lang="en-US" sz="4500" b="1" dirty="0">
                <a:solidFill>
                  <a:srgbClr val="000000"/>
                </a:solidFill>
                <a:latin typeface="Arial" charset="0"/>
              </a:rPr>
              <a:t> MEO and Harassment Complaint </a:t>
            </a:r>
            <a:br>
              <a:rPr lang="en-US" sz="4500" b="1" dirty="0">
                <a:solidFill>
                  <a:srgbClr val="000000"/>
                </a:solidFill>
                <a:latin typeface="Arial" charset="0"/>
              </a:rPr>
            </a:br>
            <a:r>
              <a:rPr lang="en-US" sz="4200" b="1" dirty="0">
                <a:solidFill>
                  <a:srgbClr val="000000"/>
                </a:solidFill>
                <a:latin typeface="Arial" charset="0"/>
              </a:rPr>
              <a:t>Processing System </a:t>
            </a:r>
            <a:r>
              <a:rPr lang="en-US" sz="4200" b="1" dirty="0" smtClean="0">
                <a:solidFill>
                  <a:srgbClr val="000000"/>
                </a:solidFill>
                <a:latin typeface="Arial" charset="0"/>
              </a:rPr>
              <a:t>(4 </a:t>
            </a:r>
            <a:r>
              <a:rPr lang="en-US" sz="4200" b="1" dirty="0">
                <a:solidFill>
                  <a:srgbClr val="000000"/>
                </a:solidFill>
                <a:latin typeface="Arial" charset="0"/>
              </a:rPr>
              <a:t>of 4</a:t>
            </a:r>
            <a:r>
              <a:rPr lang="en-US" sz="4200" b="1" dirty="0" smtClean="0">
                <a:solidFill>
                  <a:srgbClr val="000000"/>
                </a:solidFill>
                <a:latin typeface="Arial" charset="0"/>
              </a:rPr>
              <a:t>)</a:t>
            </a:r>
            <a:r>
              <a:rPr lang="en-US" sz="3982" b="1" dirty="0">
                <a:latin typeface="Arial" charset="0"/>
              </a:rPr>
              <a:t/>
            </a:r>
            <a:br>
              <a:rPr lang="en-US" sz="3982" b="1" dirty="0">
                <a:latin typeface="Arial" charset="0"/>
              </a:rPr>
            </a:br>
            <a:endParaRPr lang="en-US" sz="3982" b="1" dirty="0">
              <a:solidFill>
                <a:srgbClr val="000000"/>
              </a:solidFill>
              <a:latin typeface="Arial" charset="0"/>
            </a:endParaRPr>
          </a:p>
        </p:txBody>
      </p:sp>
      <p:sp>
        <p:nvSpPr>
          <p:cNvPr id="7172" name="Rectangle 3"/>
          <p:cNvSpPr>
            <a:spLocks noGrp="1" noChangeArrowheads="1"/>
          </p:cNvSpPr>
          <p:nvPr>
            <p:ph type="body" idx="1"/>
          </p:nvPr>
        </p:nvSpPr>
        <p:spPr>
          <a:xfrm>
            <a:off x="-128678" y="2010628"/>
            <a:ext cx="12855787" cy="6285653"/>
          </a:xfrm>
        </p:spPr>
        <p:txBody>
          <a:bodyPr/>
          <a:lstStyle/>
          <a:p>
            <a:pPr marL="650230" lvl="1" indent="0">
              <a:lnSpc>
                <a:spcPct val="90000"/>
              </a:lnSpc>
              <a:spcBef>
                <a:spcPts val="2560"/>
              </a:spcBef>
              <a:buNone/>
            </a:pPr>
            <a:r>
              <a:rPr lang="en-US" sz="3413" b="1" dirty="0">
                <a:solidFill>
                  <a:srgbClr val="000000"/>
                </a:solidFill>
                <a:latin typeface="Arial" pitchFamily="34" charset="0"/>
                <a:cs typeface="Arial" pitchFamily="34" charset="0"/>
              </a:rPr>
              <a:t>Formal Complaint </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A formal complaint is one that a complainant files in writing using a DA Form 7279 and swears to the accuracy of the information</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Formal complaints require specific actions, are subject to timelines, and require documentation of the actions taken</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MEO and harassment complaints are received by MEO professionals (MEO PM, MEO SGM, MEO advisor, MEO specialist) or (RA/USAR) commanders</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Formal complaints cannot be received by Equal Opportunity Leaders (EOLs)</a:t>
            </a:r>
          </a:p>
          <a:p>
            <a:pPr lvl="2">
              <a:lnSpc>
                <a:spcPct val="90000"/>
              </a:lnSpc>
              <a:spcBef>
                <a:spcPts val="2560"/>
              </a:spcBef>
              <a:buFont typeface="Arial" panose="020B0604020202020204" pitchFamily="34" charset="0"/>
              <a:buChar char="•"/>
            </a:pPr>
            <a:r>
              <a:rPr lang="en-US" sz="2844" dirty="0">
                <a:solidFill>
                  <a:srgbClr val="000000"/>
                </a:solidFill>
                <a:latin typeface="Arial" pitchFamily="34" charset="0"/>
                <a:cs typeface="Arial" pitchFamily="34" charset="0"/>
              </a:rPr>
              <a:t>Complaints against a promotable COL, an active or retired GO, IG of any component, SES, or executive schedule personnel, the allegation will be transferred directly to the U.S. Army IG Agency</a:t>
            </a:r>
          </a:p>
        </p:txBody>
      </p:sp>
      <p:pic>
        <p:nvPicPr>
          <p:cNvPr id="6" name="Crest - Army.png" descr="Crest - Army.png"/>
          <p:cNvPicPr>
            <a:picLocks noChangeAspect="1"/>
          </p:cNvPicPr>
          <p:nvPr/>
        </p:nvPicPr>
        <p:blipFill>
          <a:blip r:embed="rId3">
            <a:extLst/>
          </a:blip>
          <a:stretch>
            <a:fillRect/>
          </a:stretch>
        </p:blipFill>
        <p:spPr>
          <a:xfrm>
            <a:off x="302648" y="222464"/>
            <a:ext cx="1538007" cy="1538008"/>
          </a:xfrm>
          <a:prstGeom prst="rect">
            <a:avLst/>
          </a:prstGeom>
          <a:ln w="12700" cap="flat">
            <a:noFill/>
            <a:miter lim="400000"/>
          </a:ln>
          <a:effectLst/>
        </p:spPr>
      </p:pic>
      <p:pic>
        <p:nvPicPr>
          <p:cNvPr id="7" name="Crest - Army.png" descr="Crest - Army.png"/>
          <p:cNvPicPr>
            <a:picLocks noChangeAspect="1"/>
          </p:cNvPicPr>
          <p:nvPr/>
        </p:nvPicPr>
        <p:blipFill>
          <a:blip r:embed="rId3">
            <a:extLst/>
          </a:blip>
          <a:stretch>
            <a:fillRect/>
          </a:stretch>
        </p:blipFill>
        <p:spPr>
          <a:xfrm>
            <a:off x="11162454" y="222464"/>
            <a:ext cx="1538007" cy="1538008"/>
          </a:xfrm>
          <a:prstGeom prst="rect">
            <a:avLst/>
          </a:prstGeom>
          <a:ln w="12700" cap="flat">
            <a:noFill/>
            <a:miter lim="400000"/>
          </a:ln>
          <a:effectLst/>
        </p:spPr>
      </p:pic>
      <p:sp>
        <p:nvSpPr>
          <p:cNvPr id="2" name="Slide Number Placeholder 1"/>
          <p:cNvSpPr>
            <a:spLocks noGrp="1"/>
          </p:cNvSpPr>
          <p:nvPr>
            <p:ph type="sldNum" sz="quarter" idx="12"/>
          </p:nvPr>
        </p:nvSpPr>
        <p:spPr>
          <a:xfrm>
            <a:off x="9886518" y="9193332"/>
            <a:ext cx="3034453" cy="677333"/>
          </a:xfrm>
        </p:spPr>
        <p:txBody>
          <a:bodyPr/>
          <a:lstStyle/>
          <a:p>
            <a:fld id="{071B0936-6A95-44E0-9C38-5179C053F70C}" type="slidenum">
              <a:rPr lang="en-US" sz="1600" b="0" smtClean="0">
                <a:solidFill>
                  <a:srgbClr val="000000"/>
                </a:solidFill>
                <a:latin typeface="+mn-lt"/>
              </a:rPr>
              <a:pPr/>
              <a:t>17</a:t>
            </a:fld>
            <a:endParaRPr lang="en-US" sz="1600" b="0" dirty="0">
              <a:solidFill>
                <a:srgbClr val="000000"/>
              </a:solidFill>
              <a:latin typeface="+mn-lt"/>
            </a:endParaRPr>
          </a:p>
        </p:txBody>
      </p:sp>
    </p:spTree>
    <p:extLst>
      <p:ext uri="{BB962C8B-B14F-4D97-AF65-F5344CB8AC3E}">
        <p14:creationId xmlns:p14="http://schemas.microsoft.com/office/powerpoint/2010/main" val="2870644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p:cNvSpPr/>
          <p:nvPr/>
        </p:nvSpPr>
        <p:spPr>
          <a:xfrm>
            <a:off x="216748"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Arial" charset="0"/>
              <a:cs typeface="Arial" charset="0"/>
              <a:sym typeface="Helvetica Neue Medium"/>
            </a:endParaRPr>
          </a:p>
        </p:txBody>
      </p:sp>
      <p:sp>
        <p:nvSpPr>
          <p:cNvPr id="2" name="Title 1"/>
          <p:cNvSpPr txBox="1">
            <a:spLocks/>
          </p:cNvSpPr>
          <p:nvPr/>
        </p:nvSpPr>
        <p:spPr>
          <a:xfrm>
            <a:off x="650240" y="422508"/>
            <a:ext cx="11704320" cy="16256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1300460" hangingPunct="1"/>
            <a:r>
              <a:rPr lang="en-US" sz="4978" kern="1200" dirty="0">
                <a:solidFill>
                  <a:srgbClr val="000000"/>
                </a:solidFill>
              </a:rPr>
              <a:t>Develop</a:t>
            </a:r>
          </a:p>
        </p:txBody>
      </p:sp>
      <p:sp>
        <p:nvSpPr>
          <p:cNvPr id="3" name="Slide Number Placeholder 6"/>
          <p:cNvSpPr>
            <a:spLocks noGrp="1"/>
          </p:cNvSpPr>
          <p:nvPr>
            <p:ph type="sldNum" sz="quarter" idx="12"/>
          </p:nvPr>
        </p:nvSpPr>
        <p:spPr>
          <a:xfrm>
            <a:off x="9970347" y="9414935"/>
            <a:ext cx="3034453" cy="677333"/>
          </a:xfrm>
        </p:spPr>
        <p:txBody>
          <a:bodyPr/>
          <a:lstStyle/>
          <a:p>
            <a:r>
              <a:rPr lang="en-US" sz="1600" b="0" dirty="0" smtClean="0">
                <a:solidFill>
                  <a:srgbClr val="000000"/>
                </a:solidFill>
                <a:latin typeface="Arial"/>
              </a:rPr>
              <a:t>18</a:t>
            </a:r>
            <a:endParaRPr lang="en-US" sz="1600" b="0" dirty="0">
              <a:solidFill>
                <a:srgbClr val="000000"/>
              </a:solidFill>
              <a:latin typeface="Arial"/>
            </a:endParaRPr>
          </a:p>
        </p:txBody>
      </p:sp>
      <p:pic>
        <p:nvPicPr>
          <p:cNvPr id="8" name="Crest - Army.png" descr="Crest - Army.png"/>
          <p:cNvPicPr>
            <a:picLocks noChangeAspect="1"/>
          </p:cNvPicPr>
          <p:nvPr/>
        </p:nvPicPr>
        <p:blipFill>
          <a:blip r:embed="rId3">
            <a:extLst/>
          </a:blip>
          <a:stretch>
            <a:fillRect/>
          </a:stretch>
        </p:blipFill>
        <p:spPr>
          <a:xfrm>
            <a:off x="216747" y="177186"/>
            <a:ext cx="1674334" cy="1674335"/>
          </a:xfrm>
          <a:prstGeom prst="rect">
            <a:avLst/>
          </a:prstGeom>
          <a:ln w="12700" cap="flat">
            <a:noFill/>
            <a:miter lim="400000"/>
          </a:ln>
          <a:effectLst/>
        </p:spPr>
      </p:pic>
      <p:pic>
        <p:nvPicPr>
          <p:cNvPr id="9" name="Crest - Army.png" descr="Crest - Army.png"/>
          <p:cNvPicPr>
            <a:picLocks noChangeAspect="1"/>
          </p:cNvPicPr>
          <p:nvPr/>
        </p:nvPicPr>
        <p:blipFill>
          <a:blip r:embed="rId3">
            <a:extLst/>
          </a:blip>
          <a:stretch>
            <a:fillRect/>
          </a:stretch>
        </p:blipFill>
        <p:spPr>
          <a:xfrm>
            <a:off x="11113719" y="177352"/>
            <a:ext cx="1674334" cy="1674335"/>
          </a:xfrm>
          <a:prstGeom prst="rect">
            <a:avLst/>
          </a:prstGeom>
          <a:ln w="12700" cap="flat">
            <a:noFill/>
            <a:miter lim="400000"/>
          </a:ln>
          <a:effectLst/>
        </p:spPr>
      </p:pic>
      <p:sp>
        <p:nvSpPr>
          <p:cNvPr id="11" name="Rectangle"/>
          <p:cNvSpPr/>
          <p:nvPr/>
        </p:nvSpPr>
        <p:spPr>
          <a:xfrm>
            <a:off x="242247" y="1927949"/>
            <a:ext cx="12571307" cy="7468919"/>
          </a:xfrm>
          <a:prstGeom prst="rect">
            <a:avLst/>
          </a:prstGeom>
          <a:solidFill>
            <a:srgbClr val="727267"/>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pPr>
            <a:endParaRPr sz="3129" b="0" kern="1200" dirty="0">
              <a:solidFill>
                <a:srgbClr val="FFFFFF"/>
              </a:solidFill>
              <a:latin typeface="Arial" charset="0"/>
              <a:ea typeface="Arial" charset="0"/>
              <a:cs typeface="Arial" charset="0"/>
            </a:endParaRPr>
          </a:p>
        </p:txBody>
      </p:sp>
      <p:sp>
        <p:nvSpPr>
          <p:cNvPr id="12" name="Content Placeholder 2"/>
          <p:cNvSpPr txBox="1">
            <a:spLocks/>
          </p:cNvSpPr>
          <p:nvPr/>
        </p:nvSpPr>
        <p:spPr>
          <a:xfrm>
            <a:off x="440918" y="2047767"/>
            <a:ext cx="12571305" cy="1332565"/>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What value does this class have for you?</a:t>
            </a:r>
          </a:p>
          <a:p>
            <a:pPr marL="0" indent="0" defTabSz="1300460" hangingPunct="1">
              <a:spcBef>
                <a:spcPts val="0"/>
              </a:spcBef>
              <a:buNone/>
            </a:pPr>
            <a:endParaRPr lang="en-US" sz="3982" b="0" kern="1200" dirty="0">
              <a:solidFill>
                <a:srgbClr val="FFFFFF"/>
              </a:solidFill>
              <a:cs typeface="Arial" pitchFamily="34" charset="0"/>
            </a:endParaRPr>
          </a:p>
        </p:txBody>
      </p:sp>
      <p:sp>
        <p:nvSpPr>
          <p:cNvPr id="10" name="Content Placeholder 2"/>
          <p:cNvSpPr txBox="1">
            <a:spLocks/>
          </p:cNvSpPr>
          <p:nvPr/>
        </p:nvSpPr>
        <p:spPr>
          <a:xfrm>
            <a:off x="440918" y="3176823"/>
            <a:ext cx="12571305" cy="1346118"/>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How will you use this knowledge in the future?</a:t>
            </a:r>
          </a:p>
          <a:p>
            <a:pPr marL="0" indent="0" defTabSz="1300460" hangingPunct="1">
              <a:spcBef>
                <a:spcPts val="0"/>
              </a:spcBef>
              <a:buNone/>
            </a:pPr>
            <a:endParaRPr lang="en-US" sz="3982" b="0" kern="1200" dirty="0">
              <a:solidFill>
                <a:srgbClr val="FFFFFF"/>
              </a:solidFill>
              <a:cs typeface="Arial" pitchFamily="34" charset="0"/>
            </a:endParaRPr>
          </a:p>
          <a:p>
            <a:pPr marL="0" indent="0" defTabSz="1300460" hangingPunct="1">
              <a:buNone/>
            </a:pPr>
            <a:r>
              <a:rPr lang="en-US" sz="3982" b="0" kern="1200" dirty="0">
                <a:solidFill>
                  <a:srgbClr val="FFFFFF"/>
                </a:solidFill>
                <a:cs typeface="Arial" pitchFamily="34" charset="0"/>
              </a:rPr>
              <a:t> </a:t>
            </a:r>
          </a:p>
        </p:txBody>
      </p:sp>
      <p:sp>
        <p:nvSpPr>
          <p:cNvPr id="13" name="Content Placeholder 2"/>
          <p:cNvSpPr txBox="1">
            <a:spLocks/>
          </p:cNvSpPr>
          <p:nvPr/>
        </p:nvSpPr>
        <p:spPr>
          <a:xfrm>
            <a:off x="445373" y="4397769"/>
            <a:ext cx="12571305" cy="1419527"/>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Where will you start to make a change? </a:t>
            </a:r>
          </a:p>
          <a:p>
            <a:pPr marL="0" indent="0" defTabSz="1300460" hangingPunct="1">
              <a:spcBef>
                <a:spcPts val="0"/>
              </a:spcBef>
              <a:buNone/>
            </a:pPr>
            <a:endParaRPr lang="en-US" sz="3982" b="0" kern="1200" dirty="0">
              <a:solidFill>
                <a:srgbClr val="FFFFFF"/>
              </a:solidFill>
              <a:cs typeface="Arial" pitchFamily="34" charset="0"/>
            </a:endParaRPr>
          </a:p>
          <a:p>
            <a:pPr marL="0" indent="0" defTabSz="1300460" hangingPunct="1">
              <a:buNone/>
            </a:pPr>
            <a:endParaRPr lang="en-US" sz="3982" b="0" kern="1200" dirty="0">
              <a:solidFill>
                <a:srgbClr val="FFFFFF"/>
              </a:solidFill>
              <a:cs typeface="Arial" pitchFamily="34" charset="0"/>
            </a:endParaRPr>
          </a:p>
          <a:p>
            <a:pPr marL="0" indent="0" defTabSz="1300460" hangingPunct="1">
              <a:buNone/>
            </a:pPr>
            <a:r>
              <a:rPr lang="en-US" sz="3982" b="0" kern="1200" dirty="0">
                <a:solidFill>
                  <a:srgbClr val="FFFFFF"/>
                </a:solidFill>
                <a:cs typeface="Arial" pitchFamily="34" charset="0"/>
              </a:rPr>
              <a:t> </a:t>
            </a:r>
          </a:p>
        </p:txBody>
      </p:sp>
      <p:sp>
        <p:nvSpPr>
          <p:cNvPr id="14" name="Content Placeholder 2"/>
          <p:cNvSpPr txBox="1">
            <a:spLocks/>
          </p:cNvSpPr>
          <p:nvPr/>
        </p:nvSpPr>
        <p:spPr>
          <a:xfrm>
            <a:off x="440917" y="5645748"/>
            <a:ext cx="12571305" cy="2045572"/>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How will you as a leader identify and prevent </a:t>
            </a:r>
            <a:r>
              <a:rPr lang="en-US" sz="3982" b="0" kern="1200" dirty="0" smtClean="0">
                <a:solidFill>
                  <a:srgbClr val="FFFFFF"/>
                </a:solidFill>
                <a:cs typeface="Arial" pitchFamily="34" charset="0"/>
              </a:rPr>
              <a:t>discrimination </a:t>
            </a:r>
            <a:r>
              <a:rPr lang="en-US" sz="3982" b="0" kern="1200" dirty="0">
                <a:solidFill>
                  <a:srgbClr val="FFFFFF"/>
                </a:solidFill>
                <a:cs typeface="Arial" pitchFamily="34" charset="0"/>
              </a:rPr>
              <a:t>within your organization?</a:t>
            </a:r>
          </a:p>
          <a:p>
            <a:pPr marL="0" indent="0" defTabSz="1300460" hangingPunct="1">
              <a:spcBef>
                <a:spcPts val="0"/>
              </a:spcBef>
              <a:buFont typeface="Arial" panose="020B0604020202020204" pitchFamily="34" charset="0"/>
              <a:buChar char="•"/>
            </a:pPr>
            <a:endParaRPr lang="en-US" sz="3982" b="0" kern="1200" dirty="0">
              <a:solidFill>
                <a:srgbClr val="FFFFFF"/>
              </a:solidFill>
              <a:cs typeface="Arial" pitchFamily="34" charset="0"/>
            </a:endParaRPr>
          </a:p>
          <a:p>
            <a:pPr marL="0" indent="0" defTabSz="1300460" hangingPunct="1">
              <a:spcBef>
                <a:spcPts val="0"/>
              </a:spcBef>
              <a:buNone/>
            </a:pPr>
            <a:endParaRPr lang="en-US" sz="3982" b="0" kern="1200" dirty="0">
              <a:solidFill>
                <a:srgbClr val="FFFFFF"/>
              </a:solidFill>
              <a:cs typeface="Arial" pitchFamily="34" charset="0"/>
            </a:endParaRPr>
          </a:p>
          <a:p>
            <a:pPr marL="0" indent="0" defTabSz="1300460" hangingPunct="1">
              <a:spcBef>
                <a:spcPts val="0"/>
              </a:spcBef>
              <a:buNone/>
            </a:pPr>
            <a:endParaRPr lang="en-US" sz="3982" b="0" kern="1200" dirty="0">
              <a:solidFill>
                <a:srgbClr val="FFFFFF"/>
              </a:solidFill>
              <a:cs typeface="Arial" pitchFamily="34" charset="0"/>
            </a:endParaRPr>
          </a:p>
          <a:p>
            <a:pPr marL="0" indent="0" defTabSz="1300460" hangingPunct="1">
              <a:buNone/>
            </a:pPr>
            <a:endParaRPr lang="en-US" sz="3982" b="0" kern="1200" dirty="0">
              <a:solidFill>
                <a:srgbClr val="FFFFFF"/>
              </a:solidFill>
              <a:cs typeface="Arial" pitchFamily="34" charset="0"/>
            </a:endParaRPr>
          </a:p>
          <a:p>
            <a:pPr marL="0" indent="0" defTabSz="1300460" hangingPunct="1">
              <a:buNone/>
            </a:pPr>
            <a:r>
              <a:rPr lang="en-US" sz="3982" b="0" kern="1200" dirty="0">
                <a:solidFill>
                  <a:srgbClr val="FFFFFF"/>
                </a:solidFill>
                <a:cs typeface="Arial" pitchFamily="34" charset="0"/>
              </a:rPr>
              <a:t> </a:t>
            </a:r>
          </a:p>
        </p:txBody>
      </p:sp>
    </p:spTree>
    <p:extLst>
      <p:ext uri="{BB962C8B-B14F-4D97-AF65-F5344CB8AC3E}">
        <p14:creationId xmlns:p14="http://schemas.microsoft.com/office/powerpoint/2010/main" val="258345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p:cNvSpPr/>
          <p:nvPr/>
        </p:nvSpPr>
        <p:spPr>
          <a:xfrm>
            <a:off x="216748"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lgn="l" defTabSz="1300460" fontAlgn="base" hangingPunct="1">
              <a:spcBef>
                <a:spcPct val="0"/>
              </a:spcBef>
              <a:spcAft>
                <a:spcPct val="0"/>
              </a:spcAft>
              <a:defRPr sz="2200" b="0">
                <a:solidFill>
                  <a:srgbClr val="FFFFFF"/>
                </a:solidFill>
                <a:latin typeface="+mn-lt"/>
                <a:ea typeface="+mn-ea"/>
                <a:cs typeface="+mn-cs"/>
                <a:sym typeface="Helvetica Neue Medium"/>
              </a:defRPr>
            </a:pPr>
            <a:endParaRPr sz="3129" b="0" kern="1200" dirty="0">
              <a:solidFill>
                <a:srgbClr val="FFFFFF"/>
              </a:solidFill>
              <a:latin typeface="Arial"/>
              <a:ea typeface="Arial" charset="0"/>
              <a:cs typeface="Arial" charset="0"/>
              <a:sym typeface="Helvetica Neue Medium"/>
            </a:endParaRPr>
          </a:p>
        </p:txBody>
      </p:sp>
      <p:sp>
        <p:nvSpPr>
          <p:cNvPr id="2" name="Title 1"/>
          <p:cNvSpPr txBox="1">
            <a:spLocks/>
          </p:cNvSpPr>
          <p:nvPr/>
        </p:nvSpPr>
        <p:spPr>
          <a:xfrm>
            <a:off x="675740" y="391511"/>
            <a:ext cx="11704320" cy="16256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1300460" hangingPunct="1"/>
            <a:r>
              <a:rPr lang="en-US" sz="4978" kern="1200" dirty="0">
                <a:solidFill>
                  <a:srgbClr val="000000"/>
                </a:solidFill>
              </a:rPr>
              <a:t>Check on Learning</a:t>
            </a:r>
          </a:p>
        </p:txBody>
      </p:sp>
      <p:sp>
        <p:nvSpPr>
          <p:cNvPr id="3" name="Slide Number Placeholder 6"/>
          <p:cNvSpPr>
            <a:spLocks noGrp="1"/>
          </p:cNvSpPr>
          <p:nvPr>
            <p:ph type="sldNum" sz="quarter" idx="12"/>
          </p:nvPr>
        </p:nvSpPr>
        <p:spPr>
          <a:xfrm>
            <a:off x="9970347" y="9414935"/>
            <a:ext cx="3034453" cy="677333"/>
          </a:xfrm>
        </p:spPr>
        <p:txBody>
          <a:bodyPr/>
          <a:lstStyle/>
          <a:p>
            <a:r>
              <a:rPr lang="en-US" sz="1600" b="0" dirty="0" smtClean="0">
                <a:solidFill>
                  <a:srgbClr val="000000"/>
                </a:solidFill>
                <a:latin typeface="Arial"/>
              </a:rPr>
              <a:t>19</a:t>
            </a:r>
            <a:endParaRPr lang="en-US" sz="1600" b="0" dirty="0">
              <a:solidFill>
                <a:srgbClr val="000000"/>
              </a:solidFill>
              <a:latin typeface="Arial"/>
            </a:endParaRPr>
          </a:p>
        </p:txBody>
      </p:sp>
      <p:pic>
        <p:nvPicPr>
          <p:cNvPr id="8" name="Crest - Army.png" descr="Crest - Army.png"/>
          <p:cNvPicPr>
            <a:picLocks noChangeAspect="1"/>
          </p:cNvPicPr>
          <p:nvPr/>
        </p:nvPicPr>
        <p:blipFill>
          <a:blip r:embed="rId3">
            <a:extLst/>
          </a:blip>
          <a:stretch>
            <a:fillRect/>
          </a:stretch>
        </p:blipFill>
        <p:spPr>
          <a:xfrm>
            <a:off x="216747" y="177186"/>
            <a:ext cx="1674334" cy="1674335"/>
          </a:xfrm>
          <a:prstGeom prst="rect">
            <a:avLst/>
          </a:prstGeom>
          <a:ln w="12700" cap="flat">
            <a:noFill/>
            <a:miter lim="400000"/>
          </a:ln>
          <a:effectLst/>
        </p:spPr>
      </p:pic>
      <p:pic>
        <p:nvPicPr>
          <p:cNvPr id="9" name="Crest - Army.png" descr="Crest - Army.png"/>
          <p:cNvPicPr>
            <a:picLocks noChangeAspect="1"/>
          </p:cNvPicPr>
          <p:nvPr/>
        </p:nvPicPr>
        <p:blipFill>
          <a:blip r:embed="rId3">
            <a:extLst/>
          </a:blip>
          <a:stretch>
            <a:fillRect/>
          </a:stretch>
        </p:blipFill>
        <p:spPr>
          <a:xfrm>
            <a:off x="11113719" y="177352"/>
            <a:ext cx="1674334" cy="1674335"/>
          </a:xfrm>
          <a:prstGeom prst="rect">
            <a:avLst/>
          </a:prstGeom>
          <a:ln w="12700" cap="flat">
            <a:noFill/>
            <a:miter lim="400000"/>
          </a:ln>
          <a:effectLst/>
        </p:spPr>
      </p:pic>
      <p:sp>
        <p:nvSpPr>
          <p:cNvPr id="11" name="Rectangle"/>
          <p:cNvSpPr/>
          <p:nvPr/>
        </p:nvSpPr>
        <p:spPr>
          <a:xfrm>
            <a:off x="242247" y="1927949"/>
            <a:ext cx="12571307" cy="7468919"/>
          </a:xfrm>
          <a:prstGeom prst="rect">
            <a:avLst/>
          </a:prstGeom>
          <a:solidFill>
            <a:srgbClr val="727267"/>
          </a:solidFill>
          <a:ln w="12700">
            <a:miter lim="400000"/>
          </a:ln>
          <a:effectLst>
            <a:outerShdw blurRad="63500" dist="25400" dir="5400000" rotWithShape="0">
              <a:srgbClr val="000000">
                <a:alpha val="50000"/>
              </a:srgbClr>
            </a:outerShdw>
          </a:effectLst>
        </p:spPr>
        <p:txBody>
          <a:bodyPr lIns="72249" tIns="72249" rIns="72249" bIns="72249" anchor="ctr"/>
          <a:lstStyle/>
          <a:p>
            <a:pPr algn="l" defTabSz="1300460" fontAlgn="base" hangingPunct="1">
              <a:spcBef>
                <a:spcPct val="0"/>
              </a:spcBef>
              <a:spcAft>
                <a:spcPct val="0"/>
              </a:spcAft>
            </a:pPr>
            <a:endParaRPr sz="3129" b="0" kern="1200" dirty="0">
              <a:solidFill>
                <a:srgbClr val="FFFFFF"/>
              </a:solidFill>
              <a:latin typeface="Arial" charset="0"/>
              <a:ea typeface="Arial" charset="0"/>
              <a:cs typeface="Arial" charset="0"/>
            </a:endParaRPr>
          </a:p>
        </p:txBody>
      </p:sp>
      <p:sp>
        <p:nvSpPr>
          <p:cNvPr id="12" name="Content Placeholder 2"/>
          <p:cNvSpPr txBox="1">
            <a:spLocks/>
          </p:cNvSpPr>
          <p:nvPr/>
        </p:nvSpPr>
        <p:spPr>
          <a:xfrm>
            <a:off x="433496" y="2021150"/>
            <a:ext cx="12571305" cy="1282276"/>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a:t>
            </a:r>
            <a:r>
              <a:rPr lang="en-US" sz="3982" b="0" kern="1200" dirty="0" smtClean="0">
                <a:solidFill>
                  <a:srgbClr val="FFFFFF"/>
                </a:solidFill>
                <a:cs typeface="Arial" pitchFamily="34" charset="0"/>
              </a:rPr>
              <a:t>What is the purpose of the MEO Program?</a:t>
            </a:r>
            <a:endParaRPr lang="en-US" sz="3982" b="0" kern="1200" dirty="0">
              <a:solidFill>
                <a:srgbClr val="FFFFFF"/>
              </a:solidFill>
              <a:cs typeface="Arial" pitchFamily="34" charset="0"/>
            </a:endParaRPr>
          </a:p>
          <a:p>
            <a:pPr marL="0" indent="0" defTabSz="1300460" hangingPunct="1">
              <a:spcBef>
                <a:spcPts val="0"/>
              </a:spcBef>
              <a:buNone/>
            </a:pPr>
            <a:endParaRPr lang="en-US" sz="3982" b="0" kern="1200" dirty="0">
              <a:solidFill>
                <a:srgbClr val="FFFFFF"/>
              </a:solidFill>
              <a:cs typeface="Arial" pitchFamily="34" charset="0"/>
            </a:endParaRPr>
          </a:p>
        </p:txBody>
      </p:sp>
      <p:sp>
        <p:nvSpPr>
          <p:cNvPr id="10" name="Content Placeholder 2"/>
          <p:cNvSpPr txBox="1">
            <a:spLocks/>
          </p:cNvSpPr>
          <p:nvPr/>
        </p:nvSpPr>
        <p:spPr>
          <a:xfrm>
            <a:off x="433497" y="2942042"/>
            <a:ext cx="12571305" cy="1122614"/>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a:t>
            </a:r>
            <a:r>
              <a:rPr lang="en-US" sz="3982" b="0" kern="1200" dirty="0" smtClean="0">
                <a:solidFill>
                  <a:srgbClr val="FFFFFF"/>
                </a:solidFill>
                <a:cs typeface="Arial" pitchFamily="34" charset="0"/>
              </a:rPr>
              <a:t>Where </a:t>
            </a:r>
            <a:r>
              <a:rPr lang="en-US" sz="3982" b="0" kern="1200" dirty="0">
                <a:solidFill>
                  <a:srgbClr val="FFFFFF"/>
                </a:solidFill>
                <a:cs typeface="Arial" pitchFamily="34" charset="0"/>
              </a:rPr>
              <a:t>M</a:t>
            </a:r>
            <a:r>
              <a:rPr lang="en-US" sz="3982" b="0" kern="1200" dirty="0" smtClean="0">
                <a:solidFill>
                  <a:srgbClr val="FFFFFF"/>
                </a:solidFill>
                <a:cs typeface="Arial" pitchFamily="34" charset="0"/>
              </a:rPr>
              <a:t>EO policy apply?</a:t>
            </a:r>
            <a:endParaRPr lang="en-US" sz="3982" b="0" kern="1200" dirty="0">
              <a:solidFill>
                <a:srgbClr val="FFFFFF"/>
              </a:solidFill>
              <a:cs typeface="Arial" pitchFamily="34" charset="0"/>
            </a:endParaRPr>
          </a:p>
          <a:p>
            <a:pPr marL="0" indent="0" defTabSz="1300460" hangingPunct="1">
              <a:spcBef>
                <a:spcPts val="0"/>
              </a:spcBef>
              <a:buFont typeface="Arial" panose="020B0604020202020204" pitchFamily="34" charset="0"/>
              <a:buChar char="•"/>
            </a:pPr>
            <a:endParaRPr lang="en-US" sz="3982" b="0" kern="1200" dirty="0">
              <a:solidFill>
                <a:srgbClr val="FFFFFF"/>
              </a:solidFill>
              <a:cs typeface="Arial" pitchFamily="34" charset="0"/>
            </a:endParaRPr>
          </a:p>
          <a:p>
            <a:pPr marL="0" indent="0" defTabSz="1300460" hangingPunct="1">
              <a:spcBef>
                <a:spcPts val="0"/>
              </a:spcBef>
              <a:buNone/>
            </a:pPr>
            <a:endParaRPr lang="en-US" sz="3982" b="0" kern="1200" dirty="0">
              <a:solidFill>
                <a:srgbClr val="FFFFFF"/>
              </a:solidFill>
              <a:cs typeface="Arial" pitchFamily="34" charset="0"/>
            </a:endParaRPr>
          </a:p>
        </p:txBody>
      </p:sp>
      <p:sp>
        <p:nvSpPr>
          <p:cNvPr id="13" name="Content Placeholder 2"/>
          <p:cNvSpPr txBox="1">
            <a:spLocks/>
          </p:cNvSpPr>
          <p:nvPr/>
        </p:nvSpPr>
        <p:spPr>
          <a:xfrm>
            <a:off x="421619" y="3986592"/>
            <a:ext cx="12571305" cy="1110060"/>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What </a:t>
            </a:r>
            <a:r>
              <a:rPr lang="en-US" sz="3982" b="0" kern="1200" dirty="0" smtClean="0">
                <a:solidFill>
                  <a:srgbClr val="FFFFFF"/>
                </a:solidFill>
                <a:cs typeface="Arial" pitchFamily="34" charset="0"/>
              </a:rPr>
              <a:t>is online misconduct?</a:t>
            </a:r>
            <a:endParaRPr lang="en-US" sz="3982" b="0" kern="1200" dirty="0">
              <a:solidFill>
                <a:srgbClr val="FFFFFF"/>
              </a:solidFill>
              <a:cs typeface="Arial" pitchFamily="34" charset="0"/>
            </a:endParaRPr>
          </a:p>
          <a:p>
            <a:pPr marL="0" indent="0" defTabSz="1300460" hangingPunct="1">
              <a:spcBef>
                <a:spcPts val="0"/>
              </a:spcBef>
              <a:buFont typeface="Arial" panose="020B0604020202020204" pitchFamily="34" charset="0"/>
              <a:buChar char="•"/>
            </a:pPr>
            <a:endParaRPr lang="en-US" sz="3982" b="0" kern="1200" dirty="0">
              <a:solidFill>
                <a:srgbClr val="FFFFFF"/>
              </a:solidFill>
              <a:cs typeface="Arial" pitchFamily="34" charset="0"/>
            </a:endParaRPr>
          </a:p>
          <a:p>
            <a:pPr marL="0" indent="0" defTabSz="1300460" hangingPunct="1">
              <a:spcBef>
                <a:spcPts val="0"/>
              </a:spcBef>
              <a:buNone/>
            </a:pPr>
            <a:endParaRPr lang="en-US" sz="3982" b="0" kern="1200" dirty="0">
              <a:solidFill>
                <a:srgbClr val="FFFFFF"/>
              </a:solidFill>
              <a:cs typeface="Arial" pitchFamily="34" charset="0"/>
            </a:endParaRPr>
          </a:p>
        </p:txBody>
      </p:sp>
      <p:sp>
        <p:nvSpPr>
          <p:cNvPr id="14" name="Content Placeholder 2"/>
          <p:cNvSpPr txBox="1">
            <a:spLocks/>
          </p:cNvSpPr>
          <p:nvPr/>
        </p:nvSpPr>
        <p:spPr>
          <a:xfrm>
            <a:off x="433496" y="5087485"/>
            <a:ext cx="12571305" cy="1540844"/>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What are the bases of discrimination? </a:t>
            </a:r>
          </a:p>
          <a:p>
            <a:pPr marL="0" indent="0" defTabSz="1300460" hangingPunct="1">
              <a:spcBef>
                <a:spcPts val="0"/>
              </a:spcBef>
              <a:buNone/>
            </a:pPr>
            <a:endParaRPr lang="en-US" sz="3982" b="0" kern="1200" dirty="0">
              <a:solidFill>
                <a:srgbClr val="FFFFFF"/>
              </a:solidFill>
              <a:cs typeface="Arial" pitchFamily="34" charset="0"/>
            </a:endParaRPr>
          </a:p>
          <a:p>
            <a:pPr marL="0" indent="0" defTabSz="1300460" hangingPunct="1">
              <a:spcBef>
                <a:spcPts val="0"/>
              </a:spcBef>
              <a:buFont typeface="Arial" panose="020B0604020202020204" pitchFamily="34" charset="0"/>
              <a:buChar char="•"/>
            </a:pPr>
            <a:endParaRPr lang="en-US" sz="3982" b="0" kern="1200" dirty="0">
              <a:solidFill>
                <a:srgbClr val="FFFFFF"/>
              </a:solidFill>
              <a:cs typeface="Arial" pitchFamily="34" charset="0"/>
            </a:endParaRPr>
          </a:p>
        </p:txBody>
      </p:sp>
      <p:sp>
        <p:nvSpPr>
          <p:cNvPr id="15" name="Content Placeholder 2"/>
          <p:cNvSpPr txBox="1">
            <a:spLocks/>
          </p:cNvSpPr>
          <p:nvPr/>
        </p:nvSpPr>
        <p:spPr>
          <a:xfrm>
            <a:off x="421619" y="6105217"/>
            <a:ext cx="12571305" cy="1375835"/>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What </a:t>
            </a:r>
            <a:r>
              <a:rPr lang="en-US" sz="3982" b="0" kern="1200" dirty="0" smtClean="0">
                <a:solidFill>
                  <a:srgbClr val="FFFFFF"/>
                </a:solidFill>
                <a:cs typeface="Arial" pitchFamily="34" charset="0"/>
              </a:rPr>
              <a:t>is the difference between hazing and bullying? </a:t>
            </a:r>
            <a:endParaRPr lang="en-US" sz="3982" b="0" kern="1200" dirty="0">
              <a:solidFill>
                <a:srgbClr val="FFFFFF"/>
              </a:solidFill>
              <a:cs typeface="Arial" pitchFamily="34" charset="0"/>
            </a:endParaRPr>
          </a:p>
          <a:p>
            <a:pPr marL="0" indent="0" defTabSz="1300460" hangingPunct="1">
              <a:spcBef>
                <a:spcPts val="0"/>
              </a:spcBef>
              <a:buFont typeface="Arial" panose="020B0604020202020204" pitchFamily="34" charset="0"/>
              <a:buChar char="•"/>
            </a:pPr>
            <a:endParaRPr lang="en-US" sz="3982" b="0" kern="1200" dirty="0">
              <a:solidFill>
                <a:srgbClr val="FFFFFF"/>
              </a:solidFill>
              <a:cs typeface="Arial" pitchFamily="34" charset="0"/>
            </a:endParaRPr>
          </a:p>
        </p:txBody>
      </p:sp>
      <p:sp>
        <p:nvSpPr>
          <p:cNvPr id="16" name="Content Placeholder 2"/>
          <p:cNvSpPr txBox="1">
            <a:spLocks/>
          </p:cNvSpPr>
          <p:nvPr/>
        </p:nvSpPr>
        <p:spPr>
          <a:xfrm>
            <a:off x="433496" y="7117234"/>
            <a:ext cx="12571305" cy="1582511"/>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300460" hangingPunct="1">
              <a:spcBef>
                <a:spcPts val="0"/>
              </a:spcBef>
              <a:buFont typeface="Arial" panose="020B0604020202020204" pitchFamily="34" charset="0"/>
              <a:buChar char="•"/>
            </a:pPr>
            <a:r>
              <a:rPr lang="en-US" sz="3982" b="0" kern="1200" dirty="0">
                <a:solidFill>
                  <a:srgbClr val="FFFFFF"/>
                </a:solidFill>
                <a:cs typeface="Arial" pitchFamily="34" charset="0"/>
              </a:rPr>
              <a:t> What </a:t>
            </a:r>
            <a:r>
              <a:rPr lang="en-US" sz="3982" b="0" kern="1200" dirty="0" smtClean="0">
                <a:solidFill>
                  <a:srgbClr val="FFFFFF"/>
                </a:solidFill>
                <a:cs typeface="Arial" pitchFamily="34" charset="0"/>
              </a:rPr>
              <a:t>is the difference between formal and informal complaint?</a:t>
            </a:r>
            <a:endParaRPr lang="en-US" sz="3982" b="0" kern="1200" dirty="0">
              <a:solidFill>
                <a:srgbClr val="FFFFFF"/>
              </a:solidFill>
              <a:cs typeface="Arial" pitchFamily="34" charset="0"/>
            </a:endParaRPr>
          </a:p>
        </p:txBody>
      </p:sp>
    </p:spTree>
    <p:extLst>
      <p:ext uri="{BB962C8B-B14F-4D97-AF65-F5344CB8AC3E}">
        <p14:creationId xmlns:p14="http://schemas.microsoft.com/office/powerpoint/2010/main" val="3870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rminal Learning Objective"/>
          <p:cNvSpPr txBox="1"/>
          <p:nvPr/>
        </p:nvSpPr>
        <p:spPr>
          <a:xfrm>
            <a:off x="2571837" y="478458"/>
            <a:ext cx="7861127"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dirty="0">
                <a:latin typeface="Arial" charset="0"/>
                <a:ea typeface="Arial" charset="0"/>
                <a:cs typeface="Arial" charset="0"/>
              </a:rPr>
              <a:t>Terminal Learning Objective</a:t>
            </a:r>
          </a:p>
        </p:txBody>
      </p:sp>
      <p:sp>
        <p:nvSpPr>
          <p:cNvPr id="317" name="Rectangle"/>
          <p:cNvSpPr/>
          <p:nvPr/>
        </p:nvSpPr>
        <p:spPr>
          <a:xfrm>
            <a:off x="255720" y="6606276"/>
            <a:ext cx="3954054" cy="787401"/>
          </a:xfrm>
          <a:prstGeom prst="rect">
            <a:avLst/>
          </a:prstGeom>
          <a:solidFill>
            <a:srgbClr val="727267"/>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dirty="0"/>
          </a:p>
        </p:txBody>
      </p:sp>
      <p:sp>
        <p:nvSpPr>
          <p:cNvPr id="318" name="S T A N D A R D"/>
          <p:cNvSpPr txBox="1"/>
          <p:nvPr/>
        </p:nvSpPr>
        <p:spPr>
          <a:xfrm>
            <a:off x="727527" y="6717848"/>
            <a:ext cx="3010440"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dirty="0">
                <a:latin typeface="Arial" charset="0"/>
                <a:ea typeface="Arial" charset="0"/>
                <a:cs typeface="Arial" charset="0"/>
              </a:rPr>
              <a:t>S T A N D A R D</a:t>
            </a:r>
          </a:p>
        </p:txBody>
      </p:sp>
      <p:sp>
        <p:nvSpPr>
          <p:cNvPr id="319" name="Rectangle"/>
          <p:cNvSpPr/>
          <p:nvPr/>
        </p:nvSpPr>
        <p:spPr>
          <a:xfrm>
            <a:off x="255720" y="4483100"/>
            <a:ext cx="3954054" cy="787400"/>
          </a:xfrm>
          <a:prstGeom prst="rect">
            <a:avLst/>
          </a:prstGeom>
          <a:solidFill>
            <a:srgbClr val="727267"/>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dirty="0"/>
          </a:p>
        </p:txBody>
      </p:sp>
      <p:sp>
        <p:nvSpPr>
          <p:cNvPr id="320" name="C O N D I T I O N"/>
          <p:cNvSpPr txBox="1"/>
          <p:nvPr/>
        </p:nvSpPr>
        <p:spPr>
          <a:xfrm>
            <a:off x="683316" y="4597400"/>
            <a:ext cx="3098863"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dirty="0">
                <a:latin typeface="Arial" charset="0"/>
                <a:ea typeface="Arial" charset="0"/>
                <a:cs typeface="Arial" charset="0"/>
              </a:rPr>
              <a:t>C O N D I T I O N</a:t>
            </a:r>
          </a:p>
        </p:txBody>
      </p:sp>
      <p:sp>
        <p:nvSpPr>
          <p:cNvPr id="321" name="Rectangle"/>
          <p:cNvSpPr/>
          <p:nvPr/>
        </p:nvSpPr>
        <p:spPr>
          <a:xfrm>
            <a:off x="110176" y="2354388"/>
            <a:ext cx="4717047" cy="787401"/>
          </a:xfrm>
          <a:prstGeom prst="rect">
            <a:avLst/>
          </a:prstGeom>
          <a:solidFill>
            <a:srgbClr val="353B33"/>
          </a:solidFill>
          <a:ln w="12700">
            <a:miter lim="400000"/>
          </a:ln>
        </p:spPr>
        <p:txBody>
          <a:bodyPr lIns="50800" tIns="50800" rIns="50800" bIns="50800" anchor="ctr"/>
          <a:lstStyle/>
          <a:p>
            <a:pPr>
              <a:defRPr sz="2200" b="0">
                <a:solidFill>
                  <a:srgbClr val="353B33"/>
                </a:solidFill>
                <a:latin typeface="+mn-lt"/>
                <a:ea typeface="+mn-ea"/>
                <a:cs typeface="+mn-cs"/>
                <a:sym typeface="Helvetica Neue Medium"/>
              </a:defRPr>
            </a:pPr>
            <a:endParaRPr dirty="0"/>
          </a:p>
        </p:txBody>
      </p:sp>
      <p:sp>
        <p:nvSpPr>
          <p:cNvPr id="322" name="A C T I O N"/>
          <p:cNvSpPr txBox="1"/>
          <p:nvPr/>
        </p:nvSpPr>
        <p:spPr>
          <a:xfrm>
            <a:off x="1828166" y="2442442"/>
            <a:ext cx="114935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lang="en-US" dirty="0" smtClean="0">
                <a:latin typeface="Arial" charset="0"/>
                <a:ea typeface="Arial" charset="0"/>
                <a:cs typeface="Arial" charset="0"/>
              </a:rPr>
              <a:t>TASK</a:t>
            </a:r>
            <a:endParaRPr dirty="0">
              <a:latin typeface="Arial" charset="0"/>
              <a:ea typeface="Arial" charset="0"/>
              <a:cs typeface="Arial" charset="0"/>
            </a:endParaRPr>
          </a:p>
        </p:txBody>
      </p:sp>
      <p:sp>
        <p:nvSpPr>
          <p:cNvPr id="323" name="Rectangle"/>
          <p:cNvSpPr/>
          <p:nvPr/>
        </p:nvSpPr>
        <p:spPr>
          <a:xfrm>
            <a:off x="5213912" y="2033383"/>
            <a:ext cx="7346060" cy="142941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324" name="Identify the Army’s Equal Opportunity Policy and Program"/>
          <p:cNvSpPr txBox="1"/>
          <p:nvPr/>
        </p:nvSpPr>
        <p:spPr>
          <a:xfrm>
            <a:off x="5260935" y="2307925"/>
            <a:ext cx="7395748"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b="0">
                <a:latin typeface="Arial"/>
                <a:ea typeface="Arial"/>
                <a:cs typeface="Arial"/>
                <a:sym typeface="Arial"/>
              </a:defRPr>
            </a:lvl1pPr>
          </a:lstStyle>
          <a:p>
            <a:r>
              <a:rPr lang="en-US" sz="2400" dirty="0"/>
              <a:t>Identify the Army’s Equal Opportunity Policy and Program</a:t>
            </a:r>
          </a:p>
        </p:txBody>
      </p:sp>
      <p:sp>
        <p:nvSpPr>
          <p:cNvPr id="11" name="Rectangle"/>
          <p:cNvSpPr/>
          <p:nvPr/>
        </p:nvSpPr>
        <p:spPr>
          <a:xfrm>
            <a:off x="4637370" y="3801419"/>
            <a:ext cx="7922602" cy="2063386"/>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2" name="Classroom environment with access to:…"/>
          <p:cNvSpPr txBox="1"/>
          <p:nvPr/>
        </p:nvSpPr>
        <p:spPr>
          <a:xfrm>
            <a:off x="4827223" y="3986400"/>
            <a:ext cx="7478232"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500" b="0">
                <a:latin typeface="Helvetica"/>
                <a:ea typeface="Helvetica"/>
                <a:cs typeface="Helvetica"/>
                <a:sym typeface="Helvetica"/>
              </a:defRPr>
            </a:pPr>
            <a:r>
              <a:rPr lang="en-US" dirty="0">
                <a:latin typeface="Arial" charset="0"/>
                <a:ea typeface="Arial" charset="0"/>
                <a:cs typeface="Arial" charset="0"/>
              </a:rPr>
              <a:t>As a learner in classroom environment, attending the </a:t>
            </a:r>
            <a:r>
              <a:rPr lang="en-US" dirty="0" smtClean="0">
                <a:latin typeface="Arial" charset="0"/>
                <a:ea typeface="Arial" charset="0"/>
                <a:cs typeface="Arial" charset="0"/>
              </a:rPr>
              <a:t>IET/BOLC-A, </a:t>
            </a:r>
            <a:r>
              <a:rPr lang="en-US" dirty="0">
                <a:latin typeface="Arial" charset="0"/>
                <a:ea typeface="Arial" charset="0"/>
                <a:cs typeface="Arial" charset="0"/>
              </a:rPr>
              <a:t>using a direct level leadership perspective in new environments, given references, activities, and classroom discussions</a:t>
            </a:r>
          </a:p>
        </p:txBody>
      </p:sp>
      <p:sp>
        <p:nvSpPr>
          <p:cNvPr id="13" name="Rectangle"/>
          <p:cNvSpPr/>
          <p:nvPr/>
        </p:nvSpPr>
        <p:spPr>
          <a:xfrm>
            <a:off x="4637370" y="6481012"/>
            <a:ext cx="7922602" cy="182880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4" name="Identify the key elements of the Army’s EO Policy and Program.…"/>
          <p:cNvSpPr txBox="1"/>
          <p:nvPr/>
        </p:nvSpPr>
        <p:spPr>
          <a:xfrm>
            <a:off x="4859555" y="6957660"/>
            <a:ext cx="7478232" cy="8720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buSzPct val="145000"/>
              <a:defRPr sz="2500" b="0">
                <a:latin typeface="Helvetica"/>
                <a:ea typeface="Helvetica"/>
                <a:cs typeface="Helvetica"/>
                <a:sym typeface="Helvetica"/>
              </a:defRPr>
            </a:pPr>
            <a:r>
              <a:rPr lang="en-US" dirty="0">
                <a:latin typeface="Arial" charset="0"/>
                <a:ea typeface="Arial" charset="0"/>
                <a:cs typeface="Arial" charset="0"/>
              </a:rPr>
              <a:t>Identify the key elements of the Army’s </a:t>
            </a:r>
            <a:r>
              <a:rPr lang="en-US" dirty="0" smtClean="0">
                <a:latin typeface="Arial" charset="0"/>
                <a:ea typeface="Arial" charset="0"/>
                <a:cs typeface="Arial" charset="0"/>
              </a:rPr>
              <a:t>MEO </a:t>
            </a:r>
            <a:r>
              <a:rPr lang="en-US" dirty="0">
                <a:latin typeface="Arial" charset="0"/>
                <a:ea typeface="Arial" charset="0"/>
                <a:cs typeface="Arial" charset="0"/>
              </a:rPr>
              <a:t>Policy and </a:t>
            </a:r>
            <a:r>
              <a:rPr lang="en-US" dirty="0" smtClean="0">
                <a:latin typeface="Arial" charset="0"/>
                <a:ea typeface="Arial" charset="0"/>
                <a:cs typeface="Arial" charset="0"/>
              </a:rPr>
              <a:t>Program IAW AR 600-20 dated 24 July 2020</a:t>
            </a:r>
            <a:endParaRPr lang="en-US" dirty="0">
              <a:latin typeface="Arial" charset="0"/>
              <a:ea typeface="Arial" charset="0"/>
              <a:cs typeface="Arial" charset="0"/>
            </a:endParaRPr>
          </a:p>
        </p:txBody>
      </p:sp>
      <p:sp>
        <p:nvSpPr>
          <p:cNvPr id="3" name="Slide Number Placeholder 2"/>
          <p:cNvSpPr>
            <a:spLocks noGrp="1"/>
          </p:cNvSpPr>
          <p:nvPr>
            <p:ph type="sldNum" sz="quarter" idx="2"/>
          </p:nvPr>
        </p:nvSpPr>
        <p:spPr>
          <a:xfrm>
            <a:off x="12656683" y="9318434"/>
            <a:ext cx="216405" cy="348813"/>
          </a:xfrm>
        </p:spPr>
        <p:txBody>
          <a:bodyPr/>
          <a:lstStyle/>
          <a:p>
            <a:fld id="{86CB4B4D-7CA3-9044-876B-883B54F8677D}" type="slidenum">
              <a:rPr lang="uk-UA" smtClean="0">
                <a:latin typeface="Arial" charset="0"/>
                <a:ea typeface="Arial" charset="0"/>
                <a:cs typeface="Arial" charset="0"/>
              </a:rPr>
              <a:t>2</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rminal Learning Objective"/>
          <p:cNvSpPr txBox="1"/>
          <p:nvPr/>
        </p:nvSpPr>
        <p:spPr>
          <a:xfrm>
            <a:off x="2571837" y="478458"/>
            <a:ext cx="7861127"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dirty="0">
                <a:latin typeface="Arial" charset="0"/>
                <a:ea typeface="Arial" charset="0"/>
                <a:cs typeface="Arial" charset="0"/>
              </a:rPr>
              <a:t>Terminal Learning Objective</a:t>
            </a:r>
          </a:p>
        </p:txBody>
      </p:sp>
      <p:sp>
        <p:nvSpPr>
          <p:cNvPr id="317" name="Rectangle"/>
          <p:cNvSpPr/>
          <p:nvPr/>
        </p:nvSpPr>
        <p:spPr>
          <a:xfrm>
            <a:off x="255720" y="6606276"/>
            <a:ext cx="3954054" cy="787401"/>
          </a:xfrm>
          <a:prstGeom prst="rect">
            <a:avLst/>
          </a:prstGeom>
          <a:solidFill>
            <a:srgbClr val="727267"/>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dirty="0"/>
          </a:p>
        </p:txBody>
      </p:sp>
      <p:sp>
        <p:nvSpPr>
          <p:cNvPr id="318" name="S T A N D A R D"/>
          <p:cNvSpPr txBox="1"/>
          <p:nvPr/>
        </p:nvSpPr>
        <p:spPr>
          <a:xfrm>
            <a:off x="727527" y="6717848"/>
            <a:ext cx="3010440"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dirty="0">
                <a:latin typeface="Arial" charset="0"/>
                <a:ea typeface="Arial" charset="0"/>
                <a:cs typeface="Arial" charset="0"/>
              </a:rPr>
              <a:t>S T A N D A R D</a:t>
            </a:r>
          </a:p>
        </p:txBody>
      </p:sp>
      <p:sp>
        <p:nvSpPr>
          <p:cNvPr id="319" name="Rectangle"/>
          <p:cNvSpPr/>
          <p:nvPr/>
        </p:nvSpPr>
        <p:spPr>
          <a:xfrm>
            <a:off x="255720" y="4483100"/>
            <a:ext cx="3954054" cy="787400"/>
          </a:xfrm>
          <a:prstGeom prst="rect">
            <a:avLst/>
          </a:prstGeom>
          <a:solidFill>
            <a:srgbClr val="727267"/>
          </a:solidFill>
          <a:ln w="12700">
            <a:miter lim="400000"/>
          </a:ln>
        </p:spPr>
        <p:txBody>
          <a:bodyPr lIns="50800" tIns="50800" rIns="50800" bIns="50800" anchor="ctr"/>
          <a:lstStyle/>
          <a:p>
            <a:pPr>
              <a:defRPr sz="2200" b="0">
                <a:solidFill>
                  <a:srgbClr val="14507A"/>
                </a:solidFill>
                <a:latin typeface="+mn-lt"/>
                <a:ea typeface="+mn-ea"/>
                <a:cs typeface="+mn-cs"/>
                <a:sym typeface="Helvetica Neue Medium"/>
              </a:defRPr>
            </a:pPr>
            <a:endParaRPr dirty="0"/>
          </a:p>
        </p:txBody>
      </p:sp>
      <p:sp>
        <p:nvSpPr>
          <p:cNvPr id="320" name="C O N D I T I O N"/>
          <p:cNvSpPr txBox="1"/>
          <p:nvPr/>
        </p:nvSpPr>
        <p:spPr>
          <a:xfrm>
            <a:off x="683316" y="4597400"/>
            <a:ext cx="3098863"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dirty="0">
                <a:latin typeface="Arial" charset="0"/>
                <a:ea typeface="Arial" charset="0"/>
                <a:cs typeface="Arial" charset="0"/>
              </a:rPr>
              <a:t>C O N D I T I O N</a:t>
            </a:r>
          </a:p>
        </p:txBody>
      </p:sp>
      <p:sp>
        <p:nvSpPr>
          <p:cNvPr id="321" name="Rectangle"/>
          <p:cNvSpPr/>
          <p:nvPr/>
        </p:nvSpPr>
        <p:spPr>
          <a:xfrm>
            <a:off x="110176" y="2354388"/>
            <a:ext cx="4717047" cy="787401"/>
          </a:xfrm>
          <a:prstGeom prst="rect">
            <a:avLst/>
          </a:prstGeom>
          <a:solidFill>
            <a:srgbClr val="353B33"/>
          </a:solidFill>
          <a:ln w="12700">
            <a:miter lim="400000"/>
          </a:ln>
        </p:spPr>
        <p:txBody>
          <a:bodyPr lIns="50800" tIns="50800" rIns="50800" bIns="50800" anchor="ctr"/>
          <a:lstStyle/>
          <a:p>
            <a:pPr>
              <a:defRPr sz="2200" b="0">
                <a:solidFill>
                  <a:srgbClr val="353B33"/>
                </a:solidFill>
                <a:latin typeface="+mn-lt"/>
                <a:ea typeface="+mn-ea"/>
                <a:cs typeface="+mn-cs"/>
                <a:sym typeface="Helvetica Neue Medium"/>
              </a:defRPr>
            </a:pPr>
            <a:endParaRPr dirty="0"/>
          </a:p>
        </p:txBody>
      </p:sp>
      <p:sp>
        <p:nvSpPr>
          <p:cNvPr id="322" name="A C T I O N"/>
          <p:cNvSpPr txBox="1"/>
          <p:nvPr/>
        </p:nvSpPr>
        <p:spPr>
          <a:xfrm>
            <a:off x="1828166" y="2442442"/>
            <a:ext cx="114935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a:ea typeface="Helvetica"/>
                <a:cs typeface="Helvetica"/>
                <a:sym typeface="Helvetica"/>
              </a:defRPr>
            </a:lvl1pPr>
          </a:lstStyle>
          <a:p>
            <a:r>
              <a:rPr lang="en-US" dirty="0" smtClean="0">
                <a:latin typeface="Arial" charset="0"/>
                <a:ea typeface="Arial" charset="0"/>
                <a:cs typeface="Arial" charset="0"/>
              </a:rPr>
              <a:t>TASK</a:t>
            </a:r>
            <a:endParaRPr dirty="0">
              <a:latin typeface="Arial" charset="0"/>
              <a:ea typeface="Arial" charset="0"/>
              <a:cs typeface="Arial" charset="0"/>
            </a:endParaRPr>
          </a:p>
        </p:txBody>
      </p:sp>
      <p:sp>
        <p:nvSpPr>
          <p:cNvPr id="323" name="Rectangle"/>
          <p:cNvSpPr/>
          <p:nvPr/>
        </p:nvSpPr>
        <p:spPr>
          <a:xfrm>
            <a:off x="5213912" y="2033383"/>
            <a:ext cx="7346060" cy="142941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324" name="Identify the Army’s Equal Opportunity Policy and Program"/>
          <p:cNvSpPr txBox="1"/>
          <p:nvPr/>
        </p:nvSpPr>
        <p:spPr>
          <a:xfrm>
            <a:off x="5260935" y="2307925"/>
            <a:ext cx="7395748"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500" b="0">
                <a:latin typeface="Arial"/>
                <a:ea typeface="Arial"/>
                <a:cs typeface="Arial"/>
                <a:sym typeface="Arial"/>
              </a:defRPr>
            </a:lvl1pPr>
          </a:lstStyle>
          <a:p>
            <a:r>
              <a:rPr lang="en-US" sz="2400" dirty="0"/>
              <a:t>Identify the Army’s Equal Opportunity Policy and Program</a:t>
            </a:r>
          </a:p>
        </p:txBody>
      </p:sp>
      <p:sp>
        <p:nvSpPr>
          <p:cNvPr id="11" name="Rectangle"/>
          <p:cNvSpPr/>
          <p:nvPr/>
        </p:nvSpPr>
        <p:spPr>
          <a:xfrm>
            <a:off x="4637370" y="3801419"/>
            <a:ext cx="7922602" cy="2063386"/>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2" name="Classroom environment with access to:…"/>
          <p:cNvSpPr txBox="1"/>
          <p:nvPr/>
        </p:nvSpPr>
        <p:spPr>
          <a:xfrm>
            <a:off x="4827223" y="3986400"/>
            <a:ext cx="7478232"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500" b="0">
                <a:latin typeface="Helvetica"/>
                <a:ea typeface="Helvetica"/>
                <a:cs typeface="Helvetica"/>
                <a:sym typeface="Helvetica"/>
              </a:defRPr>
            </a:pPr>
            <a:r>
              <a:rPr lang="en-US" dirty="0">
                <a:latin typeface="Arial" charset="0"/>
                <a:ea typeface="Arial" charset="0"/>
                <a:cs typeface="Arial" charset="0"/>
              </a:rPr>
              <a:t>As a learner in classroom environment, attending the </a:t>
            </a:r>
            <a:r>
              <a:rPr lang="en-US" dirty="0" smtClean="0">
                <a:latin typeface="Arial" charset="0"/>
                <a:ea typeface="Arial" charset="0"/>
                <a:cs typeface="Arial" charset="0"/>
              </a:rPr>
              <a:t>IET/BOLC-A, </a:t>
            </a:r>
            <a:r>
              <a:rPr lang="en-US" dirty="0">
                <a:latin typeface="Arial" charset="0"/>
                <a:ea typeface="Arial" charset="0"/>
                <a:cs typeface="Arial" charset="0"/>
              </a:rPr>
              <a:t>using a direct level leadership perspective in new environments, given references, activities, and classroom discussions</a:t>
            </a:r>
          </a:p>
        </p:txBody>
      </p:sp>
      <p:sp>
        <p:nvSpPr>
          <p:cNvPr id="13" name="Rectangle"/>
          <p:cNvSpPr/>
          <p:nvPr/>
        </p:nvSpPr>
        <p:spPr>
          <a:xfrm>
            <a:off x="4637370" y="6481012"/>
            <a:ext cx="7922602" cy="182880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4" name="Identify the key elements of the Army’s EO Policy and Program.…"/>
          <p:cNvSpPr txBox="1"/>
          <p:nvPr/>
        </p:nvSpPr>
        <p:spPr>
          <a:xfrm>
            <a:off x="4859555" y="6957660"/>
            <a:ext cx="7478232" cy="8720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buSzPct val="145000"/>
              <a:defRPr sz="2500" b="0">
                <a:latin typeface="Helvetica"/>
                <a:ea typeface="Helvetica"/>
                <a:cs typeface="Helvetica"/>
                <a:sym typeface="Helvetica"/>
              </a:defRPr>
            </a:pPr>
            <a:r>
              <a:rPr lang="en-US" dirty="0">
                <a:latin typeface="Arial" charset="0"/>
                <a:ea typeface="Arial" charset="0"/>
                <a:cs typeface="Arial" charset="0"/>
              </a:rPr>
              <a:t>Identify the key elements of the Army’s </a:t>
            </a:r>
            <a:r>
              <a:rPr lang="en-US" dirty="0" smtClean="0">
                <a:latin typeface="Arial" charset="0"/>
                <a:ea typeface="Arial" charset="0"/>
                <a:cs typeface="Arial" charset="0"/>
              </a:rPr>
              <a:t>MEO </a:t>
            </a:r>
            <a:r>
              <a:rPr lang="en-US" dirty="0">
                <a:latin typeface="Arial" charset="0"/>
                <a:ea typeface="Arial" charset="0"/>
                <a:cs typeface="Arial" charset="0"/>
              </a:rPr>
              <a:t>Policy and </a:t>
            </a:r>
            <a:r>
              <a:rPr lang="en-US" dirty="0" smtClean="0">
                <a:latin typeface="Arial" charset="0"/>
                <a:ea typeface="Arial" charset="0"/>
                <a:cs typeface="Arial" charset="0"/>
              </a:rPr>
              <a:t>Program IAW AR 600-20 dated 24 July 2020</a:t>
            </a:r>
            <a:endParaRPr lang="en-US" dirty="0">
              <a:latin typeface="Arial" charset="0"/>
              <a:ea typeface="Arial" charset="0"/>
              <a:cs typeface="Arial" charset="0"/>
            </a:endParaRPr>
          </a:p>
        </p:txBody>
      </p:sp>
      <p:sp>
        <p:nvSpPr>
          <p:cNvPr id="3" name="Slide Number Placeholder 2"/>
          <p:cNvSpPr>
            <a:spLocks noGrp="1"/>
          </p:cNvSpPr>
          <p:nvPr>
            <p:ph type="sldNum" sz="quarter" idx="2"/>
          </p:nvPr>
        </p:nvSpPr>
        <p:spPr>
          <a:xfrm>
            <a:off x="12495525" y="9318434"/>
            <a:ext cx="491758" cy="348813"/>
          </a:xfrm>
        </p:spPr>
        <p:txBody>
          <a:bodyPr/>
          <a:lstStyle/>
          <a:p>
            <a:fld id="{86CB4B4D-7CA3-9044-876B-883B54F8677D}" type="slidenum">
              <a:rPr lang="uk-UA" sz="1600" b="0" smtClean="0">
                <a:latin typeface="Arial" charset="0"/>
                <a:ea typeface="Arial" charset="0"/>
                <a:cs typeface="Arial" charset="0"/>
              </a:rPr>
              <a:t>20</a:t>
            </a:fld>
            <a:endParaRPr lang="uk-UA" sz="1600" b="0" dirty="0">
              <a:latin typeface="Arial" charset="0"/>
              <a:ea typeface="Arial" charset="0"/>
              <a:cs typeface="Arial" charset="0"/>
            </a:endParaRPr>
          </a:p>
        </p:txBody>
      </p:sp>
    </p:spTree>
    <p:extLst>
      <p:ext uri="{BB962C8B-B14F-4D97-AF65-F5344CB8AC3E}">
        <p14:creationId xmlns:p14="http://schemas.microsoft.com/office/powerpoint/2010/main" val="254730330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2488471" y="9272978"/>
            <a:ext cx="354013" cy="349250"/>
          </a:xfrm>
        </p:spPr>
        <p:txBody>
          <a:bodyPr/>
          <a:lstStyle/>
          <a:p>
            <a:fld id="{1F4A9AFE-05FE-4BA1-ABD9-E28D715F1D1B}" type="slidenum">
              <a:rPr lang="en-US" smtClean="0"/>
              <a:pPr/>
              <a:t>3</a:t>
            </a:fld>
            <a:endParaRPr lang="en-US" dirty="0"/>
          </a:p>
        </p:txBody>
      </p:sp>
      <p:graphicFrame>
        <p:nvGraphicFramePr>
          <p:cNvPr id="6" name="Diagram 5"/>
          <p:cNvGraphicFramePr/>
          <p:nvPr>
            <p:extLst/>
          </p:nvPr>
        </p:nvGraphicFramePr>
        <p:xfrm>
          <a:off x="587093" y="1031447"/>
          <a:ext cx="12002978" cy="7852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46102" y="8662772"/>
            <a:ext cx="11551559" cy="442557"/>
          </a:xfrm>
          <a:prstGeom prst="rect">
            <a:avLst/>
          </a:prstGeom>
          <a:noFill/>
        </p:spPr>
        <p:txBody>
          <a:bodyPr wrap="none" rtlCol="0">
            <a:spAutoFit/>
          </a:bodyPr>
          <a:lstStyle/>
          <a:p>
            <a:r>
              <a:rPr lang="en-US" sz="2276" dirty="0"/>
              <a:t>Source: Army People Strategy:Diversity, Equity, and Inclusion Annex, 1 Sept 2020</a:t>
            </a:r>
          </a:p>
        </p:txBody>
      </p:sp>
      <p:sp>
        <p:nvSpPr>
          <p:cNvPr id="5" name="Rectangle 4"/>
          <p:cNvSpPr/>
          <p:nvPr/>
        </p:nvSpPr>
        <p:spPr>
          <a:xfrm>
            <a:off x="2777282" y="467895"/>
            <a:ext cx="7622600" cy="784830"/>
          </a:xfrm>
          <a:prstGeom prst="rect">
            <a:avLst/>
          </a:prstGeom>
        </p:spPr>
        <p:txBody>
          <a:bodyPr wrap="none">
            <a:spAutoFit/>
          </a:bodyPr>
          <a:lstStyle/>
          <a:p>
            <a:r>
              <a:rPr lang="en-US" sz="4500" dirty="0">
                <a:solidFill>
                  <a:srgbClr val="002060"/>
                </a:solidFill>
              </a:rPr>
              <a:t>From Diversity to Inclusion</a:t>
            </a:r>
            <a:endParaRPr lang="en-US" sz="4500" dirty="0"/>
          </a:p>
        </p:txBody>
      </p:sp>
    </p:spTree>
    <p:extLst>
      <p:ext uri="{BB962C8B-B14F-4D97-AF65-F5344CB8AC3E}">
        <p14:creationId xmlns:p14="http://schemas.microsoft.com/office/powerpoint/2010/main" val="274155522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270828" y="9414933"/>
            <a:ext cx="3034453" cy="677333"/>
          </a:xfrm>
          <a:prstGeom prst="rect">
            <a:avLst/>
          </a:prstGeom>
        </p:spPr>
        <p:txBody>
          <a:bodyPr/>
          <a:lstStyle/>
          <a:p>
            <a:pPr>
              <a:defRPr/>
            </a:pPr>
            <a:fld id="{750E82A1-DCA2-4362-892C-9BEF8BB7DED0}" type="slidenum">
              <a:rPr lang="en-US" sz="1600" b="0" smtClean="0">
                <a:latin typeface="Arial" panose="020B0604020202020204" pitchFamily="34" charset="0"/>
                <a:cs typeface="Arial" panose="020B0604020202020204" pitchFamily="34" charset="0"/>
              </a:rPr>
              <a:pPr>
                <a:defRPr/>
              </a:pPr>
              <a:t>4</a:t>
            </a:fld>
            <a:endParaRPr lang="en-US" sz="1600" b="0" dirty="0">
              <a:latin typeface="Arial" panose="020B0604020202020204" pitchFamily="34" charset="0"/>
              <a:cs typeface="Arial" panose="020B0604020202020204" pitchFamily="34" charset="0"/>
            </a:endParaRPr>
          </a:p>
        </p:txBody>
      </p:sp>
      <p:sp>
        <p:nvSpPr>
          <p:cNvPr id="4" name="Rectangle"/>
          <p:cNvSpPr/>
          <p:nvPr/>
        </p:nvSpPr>
        <p:spPr>
          <a:xfrm>
            <a:off x="216748"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defRPr sz="2200" b="0">
                <a:solidFill>
                  <a:srgbClr val="FFFFFF"/>
                </a:solidFill>
                <a:latin typeface="+mn-lt"/>
                <a:ea typeface="+mn-ea"/>
                <a:cs typeface="+mn-cs"/>
                <a:sym typeface="Helvetica Neue Medium"/>
              </a:defRPr>
            </a:pPr>
            <a:endParaRPr sz="3129" dirty="0">
              <a:ea typeface="Arial" charset="0"/>
            </a:endParaRPr>
          </a:p>
        </p:txBody>
      </p:sp>
      <p:sp>
        <p:nvSpPr>
          <p:cNvPr id="6" name="Title 1"/>
          <p:cNvSpPr txBox="1">
            <a:spLocks/>
          </p:cNvSpPr>
          <p:nvPr/>
        </p:nvSpPr>
        <p:spPr>
          <a:xfrm>
            <a:off x="637235" y="541867"/>
            <a:ext cx="11704320" cy="16256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500" dirty="0" smtClean="0">
                <a:solidFill>
                  <a:schemeClr val="tx1"/>
                </a:solidFill>
                <a:latin typeface="Arial" panose="020B0604020202020204" pitchFamily="34" charset="0"/>
                <a:cs typeface="Arial" panose="020B0604020202020204" pitchFamily="34" charset="0"/>
              </a:rPr>
              <a:t>Why We Fight</a:t>
            </a:r>
            <a:endParaRPr lang="en-US" sz="4500" dirty="0">
              <a:solidFill>
                <a:schemeClr val="tx1"/>
              </a:solidFill>
              <a:latin typeface="Arial" panose="020B0604020202020204" pitchFamily="34" charset="0"/>
              <a:cs typeface="Arial" panose="020B0604020202020204" pitchFamily="34" charset="0"/>
            </a:endParaRPr>
          </a:p>
        </p:txBody>
      </p:sp>
      <p:pic>
        <p:nvPicPr>
          <p:cNvPr id="7" name="Crest - Army.png" descr="Crest - Army.png"/>
          <p:cNvPicPr>
            <a:picLocks noChangeAspect="1"/>
          </p:cNvPicPr>
          <p:nvPr/>
        </p:nvPicPr>
        <p:blipFill>
          <a:blip r:embed="rId5">
            <a:extLst/>
          </a:blip>
          <a:stretch>
            <a:fillRect/>
          </a:stretch>
        </p:blipFill>
        <p:spPr>
          <a:xfrm>
            <a:off x="216747" y="177186"/>
            <a:ext cx="1674334" cy="1674335"/>
          </a:xfrm>
          <a:prstGeom prst="rect">
            <a:avLst/>
          </a:prstGeom>
          <a:ln w="12700" cap="flat">
            <a:noFill/>
            <a:miter lim="400000"/>
          </a:ln>
          <a:effectLst/>
        </p:spPr>
      </p:pic>
      <p:pic>
        <p:nvPicPr>
          <p:cNvPr id="8" name="Crest - Army.png" descr="Crest - Army.png"/>
          <p:cNvPicPr>
            <a:picLocks noChangeAspect="1"/>
          </p:cNvPicPr>
          <p:nvPr/>
        </p:nvPicPr>
        <p:blipFill>
          <a:blip r:embed="rId5">
            <a:extLst/>
          </a:blip>
          <a:stretch>
            <a:fillRect/>
          </a:stretch>
        </p:blipFill>
        <p:spPr>
          <a:xfrm>
            <a:off x="11113719" y="177352"/>
            <a:ext cx="1674334" cy="1674335"/>
          </a:xfrm>
          <a:prstGeom prst="rect">
            <a:avLst/>
          </a:prstGeom>
          <a:ln w="12700" cap="flat">
            <a:noFill/>
            <a:miter lim="400000"/>
          </a:ln>
          <a:effectLst/>
        </p:spPr>
      </p:pic>
      <p:pic>
        <p:nvPicPr>
          <p:cNvPr id="3" name="Why We F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911157"/>
            <a:ext cx="13004800" cy="7819555"/>
          </a:xfrm>
          <a:prstGeom prst="rect">
            <a:avLst/>
          </a:prstGeom>
        </p:spPr>
      </p:pic>
    </p:spTree>
    <p:extLst>
      <p:ext uri="{BB962C8B-B14F-4D97-AF65-F5344CB8AC3E}">
        <p14:creationId xmlns:p14="http://schemas.microsoft.com/office/powerpoint/2010/main" val="350589874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p:cNvSpPr/>
          <p:nvPr/>
        </p:nvSpPr>
        <p:spPr>
          <a:xfrm>
            <a:off x="216748" y="117547"/>
            <a:ext cx="12571307" cy="1733972"/>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72249" tIns="72249" rIns="72249" bIns="72249" anchor="ctr"/>
          <a:lstStyle/>
          <a:p>
            <a:pPr>
              <a:defRPr sz="2200" b="0">
                <a:solidFill>
                  <a:srgbClr val="FFFFFF"/>
                </a:solidFill>
                <a:latin typeface="+mn-lt"/>
                <a:ea typeface="+mn-ea"/>
                <a:cs typeface="+mn-cs"/>
                <a:sym typeface="Helvetica Neue Medium"/>
              </a:defRPr>
            </a:pPr>
            <a:endParaRPr sz="3129" dirty="0">
              <a:ea typeface="Arial" charset="0"/>
            </a:endParaRPr>
          </a:p>
        </p:txBody>
      </p:sp>
      <p:sp>
        <p:nvSpPr>
          <p:cNvPr id="2" name="Title 1"/>
          <p:cNvSpPr txBox="1">
            <a:spLocks/>
          </p:cNvSpPr>
          <p:nvPr/>
        </p:nvSpPr>
        <p:spPr>
          <a:xfrm>
            <a:off x="631115" y="144356"/>
            <a:ext cx="11704320" cy="16256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500" dirty="0">
                <a:solidFill>
                  <a:schemeClr val="tx1"/>
                </a:solidFill>
                <a:latin typeface="Arial" panose="020B0604020202020204" pitchFamily="34" charset="0"/>
                <a:cs typeface="Arial" panose="020B0604020202020204" pitchFamily="34" charset="0"/>
              </a:rPr>
              <a:t>Publish and Process </a:t>
            </a:r>
          </a:p>
          <a:p>
            <a:r>
              <a:rPr lang="en-US" sz="4500" dirty="0">
                <a:solidFill>
                  <a:schemeClr val="tx1"/>
                </a:solidFill>
                <a:latin typeface="Arial" panose="020B0604020202020204" pitchFamily="34" charset="0"/>
                <a:cs typeface="Arial" panose="020B0604020202020204" pitchFamily="34" charset="0"/>
              </a:rPr>
              <a:t>Concrete Experience</a:t>
            </a:r>
          </a:p>
        </p:txBody>
      </p:sp>
      <p:sp>
        <p:nvSpPr>
          <p:cNvPr id="3" name="Slide Number Placeholder 6"/>
          <p:cNvSpPr>
            <a:spLocks noGrp="1"/>
          </p:cNvSpPr>
          <p:nvPr>
            <p:ph type="sldNum" sz="quarter" idx="4294967295"/>
          </p:nvPr>
        </p:nvSpPr>
        <p:spPr>
          <a:xfrm>
            <a:off x="12705350" y="9396868"/>
            <a:ext cx="216406" cy="348813"/>
          </a:xfrm>
          <a:prstGeom prst="rect">
            <a:avLst/>
          </a:prstGeom>
        </p:spPr>
        <p:txBody>
          <a:bodyPr/>
          <a:lstStyle/>
          <a:p>
            <a:r>
              <a:rPr lang="en-US" dirty="0">
                <a:latin typeface="Arial" panose="020B0604020202020204" pitchFamily="34" charset="0"/>
                <a:cs typeface="Arial" panose="020B0604020202020204" pitchFamily="34" charset="0"/>
              </a:rPr>
              <a:t>5</a:t>
            </a:r>
            <a:endParaRPr lang="en-US" sz="1600" b="0" dirty="0">
              <a:latin typeface="Arial" panose="020B0604020202020204" pitchFamily="34" charset="0"/>
              <a:cs typeface="Arial" panose="020B0604020202020204" pitchFamily="34" charset="0"/>
            </a:endParaRPr>
          </a:p>
        </p:txBody>
      </p:sp>
      <p:pic>
        <p:nvPicPr>
          <p:cNvPr id="8" name="Crest - Army.png" descr="Crest - Army.png"/>
          <p:cNvPicPr>
            <a:picLocks noChangeAspect="1"/>
          </p:cNvPicPr>
          <p:nvPr/>
        </p:nvPicPr>
        <p:blipFill>
          <a:blip r:embed="rId3">
            <a:extLst/>
          </a:blip>
          <a:stretch>
            <a:fillRect/>
          </a:stretch>
        </p:blipFill>
        <p:spPr>
          <a:xfrm>
            <a:off x="216747" y="177186"/>
            <a:ext cx="1674334" cy="1674335"/>
          </a:xfrm>
          <a:prstGeom prst="rect">
            <a:avLst/>
          </a:prstGeom>
          <a:ln w="12700" cap="flat">
            <a:noFill/>
            <a:miter lim="400000"/>
          </a:ln>
          <a:effectLst/>
        </p:spPr>
      </p:pic>
      <p:pic>
        <p:nvPicPr>
          <p:cNvPr id="9" name="Crest - Army.png" descr="Crest - Army.png"/>
          <p:cNvPicPr>
            <a:picLocks noChangeAspect="1"/>
          </p:cNvPicPr>
          <p:nvPr/>
        </p:nvPicPr>
        <p:blipFill>
          <a:blip r:embed="rId3">
            <a:extLst/>
          </a:blip>
          <a:stretch>
            <a:fillRect/>
          </a:stretch>
        </p:blipFill>
        <p:spPr>
          <a:xfrm>
            <a:off x="11113719" y="177352"/>
            <a:ext cx="1674334" cy="1674335"/>
          </a:xfrm>
          <a:prstGeom prst="rect">
            <a:avLst/>
          </a:prstGeom>
          <a:ln w="12700" cap="flat">
            <a:noFill/>
            <a:miter lim="400000"/>
          </a:ln>
          <a:effectLst/>
        </p:spPr>
      </p:pic>
      <p:sp>
        <p:nvSpPr>
          <p:cNvPr id="11" name="Rectangle"/>
          <p:cNvSpPr/>
          <p:nvPr/>
        </p:nvSpPr>
        <p:spPr>
          <a:xfrm>
            <a:off x="242247" y="1927949"/>
            <a:ext cx="12571307" cy="7468919"/>
          </a:xfrm>
          <a:prstGeom prst="rect">
            <a:avLst/>
          </a:prstGeom>
          <a:solidFill>
            <a:srgbClr val="727267"/>
          </a:solidFill>
          <a:ln w="12700">
            <a:miter lim="400000"/>
          </a:ln>
          <a:effectLst>
            <a:outerShdw blurRad="63500" dist="25400" dir="5400000" rotWithShape="0">
              <a:srgbClr val="000000">
                <a:alpha val="50000"/>
              </a:srgbClr>
            </a:outerShdw>
          </a:effectLst>
        </p:spPr>
        <p:txBody>
          <a:bodyPr lIns="72249" tIns="72249" rIns="72249" bIns="72249" anchor="ctr"/>
          <a:lstStyle/>
          <a:p>
            <a:endParaRPr sz="3129" dirty="0">
              <a:solidFill>
                <a:srgbClr val="FFFFFF"/>
              </a:solidFill>
              <a:ea typeface="Arial" charset="0"/>
            </a:endParaRPr>
          </a:p>
        </p:txBody>
      </p:sp>
      <p:sp>
        <p:nvSpPr>
          <p:cNvPr id="12" name="Content Placeholder 2"/>
          <p:cNvSpPr txBox="1">
            <a:spLocks/>
          </p:cNvSpPr>
          <p:nvPr/>
        </p:nvSpPr>
        <p:spPr>
          <a:xfrm>
            <a:off x="433496" y="2160868"/>
            <a:ext cx="12571305" cy="1111411"/>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 typeface="Arial" panose="020B0604020202020204" pitchFamily="34" charset="0"/>
              <a:buChar char="•"/>
            </a:pPr>
            <a:r>
              <a:rPr lang="en-US" sz="3698" dirty="0">
                <a:solidFill>
                  <a:schemeClr val="bg1"/>
                </a:solidFill>
                <a:latin typeface="Arial" pitchFamily="34" charset="0"/>
                <a:cs typeface="Arial" pitchFamily="34" charset="0"/>
              </a:rPr>
              <a:t> </a:t>
            </a:r>
            <a:r>
              <a:rPr lang="en-US" sz="3698" dirty="0" smtClean="0">
                <a:solidFill>
                  <a:schemeClr val="bg1"/>
                </a:solidFill>
                <a:latin typeface="Arial" pitchFamily="34" charset="0"/>
                <a:cs typeface="Arial" pitchFamily="34" charset="0"/>
              </a:rPr>
              <a:t>Does it matter if your battle buddy is male, female, gay, straight, white, black or from any ethnicity? What makes a difference?</a:t>
            </a:r>
            <a:endParaRPr lang="en-US" sz="3698" dirty="0">
              <a:solidFill>
                <a:schemeClr val="bg1"/>
              </a:solidFill>
              <a:latin typeface="Arial" pitchFamily="34" charset="0"/>
              <a:cs typeface="Arial" pitchFamily="34" charset="0"/>
            </a:endParaRPr>
          </a:p>
          <a:p>
            <a:pPr marL="0" indent="0">
              <a:spcBef>
                <a:spcPts val="0"/>
              </a:spcBef>
              <a:buFont typeface="Arial" panose="020B0604020202020204" pitchFamily="34" charset="0"/>
              <a:buChar char="•"/>
            </a:pPr>
            <a:endParaRPr lang="en-US" sz="3698" dirty="0">
              <a:solidFill>
                <a:schemeClr val="bg1"/>
              </a:solidFill>
              <a:latin typeface="Arial" pitchFamily="34" charset="0"/>
              <a:cs typeface="Arial" pitchFamily="34" charset="0"/>
            </a:endParaRPr>
          </a:p>
          <a:p>
            <a:pPr marL="0" indent="0">
              <a:spcBef>
                <a:spcPts val="0"/>
              </a:spcBef>
              <a:buNone/>
            </a:pPr>
            <a:endParaRPr lang="en-US" sz="3698" dirty="0">
              <a:solidFill>
                <a:schemeClr val="bg1"/>
              </a:solidFill>
              <a:latin typeface="Arial" pitchFamily="34" charset="0"/>
              <a:cs typeface="Arial" pitchFamily="34" charset="0"/>
            </a:endParaRPr>
          </a:p>
        </p:txBody>
      </p:sp>
      <p:sp>
        <p:nvSpPr>
          <p:cNvPr id="10" name="Content Placeholder 2"/>
          <p:cNvSpPr txBox="1">
            <a:spLocks/>
          </p:cNvSpPr>
          <p:nvPr/>
        </p:nvSpPr>
        <p:spPr>
          <a:xfrm>
            <a:off x="433494" y="4154863"/>
            <a:ext cx="12571305" cy="1684965"/>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None/>
            </a:pPr>
            <a:endParaRPr lang="en-US" sz="3698" dirty="0">
              <a:solidFill>
                <a:schemeClr val="bg1"/>
              </a:solidFill>
              <a:latin typeface="Arial" pitchFamily="34" charset="0"/>
              <a:cs typeface="Arial" pitchFamily="34" charset="0"/>
            </a:endParaRPr>
          </a:p>
          <a:p>
            <a:pPr marL="0" indent="0">
              <a:spcBef>
                <a:spcPts val="0"/>
              </a:spcBef>
              <a:buFont typeface="Arial" panose="020B0604020202020204" pitchFamily="34" charset="0"/>
              <a:buChar char="•"/>
            </a:pPr>
            <a:r>
              <a:rPr lang="en-US" sz="3698" dirty="0">
                <a:solidFill>
                  <a:schemeClr val="bg1"/>
                </a:solidFill>
                <a:latin typeface="Arial" pitchFamily="34" charset="0"/>
                <a:cs typeface="Arial" pitchFamily="34" charset="0"/>
              </a:rPr>
              <a:t> </a:t>
            </a:r>
            <a:r>
              <a:rPr lang="en-US" sz="3698" dirty="0" smtClean="0">
                <a:solidFill>
                  <a:schemeClr val="bg1"/>
                </a:solidFill>
                <a:latin typeface="Arial" pitchFamily="34" charset="0"/>
                <a:cs typeface="Arial" pitchFamily="34" charset="0"/>
              </a:rPr>
              <a:t>What does matter on why you fight for this nation?</a:t>
            </a:r>
            <a:endParaRPr lang="en-US" sz="3698" dirty="0">
              <a:solidFill>
                <a:schemeClr val="bg1"/>
              </a:solidFill>
              <a:latin typeface="Arial" pitchFamily="34" charset="0"/>
              <a:cs typeface="Arial" pitchFamily="34" charset="0"/>
            </a:endParaRPr>
          </a:p>
          <a:p>
            <a:pPr marL="0" indent="0">
              <a:spcBef>
                <a:spcPts val="0"/>
              </a:spcBef>
              <a:buFont typeface="Arial" panose="020B0604020202020204" pitchFamily="34" charset="0"/>
              <a:buChar char="•"/>
            </a:pPr>
            <a:endParaRPr lang="en-US" sz="3698" dirty="0">
              <a:solidFill>
                <a:schemeClr val="bg1"/>
              </a:solidFill>
              <a:latin typeface="Arial" pitchFamily="34" charset="0"/>
              <a:cs typeface="Arial" pitchFamily="34" charset="0"/>
            </a:endParaRPr>
          </a:p>
          <a:p>
            <a:pPr marL="0" indent="0">
              <a:spcBef>
                <a:spcPts val="0"/>
              </a:spcBef>
              <a:buNone/>
            </a:pPr>
            <a:endParaRPr lang="en-US" sz="3698" dirty="0">
              <a:solidFill>
                <a:schemeClr val="bg1"/>
              </a:solidFill>
              <a:latin typeface="Arial" pitchFamily="34" charset="0"/>
              <a:cs typeface="Arial" pitchFamily="34" charset="0"/>
            </a:endParaRPr>
          </a:p>
        </p:txBody>
      </p:sp>
      <p:sp>
        <p:nvSpPr>
          <p:cNvPr id="13" name="Content Placeholder 2"/>
          <p:cNvSpPr txBox="1">
            <a:spLocks/>
          </p:cNvSpPr>
          <p:nvPr/>
        </p:nvSpPr>
        <p:spPr>
          <a:xfrm>
            <a:off x="433495" y="7570826"/>
            <a:ext cx="12571305" cy="1675483"/>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 typeface="Arial" panose="020B0604020202020204" pitchFamily="34" charset="0"/>
              <a:buChar char="•"/>
            </a:pPr>
            <a:r>
              <a:rPr lang="en-US" sz="3698" dirty="0" smtClean="0">
                <a:solidFill>
                  <a:schemeClr val="bg1"/>
                </a:solidFill>
                <a:latin typeface="Arial" pitchFamily="34" charset="0"/>
                <a:cs typeface="Arial" pitchFamily="34" charset="0"/>
              </a:rPr>
              <a:t> Do you think you are judged by the content of our character? </a:t>
            </a:r>
            <a:endParaRPr lang="en-US" sz="3698" dirty="0">
              <a:solidFill>
                <a:schemeClr val="bg1"/>
              </a:solidFill>
              <a:latin typeface="Arial" pitchFamily="34" charset="0"/>
              <a:cs typeface="Arial" pitchFamily="34" charset="0"/>
            </a:endParaRPr>
          </a:p>
          <a:p>
            <a:pPr marL="0" indent="0">
              <a:spcBef>
                <a:spcPts val="0"/>
              </a:spcBef>
              <a:buFont typeface="Arial" panose="020B0604020202020204" pitchFamily="34" charset="0"/>
              <a:buChar char="•"/>
            </a:pPr>
            <a:endParaRPr lang="en-US" sz="3698" dirty="0">
              <a:solidFill>
                <a:schemeClr val="bg1"/>
              </a:solidFill>
              <a:latin typeface="Arial" pitchFamily="34" charset="0"/>
              <a:cs typeface="Arial" pitchFamily="34" charset="0"/>
            </a:endParaRPr>
          </a:p>
          <a:p>
            <a:pPr marL="0" indent="0">
              <a:spcBef>
                <a:spcPts val="0"/>
              </a:spcBef>
              <a:buNone/>
            </a:pPr>
            <a:endParaRPr lang="en-US" sz="3698" dirty="0">
              <a:solidFill>
                <a:schemeClr val="bg1"/>
              </a:solidFill>
              <a:latin typeface="Arial" pitchFamily="34" charset="0"/>
              <a:cs typeface="Arial" pitchFamily="34" charset="0"/>
            </a:endParaRPr>
          </a:p>
          <a:p>
            <a:pPr marL="0" indent="0">
              <a:buNone/>
            </a:pPr>
            <a:r>
              <a:rPr lang="en-US" sz="3698" dirty="0">
                <a:solidFill>
                  <a:schemeClr val="bg1"/>
                </a:solidFill>
                <a:latin typeface="Arial" pitchFamily="34" charset="0"/>
                <a:cs typeface="Arial" pitchFamily="34" charset="0"/>
              </a:rPr>
              <a:t> </a:t>
            </a:r>
          </a:p>
        </p:txBody>
      </p:sp>
      <p:sp>
        <p:nvSpPr>
          <p:cNvPr id="14" name="Content Placeholder 2"/>
          <p:cNvSpPr txBox="1">
            <a:spLocks/>
          </p:cNvSpPr>
          <p:nvPr/>
        </p:nvSpPr>
        <p:spPr>
          <a:xfrm>
            <a:off x="433496" y="6275254"/>
            <a:ext cx="12571305" cy="1239500"/>
          </a:xfrm>
          <a:prstGeom prst="rect">
            <a:avLst/>
          </a:prstGeom>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 typeface="Arial" panose="020B0604020202020204" pitchFamily="34" charset="0"/>
              <a:buChar char="•"/>
            </a:pPr>
            <a:r>
              <a:rPr lang="en-US" sz="3698" dirty="0">
                <a:solidFill>
                  <a:schemeClr val="bg1"/>
                </a:solidFill>
                <a:latin typeface="Arial" pitchFamily="34" charset="0"/>
                <a:cs typeface="Arial" pitchFamily="34" charset="0"/>
              </a:rPr>
              <a:t> Do you </a:t>
            </a:r>
            <a:r>
              <a:rPr lang="en-US" sz="3698" dirty="0" smtClean="0">
                <a:solidFill>
                  <a:schemeClr val="bg1"/>
                </a:solidFill>
                <a:latin typeface="Arial" pitchFamily="34" charset="0"/>
                <a:cs typeface="Arial" pitchFamily="34" charset="0"/>
              </a:rPr>
              <a:t>think all are treated equal in the military? </a:t>
            </a:r>
            <a:endParaRPr lang="en-US" sz="3698" dirty="0">
              <a:solidFill>
                <a:schemeClr val="bg1"/>
              </a:solidFill>
              <a:latin typeface="Arial" pitchFamily="34" charset="0"/>
              <a:cs typeface="Arial" pitchFamily="34" charset="0"/>
            </a:endParaRPr>
          </a:p>
          <a:p>
            <a:pPr marL="0" indent="0">
              <a:spcBef>
                <a:spcPts val="0"/>
              </a:spcBef>
              <a:buFont typeface="Arial" panose="020B0604020202020204" pitchFamily="34" charset="0"/>
              <a:buChar char="•"/>
            </a:pPr>
            <a:endParaRPr lang="en-US" sz="3698"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40457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p:cNvSpPr/>
          <p:nvPr/>
        </p:nvSpPr>
        <p:spPr>
          <a:xfrm>
            <a:off x="476401" y="7657634"/>
            <a:ext cx="11091052" cy="1550177"/>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8" name="Rectangle"/>
          <p:cNvSpPr/>
          <p:nvPr/>
        </p:nvSpPr>
        <p:spPr>
          <a:xfrm>
            <a:off x="382301" y="2122792"/>
            <a:ext cx="11091052" cy="1607113"/>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2" name="Rectangle"/>
          <p:cNvSpPr/>
          <p:nvPr/>
        </p:nvSpPr>
        <p:spPr>
          <a:xfrm>
            <a:off x="144447" y="97284"/>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346" name="Purpose:"/>
          <p:cNvSpPr txBox="1"/>
          <p:nvPr/>
        </p:nvSpPr>
        <p:spPr>
          <a:xfrm>
            <a:off x="723347" y="2070813"/>
            <a:ext cx="760734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latin typeface="Helvetica"/>
                <a:ea typeface="Helvetica"/>
                <a:cs typeface="Helvetica"/>
                <a:sym typeface="Helvetica"/>
              </a:defRPr>
            </a:lvl1pPr>
          </a:lstStyle>
          <a:p>
            <a:r>
              <a:rPr dirty="0" smtClean="0">
                <a:latin typeface="Arial" charset="0"/>
                <a:ea typeface="Arial" charset="0"/>
                <a:cs typeface="Arial" charset="0"/>
              </a:rPr>
              <a:t>Purpose</a:t>
            </a:r>
            <a:endParaRPr dirty="0">
              <a:latin typeface="Arial" charset="0"/>
              <a:ea typeface="Arial" charset="0"/>
              <a:cs typeface="Arial" charset="0"/>
            </a:endParaRPr>
          </a:p>
        </p:txBody>
      </p:sp>
      <p:sp>
        <p:nvSpPr>
          <p:cNvPr id="347" name="MEO Purpose and Philosophy"/>
          <p:cNvSpPr txBox="1"/>
          <p:nvPr/>
        </p:nvSpPr>
        <p:spPr>
          <a:xfrm>
            <a:off x="2328000" y="511906"/>
            <a:ext cx="8342027"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dirty="0">
                <a:latin typeface="Arial" charset="0"/>
                <a:ea typeface="Arial" charset="0"/>
                <a:cs typeface="Arial" charset="0"/>
              </a:rPr>
              <a:t>MEO Purpose and </a:t>
            </a:r>
            <a:r>
              <a:rPr dirty="0" smtClean="0">
                <a:latin typeface="Arial" charset="0"/>
                <a:ea typeface="Arial" charset="0"/>
                <a:cs typeface="Arial" charset="0"/>
              </a:rPr>
              <a:t>Philosophy</a:t>
            </a:r>
            <a:endParaRPr lang="en-US" dirty="0">
              <a:latin typeface="Arial" charset="0"/>
              <a:ea typeface="Arial" charset="0"/>
              <a:cs typeface="Arial" charset="0"/>
            </a:endParaRPr>
          </a:p>
        </p:txBody>
      </p:sp>
      <p:sp>
        <p:nvSpPr>
          <p:cNvPr id="348" name="Formulates, directs, and sustains a comprehensive efforts to maximize human potential"/>
          <p:cNvSpPr txBox="1"/>
          <p:nvPr/>
        </p:nvSpPr>
        <p:spPr>
          <a:xfrm>
            <a:off x="723346" y="2678739"/>
            <a:ext cx="10963323" cy="101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416718" indent="-416718" algn="l">
              <a:buSzPct val="145000"/>
              <a:buChar char="•"/>
              <a:defRPr sz="3000" b="0">
                <a:latin typeface="Helvetica"/>
                <a:ea typeface="Helvetica"/>
                <a:cs typeface="Helvetica"/>
                <a:sym typeface="Helvetica"/>
              </a:defRPr>
            </a:lvl1pPr>
          </a:lstStyle>
          <a:p>
            <a:pPr marL="0" indent="0">
              <a:buNone/>
            </a:pPr>
            <a:r>
              <a:rPr dirty="0">
                <a:latin typeface="Arial" charset="0"/>
                <a:ea typeface="Arial" charset="0"/>
                <a:cs typeface="Arial" charset="0"/>
              </a:rPr>
              <a:t>Formulates, directs, and sustains a comprehensive effort to maximize human potential</a:t>
            </a:r>
          </a:p>
        </p:txBody>
      </p:sp>
      <p:sp>
        <p:nvSpPr>
          <p:cNvPr id="349" name="Based Solely On:"/>
          <p:cNvSpPr txBox="1"/>
          <p:nvPr/>
        </p:nvSpPr>
        <p:spPr>
          <a:xfrm>
            <a:off x="723347" y="4776108"/>
            <a:ext cx="760734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latin typeface="Helvetica"/>
                <a:ea typeface="Helvetica"/>
                <a:cs typeface="Helvetica"/>
                <a:sym typeface="Helvetica"/>
              </a:defRPr>
            </a:lvl1pPr>
          </a:lstStyle>
          <a:p>
            <a:r>
              <a:rPr dirty="0">
                <a:latin typeface="Arial" charset="0"/>
                <a:ea typeface="Arial" charset="0"/>
                <a:cs typeface="Arial" charset="0"/>
              </a:rPr>
              <a:t>Based Solely On:</a:t>
            </a:r>
          </a:p>
        </p:txBody>
      </p:sp>
      <p:sp>
        <p:nvSpPr>
          <p:cNvPr id="350" name="EO Philosophy:"/>
          <p:cNvSpPr txBox="1"/>
          <p:nvPr/>
        </p:nvSpPr>
        <p:spPr>
          <a:xfrm>
            <a:off x="723347" y="7657634"/>
            <a:ext cx="760734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latin typeface="Helvetica"/>
                <a:ea typeface="Helvetica"/>
                <a:cs typeface="Helvetica"/>
                <a:sym typeface="Helvetica"/>
              </a:defRPr>
            </a:lvl1pPr>
          </a:lstStyle>
          <a:p>
            <a:r>
              <a:rPr dirty="0">
                <a:latin typeface="Arial" charset="0"/>
                <a:ea typeface="Arial" charset="0"/>
                <a:cs typeface="Arial" charset="0"/>
              </a:rPr>
              <a:t>EO </a:t>
            </a:r>
            <a:r>
              <a:rPr dirty="0" smtClean="0">
                <a:latin typeface="Arial" charset="0"/>
                <a:ea typeface="Arial" charset="0"/>
                <a:cs typeface="Arial" charset="0"/>
              </a:rPr>
              <a:t>Philosophy</a:t>
            </a:r>
            <a:endParaRPr dirty="0">
              <a:latin typeface="Arial" charset="0"/>
              <a:ea typeface="Arial" charset="0"/>
              <a:cs typeface="Arial" charset="0"/>
            </a:endParaRPr>
          </a:p>
        </p:txBody>
      </p:sp>
      <p:sp>
        <p:nvSpPr>
          <p:cNvPr id="351" name="Fairness, justice and equity"/>
          <p:cNvSpPr txBox="1"/>
          <p:nvPr/>
        </p:nvSpPr>
        <p:spPr>
          <a:xfrm>
            <a:off x="723347" y="8493106"/>
            <a:ext cx="10963323"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416718" indent="-416718" algn="l">
              <a:buSzPct val="145000"/>
              <a:buChar char="•"/>
              <a:defRPr sz="3000" b="0">
                <a:latin typeface="Helvetica"/>
                <a:ea typeface="Helvetica"/>
                <a:cs typeface="Helvetica"/>
                <a:sym typeface="Helvetica"/>
              </a:defRPr>
            </a:lvl1pPr>
          </a:lstStyle>
          <a:p>
            <a:pPr marL="0" indent="0">
              <a:buNone/>
            </a:pPr>
            <a:r>
              <a:rPr dirty="0">
                <a:latin typeface="Arial" charset="0"/>
                <a:ea typeface="Arial" charset="0"/>
                <a:cs typeface="Arial" charset="0"/>
              </a:rPr>
              <a:t>Fairness, justice and equity</a:t>
            </a:r>
          </a:p>
        </p:txBody>
      </p:sp>
      <p:sp>
        <p:nvSpPr>
          <p:cNvPr id="352" name="Triangle"/>
          <p:cNvSpPr/>
          <p:nvPr/>
        </p:nvSpPr>
        <p:spPr>
          <a:xfrm>
            <a:off x="4140255" y="5297902"/>
            <a:ext cx="3181930" cy="18379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88900">
            <a:solidFill>
              <a:srgbClr val="BEB8A8"/>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53" name="Merit"/>
          <p:cNvSpPr txBox="1"/>
          <p:nvPr/>
        </p:nvSpPr>
        <p:spPr>
          <a:xfrm>
            <a:off x="5250747" y="4750104"/>
            <a:ext cx="1024571"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a:latin typeface="Helvetica"/>
                <a:ea typeface="Helvetica"/>
                <a:cs typeface="Helvetica"/>
                <a:sym typeface="Helvetica"/>
              </a:defRPr>
            </a:lvl1pPr>
          </a:lstStyle>
          <a:p>
            <a:r>
              <a:rPr dirty="0">
                <a:latin typeface="Arial" charset="0"/>
                <a:ea typeface="Arial" charset="0"/>
                <a:cs typeface="Arial" charset="0"/>
              </a:rPr>
              <a:t>Merit</a:t>
            </a:r>
          </a:p>
        </p:txBody>
      </p:sp>
      <p:sp>
        <p:nvSpPr>
          <p:cNvPr id="354" name="Fitness"/>
          <p:cNvSpPr txBox="1"/>
          <p:nvPr/>
        </p:nvSpPr>
        <p:spPr>
          <a:xfrm>
            <a:off x="1332851" y="6795615"/>
            <a:ext cx="2450992"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a:latin typeface="Helvetica"/>
                <a:ea typeface="Helvetica"/>
                <a:cs typeface="Helvetica"/>
                <a:sym typeface="Helvetica"/>
              </a:defRPr>
            </a:lvl1pPr>
          </a:lstStyle>
          <a:p>
            <a:r>
              <a:rPr lang="en-US" dirty="0" smtClean="0">
                <a:latin typeface="Arial" charset="0"/>
                <a:ea typeface="Arial" charset="0"/>
                <a:cs typeface="Arial" charset="0"/>
              </a:rPr>
              <a:t>Performance</a:t>
            </a:r>
            <a:endParaRPr dirty="0">
              <a:latin typeface="Arial" charset="0"/>
              <a:ea typeface="Arial" charset="0"/>
              <a:cs typeface="Arial" charset="0"/>
            </a:endParaRPr>
          </a:p>
        </p:txBody>
      </p:sp>
      <p:sp>
        <p:nvSpPr>
          <p:cNvPr id="355" name="Capability"/>
          <p:cNvSpPr txBox="1"/>
          <p:nvPr/>
        </p:nvSpPr>
        <p:spPr>
          <a:xfrm>
            <a:off x="7455920" y="6798343"/>
            <a:ext cx="1728037"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a:latin typeface="Helvetica"/>
                <a:ea typeface="Helvetica"/>
                <a:cs typeface="Helvetica"/>
                <a:sym typeface="Helvetica"/>
              </a:defRPr>
            </a:lvl1pPr>
          </a:lstStyle>
          <a:p>
            <a:r>
              <a:rPr lang="en-US" dirty="0" smtClean="0">
                <a:latin typeface="Arial" charset="0"/>
                <a:ea typeface="Arial" charset="0"/>
                <a:cs typeface="Arial" charset="0"/>
              </a:rPr>
              <a:t>Potential</a:t>
            </a:r>
            <a:endParaRPr dirty="0">
              <a:latin typeface="Arial" charset="0"/>
              <a:ea typeface="Arial" charset="0"/>
              <a:cs typeface="Arial" charset="0"/>
            </a:endParaRPr>
          </a:p>
        </p:txBody>
      </p:sp>
      <p:grpSp>
        <p:nvGrpSpPr>
          <p:cNvPr id="13" name="Group"/>
          <p:cNvGrpSpPr/>
          <p:nvPr/>
        </p:nvGrpSpPr>
        <p:grpSpPr>
          <a:xfrm>
            <a:off x="278765" y="212749"/>
            <a:ext cx="12466611" cy="1559645"/>
            <a:chOff x="-20549" y="-1"/>
            <a:chExt cx="12466609" cy="1559644"/>
          </a:xfrm>
        </p:grpSpPr>
        <p:pic>
          <p:nvPicPr>
            <p:cNvPr id="14" name="Crest - Army.png" descr="Crest - Army.png"/>
            <p:cNvPicPr>
              <a:picLocks noChangeAspect="1"/>
            </p:cNvPicPr>
            <p:nvPr/>
          </p:nvPicPr>
          <p:blipFill>
            <a:blip r:embed="rId3">
              <a:extLst/>
            </a:blip>
            <a:stretch>
              <a:fillRect/>
            </a:stretch>
          </p:blipFill>
          <p:spPr>
            <a:xfrm>
              <a:off x="-20549" y="-1"/>
              <a:ext cx="1538007" cy="1538007"/>
            </a:xfrm>
            <a:prstGeom prst="rect">
              <a:avLst/>
            </a:prstGeom>
            <a:ln w="12700" cap="flat">
              <a:noFill/>
              <a:miter lim="400000"/>
            </a:ln>
            <a:effectLst/>
          </p:spPr>
        </p:pic>
        <p:pic>
          <p:nvPicPr>
            <p:cNvPr id="15" name="Crest - Army.png" descr="Crest - Army.png"/>
            <p:cNvPicPr>
              <a:picLocks noChangeAspect="1"/>
            </p:cNvPicPr>
            <p:nvPr/>
          </p:nvPicPr>
          <p:blipFill>
            <a:blip r:embed="rId3">
              <a:extLst/>
            </a:blip>
            <a:stretch>
              <a:fillRect/>
            </a:stretch>
          </p:blipFill>
          <p:spPr>
            <a:xfrm>
              <a:off x="10908053" y="21636"/>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637174" y="9274366"/>
            <a:ext cx="216405" cy="348813"/>
          </a:xfrm>
        </p:spPr>
        <p:txBody>
          <a:bodyPr/>
          <a:lstStyle/>
          <a:p>
            <a:fld id="{86CB4B4D-7CA3-9044-876B-883B54F8677D}" type="slidenum">
              <a:rPr lang="uk-UA" smtClean="0">
                <a:latin typeface="Arial" charset="0"/>
                <a:ea typeface="Arial" charset="0"/>
                <a:cs typeface="Arial" charset="0"/>
              </a:rPr>
              <a:t>6</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p:cNvSpPr/>
          <p:nvPr/>
        </p:nvSpPr>
        <p:spPr>
          <a:xfrm>
            <a:off x="144447" y="31035"/>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57" name="Rectangle"/>
          <p:cNvSpPr/>
          <p:nvPr/>
        </p:nvSpPr>
        <p:spPr>
          <a:xfrm>
            <a:off x="155464" y="1951901"/>
            <a:ext cx="12709132" cy="7624958"/>
          </a:xfrm>
          <a:prstGeom prst="rect">
            <a:avLst/>
          </a:prstGeom>
          <a:solidFill>
            <a:srgbClr val="727267"/>
          </a:solidFill>
          <a:ln w="12700">
            <a:miter lim="400000"/>
          </a:ln>
          <a:effectLst>
            <a:outerShdw blurRad="63500" dist="25400" dir="5400000" rotWithShape="0">
              <a:srgbClr val="000000">
                <a:alpha val="50000"/>
              </a:srgbClr>
            </a:outerShdw>
          </a:effectLst>
        </p:spPr>
        <p:txBody>
          <a:bodyPr lIns="50800" tIns="50800" rIns="50800" bIns="50800" anchor="ctr"/>
          <a:lstStyle/>
          <a:p>
            <a:endParaRPr sz="2200" b="0" dirty="0">
              <a:solidFill>
                <a:srgbClr val="FFFFFF"/>
              </a:solidFill>
              <a:latin typeface="Arial" charset="0"/>
              <a:ea typeface="Arial" charset="0"/>
              <a:cs typeface="Arial" charset="0"/>
            </a:endParaRPr>
          </a:p>
        </p:txBody>
      </p:sp>
      <p:sp>
        <p:nvSpPr>
          <p:cNvPr id="358" name="Provide support to Soldiers, both on and off-post, and within the limits of the laws of localities, states, and host nations"/>
          <p:cNvSpPr txBox="1"/>
          <p:nvPr/>
        </p:nvSpPr>
        <p:spPr>
          <a:xfrm>
            <a:off x="1672849" y="3478099"/>
            <a:ext cx="10468123" cy="101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rPr dirty="0">
                <a:latin typeface="Arial" charset="0"/>
                <a:ea typeface="Arial" charset="0"/>
                <a:cs typeface="Arial" charset="0"/>
              </a:rPr>
              <a:t>Provide support to Soldiers, both on and off-post, and within the limits of the laws of localities, states, and host nations </a:t>
            </a:r>
          </a:p>
        </p:txBody>
      </p:sp>
      <p:sp>
        <p:nvSpPr>
          <p:cNvPr id="359" name="Circle"/>
          <p:cNvSpPr/>
          <p:nvPr/>
        </p:nvSpPr>
        <p:spPr>
          <a:xfrm>
            <a:off x="487023" y="3574661"/>
            <a:ext cx="822877" cy="822877"/>
          </a:xfrm>
          <a:prstGeom prst="ellipse">
            <a:avLst/>
          </a:prstGeom>
          <a:solidFill>
            <a:srgbClr val="FFFFFF"/>
          </a:solidFill>
          <a:ln w="381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60" name="2"/>
          <p:cNvSpPr txBox="1"/>
          <p:nvPr/>
        </p:nvSpPr>
        <p:spPr>
          <a:xfrm>
            <a:off x="704498" y="3627027"/>
            <a:ext cx="38792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rPr dirty="0">
                <a:latin typeface="Arial" charset="0"/>
                <a:ea typeface="Arial" charset="0"/>
                <a:cs typeface="Arial" charset="0"/>
              </a:rPr>
              <a:t>2</a:t>
            </a:r>
          </a:p>
        </p:txBody>
      </p:sp>
      <p:sp>
        <p:nvSpPr>
          <p:cNvPr id="361" name="EO Program Goals"/>
          <p:cNvSpPr txBox="1"/>
          <p:nvPr/>
        </p:nvSpPr>
        <p:spPr>
          <a:xfrm>
            <a:off x="3472333" y="453085"/>
            <a:ext cx="5713102"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lang="en-US" dirty="0">
                <a:latin typeface="Arial" charset="0"/>
                <a:ea typeface="Arial" charset="0"/>
                <a:cs typeface="Arial" charset="0"/>
              </a:rPr>
              <a:t>M</a:t>
            </a:r>
            <a:r>
              <a:rPr dirty="0" smtClean="0">
                <a:latin typeface="Arial" charset="0"/>
                <a:ea typeface="Arial" charset="0"/>
                <a:cs typeface="Arial" charset="0"/>
              </a:rPr>
              <a:t>EO </a:t>
            </a:r>
            <a:r>
              <a:rPr dirty="0">
                <a:latin typeface="Arial" charset="0"/>
                <a:ea typeface="Arial" charset="0"/>
                <a:cs typeface="Arial" charset="0"/>
              </a:rPr>
              <a:t>Program </a:t>
            </a:r>
            <a:r>
              <a:rPr dirty="0" smtClean="0">
                <a:latin typeface="Arial" charset="0"/>
                <a:ea typeface="Arial" charset="0"/>
                <a:cs typeface="Arial" charset="0"/>
              </a:rPr>
              <a:t>Goals</a:t>
            </a:r>
            <a:endParaRPr lang="en-US" dirty="0">
              <a:latin typeface="Arial" charset="0"/>
              <a:ea typeface="Arial" charset="0"/>
              <a:cs typeface="Arial" charset="0"/>
            </a:endParaRPr>
          </a:p>
        </p:txBody>
      </p:sp>
      <p:sp>
        <p:nvSpPr>
          <p:cNvPr id="362" name="Build and maintain a combat ready Army; focused and determined to accomplish its mission."/>
          <p:cNvSpPr txBox="1"/>
          <p:nvPr/>
        </p:nvSpPr>
        <p:spPr>
          <a:xfrm>
            <a:off x="1672849" y="1940988"/>
            <a:ext cx="8557070" cy="101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rPr dirty="0">
                <a:latin typeface="Arial" charset="0"/>
                <a:ea typeface="Arial" charset="0"/>
                <a:cs typeface="Arial" charset="0"/>
              </a:rPr>
              <a:t>Build and maintain a combat ready Army; focused and determined to accomplish its mission</a:t>
            </a:r>
          </a:p>
        </p:txBody>
      </p:sp>
      <p:sp>
        <p:nvSpPr>
          <p:cNvPr id="363" name="Circle"/>
          <p:cNvSpPr/>
          <p:nvPr/>
        </p:nvSpPr>
        <p:spPr>
          <a:xfrm>
            <a:off x="487023" y="2037550"/>
            <a:ext cx="822877" cy="822877"/>
          </a:xfrm>
          <a:prstGeom prst="ellipse">
            <a:avLst/>
          </a:prstGeom>
          <a:solidFill>
            <a:srgbClr val="FFFFFF"/>
          </a:solidFill>
          <a:ln w="381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64" name="1"/>
          <p:cNvSpPr txBox="1"/>
          <p:nvPr/>
        </p:nvSpPr>
        <p:spPr>
          <a:xfrm>
            <a:off x="704498" y="2089917"/>
            <a:ext cx="38792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rPr dirty="0">
                <a:latin typeface="Arial" charset="0"/>
                <a:ea typeface="Arial" charset="0"/>
                <a:cs typeface="Arial" charset="0"/>
              </a:rPr>
              <a:t>1</a:t>
            </a:r>
          </a:p>
        </p:txBody>
      </p:sp>
      <p:sp>
        <p:nvSpPr>
          <p:cNvPr id="365" name="Ensure MEO exists for all Soldiers."/>
          <p:cNvSpPr txBox="1"/>
          <p:nvPr/>
        </p:nvSpPr>
        <p:spPr>
          <a:xfrm>
            <a:off x="1647449" y="5243810"/>
            <a:ext cx="6208441"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rPr dirty="0">
                <a:latin typeface="Arial" charset="0"/>
                <a:ea typeface="Arial" charset="0"/>
                <a:cs typeface="Arial" charset="0"/>
              </a:rPr>
              <a:t>Ensure MEO exists for all Soldiers</a:t>
            </a:r>
          </a:p>
        </p:txBody>
      </p:sp>
      <p:sp>
        <p:nvSpPr>
          <p:cNvPr id="366" name="Circle"/>
          <p:cNvSpPr/>
          <p:nvPr/>
        </p:nvSpPr>
        <p:spPr>
          <a:xfrm>
            <a:off x="461623" y="5111772"/>
            <a:ext cx="822877" cy="822876"/>
          </a:xfrm>
          <a:prstGeom prst="ellipse">
            <a:avLst/>
          </a:prstGeom>
          <a:solidFill>
            <a:srgbClr val="FFFFFF"/>
          </a:solidFill>
          <a:ln w="381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67" name="3"/>
          <p:cNvSpPr txBox="1"/>
          <p:nvPr/>
        </p:nvSpPr>
        <p:spPr>
          <a:xfrm>
            <a:off x="678987" y="5164138"/>
            <a:ext cx="38792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rPr dirty="0">
                <a:latin typeface="Arial" charset="0"/>
                <a:ea typeface="Arial" charset="0"/>
                <a:cs typeface="Arial" charset="0"/>
              </a:rPr>
              <a:t>3</a:t>
            </a:r>
          </a:p>
        </p:txBody>
      </p:sp>
      <p:sp>
        <p:nvSpPr>
          <p:cNvPr id="368" name="Circle"/>
          <p:cNvSpPr/>
          <p:nvPr/>
        </p:nvSpPr>
        <p:spPr>
          <a:xfrm>
            <a:off x="528919" y="6648883"/>
            <a:ext cx="822877" cy="822877"/>
          </a:xfrm>
          <a:prstGeom prst="ellipse">
            <a:avLst/>
          </a:prstGeom>
          <a:solidFill>
            <a:srgbClr val="FFFFFF"/>
          </a:solidFill>
          <a:ln w="381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69" name="4"/>
          <p:cNvSpPr txBox="1"/>
          <p:nvPr/>
        </p:nvSpPr>
        <p:spPr>
          <a:xfrm>
            <a:off x="746284" y="6701249"/>
            <a:ext cx="38792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rPr dirty="0">
                <a:latin typeface="Arial" charset="0"/>
                <a:ea typeface="Arial" charset="0"/>
                <a:cs typeface="Arial" charset="0"/>
              </a:rPr>
              <a:t>4</a:t>
            </a:r>
          </a:p>
        </p:txBody>
      </p:sp>
      <p:sp>
        <p:nvSpPr>
          <p:cNvPr id="370" name="Ensure every Soldier is treated with dignity and respect."/>
          <p:cNvSpPr txBox="1"/>
          <p:nvPr/>
        </p:nvSpPr>
        <p:spPr>
          <a:xfrm>
            <a:off x="1714745" y="6780920"/>
            <a:ext cx="9659103"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rPr dirty="0">
                <a:latin typeface="Arial" charset="0"/>
                <a:ea typeface="Arial" charset="0"/>
                <a:cs typeface="Arial" charset="0"/>
              </a:rPr>
              <a:t>Ensure every Soldier is treated with dignity and respect</a:t>
            </a:r>
          </a:p>
        </p:txBody>
      </p:sp>
      <p:sp>
        <p:nvSpPr>
          <p:cNvPr id="371" name="Circle"/>
          <p:cNvSpPr/>
          <p:nvPr/>
        </p:nvSpPr>
        <p:spPr>
          <a:xfrm>
            <a:off x="528919" y="8185994"/>
            <a:ext cx="822877" cy="822876"/>
          </a:xfrm>
          <a:prstGeom prst="ellipse">
            <a:avLst/>
          </a:prstGeom>
          <a:solidFill>
            <a:srgbClr val="FFFFFF"/>
          </a:solidFill>
          <a:ln w="381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72" name="5"/>
          <p:cNvSpPr txBox="1"/>
          <p:nvPr/>
        </p:nvSpPr>
        <p:spPr>
          <a:xfrm>
            <a:off x="746284" y="8238360"/>
            <a:ext cx="38792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rPr dirty="0">
                <a:latin typeface="Arial" charset="0"/>
                <a:ea typeface="Arial" charset="0"/>
                <a:cs typeface="Arial" charset="0"/>
              </a:rPr>
              <a:t>5</a:t>
            </a:r>
          </a:p>
        </p:txBody>
      </p:sp>
      <p:sp>
        <p:nvSpPr>
          <p:cNvPr id="373" name="Support commanders at all levels and MEO professionals and EO Leaders who are responsible for the execution of MEO policies."/>
          <p:cNvSpPr txBox="1"/>
          <p:nvPr/>
        </p:nvSpPr>
        <p:spPr>
          <a:xfrm>
            <a:off x="1714745" y="7860831"/>
            <a:ext cx="10468123"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b="0">
                <a:solidFill>
                  <a:srgbClr val="FFFFFF"/>
                </a:solidFill>
                <a:latin typeface="Helvetica"/>
                <a:ea typeface="Helvetica"/>
                <a:cs typeface="Helvetica"/>
                <a:sym typeface="Helvetica"/>
              </a:defRPr>
            </a:lvl1pPr>
          </a:lstStyle>
          <a:p>
            <a:r>
              <a:rPr dirty="0">
                <a:latin typeface="Arial" charset="0"/>
                <a:ea typeface="Arial" charset="0"/>
                <a:cs typeface="Arial" charset="0"/>
              </a:rPr>
              <a:t>Support commanders at all levels and MEO professionals and EO Leaders who are responsible for the execution of MEO policies</a:t>
            </a:r>
          </a:p>
        </p:txBody>
      </p:sp>
      <p:grpSp>
        <p:nvGrpSpPr>
          <p:cNvPr id="20" name="Group"/>
          <p:cNvGrpSpPr/>
          <p:nvPr/>
        </p:nvGrpSpPr>
        <p:grpSpPr>
          <a:xfrm>
            <a:off x="302647" y="222464"/>
            <a:ext cx="12358409" cy="1538008"/>
            <a:chOff x="-20549" y="115465"/>
            <a:chExt cx="12358407" cy="1538007"/>
          </a:xfrm>
        </p:grpSpPr>
        <p:pic>
          <p:nvPicPr>
            <p:cNvPr id="21" name="Crest - Army.png" descr="Crest - Army.png"/>
            <p:cNvPicPr>
              <a:picLocks noChangeAspect="1"/>
            </p:cNvPicPr>
            <p:nvPr/>
          </p:nvPicPr>
          <p:blipFill>
            <a:blip r:embed="rId3">
              <a:extLst/>
            </a:blip>
            <a:stretch>
              <a:fillRect/>
            </a:stretch>
          </p:blipFill>
          <p:spPr>
            <a:xfrm>
              <a:off x="-20549" y="115465"/>
              <a:ext cx="1538007" cy="1538007"/>
            </a:xfrm>
            <a:prstGeom prst="rect">
              <a:avLst/>
            </a:prstGeom>
            <a:ln w="12700" cap="flat">
              <a:noFill/>
              <a:miter lim="400000"/>
            </a:ln>
            <a:effectLst/>
          </p:spPr>
        </p:pic>
        <p:pic>
          <p:nvPicPr>
            <p:cNvPr id="22" name="Crest - Army.png" descr="Crest - Army.png"/>
            <p:cNvPicPr>
              <a:picLocks noChangeAspect="1"/>
            </p:cNvPicPr>
            <p:nvPr/>
          </p:nvPicPr>
          <p:blipFill>
            <a:blip r:embed="rId3">
              <a:extLst/>
            </a:blip>
            <a:stretch>
              <a:fillRect/>
            </a:stretch>
          </p:blipFill>
          <p:spPr>
            <a:xfrm>
              <a:off x="10799851" y="115465"/>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745376" y="9413365"/>
            <a:ext cx="216406" cy="348813"/>
          </a:xfrm>
        </p:spPr>
        <p:txBody>
          <a:bodyPr/>
          <a:lstStyle/>
          <a:p>
            <a:r>
              <a:rPr lang="en-US" dirty="0">
                <a:latin typeface="Arial" charset="0"/>
                <a:ea typeface="Arial" charset="0"/>
                <a:cs typeface="Arial" charset="0"/>
              </a:rPr>
              <a:t>7</a:t>
            </a:r>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p:cNvSpPr/>
          <p:nvPr/>
        </p:nvSpPr>
        <p:spPr>
          <a:xfrm>
            <a:off x="647248" y="8393248"/>
            <a:ext cx="11094564" cy="1146828"/>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14" name="Rectangle"/>
          <p:cNvSpPr/>
          <p:nvPr/>
        </p:nvSpPr>
        <p:spPr>
          <a:xfrm>
            <a:off x="1208518" y="6248621"/>
            <a:ext cx="10533294" cy="204095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13" name="Rectangle"/>
          <p:cNvSpPr/>
          <p:nvPr/>
        </p:nvSpPr>
        <p:spPr>
          <a:xfrm>
            <a:off x="647248" y="5103577"/>
            <a:ext cx="11094564" cy="965181"/>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12" name="Rectangle"/>
          <p:cNvSpPr/>
          <p:nvPr/>
        </p:nvSpPr>
        <p:spPr>
          <a:xfrm>
            <a:off x="647248" y="3761530"/>
            <a:ext cx="11094564" cy="117276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11" name="Rectangle"/>
          <p:cNvSpPr/>
          <p:nvPr/>
        </p:nvSpPr>
        <p:spPr>
          <a:xfrm>
            <a:off x="647248" y="2417040"/>
            <a:ext cx="11094564" cy="117276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5" name="Rectangle"/>
          <p:cNvSpPr/>
          <p:nvPr/>
        </p:nvSpPr>
        <p:spPr>
          <a:xfrm>
            <a:off x="144447" y="106999"/>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379" name="When discrimination is alleged, commanders will take immediate action to investigate the allegations.…"/>
          <p:cNvSpPr txBox="1"/>
          <p:nvPr/>
        </p:nvSpPr>
        <p:spPr>
          <a:xfrm>
            <a:off x="778489" y="2477744"/>
            <a:ext cx="10963323" cy="702756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SzPct val="145000"/>
              <a:buFont typeface="Arial" panose="020B0604020202020204" pitchFamily="34" charset="0"/>
              <a:buChar char="•"/>
              <a:defRPr sz="3000" b="0">
                <a:latin typeface="Helvetica"/>
                <a:ea typeface="Helvetica"/>
                <a:cs typeface="Helvetica"/>
                <a:sym typeface="Helvetica"/>
              </a:defRPr>
            </a:pPr>
            <a:r>
              <a:rPr dirty="0">
                <a:latin typeface="Arial" charset="0"/>
                <a:ea typeface="Arial" charset="0"/>
                <a:cs typeface="Arial" charset="0"/>
              </a:rPr>
              <a:t>When discrimination is alleged, commanders will take immediate action to investigate the allegations </a:t>
            </a:r>
          </a:p>
          <a:p>
            <a:pPr marL="457200" indent="-457200" algn="l">
              <a:buFont typeface="Arial" panose="020B0604020202020204" pitchFamily="34" charset="0"/>
              <a:buChar char="•"/>
              <a:defRPr sz="3000" b="0">
                <a:latin typeface="Helvetica"/>
                <a:ea typeface="Helvetica"/>
                <a:cs typeface="Helvetica"/>
                <a:sym typeface="Helvetica"/>
              </a:defRPr>
            </a:pPr>
            <a:endParaRPr dirty="0">
              <a:latin typeface="Arial" charset="0"/>
              <a:ea typeface="Arial" charset="0"/>
              <a:cs typeface="Arial" charset="0"/>
            </a:endParaRPr>
          </a:p>
          <a:p>
            <a:pPr marL="457200" indent="-457200" algn="l">
              <a:buSzPct val="145000"/>
              <a:buFont typeface="Arial" panose="020B0604020202020204" pitchFamily="34" charset="0"/>
              <a:buChar char="•"/>
              <a:defRPr sz="3000" b="0">
                <a:latin typeface="Helvetica"/>
                <a:ea typeface="Helvetica"/>
                <a:cs typeface="Helvetica"/>
                <a:sym typeface="Helvetica"/>
              </a:defRPr>
            </a:pPr>
            <a:r>
              <a:rPr dirty="0">
                <a:latin typeface="Arial" charset="0"/>
                <a:ea typeface="Arial" charset="0"/>
                <a:cs typeface="Arial" charset="0"/>
              </a:rPr>
              <a:t>The chain of command will promote, support, and enforce MEO and Harassment Prevention programs</a:t>
            </a:r>
          </a:p>
          <a:p>
            <a:pPr marL="457200" indent="-457200" algn="l">
              <a:buFont typeface="Arial" panose="020B0604020202020204" pitchFamily="34" charset="0"/>
              <a:buChar char="•"/>
              <a:defRPr sz="3000" b="0">
                <a:latin typeface="Helvetica"/>
                <a:ea typeface="Helvetica"/>
                <a:cs typeface="Helvetica"/>
                <a:sym typeface="Helvetica"/>
              </a:defRPr>
            </a:pPr>
            <a:endParaRPr dirty="0">
              <a:latin typeface="Arial" charset="0"/>
              <a:ea typeface="Arial" charset="0"/>
              <a:cs typeface="Arial" charset="0"/>
            </a:endParaRPr>
          </a:p>
          <a:p>
            <a:pPr marL="457200" indent="-457200" algn="l">
              <a:buSzPct val="145000"/>
              <a:buFont typeface="Arial" panose="020B0604020202020204" pitchFamily="34" charset="0"/>
              <a:buChar char="•"/>
              <a:defRPr sz="3000" b="0">
                <a:latin typeface="Helvetica"/>
                <a:ea typeface="Helvetica"/>
                <a:cs typeface="Helvetica"/>
                <a:sym typeface="Helvetica"/>
              </a:defRPr>
            </a:pPr>
            <a:r>
              <a:rPr dirty="0">
                <a:latin typeface="Arial" charset="0"/>
                <a:ea typeface="Arial" charset="0"/>
                <a:cs typeface="Arial" charset="0"/>
              </a:rPr>
              <a:t>The operational language of the Army is English</a:t>
            </a:r>
            <a:endParaRPr lang="en-US" dirty="0">
              <a:latin typeface="Arial" charset="0"/>
              <a:ea typeface="Arial" charset="0"/>
              <a:cs typeface="Arial" charset="0"/>
            </a:endParaRPr>
          </a:p>
          <a:p>
            <a:pPr marL="457200" indent="-457200" algn="l">
              <a:buFont typeface="Wingdings" panose="05000000000000000000" pitchFamily="2" charset="2"/>
              <a:buChar char="v"/>
              <a:defRPr sz="3000" b="0">
                <a:latin typeface="Helvetica"/>
                <a:ea typeface="Helvetica"/>
                <a:cs typeface="Helvetica"/>
                <a:sym typeface="Helvetica"/>
              </a:defRPr>
            </a:pPr>
            <a:endParaRPr dirty="0">
              <a:latin typeface="Arial" charset="0"/>
              <a:ea typeface="Arial" charset="0"/>
              <a:cs typeface="Arial" charset="0"/>
            </a:endParaRPr>
          </a:p>
          <a:p>
            <a:pPr marL="1471608" indent="-457200" algn="l">
              <a:buSzPct val="145000"/>
              <a:buFont typeface="Wingdings" panose="05000000000000000000" pitchFamily="2" charset="2"/>
              <a:buChar char="v"/>
              <a:defRPr sz="3000" b="0">
                <a:latin typeface="Helvetica"/>
                <a:ea typeface="Helvetica"/>
                <a:cs typeface="Helvetica"/>
                <a:sym typeface="Helvetica"/>
              </a:defRPr>
            </a:pPr>
            <a:r>
              <a:rPr dirty="0">
                <a:latin typeface="Arial" charset="0"/>
                <a:ea typeface="Arial" charset="0"/>
                <a:cs typeface="Arial" charset="0"/>
              </a:rPr>
              <a:t>Commanders may require Army personnel to use English when performing official duties but may not require the use of English for personal communications which are unrelated to official duties</a:t>
            </a:r>
          </a:p>
          <a:p>
            <a:pPr marL="1471607" indent="-457200" algn="l">
              <a:buFont typeface="Arial" panose="020B0604020202020204" pitchFamily="34" charset="0"/>
              <a:buChar char="•"/>
              <a:defRPr sz="3000" b="0">
                <a:latin typeface="Helvetica"/>
                <a:ea typeface="Helvetica"/>
                <a:cs typeface="Helvetica"/>
                <a:sym typeface="Helvetica"/>
              </a:defRPr>
            </a:pPr>
            <a:endParaRPr dirty="0">
              <a:latin typeface="Arial" charset="0"/>
              <a:ea typeface="Arial" charset="0"/>
              <a:cs typeface="Arial" charset="0"/>
            </a:endParaRPr>
          </a:p>
          <a:p>
            <a:pPr marL="457200" indent="-457200" algn="l">
              <a:buSzPct val="145000"/>
              <a:buFont typeface="Arial" panose="020B0604020202020204" pitchFamily="34" charset="0"/>
              <a:buChar char="•"/>
              <a:defRPr sz="3000" b="0">
                <a:latin typeface="Helvetica"/>
                <a:ea typeface="Helvetica"/>
                <a:cs typeface="Helvetica"/>
                <a:sym typeface="Helvetica"/>
              </a:defRPr>
            </a:pPr>
            <a:r>
              <a:rPr dirty="0">
                <a:latin typeface="Arial" charset="0"/>
                <a:ea typeface="Arial" charset="0"/>
                <a:cs typeface="Arial" charset="0"/>
              </a:rPr>
              <a:t>Policies apply to work, living, and recreational environments (including both on and off-post housing)</a:t>
            </a:r>
          </a:p>
        </p:txBody>
      </p:sp>
      <p:sp>
        <p:nvSpPr>
          <p:cNvPr id="380" name="EO Policy (2 of 3)"/>
          <p:cNvSpPr txBox="1"/>
          <p:nvPr/>
        </p:nvSpPr>
        <p:spPr>
          <a:xfrm>
            <a:off x="3834956" y="591796"/>
            <a:ext cx="5328383"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lang="en-US" dirty="0" smtClean="0">
                <a:latin typeface="Arial" charset="0"/>
                <a:ea typeface="Arial" charset="0"/>
                <a:cs typeface="Arial" charset="0"/>
              </a:rPr>
              <a:t>M</a:t>
            </a:r>
            <a:r>
              <a:rPr dirty="0" smtClean="0">
                <a:latin typeface="Arial" charset="0"/>
                <a:ea typeface="Arial" charset="0"/>
                <a:cs typeface="Arial" charset="0"/>
              </a:rPr>
              <a:t>EO </a:t>
            </a:r>
            <a:r>
              <a:rPr dirty="0">
                <a:latin typeface="Arial" charset="0"/>
                <a:ea typeface="Arial" charset="0"/>
                <a:cs typeface="Arial" charset="0"/>
              </a:rPr>
              <a:t>Policy </a:t>
            </a:r>
            <a:r>
              <a:rPr dirty="0" smtClean="0">
                <a:latin typeface="Arial" charset="0"/>
                <a:ea typeface="Arial" charset="0"/>
                <a:cs typeface="Arial" charset="0"/>
              </a:rPr>
              <a:t>(</a:t>
            </a:r>
            <a:r>
              <a:rPr lang="en-US" dirty="0" smtClean="0">
                <a:latin typeface="Arial" charset="0"/>
                <a:ea typeface="Arial" charset="0"/>
                <a:cs typeface="Arial" charset="0"/>
              </a:rPr>
              <a:t>1</a:t>
            </a:r>
            <a:r>
              <a:rPr dirty="0" smtClean="0">
                <a:latin typeface="Arial" charset="0"/>
                <a:ea typeface="Arial" charset="0"/>
                <a:cs typeface="Arial" charset="0"/>
              </a:rPr>
              <a:t> </a:t>
            </a:r>
            <a:r>
              <a:rPr dirty="0">
                <a:latin typeface="Arial" charset="0"/>
                <a:ea typeface="Arial" charset="0"/>
                <a:cs typeface="Arial" charset="0"/>
              </a:rPr>
              <a:t>of </a:t>
            </a:r>
            <a:r>
              <a:rPr lang="en-US" dirty="0">
                <a:latin typeface="Arial" charset="0"/>
                <a:ea typeface="Arial" charset="0"/>
                <a:cs typeface="Arial" charset="0"/>
              </a:rPr>
              <a:t>2</a:t>
            </a:r>
            <a:r>
              <a:rPr dirty="0" smtClean="0">
                <a:latin typeface="Arial" charset="0"/>
                <a:ea typeface="Arial" charset="0"/>
                <a:cs typeface="Arial" charset="0"/>
              </a:rPr>
              <a:t>)</a:t>
            </a:r>
            <a:endParaRPr lang="en-US" dirty="0">
              <a:latin typeface="Arial" charset="0"/>
              <a:ea typeface="Arial" charset="0"/>
              <a:cs typeface="Arial" charset="0"/>
            </a:endParaRPr>
          </a:p>
        </p:txBody>
      </p:sp>
      <p:sp>
        <p:nvSpPr>
          <p:cNvPr id="381" name="Policy"/>
          <p:cNvSpPr txBox="1"/>
          <p:nvPr/>
        </p:nvSpPr>
        <p:spPr>
          <a:xfrm>
            <a:off x="647248" y="1886768"/>
            <a:ext cx="760734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latin typeface="Helvetica"/>
                <a:ea typeface="Helvetica"/>
                <a:cs typeface="Helvetica"/>
                <a:sym typeface="Helvetica"/>
              </a:defRPr>
            </a:lvl1pPr>
          </a:lstStyle>
          <a:p>
            <a:r>
              <a:rPr dirty="0">
                <a:latin typeface="Arial" charset="0"/>
                <a:ea typeface="Arial" charset="0"/>
                <a:cs typeface="Arial" charset="0"/>
              </a:rPr>
              <a:t>Policy</a:t>
            </a:r>
          </a:p>
        </p:txBody>
      </p:sp>
      <p:grpSp>
        <p:nvGrpSpPr>
          <p:cNvPr id="6" name="Group"/>
          <p:cNvGrpSpPr/>
          <p:nvPr/>
        </p:nvGrpSpPr>
        <p:grpSpPr>
          <a:xfrm>
            <a:off x="331095" y="222464"/>
            <a:ext cx="12336106" cy="1547502"/>
            <a:chOff x="1754" y="105971"/>
            <a:chExt cx="12336104" cy="1547501"/>
          </a:xfrm>
        </p:grpSpPr>
        <p:pic>
          <p:nvPicPr>
            <p:cNvPr id="7" name="Crest - Army.png" descr="Crest - Army.png"/>
            <p:cNvPicPr>
              <a:picLocks noChangeAspect="1"/>
            </p:cNvPicPr>
            <p:nvPr/>
          </p:nvPicPr>
          <p:blipFill>
            <a:blip r:embed="rId3">
              <a:extLst/>
            </a:blip>
            <a:stretch>
              <a:fillRect/>
            </a:stretch>
          </p:blipFill>
          <p:spPr>
            <a:xfrm>
              <a:off x="1754" y="105971"/>
              <a:ext cx="1538007" cy="1538007"/>
            </a:xfrm>
            <a:prstGeom prst="rect">
              <a:avLst/>
            </a:prstGeom>
            <a:ln w="12700" cap="flat">
              <a:noFill/>
              <a:miter lim="400000"/>
            </a:ln>
            <a:effectLst/>
          </p:spPr>
        </p:pic>
        <p:pic>
          <p:nvPicPr>
            <p:cNvPr id="8" name="Crest - Army.png" descr="Crest - Army.png"/>
            <p:cNvPicPr>
              <a:picLocks noChangeAspect="1"/>
            </p:cNvPicPr>
            <p:nvPr/>
          </p:nvPicPr>
          <p:blipFill>
            <a:blip r:embed="rId3">
              <a:extLst/>
            </a:blip>
            <a:stretch>
              <a:fillRect/>
            </a:stretch>
          </p:blipFill>
          <p:spPr>
            <a:xfrm>
              <a:off x="10799851" y="115465"/>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575247" y="9296400"/>
            <a:ext cx="216405" cy="348813"/>
          </a:xfrm>
        </p:spPr>
        <p:txBody>
          <a:bodyPr/>
          <a:lstStyle/>
          <a:p>
            <a:fld id="{86CB4B4D-7CA3-9044-876B-883B54F8677D}" type="slidenum">
              <a:rPr lang="uk-UA" smtClean="0">
                <a:latin typeface="Arial" charset="0"/>
                <a:ea typeface="Arial" charset="0"/>
                <a:cs typeface="Arial" charset="0"/>
              </a:rPr>
              <a:t>8</a:t>
            </a:fld>
            <a:endParaRPr lang="uk-UA"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p:cNvSpPr/>
          <p:nvPr/>
        </p:nvSpPr>
        <p:spPr>
          <a:xfrm>
            <a:off x="144447" y="106999"/>
            <a:ext cx="12709132" cy="1768939"/>
          </a:xfrm>
          <a:prstGeom prst="rect">
            <a:avLst/>
          </a:prstGeom>
          <a:solidFill>
            <a:srgbClr val="FFFFFF"/>
          </a:solidFill>
          <a:ln w="12700">
            <a:solidFill>
              <a:schemeClr val="bg2"/>
            </a:solidFill>
            <a:miter lim="400000"/>
          </a:ln>
          <a:effectLst>
            <a:outerShdw blurRad="63500" dist="25400" dir="5400000" rotWithShape="0">
              <a:srgbClr val="000000">
                <a:alpha val="22718"/>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dirty="0">
              <a:latin typeface="Arial" charset="0"/>
              <a:ea typeface="Arial" charset="0"/>
              <a:cs typeface="Arial" charset="0"/>
            </a:endParaRPr>
          </a:p>
        </p:txBody>
      </p:sp>
      <p:sp>
        <p:nvSpPr>
          <p:cNvPr id="469" name="Online Misconduct:"/>
          <p:cNvSpPr txBox="1"/>
          <p:nvPr/>
        </p:nvSpPr>
        <p:spPr>
          <a:xfrm>
            <a:off x="302647" y="2000187"/>
            <a:ext cx="7607348"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3000">
                <a:solidFill>
                  <a:srgbClr val="526043"/>
                </a:solidFill>
                <a:latin typeface="Helvetica"/>
                <a:ea typeface="Helvetica"/>
                <a:cs typeface="Helvetica"/>
                <a:sym typeface="Helvetica"/>
              </a:defRPr>
            </a:lvl1pPr>
          </a:lstStyle>
          <a:p>
            <a:r>
              <a:rPr dirty="0">
                <a:solidFill>
                  <a:schemeClr val="tx1"/>
                </a:solidFill>
                <a:latin typeface="Arial" charset="0"/>
                <a:ea typeface="Arial" charset="0"/>
                <a:cs typeface="Arial" charset="0"/>
              </a:rPr>
              <a:t>Online Misconduct:</a:t>
            </a:r>
          </a:p>
        </p:txBody>
      </p:sp>
      <p:sp>
        <p:nvSpPr>
          <p:cNvPr id="470" name="The use of electronic communication to inflict harm.…"/>
          <p:cNvSpPr txBox="1"/>
          <p:nvPr/>
        </p:nvSpPr>
        <p:spPr>
          <a:xfrm>
            <a:off x="788992" y="2568720"/>
            <a:ext cx="10963323" cy="42575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16718" indent="-416718" algn="l">
              <a:buSzPct val="145000"/>
              <a:buChar char="•"/>
              <a:defRPr sz="3000" b="0">
                <a:latin typeface="Helvetica"/>
                <a:ea typeface="Helvetica"/>
                <a:cs typeface="Helvetica"/>
                <a:sym typeface="Helvetica"/>
              </a:defRPr>
            </a:pPr>
            <a:r>
              <a:rPr dirty="0">
                <a:latin typeface="Arial" charset="0"/>
                <a:ea typeface="Arial" charset="0"/>
                <a:cs typeface="Arial" charset="0"/>
              </a:rPr>
              <a:t>The use of electronic communication to inflict </a:t>
            </a:r>
            <a:r>
              <a:rPr dirty="0" smtClean="0">
                <a:latin typeface="Arial" charset="0"/>
                <a:ea typeface="Arial" charset="0"/>
                <a:cs typeface="Arial" charset="0"/>
              </a:rPr>
              <a:t>harm</a:t>
            </a:r>
            <a:endParaRPr dirty="0">
              <a:latin typeface="Arial" charset="0"/>
              <a:ea typeface="Arial" charset="0"/>
              <a:cs typeface="Arial" charset="0"/>
            </a:endParaRPr>
          </a:p>
          <a:p>
            <a:pPr algn="l">
              <a:defRPr sz="3000" b="0">
                <a:latin typeface="Helvetica"/>
                <a:ea typeface="Helvetica"/>
                <a:cs typeface="Helvetica"/>
                <a:sym typeface="Helvetica"/>
              </a:defRPr>
            </a:pPr>
            <a:endParaRPr dirty="0">
              <a:latin typeface="Arial" charset="0"/>
              <a:ea typeface="Arial" charset="0"/>
              <a:cs typeface="Arial" charset="0"/>
            </a:endParaRPr>
          </a:p>
          <a:p>
            <a:pPr marL="416718" indent="-416718" algn="l">
              <a:buSzPct val="145000"/>
              <a:buChar char="•"/>
              <a:defRPr sz="3000" b="0">
                <a:latin typeface="Helvetica"/>
                <a:ea typeface="Helvetica"/>
                <a:cs typeface="Helvetica"/>
                <a:sym typeface="Helvetica"/>
              </a:defRPr>
            </a:pPr>
            <a:r>
              <a:rPr dirty="0">
                <a:latin typeface="Arial" charset="0"/>
                <a:ea typeface="Arial" charset="0"/>
                <a:cs typeface="Arial" charset="0"/>
              </a:rPr>
              <a:t>When using electronic communication devices, Army personnel should apply “Think, Type, and Post”: “Think” about the message being communicated and who could potentially view it; “Type” a communication that is consistent with Army values; and “Post” only those messages that demonstrate dignity and respect for self and </a:t>
            </a:r>
            <a:r>
              <a:rPr dirty="0" smtClean="0">
                <a:latin typeface="Arial" charset="0"/>
                <a:ea typeface="Arial" charset="0"/>
                <a:cs typeface="Arial" charset="0"/>
              </a:rPr>
              <a:t>others</a:t>
            </a:r>
            <a:endParaRPr lang="en-US" dirty="0" smtClean="0">
              <a:latin typeface="Arial" charset="0"/>
              <a:ea typeface="Arial" charset="0"/>
              <a:cs typeface="Arial" charset="0"/>
            </a:endParaRPr>
          </a:p>
          <a:p>
            <a:pPr marL="416718" indent="-416718" algn="l">
              <a:buSzPct val="145000"/>
              <a:buChar char="•"/>
              <a:defRPr sz="3000" b="0">
                <a:latin typeface="Helvetica"/>
                <a:ea typeface="Helvetica"/>
                <a:cs typeface="Helvetica"/>
                <a:sym typeface="Helvetica"/>
              </a:defRPr>
            </a:pPr>
            <a:endParaRPr lang="en-US" dirty="0">
              <a:latin typeface="Arial" charset="0"/>
              <a:ea typeface="Arial" charset="0"/>
              <a:cs typeface="Arial" charset="0"/>
            </a:endParaRPr>
          </a:p>
        </p:txBody>
      </p:sp>
      <p:grpSp>
        <p:nvGrpSpPr>
          <p:cNvPr id="7" name="Group"/>
          <p:cNvGrpSpPr/>
          <p:nvPr/>
        </p:nvGrpSpPr>
        <p:grpSpPr>
          <a:xfrm>
            <a:off x="302647" y="222464"/>
            <a:ext cx="12358409" cy="1538008"/>
            <a:chOff x="-20549" y="115465"/>
            <a:chExt cx="12358407" cy="1538007"/>
          </a:xfrm>
        </p:grpSpPr>
        <p:pic>
          <p:nvPicPr>
            <p:cNvPr id="8" name="Crest - Army.png" descr="Crest - Army.png"/>
            <p:cNvPicPr>
              <a:picLocks noChangeAspect="1"/>
            </p:cNvPicPr>
            <p:nvPr/>
          </p:nvPicPr>
          <p:blipFill>
            <a:blip r:embed="rId3">
              <a:extLst/>
            </a:blip>
            <a:stretch>
              <a:fillRect/>
            </a:stretch>
          </p:blipFill>
          <p:spPr>
            <a:xfrm>
              <a:off x="-20549" y="115465"/>
              <a:ext cx="1538007" cy="1538007"/>
            </a:xfrm>
            <a:prstGeom prst="rect">
              <a:avLst/>
            </a:prstGeom>
            <a:ln w="12700" cap="flat">
              <a:noFill/>
              <a:miter lim="400000"/>
            </a:ln>
            <a:effectLst/>
          </p:spPr>
        </p:pic>
        <p:pic>
          <p:nvPicPr>
            <p:cNvPr id="9" name="Crest - Army.png" descr="Crest - Army.png"/>
            <p:cNvPicPr>
              <a:picLocks noChangeAspect="1"/>
            </p:cNvPicPr>
            <p:nvPr/>
          </p:nvPicPr>
          <p:blipFill>
            <a:blip r:embed="rId3">
              <a:extLst/>
            </a:blip>
            <a:stretch>
              <a:fillRect/>
            </a:stretch>
          </p:blipFill>
          <p:spPr>
            <a:xfrm>
              <a:off x="10799851" y="115465"/>
              <a:ext cx="1538007" cy="1538007"/>
            </a:xfrm>
            <a:prstGeom prst="rect">
              <a:avLst/>
            </a:prstGeom>
            <a:ln w="12700" cap="flat">
              <a:noFill/>
              <a:miter lim="400000"/>
            </a:ln>
            <a:effectLst/>
          </p:spPr>
        </p:pic>
      </p:grpSp>
      <p:sp>
        <p:nvSpPr>
          <p:cNvPr id="3" name="Slide Number Placeholder 2"/>
          <p:cNvSpPr>
            <a:spLocks noGrp="1"/>
          </p:cNvSpPr>
          <p:nvPr>
            <p:ph type="sldNum" sz="quarter" idx="2"/>
          </p:nvPr>
        </p:nvSpPr>
        <p:spPr>
          <a:xfrm>
            <a:off x="12523360" y="9321309"/>
            <a:ext cx="330219" cy="348813"/>
          </a:xfrm>
        </p:spPr>
        <p:txBody>
          <a:bodyPr/>
          <a:lstStyle/>
          <a:p>
            <a:fld id="{86CB4B4D-7CA3-9044-876B-883B54F8677D}" type="slidenum">
              <a:rPr lang="uk-UA" smtClean="0">
                <a:latin typeface="Arial" charset="0"/>
                <a:ea typeface="Arial" charset="0"/>
                <a:cs typeface="Arial" charset="0"/>
              </a:rPr>
              <a:t>9</a:t>
            </a:fld>
            <a:endParaRPr lang="uk-UA" dirty="0">
              <a:latin typeface="Arial" charset="0"/>
              <a:ea typeface="Arial" charset="0"/>
              <a:cs typeface="Arial" charset="0"/>
            </a:endParaRPr>
          </a:p>
        </p:txBody>
      </p:sp>
      <p:pic>
        <p:nvPicPr>
          <p:cNvPr id="11" name="Picture 10"/>
          <p:cNvPicPr>
            <a:picLocks noChangeAspect="1"/>
          </p:cNvPicPr>
          <p:nvPr/>
        </p:nvPicPr>
        <p:blipFill>
          <a:blip r:embed="rId4"/>
          <a:stretch>
            <a:fillRect/>
          </a:stretch>
        </p:blipFill>
        <p:spPr>
          <a:xfrm>
            <a:off x="8989941" y="6765457"/>
            <a:ext cx="2516894" cy="2307153"/>
          </a:xfrm>
          <a:prstGeom prst="rect">
            <a:avLst/>
          </a:prstGeom>
        </p:spPr>
      </p:pic>
      <p:sp>
        <p:nvSpPr>
          <p:cNvPr id="12" name="The use of electronic communication to inflict harm.…"/>
          <p:cNvSpPr txBox="1"/>
          <p:nvPr/>
        </p:nvSpPr>
        <p:spPr>
          <a:xfrm>
            <a:off x="1607705" y="6613746"/>
            <a:ext cx="10963323" cy="36420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SzPct val="145000"/>
              <a:buFont typeface="Wingdings" panose="05000000000000000000" pitchFamily="2" charset="2"/>
              <a:buChar char="v"/>
              <a:defRPr sz="3000" b="0">
                <a:latin typeface="Helvetica"/>
                <a:ea typeface="Helvetica"/>
                <a:cs typeface="Helvetica"/>
                <a:sym typeface="Helvetica"/>
              </a:defRPr>
            </a:pPr>
            <a:r>
              <a:rPr lang="en-US" sz="2800" dirty="0" smtClean="0">
                <a:latin typeface="Arial" charset="0"/>
                <a:ea typeface="Arial" charset="0"/>
                <a:cs typeface="Arial" charset="0"/>
              </a:rPr>
              <a:t>Emails</a:t>
            </a:r>
            <a:endParaRPr sz="2800" dirty="0">
              <a:latin typeface="Arial" charset="0"/>
              <a:ea typeface="Arial" charset="0"/>
              <a:cs typeface="Arial" charset="0"/>
            </a:endParaRPr>
          </a:p>
          <a:p>
            <a:pPr marL="457200" indent="-457200" algn="l">
              <a:buFont typeface="Wingdings" panose="05000000000000000000" pitchFamily="2" charset="2"/>
              <a:buChar char="v"/>
              <a:defRPr sz="3000" b="0">
                <a:latin typeface="Helvetica"/>
                <a:ea typeface="Helvetica"/>
                <a:cs typeface="Helvetica"/>
                <a:sym typeface="Helvetica"/>
              </a:defRPr>
            </a:pPr>
            <a:endParaRPr sz="2800" dirty="0">
              <a:latin typeface="Arial" charset="0"/>
              <a:ea typeface="Arial" charset="0"/>
              <a:cs typeface="Arial" charset="0"/>
            </a:endParaRPr>
          </a:p>
          <a:p>
            <a:pPr marL="457200" indent="-457200" algn="l">
              <a:buSzPct val="145000"/>
              <a:buFont typeface="Wingdings" panose="05000000000000000000" pitchFamily="2" charset="2"/>
              <a:buChar char="v"/>
              <a:defRPr sz="3000" b="0">
                <a:latin typeface="Helvetica"/>
                <a:ea typeface="Helvetica"/>
                <a:cs typeface="Helvetica"/>
                <a:sym typeface="Helvetica"/>
              </a:defRPr>
            </a:pPr>
            <a:r>
              <a:rPr lang="en-US" sz="2800" dirty="0" smtClean="0">
                <a:latin typeface="Arial" charset="0"/>
                <a:ea typeface="Arial" charset="0"/>
                <a:cs typeface="Arial" charset="0"/>
              </a:rPr>
              <a:t>Chats</a:t>
            </a:r>
          </a:p>
          <a:p>
            <a:pPr marL="457200" indent="-457200" algn="l">
              <a:buSzPct val="145000"/>
              <a:buFont typeface="Wingdings" panose="05000000000000000000" pitchFamily="2" charset="2"/>
              <a:buChar char="v"/>
              <a:defRPr sz="3000" b="0">
                <a:latin typeface="Helvetica"/>
                <a:ea typeface="Helvetica"/>
                <a:cs typeface="Helvetica"/>
                <a:sym typeface="Helvetica"/>
              </a:defRPr>
            </a:pPr>
            <a:endParaRPr lang="en-US" sz="2800" dirty="0">
              <a:latin typeface="Arial" charset="0"/>
              <a:ea typeface="Arial" charset="0"/>
              <a:cs typeface="Arial" charset="0"/>
            </a:endParaRPr>
          </a:p>
          <a:p>
            <a:pPr marL="457200" indent="-457200" algn="l">
              <a:buSzPct val="145000"/>
              <a:buFont typeface="Wingdings" panose="05000000000000000000" pitchFamily="2" charset="2"/>
              <a:buChar char="v"/>
              <a:defRPr sz="3000" b="0">
                <a:latin typeface="Helvetica"/>
                <a:ea typeface="Helvetica"/>
                <a:cs typeface="Helvetica"/>
                <a:sym typeface="Helvetica"/>
              </a:defRPr>
            </a:pPr>
            <a:r>
              <a:rPr lang="en-US" sz="2800" dirty="0" smtClean="0">
                <a:latin typeface="Arial" charset="0"/>
                <a:ea typeface="Arial" charset="0"/>
                <a:cs typeface="Arial" charset="0"/>
              </a:rPr>
              <a:t>Social Media</a:t>
            </a:r>
          </a:p>
          <a:p>
            <a:pPr marL="457200" indent="-457200" algn="l">
              <a:buSzPct val="145000"/>
              <a:buFont typeface="Wingdings" panose="05000000000000000000" pitchFamily="2" charset="2"/>
              <a:buChar char="v"/>
              <a:defRPr sz="3000" b="0">
                <a:latin typeface="Helvetica"/>
                <a:ea typeface="Helvetica"/>
                <a:cs typeface="Helvetica"/>
                <a:sym typeface="Helvetica"/>
              </a:defRPr>
            </a:pPr>
            <a:endParaRPr lang="en-US" sz="2800" dirty="0">
              <a:latin typeface="Arial" charset="0"/>
              <a:ea typeface="Arial" charset="0"/>
              <a:cs typeface="Arial" charset="0"/>
            </a:endParaRPr>
          </a:p>
          <a:p>
            <a:pPr marL="457200" indent="-457200" algn="l">
              <a:buSzPct val="145000"/>
              <a:buFont typeface="Wingdings" panose="05000000000000000000" pitchFamily="2" charset="2"/>
              <a:buChar char="v"/>
              <a:defRPr sz="3000" b="0">
                <a:latin typeface="Helvetica"/>
                <a:ea typeface="Helvetica"/>
                <a:cs typeface="Helvetica"/>
                <a:sym typeface="Helvetica"/>
              </a:defRPr>
            </a:pPr>
            <a:r>
              <a:rPr lang="en-US" sz="2800" dirty="0" smtClean="0">
                <a:latin typeface="Arial" charset="0"/>
                <a:ea typeface="Arial" charset="0"/>
                <a:cs typeface="Arial" charset="0"/>
              </a:rPr>
              <a:t>Blogs</a:t>
            </a:r>
          </a:p>
          <a:p>
            <a:pPr marL="457200" indent="-457200" algn="l">
              <a:buSzPct val="145000"/>
              <a:buFont typeface="Wingdings" panose="05000000000000000000" pitchFamily="2" charset="2"/>
              <a:buChar char="v"/>
              <a:defRPr sz="3000" b="0">
                <a:latin typeface="Helvetica"/>
                <a:ea typeface="Helvetica"/>
                <a:cs typeface="Helvetica"/>
                <a:sym typeface="Helvetica"/>
              </a:defRPr>
            </a:pPr>
            <a:endParaRPr lang="en-US" dirty="0">
              <a:latin typeface="Arial" charset="0"/>
              <a:ea typeface="Arial" charset="0"/>
              <a:cs typeface="Arial" charset="0"/>
            </a:endParaRPr>
          </a:p>
        </p:txBody>
      </p:sp>
      <p:sp>
        <p:nvSpPr>
          <p:cNvPr id="13" name="EO Policy (2 of 3)"/>
          <p:cNvSpPr txBox="1"/>
          <p:nvPr/>
        </p:nvSpPr>
        <p:spPr>
          <a:xfrm>
            <a:off x="3834956" y="591796"/>
            <a:ext cx="5328383"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a:latin typeface="Helvetica"/>
                <a:ea typeface="Helvetica"/>
                <a:cs typeface="Helvetica"/>
                <a:sym typeface="Helvetica"/>
              </a:defRPr>
            </a:lvl1pPr>
          </a:lstStyle>
          <a:p>
            <a:r>
              <a:rPr lang="en-US" dirty="0" smtClean="0">
                <a:latin typeface="Arial" charset="0"/>
                <a:ea typeface="Arial" charset="0"/>
                <a:cs typeface="Arial" charset="0"/>
              </a:rPr>
              <a:t>M</a:t>
            </a:r>
            <a:r>
              <a:rPr dirty="0" smtClean="0">
                <a:latin typeface="Arial" charset="0"/>
                <a:ea typeface="Arial" charset="0"/>
                <a:cs typeface="Arial" charset="0"/>
              </a:rPr>
              <a:t>EO </a:t>
            </a:r>
            <a:r>
              <a:rPr dirty="0">
                <a:latin typeface="Arial" charset="0"/>
                <a:ea typeface="Arial" charset="0"/>
                <a:cs typeface="Arial" charset="0"/>
              </a:rPr>
              <a:t>Policy </a:t>
            </a:r>
            <a:r>
              <a:rPr dirty="0" smtClean="0">
                <a:latin typeface="Arial" charset="0"/>
                <a:ea typeface="Arial" charset="0"/>
                <a:cs typeface="Arial" charset="0"/>
              </a:rPr>
              <a:t>(</a:t>
            </a:r>
            <a:r>
              <a:rPr lang="en-US" dirty="0">
                <a:latin typeface="Arial" charset="0"/>
                <a:ea typeface="Arial" charset="0"/>
                <a:cs typeface="Arial" charset="0"/>
              </a:rPr>
              <a:t>2</a:t>
            </a:r>
            <a:r>
              <a:rPr dirty="0" smtClean="0">
                <a:latin typeface="Arial" charset="0"/>
                <a:ea typeface="Arial" charset="0"/>
                <a:cs typeface="Arial" charset="0"/>
              </a:rPr>
              <a:t> </a:t>
            </a:r>
            <a:r>
              <a:rPr dirty="0">
                <a:latin typeface="Arial" charset="0"/>
                <a:ea typeface="Arial" charset="0"/>
                <a:cs typeface="Arial" charset="0"/>
              </a:rPr>
              <a:t>of </a:t>
            </a:r>
            <a:r>
              <a:rPr lang="en-US" dirty="0">
                <a:latin typeface="Arial" charset="0"/>
                <a:ea typeface="Arial" charset="0"/>
                <a:cs typeface="Arial" charset="0"/>
              </a:rPr>
              <a:t>2</a:t>
            </a:r>
            <a:r>
              <a:rPr dirty="0" smtClean="0">
                <a:latin typeface="Arial" charset="0"/>
                <a:ea typeface="Arial" charset="0"/>
                <a:cs typeface="Arial" charset="0"/>
              </a:rPr>
              <a:t>)</a:t>
            </a:r>
            <a:endParaRPr lang="en-US" dirty="0">
              <a:latin typeface="Arial" charset="0"/>
              <a:ea typeface="Arial" charset="0"/>
              <a:cs typeface="Arial" charset="0"/>
            </a:endParaRPr>
          </a:p>
        </p:txBody>
      </p:sp>
    </p:spTree>
    <p:extLst>
      <p:ext uri="{BB962C8B-B14F-4D97-AF65-F5344CB8AC3E}">
        <p14:creationId xmlns:p14="http://schemas.microsoft.com/office/powerpoint/2010/main" val="122644029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1487</TotalTime>
  <Words>6070</Words>
  <Application>Microsoft Office PowerPoint</Application>
  <PresentationFormat>Custom</PresentationFormat>
  <Paragraphs>443</Paragraphs>
  <Slides>20</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Helvetica</vt:lpstr>
      <vt:lpstr>Helvetica Neue</vt:lpstr>
      <vt:lpstr>Helvetica Neue Light</vt:lpstr>
      <vt:lpstr>Helvetica Neue Medium</vt:lpstr>
      <vt:lpstr>Times New Roman</vt:lpstr>
      <vt:lpstr>Wingdings</vt:lpstr>
      <vt:lpstr>White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Hazing</vt:lpstr>
      <vt:lpstr> Bullying</vt:lpstr>
      <vt:lpstr> MEO and Harassment Complaint  Processing System (1 of 4)  </vt:lpstr>
      <vt:lpstr> MEO and Harassment Complaint  Processing System (2 of 4)  </vt:lpstr>
      <vt:lpstr>     MEO and Harassment Complaint  Processing System (3 of 4) </vt:lpstr>
      <vt:lpstr> MEO and Harassment Complaint  Processing System (4 of 4)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MartinezGarcia, Freddie MSG</dc:creator>
  <cp:lastModifiedBy>MartinezGarcia, Freddie MSG</cp:lastModifiedBy>
  <cp:revision>177</cp:revision>
  <dcterms:modified xsi:type="dcterms:W3CDTF">2021-02-03T13:50:03Z</dcterms:modified>
</cp:coreProperties>
</file>