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60" r:id="rId2"/>
  </p:sldMasterIdLst>
  <p:sldIdLst>
    <p:sldId id="256" r:id="rId3"/>
  </p:sldIdLst>
  <p:sldSz cx="9144000" cy="6858000" type="screen4x3"/>
  <p:notesSz cx="702310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9613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1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26" y="4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914400"/>
            <a:ext cx="8686800" cy="5665037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91425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5496712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218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90451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4666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2773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91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59797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 defTabSz="971824">
              <a:defRPr/>
            </a:pPr>
            <a:endParaRPr lang="en-US" sz="1900" dirty="0">
              <a:solidFill>
                <a:prstClr val="black"/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8763000" y="6553200"/>
            <a:ext cx="381000" cy="247650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 defTabSz="971824">
              <a:defRPr/>
            </a:pPr>
            <a:fld id="{D4CD03B5-4B84-4DA0-AE44-083C918B7F36}" type="slidenum">
              <a:rPr lang="en-US" sz="1900">
                <a:solidFill>
                  <a:prstClr val="black"/>
                </a:solidFill>
              </a:rPr>
              <a:pPr defTabSz="971824">
                <a:defRPr/>
              </a:pPr>
              <a:t>‹#›</a:t>
            </a:fld>
            <a:endParaRPr lang="en-US" sz="19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2570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61741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496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7381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800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2970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159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rmy logo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48527" y="1"/>
            <a:ext cx="555008" cy="713097"/>
          </a:xfrm>
          <a:prstGeom prst="rect">
            <a:avLst/>
          </a:prstGeom>
        </p:spPr>
      </p:pic>
      <p:grpSp>
        <p:nvGrpSpPr>
          <p:cNvPr id="2" name="Group 9"/>
          <p:cNvGrpSpPr/>
          <p:nvPr userDrawn="1"/>
        </p:nvGrpSpPr>
        <p:grpSpPr>
          <a:xfrm>
            <a:off x="0" y="634998"/>
            <a:ext cx="9144000" cy="200055"/>
            <a:chOff x="0" y="1021687"/>
            <a:chExt cx="9144000" cy="200055"/>
          </a:xfrm>
        </p:grpSpPr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0" y="1143000"/>
              <a:ext cx="9144000" cy="0"/>
            </a:xfrm>
            <a:prstGeom prst="line">
              <a:avLst/>
            </a:prstGeom>
            <a:noFill/>
            <a:ln w="76200">
              <a:solidFill>
                <a:srgbClr val="16459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pPr algn="r" defTabSz="971824">
                <a:defRPr/>
              </a:pPr>
              <a:endParaRPr lang="en-US" sz="1900" dirty="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6858000" y="1021687"/>
              <a:ext cx="1981200" cy="200055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 defTabSz="971824">
                <a:defRPr/>
              </a:pPr>
              <a:r>
                <a:rPr lang="en-US" sz="1300" b="1" i="1" dirty="0">
                  <a:solidFill>
                    <a:srgbClr val="000000"/>
                  </a:solidFill>
                  <a:latin typeface="Arial" charset="0"/>
                </a:rPr>
                <a:t>  </a:t>
              </a:r>
              <a:r>
                <a:rPr lang="en-US" sz="900" b="1" i="1" dirty="0">
                  <a:solidFill>
                    <a:srgbClr val="000000"/>
                  </a:solidFill>
                  <a:latin typeface="Arial" charset="0"/>
                </a:rPr>
                <a:t>Fort Benning, Home of the MCoE </a:t>
              </a:r>
              <a:endParaRPr lang="en-US" sz="900" dirty="0">
                <a:solidFill>
                  <a:srgbClr val="000000"/>
                </a:solidFill>
                <a:latin typeface="Arial" charset="0"/>
              </a:endParaRPr>
            </a:p>
          </p:txBody>
        </p:sp>
      </p:grpSp>
      <p:grpSp>
        <p:nvGrpSpPr>
          <p:cNvPr id="3" name="Group 15"/>
          <p:cNvGrpSpPr/>
          <p:nvPr userDrawn="1"/>
        </p:nvGrpSpPr>
        <p:grpSpPr>
          <a:xfrm>
            <a:off x="8293833" y="9160"/>
            <a:ext cx="787054" cy="681530"/>
            <a:chOff x="8818284" y="9526"/>
            <a:chExt cx="850046" cy="708823"/>
          </a:xfrm>
        </p:grpSpPr>
        <p:pic>
          <p:nvPicPr>
            <p:cNvPr id="8" name="Picture 7" descr="TRADOC Patch.png"/>
            <p:cNvPicPr>
              <a:picLocks noChangeAspect="1"/>
            </p:cNvPicPr>
            <p:nvPr userDrawn="1"/>
          </p:nvPicPr>
          <p:blipFill>
            <a:blip r:embed="rId6" cstate="print"/>
            <a:stretch>
              <a:fillRect/>
            </a:stretch>
          </p:blipFill>
          <p:spPr>
            <a:xfrm>
              <a:off x="8818284" y="157485"/>
              <a:ext cx="591977" cy="560864"/>
            </a:xfrm>
            <a:prstGeom prst="rect">
              <a:avLst/>
            </a:prstGeom>
          </p:spPr>
        </p:pic>
        <p:pic>
          <p:nvPicPr>
            <p:cNvPr id="13" name="Picture 2" descr="C:\Users\Bryon.bonnell\Desktop\MCOE Logo- Drum.jpg"/>
            <p:cNvPicPr>
              <a:picLocks noChangeAspect="1" noChangeArrowheads="1"/>
            </p:cNvPicPr>
            <p:nvPr userDrawn="1"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052719" y="9526"/>
              <a:ext cx="615611" cy="59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Text Box 14"/>
          <p:cNvSpPr txBox="1">
            <a:spLocks noChangeArrowheads="1"/>
          </p:cNvSpPr>
          <p:nvPr userDrawn="1"/>
        </p:nvSpPr>
        <p:spPr bwMode="auto">
          <a:xfrm>
            <a:off x="-16128" y="6669451"/>
            <a:ext cx="6721727" cy="2366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7182" tIns="48591" rIns="97182" bIns="48591">
            <a:spAutoFit/>
          </a:bodyPr>
          <a:lstStyle/>
          <a:p>
            <a:pPr defTabSz="971824" eaLnBrk="0" hangingPunct="0">
              <a:defRPr/>
            </a:pPr>
            <a:r>
              <a:rPr lang="en-US" sz="900" b="1" i="1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Maneuver Center of Excellence - Team of Soldiers, Families, and Civilians from the Best Army in the World!</a:t>
            </a:r>
          </a:p>
        </p:txBody>
      </p:sp>
      <p:sp>
        <p:nvSpPr>
          <p:cNvPr id="15" name="Title Placeholder 14"/>
          <p:cNvSpPr>
            <a:spLocks noGrp="1"/>
          </p:cNvSpPr>
          <p:nvPr>
            <p:ph type="title"/>
          </p:nvPr>
        </p:nvSpPr>
        <p:spPr>
          <a:xfrm>
            <a:off x="409356" y="2549809"/>
            <a:ext cx="8229746" cy="11432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955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</p:sldLayoutIdLst>
  <p:hf hdr="0" ftr="0" dt="0"/>
  <p:txStyles>
    <p:titleStyle>
      <a:lvl1pPr algn="ctr" defTabSz="971824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64434" indent="-364434" algn="l" defTabSz="971824" rtl="0" eaLnBrk="1" latinLnBrk="0" hangingPunct="1">
        <a:spcBef>
          <a:spcPct val="20000"/>
        </a:spcBef>
        <a:buFont typeface="Arial" pitchFamily="34" charset="0"/>
        <a:buChar char="•"/>
        <a:defRPr sz="3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89607" indent="-303695" algn="l" defTabSz="971824" rtl="0" eaLnBrk="1" latinLnBrk="0" hangingPunct="1">
        <a:spcBef>
          <a:spcPct val="20000"/>
        </a:spcBef>
        <a:buFont typeface="Arial" pitchFamily="34" charset="0"/>
        <a:buChar char="–"/>
        <a:defRPr sz="3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214780" indent="-242956" algn="l" defTabSz="97182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700693" indent="-242956" algn="l" defTabSz="971824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186605" indent="-242956" algn="l" defTabSz="971824" rtl="0" eaLnBrk="1" latinLnBrk="0" hangingPunct="1">
        <a:spcBef>
          <a:spcPct val="20000"/>
        </a:spcBef>
        <a:buFont typeface="Arial" pitchFamily="34" charset="0"/>
        <a:buChar char="»"/>
        <a:defRPr sz="21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672517" indent="-242956" algn="l" defTabSz="97182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58429" indent="-242956" algn="l" defTabSz="97182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44341" indent="-242956" algn="l" defTabSz="97182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30253" indent="-242956" algn="l" defTabSz="971824" rtl="0" eaLnBrk="1" latinLnBrk="0" hangingPunct="1">
        <a:spcBef>
          <a:spcPct val="20000"/>
        </a:spcBef>
        <a:buFont typeface="Arial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18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5912" algn="l" defTabSz="9718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71824" algn="l" defTabSz="9718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57736" algn="l" defTabSz="9718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43649" algn="l" defTabSz="9718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29561" algn="l" defTabSz="9718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15473" algn="l" defTabSz="9718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01385" algn="l" defTabSz="9718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7297" algn="l" defTabSz="97182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6E5330-B6E9-4FE6-827C-3A8F0A4A7739}" type="datetimeFigureOut">
              <a:rPr lang="en-US" smtClean="0"/>
              <a:t>4/26/2022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19E42-F8A5-4350-8E86-B9B1D3420D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5095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02631" y="1090626"/>
            <a:ext cx="7724274" cy="310414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02631" y="4314666"/>
            <a:ext cx="7724274" cy="3047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002631" y="681552"/>
            <a:ext cx="7724274" cy="30479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1060153" y="1170392"/>
            <a:ext cx="559256" cy="497305"/>
            <a:chOff x="1261523" y="1981200"/>
            <a:chExt cx="559256" cy="497305"/>
          </a:xfrm>
        </p:grpSpPr>
        <p:sp>
          <p:nvSpPr>
            <p:cNvPr id="7" name="Oval 6"/>
            <p:cNvSpPr/>
            <p:nvPr/>
          </p:nvSpPr>
          <p:spPr>
            <a:xfrm>
              <a:off x="1299411" y="1981200"/>
              <a:ext cx="521368" cy="4973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261523" y="2045186"/>
              <a:ext cx="55925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TAA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50234" y="1647990"/>
            <a:ext cx="365806" cy="422594"/>
            <a:chOff x="1930644" y="2633427"/>
            <a:chExt cx="365806" cy="422594"/>
          </a:xfrm>
        </p:grpSpPr>
        <p:grpSp>
          <p:nvGrpSpPr>
            <p:cNvPr id="11" name="Group 10"/>
            <p:cNvGrpSpPr/>
            <p:nvPr/>
          </p:nvGrpSpPr>
          <p:grpSpPr>
            <a:xfrm rot="10800000">
              <a:off x="2013284" y="2679032"/>
              <a:ext cx="200527" cy="376989"/>
              <a:chOff x="2013284" y="2679032"/>
              <a:chExt cx="144379" cy="376989"/>
            </a:xfrm>
          </p:grpSpPr>
          <p:sp>
            <p:nvSpPr>
              <p:cNvPr id="9" name="Rectangle 8"/>
              <p:cNvSpPr/>
              <p:nvPr/>
            </p:nvSpPr>
            <p:spPr>
              <a:xfrm>
                <a:off x="2013284" y="2839453"/>
                <a:ext cx="144379" cy="2165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Isosceles Triangle 9"/>
              <p:cNvSpPr/>
              <p:nvPr/>
            </p:nvSpPr>
            <p:spPr>
              <a:xfrm>
                <a:off x="2013284" y="2679032"/>
                <a:ext cx="144379" cy="160421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1930644" y="2633427"/>
              <a:ext cx="36580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SP</a:t>
              </a:r>
              <a:endParaRPr lang="en-US" b="1" dirty="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407799" y="2360353"/>
            <a:ext cx="381836" cy="422594"/>
            <a:chOff x="1930644" y="2633427"/>
            <a:chExt cx="381836" cy="422594"/>
          </a:xfrm>
        </p:grpSpPr>
        <p:grpSp>
          <p:nvGrpSpPr>
            <p:cNvPr id="16" name="Group 15"/>
            <p:cNvGrpSpPr/>
            <p:nvPr/>
          </p:nvGrpSpPr>
          <p:grpSpPr>
            <a:xfrm rot="10800000">
              <a:off x="2013284" y="2679032"/>
              <a:ext cx="200527" cy="376989"/>
              <a:chOff x="2013284" y="2679032"/>
              <a:chExt cx="144379" cy="376989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2013284" y="2839453"/>
                <a:ext cx="144379" cy="216568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2013284" y="2679032"/>
                <a:ext cx="144379" cy="160421"/>
              </a:xfrm>
              <a:prstGeom prst="triangle">
                <a:avLst/>
              </a:prstGeom>
              <a:noFill/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7" name="TextBox 16"/>
            <p:cNvSpPr txBox="1"/>
            <p:nvPr/>
          </p:nvSpPr>
          <p:spPr>
            <a:xfrm>
              <a:off x="1930644" y="2633427"/>
              <a:ext cx="381836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b="1" dirty="0"/>
                <a:t>RP</a:t>
              </a:r>
              <a:endParaRPr lang="en-US" b="1" dirty="0"/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1598717" y="2685096"/>
            <a:ext cx="569387" cy="1007903"/>
            <a:chOff x="1269544" y="1981200"/>
            <a:chExt cx="569387" cy="672835"/>
          </a:xfrm>
        </p:grpSpPr>
        <p:sp>
          <p:nvSpPr>
            <p:cNvPr id="21" name="Oval 20"/>
            <p:cNvSpPr/>
            <p:nvPr/>
          </p:nvSpPr>
          <p:spPr>
            <a:xfrm>
              <a:off x="1299411" y="1981200"/>
              <a:ext cx="521368" cy="4973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1269544" y="2007704"/>
              <a:ext cx="56938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ATK</a:t>
              </a:r>
            </a:p>
            <a:p>
              <a:r>
                <a:rPr lang="en-US" b="1" dirty="0"/>
                <a:t>PSN</a:t>
              </a:r>
            </a:p>
          </p:txBody>
        </p:sp>
      </p:grpSp>
      <p:grpSp>
        <p:nvGrpSpPr>
          <p:cNvPr id="80" name="Group 79"/>
          <p:cNvGrpSpPr/>
          <p:nvPr/>
        </p:nvGrpSpPr>
        <p:grpSpPr>
          <a:xfrm>
            <a:off x="2047600" y="1199462"/>
            <a:ext cx="374665" cy="2878179"/>
            <a:chOff x="2289229" y="1745069"/>
            <a:chExt cx="374665" cy="2878179"/>
          </a:xfrm>
        </p:grpSpPr>
        <p:cxnSp>
          <p:nvCxnSpPr>
            <p:cNvPr id="24" name="Straight Connector 23"/>
            <p:cNvCxnSpPr>
              <a:stCxn id="27" idx="2"/>
              <a:endCxn id="28" idx="0"/>
            </p:cNvCxnSpPr>
            <p:nvPr/>
          </p:nvCxnSpPr>
          <p:spPr>
            <a:xfrm>
              <a:off x="2463315" y="2022068"/>
              <a:ext cx="26493" cy="2324181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289229" y="1745069"/>
              <a:ext cx="3481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LD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315722" y="4346249"/>
              <a:ext cx="34817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LD</a:t>
              </a:r>
            </a:p>
          </p:txBody>
        </p:sp>
      </p:grpSp>
      <p:grpSp>
        <p:nvGrpSpPr>
          <p:cNvPr id="49" name="Group 48"/>
          <p:cNvGrpSpPr/>
          <p:nvPr/>
        </p:nvGrpSpPr>
        <p:grpSpPr>
          <a:xfrm>
            <a:off x="2352873" y="2287180"/>
            <a:ext cx="1658139" cy="718664"/>
            <a:chOff x="5246678" y="3717898"/>
            <a:chExt cx="2188838" cy="718664"/>
          </a:xfrm>
        </p:grpSpPr>
        <p:cxnSp>
          <p:nvCxnSpPr>
            <p:cNvPr id="31" name="Straight Connector 30"/>
            <p:cNvCxnSpPr/>
            <p:nvPr/>
          </p:nvCxnSpPr>
          <p:spPr>
            <a:xfrm flipH="1">
              <a:off x="5246678" y="4235116"/>
              <a:ext cx="1563196" cy="107319"/>
            </a:xfrm>
            <a:prstGeom prst="line">
              <a:avLst/>
            </a:prstGeom>
            <a:ln>
              <a:solidFill>
                <a:schemeClr val="dk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flipH="1" flipV="1">
              <a:off x="5246678" y="3826709"/>
              <a:ext cx="1563196" cy="100790"/>
            </a:xfrm>
            <a:prstGeom prst="line">
              <a:avLst/>
            </a:prstGeom>
            <a:ln>
              <a:solidFill>
                <a:schemeClr val="dk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flipH="1" flipV="1">
              <a:off x="6809874" y="3717898"/>
              <a:ext cx="625642" cy="338640"/>
            </a:xfrm>
            <a:prstGeom prst="line">
              <a:avLst/>
            </a:prstGeom>
            <a:ln>
              <a:solidFill>
                <a:schemeClr val="dk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flipH="1">
              <a:off x="6809874" y="4056538"/>
              <a:ext cx="625642" cy="380024"/>
            </a:xfrm>
            <a:prstGeom prst="line">
              <a:avLst/>
            </a:prstGeom>
            <a:ln>
              <a:solidFill>
                <a:schemeClr val="dk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flipV="1">
              <a:off x="6809874" y="3717898"/>
              <a:ext cx="0" cy="201446"/>
            </a:xfrm>
            <a:prstGeom prst="line">
              <a:avLst/>
            </a:prstGeom>
            <a:ln>
              <a:solidFill>
                <a:schemeClr val="dk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flipV="1">
              <a:off x="6809874" y="4235116"/>
              <a:ext cx="0" cy="201446"/>
            </a:xfrm>
            <a:prstGeom prst="line">
              <a:avLst/>
            </a:prstGeom>
            <a:ln>
              <a:solidFill>
                <a:schemeClr val="dk1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0" name="TextBox 49"/>
          <p:cNvSpPr txBox="1"/>
          <p:nvPr/>
        </p:nvSpPr>
        <p:spPr>
          <a:xfrm>
            <a:off x="2678688" y="2458032"/>
            <a:ext cx="6206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AXIS</a:t>
            </a:r>
          </a:p>
        </p:txBody>
      </p:sp>
      <p:grpSp>
        <p:nvGrpSpPr>
          <p:cNvPr id="54" name="Group 53"/>
          <p:cNvGrpSpPr/>
          <p:nvPr/>
        </p:nvGrpSpPr>
        <p:grpSpPr>
          <a:xfrm>
            <a:off x="6557785" y="2096828"/>
            <a:ext cx="850722" cy="738593"/>
            <a:chOff x="1299411" y="1981200"/>
            <a:chExt cx="521368" cy="497305"/>
          </a:xfrm>
        </p:grpSpPr>
        <p:sp>
          <p:nvSpPr>
            <p:cNvPr id="55" name="Oval 54"/>
            <p:cNvSpPr/>
            <p:nvPr/>
          </p:nvSpPr>
          <p:spPr>
            <a:xfrm>
              <a:off x="1299411" y="1981200"/>
              <a:ext cx="521368" cy="497305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388286" y="2103770"/>
              <a:ext cx="344137" cy="248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/>
                <a:t>OBJ</a:t>
              </a: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5577732" y="3128155"/>
            <a:ext cx="521368" cy="451542"/>
            <a:chOff x="1299411" y="1980932"/>
            <a:chExt cx="521368" cy="497573"/>
          </a:xfrm>
        </p:grpSpPr>
        <p:sp>
          <p:nvSpPr>
            <p:cNvPr id="58" name="Oval 57"/>
            <p:cNvSpPr/>
            <p:nvPr/>
          </p:nvSpPr>
          <p:spPr>
            <a:xfrm>
              <a:off x="1299411" y="1981200"/>
              <a:ext cx="521368" cy="497305"/>
            </a:xfrm>
            <a:prstGeom prst="ellipse">
              <a:avLst/>
            </a:prstGeom>
            <a:noFill/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1333712" y="1980932"/>
              <a:ext cx="466794" cy="28764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1100" b="1" dirty="0"/>
                <a:t>ASLT</a:t>
              </a:r>
            </a:p>
            <a:p>
              <a:pPr algn="ctr"/>
              <a:r>
                <a:rPr lang="en-US" sz="1100" b="1" dirty="0"/>
                <a:t>PSN</a:t>
              </a:r>
            </a:p>
          </p:txBody>
        </p:sp>
      </p:grpSp>
      <p:grpSp>
        <p:nvGrpSpPr>
          <p:cNvPr id="74" name="Group 73"/>
          <p:cNvGrpSpPr/>
          <p:nvPr/>
        </p:nvGrpSpPr>
        <p:grpSpPr>
          <a:xfrm rot="5400000">
            <a:off x="4966213" y="2003278"/>
            <a:ext cx="810672" cy="371038"/>
            <a:chOff x="3271128" y="6037784"/>
            <a:chExt cx="1236705" cy="371038"/>
          </a:xfrm>
        </p:grpSpPr>
        <p:cxnSp>
          <p:nvCxnSpPr>
            <p:cNvPr id="60" name="Straight Connector 59"/>
            <p:cNvCxnSpPr/>
            <p:nvPr/>
          </p:nvCxnSpPr>
          <p:spPr>
            <a:xfrm flipH="1" flipV="1">
              <a:off x="3423529" y="6254364"/>
              <a:ext cx="931903" cy="2057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flipH="1" flipV="1">
              <a:off x="4355432" y="6254364"/>
              <a:ext cx="152401" cy="154458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flipH="1">
              <a:off x="3320166" y="6254364"/>
              <a:ext cx="103364" cy="154458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flipV="1">
              <a:off x="4336684" y="6039853"/>
              <a:ext cx="171149" cy="21451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flipH="1" flipV="1">
              <a:off x="3271128" y="6037784"/>
              <a:ext cx="150833" cy="214512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9" name="Group 78"/>
          <p:cNvGrpSpPr/>
          <p:nvPr/>
        </p:nvGrpSpPr>
        <p:grpSpPr>
          <a:xfrm rot="20373485">
            <a:off x="6138891" y="2210755"/>
            <a:ext cx="246899" cy="922421"/>
            <a:chOff x="2860600" y="5390147"/>
            <a:chExt cx="246899" cy="922421"/>
          </a:xfrm>
          <a:noFill/>
        </p:grpSpPr>
        <p:sp>
          <p:nvSpPr>
            <p:cNvPr id="75" name="Rectangle 74"/>
            <p:cNvSpPr/>
            <p:nvPr/>
          </p:nvSpPr>
          <p:spPr>
            <a:xfrm>
              <a:off x="2860600" y="5390147"/>
              <a:ext cx="246899" cy="922421"/>
            </a:xfrm>
            <a:prstGeom prst="rect">
              <a:avLst/>
            </a:prstGeom>
            <a:grpFill/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6" name="Oval 75"/>
            <p:cNvSpPr/>
            <p:nvPr/>
          </p:nvSpPr>
          <p:spPr>
            <a:xfrm>
              <a:off x="2912027" y="5483567"/>
              <a:ext cx="144044" cy="160421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7" name="Oval 76"/>
            <p:cNvSpPr/>
            <p:nvPr/>
          </p:nvSpPr>
          <p:spPr>
            <a:xfrm>
              <a:off x="2912027" y="5771146"/>
              <a:ext cx="144044" cy="160421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8" name="Oval 77"/>
            <p:cNvSpPr/>
            <p:nvPr/>
          </p:nvSpPr>
          <p:spPr>
            <a:xfrm>
              <a:off x="2912027" y="6058725"/>
              <a:ext cx="144044" cy="160421"/>
            </a:xfrm>
            <a:prstGeom prst="ellipse">
              <a:avLst/>
            </a:prstGeom>
            <a:solidFill>
              <a:schemeClr val="accent6"/>
            </a:solidFill>
            <a:ln>
              <a:solidFill>
                <a:schemeClr val="accent6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85" name="Group 84"/>
          <p:cNvGrpSpPr/>
          <p:nvPr/>
        </p:nvGrpSpPr>
        <p:grpSpPr>
          <a:xfrm>
            <a:off x="3977042" y="1211999"/>
            <a:ext cx="358635" cy="2878179"/>
            <a:chOff x="2289229" y="1745069"/>
            <a:chExt cx="358635" cy="2878179"/>
          </a:xfrm>
        </p:grpSpPr>
        <p:cxnSp>
          <p:nvCxnSpPr>
            <p:cNvPr id="86" name="Straight Connector 85"/>
            <p:cNvCxnSpPr>
              <a:stCxn id="87" idx="2"/>
              <a:endCxn id="88" idx="0"/>
            </p:cNvCxnSpPr>
            <p:nvPr/>
          </p:nvCxnSpPr>
          <p:spPr>
            <a:xfrm>
              <a:off x="2455300" y="2022068"/>
              <a:ext cx="26493" cy="2324181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7" name="TextBox 86"/>
            <p:cNvSpPr txBox="1"/>
            <p:nvPr/>
          </p:nvSpPr>
          <p:spPr>
            <a:xfrm>
              <a:off x="2289229" y="1745069"/>
              <a:ext cx="3321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PL</a:t>
              </a: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2315722" y="4346249"/>
              <a:ext cx="3321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PL</a:t>
              </a:r>
            </a:p>
          </p:txBody>
        </p:sp>
      </p:grpSp>
      <p:grpSp>
        <p:nvGrpSpPr>
          <p:cNvPr id="89" name="Group 88"/>
          <p:cNvGrpSpPr/>
          <p:nvPr/>
        </p:nvGrpSpPr>
        <p:grpSpPr>
          <a:xfrm>
            <a:off x="4896111" y="1211664"/>
            <a:ext cx="456419" cy="2878179"/>
            <a:chOff x="2289229" y="1745069"/>
            <a:chExt cx="456419" cy="2878179"/>
          </a:xfrm>
        </p:grpSpPr>
        <p:cxnSp>
          <p:nvCxnSpPr>
            <p:cNvPr id="90" name="Straight Connector 89"/>
            <p:cNvCxnSpPr>
              <a:stCxn id="91" idx="2"/>
              <a:endCxn id="92" idx="0"/>
            </p:cNvCxnSpPr>
            <p:nvPr/>
          </p:nvCxnSpPr>
          <p:spPr>
            <a:xfrm>
              <a:off x="2504192" y="2022068"/>
              <a:ext cx="26493" cy="2324181"/>
            </a:xfrm>
            <a:prstGeom prst="line">
              <a:avLst/>
            </a:prstGeom>
            <a:ln>
              <a:prstDash val="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1" name="TextBox 90"/>
            <p:cNvSpPr txBox="1"/>
            <p:nvPr/>
          </p:nvSpPr>
          <p:spPr>
            <a:xfrm>
              <a:off x="2289229" y="1745069"/>
              <a:ext cx="4299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PLD</a:t>
              </a: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2315722" y="4346249"/>
              <a:ext cx="42992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PLD</a:t>
              </a:r>
            </a:p>
          </p:txBody>
        </p:sp>
      </p:grpSp>
      <p:grpSp>
        <p:nvGrpSpPr>
          <p:cNvPr id="97" name="Group 96"/>
          <p:cNvGrpSpPr/>
          <p:nvPr/>
        </p:nvGrpSpPr>
        <p:grpSpPr>
          <a:xfrm>
            <a:off x="8144095" y="1203609"/>
            <a:ext cx="469243" cy="2878179"/>
            <a:chOff x="2289229" y="1745069"/>
            <a:chExt cx="469243" cy="2878179"/>
          </a:xfrm>
        </p:grpSpPr>
        <p:cxnSp>
          <p:nvCxnSpPr>
            <p:cNvPr id="98" name="Straight Connector 97"/>
            <p:cNvCxnSpPr>
              <a:stCxn id="99" idx="2"/>
              <a:endCxn id="100" idx="0"/>
            </p:cNvCxnSpPr>
            <p:nvPr/>
          </p:nvCxnSpPr>
          <p:spPr>
            <a:xfrm>
              <a:off x="2510604" y="2022068"/>
              <a:ext cx="26493" cy="2324181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/>
            <p:cNvSpPr txBox="1"/>
            <p:nvPr/>
          </p:nvSpPr>
          <p:spPr>
            <a:xfrm>
              <a:off x="2289229" y="1745069"/>
              <a:ext cx="4427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LOA</a:t>
              </a:r>
            </a:p>
          </p:txBody>
        </p:sp>
        <p:sp>
          <p:nvSpPr>
            <p:cNvPr id="100" name="TextBox 99"/>
            <p:cNvSpPr txBox="1"/>
            <p:nvPr/>
          </p:nvSpPr>
          <p:spPr>
            <a:xfrm>
              <a:off x="2315722" y="4346249"/>
              <a:ext cx="442750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LOA</a:t>
              </a:r>
            </a:p>
          </p:txBody>
        </p:sp>
      </p:grpSp>
      <p:sp>
        <p:nvSpPr>
          <p:cNvPr id="110" name="Arc 109"/>
          <p:cNvSpPr/>
          <p:nvPr/>
        </p:nvSpPr>
        <p:spPr>
          <a:xfrm rot="10212271">
            <a:off x="4458859" y="1976772"/>
            <a:ext cx="1752251" cy="1160954"/>
          </a:xfrm>
          <a:prstGeom prst="arc">
            <a:avLst>
              <a:gd name="adj1" fmla="val 12754865"/>
              <a:gd name="adj2" fmla="val 129411"/>
            </a:avLst>
          </a:prstGeom>
          <a:ln w="28575">
            <a:solidFill>
              <a:schemeClr val="tx1"/>
            </a:solidFill>
            <a:head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20" name="Group 119"/>
          <p:cNvGrpSpPr/>
          <p:nvPr/>
        </p:nvGrpSpPr>
        <p:grpSpPr>
          <a:xfrm rot="20994084">
            <a:off x="5841609" y="2801442"/>
            <a:ext cx="261487" cy="236382"/>
            <a:chOff x="3135548" y="5773694"/>
            <a:chExt cx="261487" cy="236382"/>
          </a:xfrm>
        </p:grpSpPr>
        <p:cxnSp>
          <p:nvCxnSpPr>
            <p:cNvPr id="112" name="Straight Connector 111"/>
            <p:cNvCxnSpPr/>
            <p:nvPr/>
          </p:nvCxnSpPr>
          <p:spPr>
            <a:xfrm flipH="1">
              <a:off x="3135548" y="5781964"/>
              <a:ext cx="261487" cy="19438"/>
            </a:xfrm>
            <a:prstGeom prst="line">
              <a:avLst/>
            </a:prstGeom>
            <a:ln w="285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117" name="Straight Connector 116"/>
            <p:cNvCxnSpPr/>
            <p:nvPr/>
          </p:nvCxnSpPr>
          <p:spPr>
            <a:xfrm flipH="1">
              <a:off x="3266291" y="5773694"/>
              <a:ext cx="130744" cy="236382"/>
            </a:xfrm>
            <a:prstGeom prst="line">
              <a:avLst/>
            </a:prstGeom>
            <a:ln w="28575"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1" name="TextBox 120"/>
          <p:cNvSpPr txBox="1"/>
          <p:nvPr/>
        </p:nvSpPr>
        <p:spPr>
          <a:xfrm>
            <a:off x="0" y="648725"/>
            <a:ext cx="1002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FM 3-21.10 (JUL06)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951343" y="681982"/>
            <a:ext cx="89616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AA, RECON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1802628" y="681920"/>
            <a:ext cx="9260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MVT TO LD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2696061" y="681919"/>
            <a:ext cx="10026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MANEUVER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4707089" y="681920"/>
            <a:ext cx="10026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DEPLOY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298059" y="682022"/>
            <a:ext cx="10026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ASSAULT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770892" y="682022"/>
            <a:ext cx="6207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 &amp; R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1340507" y="4323812"/>
            <a:ext cx="21876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GAIN AND MAINTAIN CONTACT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4159494" y="4323812"/>
            <a:ext cx="75750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DISRUPT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104131" y="4330047"/>
            <a:ext cx="3850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chemeClr val="accent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FIX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6307143" y="4314666"/>
            <a:ext cx="9629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MANEUVER</a:t>
            </a:r>
          </a:p>
        </p:txBody>
      </p:sp>
      <p:sp>
        <p:nvSpPr>
          <p:cNvPr id="132" name="TextBox 131"/>
          <p:cNvSpPr txBox="1"/>
          <p:nvPr/>
        </p:nvSpPr>
        <p:spPr>
          <a:xfrm>
            <a:off x="7380416" y="4322687"/>
            <a:ext cx="1433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FOLLOW THROUGH</a:t>
            </a:r>
          </a:p>
        </p:txBody>
      </p:sp>
      <p:grpSp>
        <p:nvGrpSpPr>
          <p:cNvPr id="135" name="Group 134"/>
          <p:cNvGrpSpPr/>
          <p:nvPr/>
        </p:nvGrpSpPr>
        <p:grpSpPr>
          <a:xfrm>
            <a:off x="7486151" y="1797414"/>
            <a:ext cx="574493" cy="1171074"/>
            <a:chOff x="1822171" y="5342021"/>
            <a:chExt cx="574493" cy="1171074"/>
          </a:xfrm>
        </p:grpSpPr>
        <p:sp>
          <p:nvSpPr>
            <p:cNvPr id="133" name="Oval 132"/>
            <p:cNvSpPr/>
            <p:nvPr/>
          </p:nvSpPr>
          <p:spPr>
            <a:xfrm>
              <a:off x="1986342" y="5342021"/>
              <a:ext cx="410322" cy="1171074"/>
            </a:xfrm>
            <a:prstGeom prst="ellipse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4" name="TextBox 133"/>
            <p:cNvSpPr txBox="1"/>
            <p:nvPr/>
          </p:nvSpPr>
          <p:spPr>
            <a:xfrm rot="5400000">
              <a:off x="1885650" y="5742892"/>
              <a:ext cx="242374" cy="369332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US" dirty="0"/>
                <a:t>I</a:t>
              </a:r>
            </a:p>
          </p:txBody>
        </p:sp>
      </p:grpSp>
      <p:sp>
        <p:nvSpPr>
          <p:cNvPr id="136" name="TextBox 135"/>
          <p:cNvSpPr txBox="1"/>
          <p:nvPr/>
        </p:nvSpPr>
        <p:spPr>
          <a:xfrm>
            <a:off x="0" y="4252097"/>
            <a:ext cx="1002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FM 3-90-1 (APR15)</a:t>
            </a:r>
          </a:p>
        </p:txBody>
      </p:sp>
      <p:sp>
        <p:nvSpPr>
          <p:cNvPr id="137" name="TextBox 136"/>
          <p:cNvSpPr txBox="1"/>
          <p:nvPr/>
        </p:nvSpPr>
        <p:spPr>
          <a:xfrm>
            <a:off x="2088311" y="71734"/>
            <a:ext cx="547957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Offensive Framework/Planning</a:t>
            </a:r>
          </a:p>
        </p:txBody>
      </p:sp>
      <p:cxnSp>
        <p:nvCxnSpPr>
          <p:cNvPr id="138" name="Straight Arrow Connector 137"/>
          <p:cNvCxnSpPr>
            <a:stCxn id="10" idx="0"/>
          </p:cNvCxnSpPr>
          <p:nvPr/>
        </p:nvCxnSpPr>
        <p:spPr>
          <a:xfrm>
            <a:off x="1233137" y="2070584"/>
            <a:ext cx="333383" cy="724702"/>
          </a:xfrm>
          <a:prstGeom prst="straightConnector1">
            <a:avLst/>
          </a:prstGeom>
          <a:ln w="28575">
            <a:solidFill>
              <a:schemeClr val="tx1"/>
            </a:solidFill>
            <a:tailEnd type="arrow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1" name="Group 140"/>
          <p:cNvGrpSpPr/>
          <p:nvPr/>
        </p:nvGrpSpPr>
        <p:grpSpPr>
          <a:xfrm>
            <a:off x="4287772" y="2202645"/>
            <a:ext cx="593432" cy="497305"/>
            <a:chOff x="1261523" y="1981200"/>
            <a:chExt cx="593432" cy="497305"/>
          </a:xfrm>
        </p:grpSpPr>
        <p:sp>
          <p:nvSpPr>
            <p:cNvPr id="142" name="Oval 141"/>
            <p:cNvSpPr/>
            <p:nvPr/>
          </p:nvSpPr>
          <p:spPr>
            <a:xfrm>
              <a:off x="1299411" y="1981200"/>
              <a:ext cx="521368" cy="497305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43" name="TextBox 142"/>
            <p:cNvSpPr txBox="1"/>
            <p:nvPr/>
          </p:nvSpPr>
          <p:spPr>
            <a:xfrm>
              <a:off x="1261523" y="2045186"/>
              <a:ext cx="593432" cy="369332"/>
            </a:xfrm>
            <a:prstGeom prst="rect">
              <a:avLst/>
            </a:prstGeom>
            <a:noFill/>
            <a:ln>
              <a:noFill/>
              <a:prstDash val="solid"/>
            </a:ln>
          </p:spPr>
          <p:txBody>
            <a:bodyPr wrap="none" rtlCol="0">
              <a:spAutoFit/>
            </a:bodyPr>
            <a:lstStyle/>
            <a:p>
              <a:r>
                <a:rPr lang="en-US" b="1" dirty="0"/>
                <a:t>ORP</a:t>
              </a:r>
            </a:p>
          </p:txBody>
        </p:sp>
      </p:grpSp>
      <p:grpSp>
        <p:nvGrpSpPr>
          <p:cNvPr id="144" name="Group 143"/>
          <p:cNvGrpSpPr/>
          <p:nvPr/>
        </p:nvGrpSpPr>
        <p:grpSpPr>
          <a:xfrm>
            <a:off x="6013024" y="1211664"/>
            <a:ext cx="438529" cy="2878179"/>
            <a:chOff x="2289229" y="1745069"/>
            <a:chExt cx="438529" cy="2878179"/>
          </a:xfrm>
        </p:grpSpPr>
        <p:cxnSp>
          <p:nvCxnSpPr>
            <p:cNvPr id="145" name="Straight Connector 144"/>
            <p:cNvCxnSpPr>
              <a:stCxn id="146" idx="2"/>
              <a:endCxn id="147" idx="0"/>
            </p:cNvCxnSpPr>
            <p:nvPr/>
          </p:nvCxnSpPr>
          <p:spPr>
            <a:xfrm>
              <a:off x="2495247" y="2022068"/>
              <a:ext cx="26493" cy="2324181"/>
            </a:xfrm>
            <a:prstGeom prst="line">
              <a:avLst/>
            </a:prstGeom>
            <a:ln>
              <a:prstDash val="dash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6" name="TextBox 145"/>
            <p:cNvSpPr txBox="1"/>
            <p:nvPr/>
          </p:nvSpPr>
          <p:spPr>
            <a:xfrm>
              <a:off x="2289229" y="1745069"/>
              <a:ext cx="41203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PLC</a:t>
              </a: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2315722" y="4346249"/>
              <a:ext cx="412036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PLC</a:t>
              </a: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7258721" y="1211664"/>
            <a:ext cx="358635" cy="2878179"/>
            <a:chOff x="2289229" y="1745069"/>
            <a:chExt cx="358635" cy="2878179"/>
          </a:xfrm>
        </p:grpSpPr>
        <p:cxnSp>
          <p:nvCxnSpPr>
            <p:cNvPr id="149" name="Straight Connector 148"/>
            <p:cNvCxnSpPr>
              <a:stCxn id="150" idx="2"/>
              <a:endCxn id="151" idx="0"/>
            </p:cNvCxnSpPr>
            <p:nvPr/>
          </p:nvCxnSpPr>
          <p:spPr>
            <a:xfrm>
              <a:off x="2455300" y="2022068"/>
              <a:ext cx="26493" cy="2324181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50" name="TextBox 149"/>
            <p:cNvSpPr txBox="1"/>
            <p:nvPr/>
          </p:nvSpPr>
          <p:spPr>
            <a:xfrm>
              <a:off x="2289229" y="1745069"/>
              <a:ext cx="3321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PL</a:t>
              </a:r>
            </a:p>
          </p:txBody>
        </p:sp>
        <p:sp>
          <p:nvSpPr>
            <p:cNvPr id="151" name="TextBox 150"/>
            <p:cNvSpPr txBox="1"/>
            <p:nvPr/>
          </p:nvSpPr>
          <p:spPr>
            <a:xfrm>
              <a:off x="2315722" y="4346249"/>
              <a:ext cx="332142" cy="27699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200" b="1" dirty="0"/>
                <a:t>PL</a:t>
              </a:r>
            </a:p>
          </p:txBody>
        </p:sp>
      </p:grpSp>
      <p:sp>
        <p:nvSpPr>
          <p:cNvPr id="154" name="TextBox 153"/>
          <p:cNvSpPr txBox="1"/>
          <p:nvPr/>
        </p:nvSpPr>
        <p:spPr>
          <a:xfrm>
            <a:off x="-1" y="5195025"/>
            <a:ext cx="10026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1" dirty="0"/>
              <a:t>Phasing: (A way)</a:t>
            </a:r>
          </a:p>
        </p:txBody>
      </p:sp>
      <p:graphicFrame>
        <p:nvGraphicFramePr>
          <p:cNvPr id="155" name="Table 15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3233677"/>
              </p:ext>
            </p:extLst>
          </p:nvPr>
        </p:nvGraphicFramePr>
        <p:xfrm>
          <a:off x="1002631" y="4786133"/>
          <a:ext cx="7738755" cy="20726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5930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929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730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513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20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72049"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</a:t>
                      </a:r>
                      <a:r>
                        <a:rPr lang="en-US" sz="1000" b="1" baseline="0" dirty="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1: Plan/Prep</a:t>
                      </a:r>
                      <a:endParaRPr lang="en-US" sz="1000" b="1" dirty="0">
                        <a:solidFill>
                          <a:schemeClr val="accen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 2: Movement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chemeClr val="accent2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 3: Support and Breach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 4: Assault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00" b="1" dirty="0"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PH 5: Prep, Follow on Ops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31248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Execute TLPs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PPC/PCI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Supply Draw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Rehearsals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Security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Test Fire/Boresight-Zero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Recon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Ensure</a:t>
                      </a:r>
                      <a:r>
                        <a:rPr lang="en-US" sz="800" b="1" baseline="0" dirty="0"/>
                        <a:t> shared understanding of direct fire control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Intel updates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OOM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Route(s)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Actions</a:t>
                      </a:r>
                      <a:r>
                        <a:rPr lang="en-US" sz="800" b="1" baseline="0" dirty="0"/>
                        <a:t> on contact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Actions at obstacle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Movement technique/formation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Battle drills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CASEVAC plan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Recovery plan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Direct and Indirect fire plan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Control measures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ORP occupation/actions (if applicable)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SBF establishment (location,</a:t>
                      </a:r>
                      <a:r>
                        <a:rPr lang="en-US" sz="800" b="1" baseline="0" dirty="0"/>
                        <a:t> sectors of fire, triggers)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Probable line of departure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Assault position (if applicable)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Fire control measures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Shift/lift/cease of direct, indirect fires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Breach point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Breach plan (SOSRA)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CCP location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Key leader locations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Dismount</a:t>
                      </a:r>
                      <a:r>
                        <a:rPr lang="en-US" sz="800" b="1" baseline="0" dirty="0"/>
                        <a:t> point (if applicable)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/>
                        <a:t>Integration/de-confliction </a:t>
                      </a:r>
                      <a:r>
                        <a:rPr lang="en-US" sz="800" b="1" baseline="0" dirty="0"/>
                        <a:t>of aviation and fires assets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Passing of platoons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Fire</a:t>
                      </a:r>
                      <a:r>
                        <a:rPr lang="en-US" sz="800" b="1" baseline="0" dirty="0"/>
                        <a:t> control measures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Indirect fire plan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Clearance plan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CCP location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Key leader locations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Movement through objective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Adjacent unit coordination (if applicable)</a:t>
                      </a:r>
                      <a:endParaRPr lang="en-US" sz="8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Security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dirty="0"/>
                        <a:t>Positioning</a:t>
                      </a:r>
                      <a:r>
                        <a:rPr lang="en-US" sz="800" b="1" baseline="0" dirty="0"/>
                        <a:t> of vehicles/crew served weapons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Assign sectors of fire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CASEVAC, resupply, cross-leveling of supplies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Prepare for counter-attack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Prepare for follow on operations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Char char="•"/>
                      </a:pPr>
                      <a:r>
                        <a:rPr lang="en-US" sz="800" b="1" baseline="0" dirty="0"/>
                        <a:t>Passage of follow on forces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Oval 1"/>
          <p:cNvSpPr/>
          <p:nvPr/>
        </p:nvSpPr>
        <p:spPr>
          <a:xfrm rot="3085431">
            <a:off x="3049089" y="1612136"/>
            <a:ext cx="1105337" cy="405872"/>
          </a:xfrm>
          <a:prstGeom prst="ellipse">
            <a:avLst/>
          </a:prstGeom>
          <a:noFill/>
          <a:ln w="34925">
            <a:solidFill>
              <a:srgbClr val="A961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 rot="3085431">
            <a:off x="3308688" y="1712039"/>
            <a:ext cx="678566" cy="243317"/>
          </a:xfrm>
          <a:prstGeom prst="ellipse">
            <a:avLst/>
          </a:prstGeom>
          <a:noFill/>
          <a:ln w="34925">
            <a:solidFill>
              <a:srgbClr val="A961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 rot="5219241">
            <a:off x="4709470" y="2270249"/>
            <a:ext cx="678566" cy="243317"/>
          </a:xfrm>
          <a:prstGeom prst="ellipse">
            <a:avLst/>
          </a:prstGeom>
          <a:noFill/>
          <a:ln w="34925">
            <a:solidFill>
              <a:srgbClr val="A961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 rot="5219241">
            <a:off x="4807576" y="2317296"/>
            <a:ext cx="467419" cy="131309"/>
          </a:xfrm>
          <a:prstGeom prst="ellipse">
            <a:avLst/>
          </a:prstGeom>
          <a:noFill/>
          <a:ln w="34925">
            <a:solidFill>
              <a:srgbClr val="A961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Arc 103"/>
          <p:cNvSpPr/>
          <p:nvPr/>
        </p:nvSpPr>
        <p:spPr>
          <a:xfrm rot="21034283">
            <a:off x="4493235" y="1955207"/>
            <a:ext cx="928508" cy="467181"/>
          </a:xfrm>
          <a:prstGeom prst="arc">
            <a:avLst>
              <a:gd name="adj1" fmla="val 12754865"/>
              <a:gd name="adj2" fmla="val 18430253"/>
            </a:avLst>
          </a:prstGeom>
          <a:ln w="28575">
            <a:solidFill>
              <a:schemeClr val="tx1"/>
            </a:solidFill>
            <a:headEnd type="none" w="lg" len="lg"/>
            <a:tailEnd type="arrow" w="med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5" name="Picture 104" descr="Army 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527" y="1"/>
            <a:ext cx="555008" cy="713097"/>
          </a:xfrm>
          <a:prstGeom prst="rect">
            <a:avLst/>
          </a:prstGeom>
        </p:spPr>
      </p:pic>
      <p:grpSp>
        <p:nvGrpSpPr>
          <p:cNvPr id="106" name="Group 15"/>
          <p:cNvGrpSpPr/>
          <p:nvPr/>
        </p:nvGrpSpPr>
        <p:grpSpPr>
          <a:xfrm>
            <a:off x="8293833" y="9160"/>
            <a:ext cx="787054" cy="681530"/>
            <a:chOff x="8818284" y="9526"/>
            <a:chExt cx="850046" cy="708823"/>
          </a:xfrm>
        </p:grpSpPr>
        <p:pic>
          <p:nvPicPr>
            <p:cNvPr id="107" name="Picture 106" descr="TRADOC Patch.pn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8818284" y="157485"/>
              <a:ext cx="591977" cy="560864"/>
            </a:xfrm>
            <a:prstGeom prst="rect">
              <a:avLst/>
            </a:prstGeom>
          </p:spPr>
        </p:pic>
        <p:pic>
          <p:nvPicPr>
            <p:cNvPr id="109" name="Picture 2" descr="C:\Users\Bryon.bonnell\Desktop\MCOE Logo- Drum.jpg"/>
            <p:cNvPicPr>
              <a:picLocks noChangeAspect="1" noChangeArrowheads="1"/>
            </p:cNvPicPr>
            <p:nvPr userDrawn="1"/>
          </p:nvPicPr>
          <p:blipFill>
            <a:blip r:embed="rId4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9052719" y="9526"/>
              <a:ext cx="615611" cy="594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15" name="Oval 114"/>
          <p:cNvSpPr/>
          <p:nvPr/>
        </p:nvSpPr>
        <p:spPr>
          <a:xfrm rot="3085431">
            <a:off x="2258284" y="3213375"/>
            <a:ext cx="1105337" cy="405872"/>
          </a:xfrm>
          <a:prstGeom prst="ellipse">
            <a:avLst/>
          </a:prstGeom>
          <a:noFill/>
          <a:ln w="34925">
            <a:solidFill>
              <a:srgbClr val="A961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Oval 115"/>
          <p:cNvSpPr/>
          <p:nvPr/>
        </p:nvSpPr>
        <p:spPr>
          <a:xfrm rot="3085431">
            <a:off x="2400297" y="3205918"/>
            <a:ext cx="678566" cy="243317"/>
          </a:xfrm>
          <a:prstGeom prst="ellipse">
            <a:avLst/>
          </a:prstGeom>
          <a:noFill/>
          <a:ln w="34925">
            <a:solidFill>
              <a:srgbClr val="A9613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32586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210</TotalTime>
  <Words>247</Words>
  <Application>Microsoft Office PowerPoint</Application>
  <PresentationFormat>On-screen Show (4:3)</PresentationFormat>
  <Paragraphs>89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1_Office Theme</vt:lpstr>
      <vt:lpstr>Office Theme</vt:lpstr>
      <vt:lpstr>PowerPoint Presentation</vt:lpstr>
    </vt:vector>
  </TitlesOfParts>
  <Company>United States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Muskus, Michael L. CPT MIL USA TRADOC</dc:creator>
  <cp:lastModifiedBy>Muskus, Michael L. CPT MIL USA TRADOC</cp:lastModifiedBy>
  <cp:revision>18</cp:revision>
  <cp:lastPrinted>2016-06-09T16:54:08Z</cp:lastPrinted>
  <dcterms:created xsi:type="dcterms:W3CDTF">2016-06-09T13:56:00Z</dcterms:created>
  <dcterms:modified xsi:type="dcterms:W3CDTF">2022-04-26T19:12:01Z</dcterms:modified>
</cp:coreProperties>
</file>