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5"/>
  </p:notesMasterIdLst>
  <p:sldIdLst>
    <p:sldId id="257" r:id="rId3"/>
    <p:sldId id="264" r:id="rId4"/>
    <p:sldId id="265" r:id="rId5"/>
    <p:sldId id="258" r:id="rId6"/>
    <p:sldId id="259" r:id="rId7"/>
    <p:sldId id="260" r:id="rId8"/>
    <p:sldId id="261" r:id="rId9"/>
    <p:sldId id="262" r:id="rId10"/>
    <p:sldId id="263"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89" d="100"/>
          <a:sy n="89" d="100"/>
        </p:scale>
        <p:origin x="1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F0FFA-4902-4B9C-AD7D-D438DC387928}" type="datetimeFigureOut">
              <a:rPr lang="en-US" smtClean="0"/>
              <a:t>12/13/2019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1A1856-C1AC-4963-B806-8ADEFC72018F}" type="slidenum">
              <a:rPr lang="en-US" smtClean="0"/>
              <a:t>‹#›</a:t>
            </a:fld>
            <a:endParaRPr lang="en-US"/>
          </a:p>
        </p:txBody>
      </p:sp>
    </p:spTree>
    <p:extLst>
      <p:ext uri="{BB962C8B-B14F-4D97-AF65-F5344CB8AC3E}">
        <p14:creationId xmlns:p14="http://schemas.microsoft.com/office/powerpoint/2010/main" val="390748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Begin</a:t>
            </a:r>
            <a:r>
              <a:rPr lang="en-US" baseline="0" dirty="0" smtClean="0"/>
              <a:t> by asking pointed question to get concrete knowledge of the class:</a:t>
            </a:r>
          </a:p>
          <a:p>
            <a:endParaRPr lang="en-US" baseline="0" dirty="0" smtClean="0"/>
          </a:p>
          <a:p>
            <a:r>
              <a:rPr lang="en-US" baseline="0" dirty="0" smtClean="0"/>
              <a:t>Example questions</a:t>
            </a:r>
          </a:p>
          <a:p>
            <a:endParaRPr lang="en-US" baseline="0" dirty="0" smtClean="0"/>
          </a:p>
          <a:p>
            <a:r>
              <a:rPr lang="en-US" baseline="0" dirty="0" smtClean="0"/>
              <a:t>What is the primary role of a coach?</a:t>
            </a:r>
          </a:p>
          <a:p>
            <a:endParaRPr lang="en-US" baseline="0" dirty="0" smtClean="0"/>
          </a:p>
          <a:p>
            <a:r>
              <a:rPr lang="en-US" baseline="0" dirty="0" smtClean="0"/>
              <a:t>What are the two types of coaches?  </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052341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45067C8-EEAE-47A3-B561-587BF2E978E0}" type="slidenum">
              <a:rPr lang="en-US" smtClean="0">
                <a:solidFill>
                  <a:prstClr val="black"/>
                </a:solidFill>
              </a:rPr>
              <a:pPr/>
              <a:t>11</a:t>
            </a:fld>
            <a:endParaRPr lang="en-US">
              <a:solidFill>
                <a:prstClr val="black"/>
              </a:solidFill>
            </a:endParaRPr>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Shot group analysis involves the firer correlating the shots on paper with the mental image of how the shots looked when fired. An accurate analysis of the shot group</a:t>
            </a:r>
          </a:p>
          <a:p>
            <a:r>
              <a:rPr lang="en-US" sz="1200" b="0" i="0" u="none" strike="noStrike" kern="1200" baseline="0" dirty="0">
                <a:solidFill>
                  <a:schemeClr val="tx1"/>
                </a:solidFill>
                <a:latin typeface="Arial" panose="020B0604020202020204" pitchFamily="34" charset="0"/>
                <a:ea typeface="+mn-ea"/>
                <a:cs typeface="+mn-cs"/>
              </a:rPr>
              <a:t>cannot be made by merely looking at the holes in the paper. It is more important to observe the firer than to try and analyze the target. All firing takes place at the weapon,</a:t>
            </a:r>
          </a:p>
          <a:p>
            <a:r>
              <a:rPr lang="en-US" sz="1200" b="0" i="0" u="none" strike="noStrike" kern="1200" baseline="0" dirty="0">
                <a:solidFill>
                  <a:schemeClr val="tx1"/>
                </a:solidFill>
                <a:latin typeface="Arial" panose="020B0604020202020204" pitchFamily="34" charset="0"/>
                <a:ea typeface="+mn-ea"/>
                <a:cs typeface="+mn-cs"/>
              </a:rPr>
              <a:t>and the holes in the paper are only an indicator of where the barrel was pointed when the rifle was fired. When coaches are analyzing groups, they must question the firer</a:t>
            </a:r>
          </a:p>
          <a:p>
            <a:r>
              <a:rPr lang="en-US" sz="1200" b="0" i="0" u="none" strike="noStrike" kern="1200" baseline="0" dirty="0">
                <a:solidFill>
                  <a:schemeClr val="tx1"/>
                </a:solidFill>
                <a:latin typeface="Arial" panose="020B0604020202020204" pitchFamily="34" charset="0"/>
                <a:ea typeface="+mn-ea"/>
                <a:cs typeface="+mn-cs"/>
              </a:rPr>
              <a:t>about the group to make a determination of what caused the placement of the shots.</a:t>
            </a:r>
            <a:endParaRPr lang="en-US" dirty="0"/>
          </a:p>
          <a:p>
            <a:endParaRPr lang="en-US" dirty="0"/>
          </a:p>
        </p:txBody>
      </p:sp>
    </p:spTree>
    <p:extLst>
      <p:ext uri="{BB962C8B-B14F-4D97-AF65-F5344CB8AC3E}">
        <p14:creationId xmlns:p14="http://schemas.microsoft.com/office/powerpoint/2010/main" val="2149660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1877956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Safety Considerations: Fire</a:t>
            </a:r>
            <a:r>
              <a:rPr lang="en-US" baseline="0" dirty="0" smtClean="0"/>
              <a:t> escape plan should be reference </a:t>
            </a:r>
          </a:p>
          <a:p>
            <a:endParaRPr lang="en-US" baseline="0" dirty="0" smtClean="0"/>
          </a:p>
          <a:p>
            <a:pPr eaLnBrk="1" hangingPunct="1"/>
            <a:r>
              <a:rPr lang="en-US" altLang="en-US" dirty="0" smtClean="0">
                <a:solidFill>
                  <a:srgbClr val="000000"/>
                </a:solidFill>
              </a:rPr>
              <a:t>Risk Assessment:  Low</a:t>
            </a:r>
          </a:p>
          <a:p>
            <a:pPr eaLnBrk="1" hangingPunct="1"/>
            <a:endParaRPr lang="en-US" altLang="en-US" dirty="0" smtClean="0">
              <a:solidFill>
                <a:srgbClr val="000000"/>
              </a:solidFill>
            </a:endParaRPr>
          </a:p>
          <a:p>
            <a:pPr eaLnBrk="1" hangingPunct="1"/>
            <a:r>
              <a:rPr lang="en-US" altLang="en-US" dirty="0" smtClean="0">
                <a:solidFill>
                  <a:srgbClr val="000000"/>
                </a:solidFill>
              </a:rPr>
              <a:t>Environmental Considerations:  Keep</a:t>
            </a:r>
            <a:r>
              <a:rPr lang="en-US" altLang="en-US" baseline="0" dirty="0" smtClean="0">
                <a:solidFill>
                  <a:srgbClr val="000000"/>
                </a:solidFill>
              </a:rPr>
              <a:t> tops on bottles when not in use and </a:t>
            </a:r>
            <a:r>
              <a:rPr lang="en-US" altLang="en-US" dirty="0" smtClean="0">
                <a:solidFill>
                  <a:srgbClr val="000000"/>
                </a:solidFill>
              </a:rPr>
              <a:t>remember to remove all trash from the classroom.</a:t>
            </a:r>
          </a:p>
          <a:p>
            <a:pPr eaLnBrk="1" hangingPunct="1"/>
            <a:endParaRPr lang="en-US" altLang="en-US" dirty="0" smtClean="0">
              <a:solidFill>
                <a:srgbClr val="000000"/>
              </a:solidFill>
            </a:endParaRPr>
          </a:p>
          <a:p>
            <a:pPr eaLnBrk="1" hangingPunct="1"/>
            <a:r>
              <a:rPr lang="en-US" altLang="en-US" dirty="0" smtClean="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568494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45067C8-EEAE-47A3-B561-587BF2E978E0}" type="slidenum">
              <a:rPr lang="en-US" smtClean="0">
                <a:solidFill>
                  <a:prstClr val="black"/>
                </a:solidFill>
              </a:rPr>
              <a:pPr/>
              <a:t>4</a:t>
            </a:fld>
            <a:endParaRPr lang="en-US">
              <a:solidFill>
                <a:prstClr val="black"/>
              </a:solidFill>
            </a:endParaRPr>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lstStyle/>
          <a:p>
            <a:endParaRPr lang="en-US"/>
          </a:p>
        </p:txBody>
      </p:sp>
    </p:spTree>
    <p:extLst>
      <p:ext uri="{BB962C8B-B14F-4D97-AF65-F5344CB8AC3E}">
        <p14:creationId xmlns:p14="http://schemas.microsoft.com/office/powerpoint/2010/main" val="4008991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For the coach to observe how stable the shooter is, they may have to move to different sides of the shooter. To observe the shooter’s non-firing elbow (to ensure it makes contact with the ground), the coach will need to be on the shooter’s non-firing side. To observe the cant of the weapon (the sights on the weapon should be pointing towards 12 o’clock position, not 11 or 1 o’clock positions), the coach will need to watch the relationship of the front sight to the barrel from behind the shooter. The coach should look for all the other aspects of good positions as outlined in chapter 6 of this publication. The coach should also observe the total amount of weapon movement on recoil. A good stable position will have minimal movement under recoil.</a:t>
            </a:r>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902762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The Soldier orients the weapon in the direction of the detected threat. Weapon orientation includes both the horizontal plane (azimuth) and the vertical plane (elevation). Weapon orientation is complete once the sight and threat are in the Soldier’s field of view.</a:t>
            </a:r>
          </a:p>
          <a:p>
            <a:r>
              <a:rPr lang="en-US" sz="1200" b="0" i="0" u="none" strike="noStrike" kern="1200" baseline="0" dirty="0">
                <a:solidFill>
                  <a:schemeClr val="tx1"/>
                </a:solidFill>
                <a:latin typeface="Arial" panose="020B0604020202020204" pitchFamily="34" charset="0"/>
                <a:ea typeface="+mn-ea"/>
                <a:cs typeface="+mn-cs"/>
              </a:rPr>
              <a:t>Determining the aspects of the firer’s aiming (sight picture, sight alignment, point of focus) requires dialogue between the firer and the coach. Often, a shooter will not realize his aiming errors until he discovers them on his own.</a:t>
            </a:r>
          </a:p>
          <a:p>
            <a:r>
              <a:rPr lang="en-US" sz="1200" b="0" i="0" u="none" strike="noStrike" kern="1200" baseline="0" dirty="0">
                <a:solidFill>
                  <a:schemeClr val="tx1"/>
                </a:solidFill>
                <a:latin typeface="Arial" panose="020B0604020202020204" pitchFamily="34" charset="0"/>
                <a:ea typeface="+mn-ea"/>
                <a:cs typeface="+mn-cs"/>
              </a:rPr>
              <a:t>The technique of having the firer call his shots should also be used. This technique involves calling the point on the target where the sights were located at the moment of firing and matching the point called with the impact locations on the target. Calling the shot helps the firer learn to focus on the front sight during the entire firing process.</a:t>
            </a:r>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841104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The ideal position to observe trigger squeeze is from the non-firing side because the coach will have a better view of the speed of pull, finger position on the trigger, and release or pressure on the trigger after firing. The coach can look from behind the shooter to observe the barrel for lateral movement caused by slapping the trigger during firing.</a:t>
            </a:r>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651504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45067C8-EEAE-47A3-B561-587BF2E978E0}" type="slidenum">
              <a:rPr lang="en-US" smtClean="0">
                <a:solidFill>
                  <a:prstClr val="black"/>
                </a:solidFill>
              </a:rPr>
              <a:pPr/>
              <a:t>8</a:t>
            </a:fld>
            <a:endParaRPr lang="en-US">
              <a:solidFill>
                <a:prstClr val="black"/>
              </a:solidFill>
            </a:endParaRPr>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All firing happens at the weapon. This means that the coach should be focused solely on the shooter during firing and not on what is happening down range.</a:t>
            </a:r>
          </a:p>
          <a:p>
            <a:r>
              <a:rPr lang="en-US" sz="1200" b="0" i="0" u="none" strike="noStrike" kern="1200" baseline="0" dirty="0">
                <a:solidFill>
                  <a:schemeClr val="tx1"/>
                </a:solidFill>
                <a:latin typeface="Arial" panose="020B0604020202020204" pitchFamily="34" charset="0"/>
                <a:ea typeface="+mn-ea"/>
                <a:cs typeface="+mn-cs"/>
              </a:rPr>
              <a:t>There is no way for a coach to observe only the bullets impact on target and know what errors the firer made. The coach must watch the shooter during firing to determine errors and use the impacts to confirm their assumptions.</a:t>
            </a:r>
          </a:p>
          <a:p>
            <a:r>
              <a:rPr lang="en-US" sz="1200" b="0" i="0" u="none" strike="noStrike" kern="1200" baseline="0" dirty="0">
                <a:solidFill>
                  <a:schemeClr val="tx1"/>
                </a:solidFill>
                <a:latin typeface="Arial" panose="020B0604020202020204" pitchFamily="34" charset="0"/>
                <a:ea typeface="+mn-ea"/>
                <a:cs typeface="+mn-cs"/>
              </a:rPr>
              <a:t>For a coach to properly observe all aspects of firing they must be able to observe the shooter, safely, from both sides and the back. There is no prescribed coaching</a:t>
            </a:r>
          </a:p>
          <a:p>
            <a:r>
              <a:rPr lang="en-US" sz="1200" b="0" i="0" u="none" strike="noStrike" kern="1200" baseline="0" dirty="0">
                <a:solidFill>
                  <a:schemeClr val="tx1"/>
                </a:solidFill>
                <a:latin typeface="Arial" panose="020B0604020202020204" pitchFamily="34" charset="0"/>
                <a:ea typeface="+mn-ea"/>
                <a:cs typeface="+mn-cs"/>
              </a:rPr>
              <a:t>position. Coaching requires a relaxed atmosphere with open communication between the firer and the coach.</a:t>
            </a:r>
            <a:endParaRPr lang="en-US" dirty="0"/>
          </a:p>
          <a:p>
            <a:endParaRPr lang="en-US" dirty="0"/>
          </a:p>
        </p:txBody>
      </p:sp>
    </p:spTree>
    <p:extLst>
      <p:ext uri="{BB962C8B-B14F-4D97-AF65-F5344CB8AC3E}">
        <p14:creationId xmlns:p14="http://schemas.microsoft.com/office/powerpoint/2010/main" val="134551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45067C8-EEAE-47A3-B561-587BF2E978E0}" type="slidenum">
              <a:rPr lang="en-US" smtClean="0">
                <a:solidFill>
                  <a:prstClr val="black"/>
                </a:solidFill>
              </a:rPr>
              <a:pPr/>
              <a:t>9</a:t>
            </a:fld>
            <a:endParaRPr lang="en-US">
              <a:solidFill>
                <a:prstClr val="black"/>
              </a:solidFill>
            </a:endParaRPr>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Shot group analysis involves the firer correlating the shots on paper with the mental image of how the shots looked when fired. An accurate analysis of the shot group</a:t>
            </a:r>
          </a:p>
          <a:p>
            <a:r>
              <a:rPr lang="en-US" sz="1200" b="0" i="0" u="none" strike="noStrike" kern="1200" baseline="0" dirty="0">
                <a:solidFill>
                  <a:schemeClr val="tx1"/>
                </a:solidFill>
                <a:latin typeface="Arial" panose="020B0604020202020204" pitchFamily="34" charset="0"/>
                <a:ea typeface="+mn-ea"/>
                <a:cs typeface="+mn-cs"/>
              </a:rPr>
              <a:t>cannot be made by merely looking at the holes in the paper. It is more important to observe the firer than to try and analyze the target. All firing takes place at the weapon,</a:t>
            </a:r>
          </a:p>
          <a:p>
            <a:r>
              <a:rPr lang="en-US" sz="1200" b="0" i="0" u="none" strike="noStrike" kern="1200" baseline="0" dirty="0">
                <a:solidFill>
                  <a:schemeClr val="tx1"/>
                </a:solidFill>
                <a:latin typeface="Arial" panose="020B0604020202020204" pitchFamily="34" charset="0"/>
                <a:ea typeface="+mn-ea"/>
                <a:cs typeface="+mn-cs"/>
              </a:rPr>
              <a:t>and the holes in the paper are only an indicator of where the barrel was pointed when the rifle was fired. When coaches are analyzing groups, they must question the firer</a:t>
            </a:r>
          </a:p>
          <a:p>
            <a:r>
              <a:rPr lang="en-US" sz="1200" b="0" i="0" u="none" strike="noStrike" kern="1200" baseline="0" dirty="0">
                <a:solidFill>
                  <a:schemeClr val="tx1"/>
                </a:solidFill>
                <a:latin typeface="Arial" panose="020B0604020202020204" pitchFamily="34" charset="0"/>
                <a:ea typeface="+mn-ea"/>
                <a:cs typeface="+mn-cs"/>
              </a:rPr>
              <a:t>about the group to make a determination of what caused the placement of the shots.</a:t>
            </a:r>
            <a:endParaRPr lang="en-US" dirty="0"/>
          </a:p>
          <a:p>
            <a:endParaRPr lang="en-US" dirty="0"/>
          </a:p>
        </p:txBody>
      </p:sp>
    </p:spTree>
    <p:extLst>
      <p:ext uri="{BB962C8B-B14F-4D97-AF65-F5344CB8AC3E}">
        <p14:creationId xmlns:p14="http://schemas.microsoft.com/office/powerpoint/2010/main" val="882137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45067C8-EEAE-47A3-B561-587BF2E978E0}" type="slidenum">
              <a:rPr lang="en-US" smtClean="0">
                <a:solidFill>
                  <a:prstClr val="black"/>
                </a:solidFill>
              </a:rPr>
              <a:pPr/>
              <a:t>10</a:t>
            </a:fld>
            <a:endParaRPr lang="en-US">
              <a:solidFill>
                <a:prstClr val="black"/>
              </a:solidFill>
            </a:endParaRPr>
          </a:p>
        </p:txBody>
      </p:sp>
      <p:sp>
        <p:nvSpPr>
          <p:cNvPr id="6" name="Slide Image Placeholder 5"/>
          <p:cNvSpPr>
            <a:spLocks noGrp="1" noRot="1" noChangeAspect="1"/>
          </p:cNvSpPr>
          <p:nvPr>
            <p:ph type="sldImg"/>
          </p:nvPr>
        </p:nvSpPr>
        <p:spPr/>
      </p:sp>
      <p:sp>
        <p:nvSpPr>
          <p:cNvPr id="7" name="Notes Placeholder 6"/>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Shot group analysis involves the firer correlating the shots on paper with the mental image of how the shots looked when fired. An accurate analysis of the shot group</a:t>
            </a:r>
          </a:p>
          <a:p>
            <a:r>
              <a:rPr lang="en-US" sz="1200" b="0" i="0" u="none" strike="noStrike" kern="1200" baseline="0" dirty="0">
                <a:solidFill>
                  <a:schemeClr val="tx1"/>
                </a:solidFill>
                <a:latin typeface="Arial" panose="020B0604020202020204" pitchFamily="34" charset="0"/>
                <a:ea typeface="+mn-ea"/>
                <a:cs typeface="+mn-cs"/>
              </a:rPr>
              <a:t>cannot be made by merely looking at the holes in the paper. It is more important to observe the firer than to try and analyze the target. All firing takes place at the weapon,</a:t>
            </a:r>
          </a:p>
          <a:p>
            <a:r>
              <a:rPr lang="en-US" sz="1200" b="0" i="0" u="none" strike="noStrike" kern="1200" baseline="0" dirty="0">
                <a:solidFill>
                  <a:schemeClr val="tx1"/>
                </a:solidFill>
                <a:latin typeface="Arial" panose="020B0604020202020204" pitchFamily="34" charset="0"/>
                <a:ea typeface="+mn-ea"/>
                <a:cs typeface="+mn-cs"/>
              </a:rPr>
              <a:t>and the holes in the paper are only an indicator of where the barrel was pointed when the rifle was fired. When coaches are analyzing groups, they must question the firer</a:t>
            </a:r>
          </a:p>
          <a:p>
            <a:r>
              <a:rPr lang="en-US" sz="1200" b="0" i="0" u="none" strike="noStrike" kern="1200" baseline="0" dirty="0">
                <a:solidFill>
                  <a:schemeClr val="tx1"/>
                </a:solidFill>
                <a:latin typeface="Arial" panose="020B0604020202020204" pitchFamily="34" charset="0"/>
                <a:ea typeface="+mn-ea"/>
                <a:cs typeface="+mn-cs"/>
              </a:rPr>
              <a:t>about the group to make a determination of what caused the placement of the shots.</a:t>
            </a:r>
            <a:endParaRPr lang="en-US" dirty="0"/>
          </a:p>
          <a:p>
            <a:endParaRPr lang="en-US" dirty="0"/>
          </a:p>
        </p:txBody>
      </p:sp>
    </p:spTree>
    <p:extLst>
      <p:ext uri="{BB962C8B-B14F-4D97-AF65-F5344CB8AC3E}">
        <p14:creationId xmlns:p14="http://schemas.microsoft.com/office/powerpoint/2010/main" val="264749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Tree>
    <p:extLst>
      <p:ext uri="{BB962C8B-B14F-4D97-AF65-F5344CB8AC3E}">
        <p14:creationId xmlns:p14="http://schemas.microsoft.com/office/powerpoint/2010/main" val="399839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836580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160923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455180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900115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273681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113240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933855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962383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65511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80096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52856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688472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2140915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908229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12/13/2019</a:t>
            </a:fld>
            <a:endParaRPr lang="en-US" dirty="0">
              <a:solidFill>
                <a:prstClr val="black">
                  <a:tint val="75000"/>
                </a:prstClr>
              </a:solidFill>
            </a:endParaRPr>
          </a:p>
        </p:txBody>
      </p:sp>
    </p:spTree>
    <p:extLst>
      <p:ext uri="{BB962C8B-B14F-4D97-AF65-F5344CB8AC3E}">
        <p14:creationId xmlns:p14="http://schemas.microsoft.com/office/powerpoint/2010/main" val="187985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1940001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175578364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3302" y="1143001"/>
            <a:ext cx="1516762" cy="1384995"/>
          </a:xfrm>
          <a:prstGeom prst="rect">
            <a:avLst/>
          </a:prstGeom>
          <a:noFill/>
        </p:spPr>
        <p:txBody>
          <a:bodyPr wrap="none" rtlCol="0">
            <a:spAutoFit/>
          </a:bodyPr>
          <a:lstStyle/>
          <a:p>
            <a:pPr algn="ctr"/>
            <a:r>
              <a:rPr lang="en-US" sz="2800" dirty="0">
                <a:solidFill>
                  <a:prstClr val="black"/>
                </a:solidFill>
              </a:rPr>
              <a:t>LSA 9:</a:t>
            </a:r>
          </a:p>
          <a:p>
            <a:endParaRPr lang="en-US" sz="2800" dirty="0">
              <a:solidFill>
                <a:prstClr val="black"/>
              </a:solidFill>
            </a:endParaRPr>
          </a:p>
          <a:p>
            <a:r>
              <a:rPr lang="en-US" sz="2800" dirty="0">
                <a:solidFill>
                  <a:prstClr val="black"/>
                </a:solidFill>
              </a:rPr>
              <a:t>Coaching</a:t>
            </a:r>
          </a:p>
        </p:txBody>
      </p:sp>
    </p:spTree>
    <p:extLst>
      <p:ext uri="{BB962C8B-B14F-4D97-AF65-F5344CB8AC3E}">
        <p14:creationId xmlns:p14="http://schemas.microsoft.com/office/powerpoint/2010/main" val="35115002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3697" y="898627"/>
            <a:ext cx="6745495" cy="5597660"/>
          </a:xfrm>
          <a:prstGeom prst="rect">
            <a:avLst/>
          </a:prstGeom>
        </p:spPr>
      </p:pic>
    </p:spTree>
    <p:extLst>
      <p:ext uri="{BB962C8B-B14F-4D97-AF65-F5344CB8AC3E}">
        <p14:creationId xmlns:p14="http://schemas.microsoft.com/office/powerpoint/2010/main" val="18162784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0245" y="739335"/>
            <a:ext cx="6829829" cy="5573769"/>
          </a:xfrm>
          <a:prstGeom prst="rect">
            <a:avLst/>
          </a:prstGeom>
        </p:spPr>
      </p:pic>
    </p:spTree>
    <p:extLst>
      <p:ext uri="{BB962C8B-B14F-4D97-AF65-F5344CB8AC3E}">
        <p14:creationId xmlns:p14="http://schemas.microsoft.com/office/powerpoint/2010/main" val="1078136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6002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are the </a:t>
            </a:r>
            <a:r>
              <a:rPr lang="en-US" sz="2400" dirty="0" smtClean="0">
                <a:solidFill>
                  <a:prstClr val="black"/>
                </a:solidFill>
                <a:latin typeface="Arial" panose="020B0604020202020204" pitchFamily="34" charset="0"/>
                <a:cs typeface="Arial" panose="020B0604020202020204" pitchFamily="34" charset="0"/>
              </a:rPr>
              <a:t>two types of coaches?</a:t>
            </a:r>
            <a:endParaRPr lang="en-US" sz="2400" dirty="0">
              <a:solidFill>
                <a:prstClr val="black"/>
              </a:solidFill>
              <a:latin typeface="Arial" panose="020B0604020202020204" pitchFamily="34" charset="0"/>
              <a:cs typeface="Arial" panose="020B0604020202020204" pitchFamily="34" charset="0"/>
            </a:endParaRPr>
          </a:p>
        </p:txBody>
      </p:sp>
      <p:grpSp>
        <p:nvGrpSpPr>
          <p:cNvPr id="18" name="Group 17"/>
          <p:cNvGrpSpPr/>
          <p:nvPr/>
        </p:nvGrpSpPr>
        <p:grpSpPr>
          <a:xfrm>
            <a:off x="1562100" y="1868969"/>
            <a:ext cx="9182100" cy="1531730"/>
            <a:chOff x="0" y="1904300"/>
            <a:chExt cx="9182100" cy="1531730"/>
          </a:xfrm>
        </p:grpSpPr>
        <p:sp>
          <p:nvSpPr>
            <p:cNvPr id="10" name="TextBox 9"/>
            <p:cNvSpPr txBox="1"/>
            <p:nvPr/>
          </p:nvSpPr>
          <p:spPr>
            <a:xfrm>
              <a:off x="38100" y="1904300"/>
              <a:ext cx="9144000" cy="646331"/>
            </a:xfrm>
            <a:prstGeom prst="rect">
              <a:avLst/>
            </a:prstGeom>
            <a:noFill/>
          </p:spPr>
          <p:txBody>
            <a:bodyPr wrap="square" rtlCol="0">
              <a:spAutoFit/>
            </a:bodyPr>
            <a:lstStyle/>
            <a:p>
              <a:endParaRPr lang="en-US" dirty="0">
                <a:solidFill>
                  <a:prstClr val="black"/>
                </a:solidFill>
                <a:latin typeface="Arial" panose="020B0604020202020204" pitchFamily="34" charset="0"/>
                <a:cs typeface="Arial" panose="020B0604020202020204" pitchFamily="34" charset="0"/>
              </a:endParaRPr>
            </a:p>
            <a:p>
              <a:r>
                <a:rPr lang="en-US" dirty="0" smtClean="0">
                  <a:solidFill>
                    <a:prstClr val="black"/>
                  </a:solidFill>
                  <a:latin typeface="Arial" panose="020B0604020202020204" pitchFamily="34" charset="0"/>
                  <a:cs typeface="Arial" panose="020B0604020202020204" pitchFamily="34" charset="0"/>
                </a:rPr>
                <a:t>Peer and Experience</a:t>
              </a:r>
              <a:endParaRPr lang="en-US" dirty="0">
                <a:solidFill>
                  <a:prstClr val="black"/>
                </a:solidFill>
                <a:latin typeface="Arial" panose="020B0604020202020204" pitchFamily="34" charset="0"/>
                <a:cs typeface="Arial" panose="020B0604020202020204" pitchFamily="34" charset="0"/>
              </a:endParaRP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28647" y="2635174"/>
            <a:ext cx="9144000" cy="441275"/>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smtClean="0">
                <a:solidFill>
                  <a:prstClr val="black"/>
                </a:solidFill>
                <a:latin typeface="Arial"/>
                <a:cs typeface="Arial"/>
              </a:rPr>
              <a:t>Where should the coaches eyes be during the shot process?</a:t>
            </a:r>
            <a:endParaRPr lang="en-US" sz="2400" dirty="0">
              <a:solidFill>
                <a:prstClr val="black"/>
              </a:solidFill>
              <a:latin typeface="Arial"/>
              <a:cs typeface="Arial"/>
            </a:endParaRPr>
          </a:p>
        </p:txBody>
      </p:sp>
      <p:sp>
        <p:nvSpPr>
          <p:cNvPr id="15" name="Rectangle 14"/>
          <p:cNvSpPr/>
          <p:nvPr/>
        </p:nvSpPr>
        <p:spPr>
          <a:xfrm>
            <a:off x="1600200" y="3136955"/>
            <a:ext cx="9144000" cy="369332"/>
          </a:xfrm>
          <a:prstGeom prst="rect">
            <a:avLst/>
          </a:prstGeom>
        </p:spPr>
        <p:txBody>
          <a:bodyPr wrap="square">
            <a:spAutoFit/>
          </a:bodyPr>
          <a:lstStyle/>
          <a:p>
            <a:r>
              <a:rPr lang="en-US" dirty="0" smtClean="0">
                <a:solidFill>
                  <a:prstClr val="black"/>
                </a:solidFill>
                <a:latin typeface="Arial" panose="020B0604020202020204" pitchFamily="34" charset="0"/>
                <a:cs typeface="Arial" panose="020B0604020202020204" pitchFamily="34" charset="0"/>
              </a:rPr>
              <a:t>On the shooter and weapon </a:t>
            </a:r>
            <a:endParaRPr lang="en-US" dirty="0">
              <a:solidFill>
                <a:prstClr val="black"/>
              </a:solidFill>
              <a:latin typeface="Arial" panose="020B0604020202020204" pitchFamily="34" charset="0"/>
              <a:cs typeface="Arial" panose="020B0604020202020204" pitchFamily="34" charset="0"/>
            </a:endParaRPr>
          </a:p>
        </p:txBody>
      </p:sp>
      <p:sp>
        <p:nvSpPr>
          <p:cNvPr id="12" name="object 4"/>
          <p:cNvSpPr txBox="1"/>
          <p:nvPr/>
        </p:nvSpPr>
        <p:spPr>
          <a:xfrm>
            <a:off x="1524000" y="1067568"/>
            <a:ext cx="9144000" cy="380232"/>
          </a:xfrm>
          <a:prstGeom prst="rect">
            <a:avLst/>
          </a:prstGeom>
        </p:spPr>
        <p:txBody>
          <a:bodyPr vert="horz" wrap="square" lIns="0" tIns="10795" rIns="0" bIns="0" rtlCol="0">
            <a:spAutoFit/>
          </a:bodyPr>
          <a:lstStyle/>
          <a:p>
            <a:pPr algn="ctr">
              <a:spcBef>
                <a:spcPts val="690"/>
              </a:spcBef>
            </a:pPr>
            <a:r>
              <a:rPr lang="en-US" sz="2400" spc="-5" dirty="0" smtClean="0">
                <a:solidFill>
                  <a:prstClr val="black"/>
                </a:solidFill>
                <a:latin typeface="Arial"/>
                <a:cs typeface="Arial"/>
              </a:rPr>
              <a:t>COACHING</a:t>
            </a:r>
            <a:endParaRPr lang="en-US" sz="2400" dirty="0">
              <a:solidFill>
                <a:prstClr val="black"/>
              </a:solidFill>
              <a:latin typeface="Arial"/>
              <a:cs typeface="Arial"/>
            </a:endParaRPr>
          </a:p>
        </p:txBody>
      </p:sp>
      <p:sp>
        <p:nvSpPr>
          <p:cNvPr id="6" name="TextBox 5"/>
          <p:cNvSpPr txBox="1"/>
          <p:nvPr/>
        </p:nvSpPr>
        <p:spPr>
          <a:xfrm>
            <a:off x="1600200" y="3706773"/>
            <a:ext cx="7852471" cy="461665"/>
          </a:xfrm>
          <a:prstGeom prst="rect">
            <a:avLst/>
          </a:prstGeom>
          <a:noFill/>
        </p:spPr>
        <p:txBody>
          <a:bodyPr wrap="none" rtlCol="0">
            <a:spAutoFit/>
          </a:bodyPr>
          <a:lstStyle/>
          <a:p>
            <a:r>
              <a:rPr lang="en-US" sz="2400" dirty="0" smtClean="0"/>
              <a:t>What are the key </a:t>
            </a:r>
            <a:r>
              <a:rPr lang="en-US" sz="2400" dirty="0" smtClean="0"/>
              <a:t>topics the </a:t>
            </a:r>
            <a:r>
              <a:rPr lang="en-US" sz="2400" dirty="0" smtClean="0"/>
              <a:t>shooter and coach dialog cover? </a:t>
            </a:r>
            <a:endParaRPr lang="en-US" sz="2400" dirty="0"/>
          </a:p>
        </p:txBody>
      </p:sp>
      <p:sp>
        <p:nvSpPr>
          <p:cNvPr id="7" name="TextBox 6"/>
          <p:cNvSpPr txBox="1"/>
          <p:nvPr/>
        </p:nvSpPr>
        <p:spPr>
          <a:xfrm>
            <a:off x="1717288" y="4263823"/>
            <a:ext cx="6612836" cy="1754326"/>
          </a:xfrm>
          <a:prstGeom prst="rect">
            <a:avLst/>
          </a:prstGeom>
          <a:noFill/>
        </p:spPr>
        <p:txBody>
          <a:bodyPr wrap="none" rtlCol="0">
            <a:spAutoFit/>
          </a:bodyPr>
          <a:lstStyle/>
          <a:p>
            <a:pPr marL="342900" indent="-342900">
              <a:buAutoNum type="arabicPeriod"/>
            </a:pPr>
            <a:r>
              <a:rPr lang="en-US" dirty="0" smtClean="0"/>
              <a:t>Determine </a:t>
            </a:r>
            <a:r>
              <a:rPr lang="en-US" dirty="0"/>
              <a:t>shooters Point of Aim (</a:t>
            </a:r>
            <a:r>
              <a:rPr lang="en-US" dirty="0" smtClean="0"/>
              <a:t>POA)</a:t>
            </a:r>
          </a:p>
          <a:p>
            <a:pPr marL="342900" indent="-342900">
              <a:buAutoNum type="arabicPeriod"/>
            </a:pPr>
            <a:r>
              <a:rPr lang="en-US" dirty="0" smtClean="0"/>
              <a:t>Determine </a:t>
            </a:r>
            <a:r>
              <a:rPr lang="en-US" dirty="0"/>
              <a:t>Shooters desired Point of Impact (POI)</a:t>
            </a:r>
          </a:p>
          <a:p>
            <a:pPr marL="342900" indent="-342900">
              <a:buAutoNum type="arabicPeriod"/>
            </a:pPr>
            <a:r>
              <a:rPr lang="en-US" dirty="0" smtClean="0"/>
              <a:t>Position </a:t>
            </a:r>
            <a:r>
              <a:rPr lang="en-US" dirty="0"/>
              <a:t>Critiques (8 components of support</a:t>
            </a:r>
            <a:r>
              <a:rPr lang="en-US" dirty="0" smtClean="0"/>
              <a:t>)</a:t>
            </a:r>
          </a:p>
          <a:p>
            <a:pPr marL="342900" indent="-342900">
              <a:buAutoNum type="arabicPeriod"/>
            </a:pPr>
            <a:r>
              <a:rPr lang="en-US" dirty="0" smtClean="0"/>
              <a:t>Aiming </a:t>
            </a:r>
            <a:r>
              <a:rPr lang="en-US" dirty="0"/>
              <a:t>Critiques (Aiming Sequence</a:t>
            </a:r>
            <a:r>
              <a:rPr lang="en-US" dirty="0" smtClean="0"/>
              <a:t>)</a:t>
            </a:r>
            <a:endParaRPr lang="en-US" dirty="0"/>
          </a:p>
          <a:p>
            <a:pPr marL="342900" indent="-342900">
              <a:buAutoNum type="arabicPeriod"/>
            </a:pPr>
            <a:r>
              <a:rPr lang="en-US" dirty="0" smtClean="0"/>
              <a:t>Determine </a:t>
            </a:r>
            <a:r>
              <a:rPr lang="en-US" dirty="0"/>
              <a:t>Shot Process interruptions during course of fire</a:t>
            </a:r>
          </a:p>
          <a:p>
            <a:pPr marL="342900" indent="-342900">
              <a:buAutoNum type="arabicPeriod"/>
            </a:pPr>
            <a:r>
              <a:rPr lang="en-US" dirty="0" smtClean="0"/>
              <a:t>Critique </a:t>
            </a:r>
            <a:r>
              <a:rPr lang="en-US" dirty="0"/>
              <a:t>Control (Trigger Squeeze), (Follow-Through Sequence)</a:t>
            </a:r>
          </a:p>
        </p:txBody>
      </p:sp>
    </p:spTree>
    <p:extLst>
      <p:ext uri="{BB962C8B-B14F-4D97-AF65-F5344CB8AC3E}">
        <p14:creationId xmlns:p14="http://schemas.microsoft.com/office/powerpoint/2010/main" val="184485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3293209"/>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Carbine and TC 3-20.0 Integrated Weapons Training</a:t>
            </a:r>
          </a:p>
          <a:p>
            <a:r>
              <a:rPr lang="en-US" sz="1600" dirty="0">
                <a:solidFill>
                  <a:prstClr val="black"/>
                </a:solidFill>
                <a:latin typeface="Arial" panose="020B0604020202020204" pitchFamily="34" charset="0"/>
                <a:cs typeface="Arial" panose="020B0604020202020204" pitchFamily="34" charset="0"/>
              </a:rPr>
              <a:t>Strategy.</a:t>
            </a:r>
            <a:endParaRPr lang="en-US" sz="1600" dirty="0">
              <a:solidFill>
                <a:srgbClr val="000000"/>
              </a:solidFill>
              <a:latin typeface="Arial" panose="020B0604020202020204" pitchFamily="34" charset="0"/>
              <a:cs typeface="Arial" panose="020B0604020202020204" pitchFamily="34" charset="0"/>
            </a:endParaRPr>
          </a:p>
          <a:p>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9665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682634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15208" y="2572803"/>
            <a:ext cx="9144000" cy="646331"/>
          </a:xfrm>
          <a:prstGeom prst="rect">
            <a:avLst/>
          </a:prstGeom>
        </p:spPr>
        <p:txBody>
          <a:bodyPr wrap="square">
            <a:spAutoFit/>
          </a:bodyPr>
          <a:lstStyle/>
          <a:p>
            <a:pPr algn="ctr"/>
            <a:r>
              <a:rPr lang="en-US" dirty="0">
                <a:solidFill>
                  <a:prstClr val="black"/>
                </a:solidFill>
                <a:latin typeface="Arial" panose="020B0604020202020204" pitchFamily="34" charset="0"/>
                <a:cs typeface="Arial" panose="020B0604020202020204" pitchFamily="34" charset="0"/>
              </a:rPr>
              <a:t>The process of having a Soldier observe the firer to look for shooting errors that the firer themselves may not consciously know they are making</a:t>
            </a:r>
          </a:p>
        </p:txBody>
      </p:sp>
      <p:sp>
        <p:nvSpPr>
          <p:cNvPr id="5" name="Rectangle 4"/>
          <p:cNvSpPr/>
          <p:nvPr/>
        </p:nvSpPr>
        <p:spPr>
          <a:xfrm>
            <a:off x="1515209" y="3377599"/>
            <a:ext cx="9135207" cy="923330"/>
          </a:xfrm>
          <a:prstGeom prst="rect">
            <a:avLst/>
          </a:prstGeom>
        </p:spPr>
        <p:txBody>
          <a:bodyPr wrap="square">
            <a:spAutoFit/>
          </a:bodyPr>
          <a:lstStyle/>
          <a:p>
            <a:pPr algn="ctr"/>
            <a:r>
              <a:rPr lang="en-US" dirty="0">
                <a:solidFill>
                  <a:prstClr val="black"/>
                </a:solidFill>
                <a:latin typeface="Arial" panose="020B0604020202020204" pitchFamily="34" charset="0"/>
                <a:cs typeface="Arial" panose="020B0604020202020204" pitchFamily="34" charset="0"/>
              </a:rPr>
              <a:t> Two types of coaches exist:</a:t>
            </a:r>
          </a:p>
          <a:p>
            <a:pPr algn="ctr"/>
            <a:r>
              <a:rPr lang="en-US" dirty="0">
                <a:solidFill>
                  <a:prstClr val="black"/>
                </a:solidFill>
                <a:latin typeface="Arial" panose="020B0604020202020204" pitchFamily="34" charset="0"/>
                <a:cs typeface="Arial" panose="020B0604020202020204" pitchFamily="34" charset="0"/>
              </a:rPr>
              <a:t> The Experienced Coach</a:t>
            </a:r>
          </a:p>
          <a:p>
            <a:pPr algn="ctr"/>
            <a:r>
              <a:rPr lang="en-US" dirty="0">
                <a:solidFill>
                  <a:prstClr val="black"/>
                </a:solidFill>
                <a:latin typeface="Arial" panose="020B0604020202020204" pitchFamily="34" charset="0"/>
                <a:cs typeface="Arial" panose="020B0604020202020204" pitchFamily="34" charset="0"/>
              </a:rPr>
              <a:t>The Peer Coach</a:t>
            </a:r>
          </a:p>
        </p:txBody>
      </p:sp>
      <p:sp>
        <p:nvSpPr>
          <p:cNvPr id="2" name="Rectangle 1">
            <a:extLst>
              <a:ext uri="{FF2B5EF4-FFF2-40B4-BE49-F238E27FC236}">
                <a16:creationId xmlns="" xmlns:a16="http://schemas.microsoft.com/office/drawing/2014/main" id="{15F0F6B5-1870-4804-8EAF-A2013EFB9C98}"/>
              </a:ext>
            </a:extLst>
          </p:cNvPr>
          <p:cNvSpPr/>
          <p:nvPr/>
        </p:nvSpPr>
        <p:spPr>
          <a:xfrm>
            <a:off x="1524001" y="990601"/>
            <a:ext cx="9126414" cy="461665"/>
          </a:xfrm>
          <a:prstGeom prst="rect">
            <a:avLst/>
          </a:prstGeom>
        </p:spPr>
        <p:txBody>
          <a:bodyPr wrap="square">
            <a:spAutoFit/>
          </a:bodyPr>
          <a:lstStyle/>
          <a:p>
            <a:pPr algn="ctr"/>
            <a:r>
              <a:rPr lang="en-US" sz="2400" dirty="0">
                <a:solidFill>
                  <a:prstClr val="black"/>
                </a:solidFill>
                <a:latin typeface="Arial" panose="020B0604020202020204" pitchFamily="34" charset="0"/>
                <a:cs typeface="Arial" panose="020B0604020202020204" pitchFamily="34" charset="0"/>
              </a:rPr>
              <a:t>COACHING</a:t>
            </a:r>
            <a:endParaRPr lang="en-US" sz="2400" dirty="0">
              <a:solidFill>
                <a:prstClr val="black"/>
              </a:solidFill>
            </a:endParaRPr>
          </a:p>
        </p:txBody>
      </p:sp>
    </p:spTree>
    <p:extLst>
      <p:ext uri="{BB962C8B-B14F-4D97-AF65-F5344CB8AC3E}">
        <p14:creationId xmlns:p14="http://schemas.microsoft.com/office/powerpoint/2010/main" val="331533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p:cNvSpPr txBox="1"/>
          <p:nvPr/>
        </p:nvSpPr>
        <p:spPr>
          <a:xfrm>
            <a:off x="1524000" y="1143001"/>
            <a:ext cx="9144000" cy="377507"/>
          </a:xfrm>
          <a:prstGeom prst="rect">
            <a:avLst/>
          </a:prstGeom>
        </p:spPr>
        <p:txBody>
          <a:bodyPr vert="horz" wrap="square" lIns="0" tIns="8096" rIns="0" bIns="0" rtlCol="0">
            <a:spAutoFit/>
          </a:bodyPr>
          <a:lstStyle/>
          <a:p>
            <a:pPr marL="37624" algn="ctr"/>
            <a:r>
              <a:rPr lang="en-US" sz="2400" spc="-4" dirty="0">
                <a:solidFill>
                  <a:prstClr val="black"/>
                </a:solidFill>
                <a:latin typeface="Arial"/>
                <a:cs typeface="Arial"/>
              </a:rPr>
              <a:t>STABILITY</a:t>
            </a:r>
            <a:endParaRPr sz="2400" dirty="0">
              <a:solidFill>
                <a:prstClr val="black"/>
              </a:solidFill>
              <a:latin typeface="Arial"/>
              <a:cs typeface="Arial"/>
            </a:endParaRPr>
          </a:p>
        </p:txBody>
      </p:sp>
      <p:sp>
        <p:nvSpPr>
          <p:cNvPr id="8" name="TextBox 7">
            <a:extLst>
              <a:ext uri="{FF2B5EF4-FFF2-40B4-BE49-F238E27FC236}">
                <a16:creationId xmlns="" xmlns:a16="http://schemas.microsoft.com/office/drawing/2014/main" id="{FDDC9449-BC71-4A29-9963-79BA2F716D90}"/>
              </a:ext>
            </a:extLst>
          </p:cNvPr>
          <p:cNvSpPr txBox="1"/>
          <p:nvPr/>
        </p:nvSpPr>
        <p:spPr>
          <a:xfrm>
            <a:off x="1524000" y="1821058"/>
            <a:ext cx="9144000" cy="369332"/>
          </a:xfrm>
          <a:prstGeom prst="rect">
            <a:avLst/>
          </a:prstGeom>
          <a:noFill/>
        </p:spPr>
        <p:txBody>
          <a:bodyPr wrap="square" rtlCol="0">
            <a:spAutoFit/>
          </a:bodyPr>
          <a:lstStyle/>
          <a:p>
            <a:pPr algn="ctr"/>
            <a:r>
              <a:rPr lang="en-US" dirty="0">
                <a:solidFill>
                  <a:prstClr val="black"/>
                </a:solidFill>
                <a:latin typeface="Arial" panose="020B0604020202020204" pitchFamily="34" charset="0"/>
              </a:rPr>
              <a:t>Combinations of Support</a:t>
            </a:r>
          </a:p>
        </p:txBody>
      </p:sp>
      <p:grpSp>
        <p:nvGrpSpPr>
          <p:cNvPr id="7" name="Group 6"/>
          <p:cNvGrpSpPr/>
          <p:nvPr/>
        </p:nvGrpSpPr>
        <p:grpSpPr>
          <a:xfrm>
            <a:off x="2420756" y="2190391"/>
            <a:ext cx="7350488" cy="4385893"/>
            <a:chOff x="2250831" y="1746742"/>
            <a:chExt cx="9152450" cy="5111258"/>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0831" y="1746742"/>
              <a:ext cx="7666887" cy="5111258"/>
            </a:xfrm>
            <a:prstGeom prst="rect">
              <a:avLst/>
            </a:prstGeom>
          </p:spPr>
        </p:pic>
        <p:pic>
          <p:nvPicPr>
            <p:cNvPr id="3" name="Picture 2"/>
            <p:cNvPicPr>
              <a:picLocks noChangeAspect="1"/>
            </p:cNvPicPr>
            <p:nvPr/>
          </p:nvPicPr>
          <p:blipFill>
            <a:blip r:embed="rId4"/>
            <a:stretch>
              <a:fillRect/>
            </a:stretch>
          </p:blipFill>
          <p:spPr>
            <a:xfrm>
              <a:off x="7624360" y="1751673"/>
              <a:ext cx="3778921" cy="5106327"/>
            </a:xfrm>
            <a:prstGeom prst="rect">
              <a:avLst/>
            </a:prstGeom>
          </p:spPr>
        </p:pic>
      </p:grpSp>
    </p:spTree>
    <p:extLst>
      <p:ext uri="{BB962C8B-B14F-4D97-AF65-F5344CB8AC3E}">
        <p14:creationId xmlns:p14="http://schemas.microsoft.com/office/powerpoint/2010/main" val="134149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p:cNvSpPr txBox="1"/>
          <p:nvPr/>
        </p:nvSpPr>
        <p:spPr>
          <a:xfrm>
            <a:off x="1524000" y="1066801"/>
            <a:ext cx="9144000" cy="377507"/>
          </a:xfrm>
          <a:prstGeom prst="rect">
            <a:avLst/>
          </a:prstGeom>
        </p:spPr>
        <p:txBody>
          <a:bodyPr vert="horz" wrap="square" lIns="0" tIns="8096" rIns="0" bIns="0" rtlCol="0">
            <a:spAutoFit/>
          </a:bodyPr>
          <a:lstStyle/>
          <a:p>
            <a:pPr marL="37624" algn="ctr"/>
            <a:r>
              <a:rPr lang="en-US" sz="2400" spc="-4" dirty="0">
                <a:solidFill>
                  <a:prstClr val="black"/>
                </a:solidFill>
                <a:latin typeface="Arial"/>
                <a:cs typeface="Arial"/>
              </a:rPr>
              <a:t>AIMING ACTIONS</a:t>
            </a:r>
            <a:endParaRPr sz="2400" dirty="0">
              <a:solidFill>
                <a:prstClr val="black"/>
              </a:solidFill>
              <a:latin typeface="Arial"/>
              <a:cs typeface="Arial"/>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26608" t="322" r="-1742" b="-322"/>
          <a:stretch/>
        </p:blipFill>
        <p:spPr>
          <a:xfrm>
            <a:off x="3164827" y="2145973"/>
            <a:ext cx="6739815" cy="4407227"/>
          </a:xfrm>
          <a:prstGeom prst="rect">
            <a:avLst/>
          </a:prstGeom>
        </p:spPr>
      </p:pic>
      <p:grpSp>
        <p:nvGrpSpPr>
          <p:cNvPr id="30" name="Group 29"/>
          <p:cNvGrpSpPr/>
          <p:nvPr/>
        </p:nvGrpSpPr>
        <p:grpSpPr>
          <a:xfrm>
            <a:off x="4119326" y="3402191"/>
            <a:ext cx="1467068" cy="1073478"/>
            <a:chOff x="3235261" y="3100165"/>
            <a:chExt cx="1956090" cy="1431303"/>
          </a:xfrm>
        </p:grpSpPr>
        <p:grpSp>
          <p:nvGrpSpPr>
            <p:cNvPr id="11" name="Group 10"/>
            <p:cNvGrpSpPr/>
            <p:nvPr/>
          </p:nvGrpSpPr>
          <p:grpSpPr>
            <a:xfrm>
              <a:off x="3235261" y="3100165"/>
              <a:ext cx="1956090" cy="1122123"/>
              <a:chOff x="266700" y="3500176"/>
              <a:chExt cx="1956090" cy="1122123"/>
            </a:xfrm>
          </p:grpSpPr>
          <p:sp>
            <p:nvSpPr>
              <p:cNvPr id="12" name="TextBox 11"/>
              <p:cNvSpPr txBox="1"/>
              <p:nvPr/>
            </p:nvSpPr>
            <p:spPr>
              <a:xfrm>
                <a:off x="266700" y="4222190"/>
                <a:ext cx="1956090" cy="400109"/>
              </a:xfrm>
              <a:prstGeom prst="rect">
                <a:avLst/>
              </a:prstGeom>
              <a:noFill/>
            </p:spPr>
            <p:txBody>
              <a:bodyPr wrap="none" rtlCol="0">
                <a:spAutoFit/>
              </a:bodyPr>
              <a:lstStyle/>
              <a:p>
                <a:r>
                  <a:rPr lang="en-US" sz="1350" dirty="0">
                    <a:solidFill>
                      <a:srgbClr val="FF0000"/>
                    </a:solidFill>
                  </a:rPr>
                  <a:t>2. Sight Alignment</a:t>
                </a:r>
              </a:p>
            </p:txBody>
          </p:sp>
          <p:cxnSp>
            <p:nvCxnSpPr>
              <p:cNvPr id="13" name="Straight Arrow Connector 12"/>
              <p:cNvCxnSpPr/>
              <p:nvPr/>
            </p:nvCxnSpPr>
            <p:spPr>
              <a:xfrm flipV="1">
                <a:off x="1044441" y="3500176"/>
                <a:ext cx="890280" cy="59750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8" name="TextBox 17"/>
            <p:cNvSpPr txBox="1"/>
            <p:nvPr/>
          </p:nvSpPr>
          <p:spPr>
            <a:xfrm>
              <a:off x="3235261" y="4131359"/>
              <a:ext cx="1653786" cy="400109"/>
            </a:xfrm>
            <a:prstGeom prst="rect">
              <a:avLst/>
            </a:prstGeom>
            <a:noFill/>
          </p:spPr>
          <p:txBody>
            <a:bodyPr wrap="none" rtlCol="0">
              <a:spAutoFit/>
            </a:bodyPr>
            <a:lstStyle/>
            <a:p>
              <a:r>
                <a:rPr lang="en-US" sz="1350" dirty="0">
                  <a:solidFill>
                    <a:srgbClr val="FF0000"/>
                  </a:solidFill>
                </a:rPr>
                <a:t>3. Sight Picture</a:t>
              </a:r>
            </a:p>
          </p:txBody>
        </p:sp>
      </p:grpSp>
      <p:grpSp>
        <p:nvGrpSpPr>
          <p:cNvPr id="31" name="Group 30"/>
          <p:cNvGrpSpPr/>
          <p:nvPr/>
        </p:nvGrpSpPr>
        <p:grpSpPr>
          <a:xfrm>
            <a:off x="6540894" y="3723886"/>
            <a:ext cx="2318075" cy="600164"/>
            <a:chOff x="6524594" y="3585563"/>
            <a:chExt cx="3090767" cy="800218"/>
          </a:xfrm>
        </p:grpSpPr>
        <p:sp>
          <p:nvSpPr>
            <p:cNvPr id="21" name="TextBox 20"/>
            <p:cNvSpPr txBox="1"/>
            <p:nvPr/>
          </p:nvSpPr>
          <p:spPr>
            <a:xfrm>
              <a:off x="6524594" y="3585563"/>
              <a:ext cx="1624463" cy="400109"/>
            </a:xfrm>
            <a:prstGeom prst="rect">
              <a:avLst/>
            </a:prstGeom>
            <a:noFill/>
          </p:spPr>
          <p:txBody>
            <a:bodyPr wrap="none" rtlCol="0">
              <a:spAutoFit/>
            </a:bodyPr>
            <a:lstStyle/>
            <a:p>
              <a:r>
                <a:rPr lang="en-US" sz="1350" dirty="0">
                  <a:solidFill>
                    <a:prstClr val="white"/>
                  </a:solidFill>
                </a:rPr>
                <a:t>4. Point of Aim</a:t>
              </a:r>
            </a:p>
          </p:txBody>
        </p:sp>
        <p:sp>
          <p:nvSpPr>
            <p:cNvPr id="24" name="TextBox 23"/>
            <p:cNvSpPr txBox="1"/>
            <p:nvPr/>
          </p:nvSpPr>
          <p:spPr>
            <a:xfrm>
              <a:off x="6944545" y="3985672"/>
              <a:ext cx="2670816" cy="400109"/>
            </a:xfrm>
            <a:prstGeom prst="rect">
              <a:avLst/>
            </a:prstGeom>
            <a:noFill/>
          </p:spPr>
          <p:txBody>
            <a:bodyPr wrap="none" rtlCol="0">
              <a:spAutoFit/>
            </a:bodyPr>
            <a:lstStyle/>
            <a:p>
              <a:r>
                <a:rPr lang="en-US" sz="1350" dirty="0">
                  <a:solidFill>
                    <a:prstClr val="white"/>
                  </a:solidFill>
                </a:rPr>
                <a:t>5. Desired Point of Impact</a:t>
              </a:r>
            </a:p>
          </p:txBody>
        </p:sp>
      </p:grpSp>
      <p:grpSp>
        <p:nvGrpSpPr>
          <p:cNvPr id="28" name="Group 27"/>
          <p:cNvGrpSpPr/>
          <p:nvPr/>
        </p:nvGrpSpPr>
        <p:grpSpPr>
          <a:xfrm>
            <a:off x="3876789" y="2098058"/>
            <a:ext cx="1995010" cy="390977"/>
            <a:chOff x="3137052" y="1654409"/>
            <a:chExt cx="2660013" cy="521302"/>
          </a:xfrm>
        </p:grpSpPr>
        <p:sp>
          <p:nvSpPr>
            <p:cNvPr id="15" name="TextBox 14"/>
            <p:cNvSpPr txBox="1"/>
            <p:nvPr/>
          </p:nvSpPr>
          <p:spPr>
            <a:xfrm>
              <a:off x="3137052" y="1654409"/>
              <a:ext cx="2660013" cy="400109"/>
            </a:xfrm>
            <a:prstGeom prst="rect">
              <a:avLst/>
            </a:prstGeom>
            <a:noFill/>
          </p:spPr>
          <p:txBody>
            <a:bodyPr wrap="square" rtlCol="0">
              <a:spAutoFit/>
            </a:bodyPr>
            <a:lstStyle/>
            <a:p>
              <a:r>
                <a:rPr lang="en-US" sz="1350" dirty="0">
                  <a:solidFill>
                    <a:srgbClr val="EEECE1"/>
                  </a:solidFill>
                </a:rPr>
                <a:t>1. Weapon Orientation</a:t>
              </a:r>
            </a:p>
          </p:txBody>
        </p:sp>
        <p:sp>
          <p:nvSpPr>
            <p:cNvPr id="27" name="Right Brace 26"/>
            <p:cNvSpPr/>
            <p:nvPr/>
          </p:nvSpPr>
          <p:spPr>
            <a:xfrm rot="16200000">
              <a:off x="4427289" y="805935"/>
              <a:ext cx="177748" cy="2561804"/>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ln>
                  <a:solidFill>
                    <a:srgbClr val="FF0000"/>
                  </a:solidFill>
                </a:ln>
                <a:solidFill>
                  <a:prstClr val="black"/>
                </a:solidFill>
              </a:endParaRPr>
            </a:p>
          </p:txBody>
        </p:sp>
      </p:grpSp>
    </p:spTree>
    <p:extLst>
      <p:ext uri="{BB962C8B-B14F-4D97-AF65-F5344CB8AC3E}">
        <p14:creationId xmlns:p14="http://schemas.microsoft.com/office/powerpoint/2010/main" val="413975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4"/>
          <p:cNvSpPr txBox="1"/>
          <p:nvPr/>
        </p:nvSpPr>
        <p:spPr>
          <a:xfrm>
            <a:off x="1524000" y="1066801"/>
            <a:ext cx="9144000" cy="377507"/>
          </a:xfrm>
          <a:prstGeom prst="rect">
            <a:avLst/>
          </a:prstGeom>
        </p:spPr>
        <p:txBody>
          <a:bodyPr vert="horz" wrap="square" lIns="0" tIns="8096" rIns="0" bIns="0" rtlCol="0">
            <a:spAutoFit/>
          </a:bodyPr>
          <a:lstStyle/>
          <a:p>
            <a:pPr marL="37624" algn="ctr"/>
            <a:r>
              <a:rPr lang="en-US" sz="2400" spc="-4" dirty="0">
                <a:solidFill>
                  <a:prstClr val="black"/>
                </a:solidFill>
                <a:latin typeface="Arial"/>
                <a:cs typeface="Arial"/>
              </a:rPr>
              <a:t>FOLLOW-THROUGH SEQUENCE</a:t>
            </a:r>
            <a:endParaRPr lang="en-US" sz="2400" dirty="0">
              <a:solidFill>
                <a:prstClr val="black"/>
              </a:solidFill>
              <a:latin typeface="Arial"/>
              <a:cs typeface="Aria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4724" y="2338637"/>
            <a:ext cx="7186285" cy="3008212"/>
          </a:xfrm>
          <a:prstGeom prst="rect">
            <a:avLst/>
          </a:prstGeom>
        </p:spPr>
      </p:pic>
      <p:grpSp>
        <p:nvGrpSpPr>
          <p:cNvPr id="46" name="Group 45"/>
          <p:cNvGrpSpPr/>
          <p:nvPr/>
        </p:nvGrpSpPr>
        <p:grpSpPr>
          <a:xfrm>
            <a:off x="2548049" y="3816560"/>
            <a:ext cx="1459823" cy="585692"/>
            <a:chOff x="266700" y="4222191"/>
            <a:chExt cx="1742857" cy="686875"/>
          </a:xfrm>
        </p:grpSpPr>
        <p:sp>
          <p:nvSpPr>
            <p:cNvPr id="9" name="TextBox 8"/>
            <p:cNvSpPr txBox="1"/>
            <p:nvPr/>
          </p:nvSpPr>
          <p:spPr>
            <a:xfrm>
              <a:off x="266700" y="4222191"/>
              <a:ext cx="1742857" cy="351924"/>
            </a:xfrm>
            <a:prstGeom prst="rect">
              <a:avLst/>
            </a:prstGeom>
            <a:noFill/>
          </p:spPr>
          <p:txBody>
            <a:bodyPr wrap="none" rtlCol="0">
              <a:spAutoFit/>
            </a:bodyPr>
            <a:lstStyle/>
            <a:p>
              <a:r>
                <a:rPr lang="en-US" sz="1350" dirty="0">
                  <a:solidFill>
                    <a:srgbClr val="EEECE1"/>
                  </a:solidFill>
                </a:rPr>
                <a:t>2. Recoil Recovery</a:t>
              </a:r>
            </a:p>
          </p:txBody>
        </p:sp>
        <p:cxnSp>
          <p:nvCxnSpPr>
            <p:cNvPr id="14" name="Straight Arrow Connector 13"/>
            <p:cNvCxnSpPr>
              <a:stCxn id="9" idx="2"/>
            </p:cNvCxnSpPr>
            <p:nvPr/>
          </p:nvCxnSpPr>
          <p:spPr>
            <a:xfrm>
              <a:off x="1138129" y="4574115"/>
              <a:ext cx="739487" cy="33495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4" name="Group 43"/>
          <p:cNvGrpSpPr/>
          <p:nvPr/>
        </p:nvGrpSpPr>
        <p:grpSpPr>
          <a:xfrm>
            <a:off x="2541028" y="3079936"/>
            <a:ext cx="1902525" cy="1135760"/>
            <a:chOff x="257337" y="3130350"/>
            <a:chExt cx="2271391" cy="1331972"/>
          </a:xfrm>
        </p:grpSpPr>
        <p:sp>
          <p:nvSpPr>
            <p:cNvPr id="4" name="TextBox 3"/>
            <p:cNvSpPr txBox="1"/>
            <p:nvPr/>
          </p:nvSpPr>
          <p:spPr>
            <a:xfrm>
              <a:off x="257337" y="3130350"/>
              <a:ext cx="2271391" cy="351924"/>
            </a:xfrm>
            <a:prstGeom prst="rect">
              <a:avLst/>
            </a:prstGeom>
            <a:noFill/>
          </p:spPr>
          <p:txBody>
            <a:bodyPr wrap="square" rtlCol="0">
              <a:spAutoFit/>
            </a:bodyPr>
            <a:lstStyle/>
            <a:p>
              <a:r>
                <a:rPr lang="en-US" sz="1350" dirty="0">
                  <a:solidFill>
                    <a:srgbClr val="EEECE1"/>
                  </a:solidFill>
                </a:rPr>
                <a:t>1. Recoil management</a:t>
              </a:r>
            </a:p>
          </p:txBody>
        </p:sp>
        <p:cxnSp>
          <p:nvCxnSpPr>
            <p:cNvPr id="18" name="Straight Arrow Connector 17"/>
            <p:cNvCxnSpPr>
              <a:stCxn id="4" idx="2"/>
            </p:cNvCxnSpPr>
            <p:nvPr/>
          </p:nvCxnSpPr>
          <p:spPr>
            <a:xfrm>
              <a:off x="1393033" y="3482274"/>
              <a:ext cx="969167" cy="98004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2541028" y="4707566"/>
            <a:ext cx="3167199" cy="300082"/>
            <a:chOff x="257337" y="5410200"/>
            <a:chExt cx="3781263" cy="351923"/>
          </a:xfrm>
        </p:grpSpPr>
        <p:sp>
          <p:nvSpPr>
            <p:cNvPr id="10" name="TextBox 9"/>
            <p:cNvSpPr txBox="1"/>
            <p:nvPr/>
          </p:nvSpPr>
          <p:spPr>
            <a:xfrm>
              <a:off x="257337" y="5410200"/>
              <a:ext cx="2011707" cy="351923"/>
            </a:xfrm>
            <a:prstGeom prst="rect">
              <a:avLst/>
            </a:prstGeom>
            <a:noFill/>
          </p:spPr>
          <p:txBody>
            <a:bodyPr wrap="none" rtlCol="0">
              <a:spAutoFit/>
            </a:bodyPr>
            <a:lstStyle/>
            <a:p>
              <a:r>
                <a:rPr lang="en-US" sz="1350" dirty="0">
                  <a:solidFill>
                    <a:srgbClr val="FF0000"/>
                  </a:solidFill>
                </a:rPr>
                <a:t>3. Trigger/ Sear Reset</a:t>
              </a:r>
            </a:p>
          </p:txBody>
        </p:sp>
        <p:cxnSp>
          <p:nvCxnSpPr>
            <p:cNvPr id="23" name="Straight Arrow Connector 22"/>
            <p:cNvCxnSpPr>
              <a:stCxn id="10" idx="3"/>
            </p:cNvCxnSpPr>
            <p:nvPr/>
          </p:nvCxnSpPr>
          <p:spPr>
            <a:xfrm flipV="1">
              <a:off x="2269044" y="5410201"/>
              <a:ext cx="1769556" cy="1759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a:off x="5775141" y="2368791"/>
            <a:ext cx="2083199" cy="872458"/>
            <a:chOff x="4569487" y="2291834"/>
            <a:chExt cx="2487095" cy="1023182"/>
          </a:xfrm>
        </p:grpSpPr>
        <p:sp>
          <p:nvSpPr>
            <p:cNvPr id="11" name="TextBox 10"/>
            <p:cNvSpPr txBox="1"/>
            <p:nvPr/>
          </p:nvSpPr>
          <p:spPr>
            <a:xfrm>
              <a:off x="4569487" y="2291834"/>
              <a:ext cx="2487095" cy="351924"/>
            </a:xfrm>
            <a:prstGeom prst="rect">
              <a:avLst/>
            </a:prstGeom>
            <a:noFill/>
          </p:spPr>
          <p:txBody>
            <a:bodyPr wrap="none" rtlCol="0">
              <a:spAutoFit/>
            </a:bodyPr>
            <a:lstStyle/>
            <a:p>
              <a:r>
                <a:rPr lang="en-US" sz="1350" dirty="0">
                  <a:solidFill>
                    <a:prstClr val="white"/>
                  </a:solidFill>
                </a:rPr>
                <a:t>4. Sight picture adjustment</a:t>
              </a:r>
            </a:p>
          </p:txBody>
        </p:sp>
        <p:cxnSp>
          <p:nvCxnSpPr>
            <p:cNvPr id="29" name="Straight Arrow Connector 28"/>
            <p:cNvCxnSpPr>
              <a:stCxn id="11" idx="2"/>
            </p:cNvCxnSpPr>
            <p:nvPr/>
          </p:nvCxnSpPr>
          <p:spPr>
            <a:xfrm flipH="1">
              <a:off x="4876800" y="2643758"/>
              <a:ext cx="936236" cy="6712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4816149" y="3617522"/>
            <a:ext cx="3680955" cy="954605"/>
            <a:chOff x="3290832" y="3956804"/>
            <a:chExt cx="4394626" cy="1119520"/>
          </a:xfrm>
        </p:grpSpPr>
        <p:sp>
          <p:nvSpPr>
            <p:cNvPr id="12" name="TextBox 11"/>
            <p:cNvSpPr txBox="1"/>
            <p:nvPr/>
          </p:nvSpPr>
          <p:spPr>
            <a:xfrm>
              <a:off x="5181600" y="4724400"/>
              <a:ext cx="2503858" cy="351924"/>
            </a:xfrm>
            <a:prstGeom prst="rect">
              <a:avLst/>
            </a:prstGeom>
            <a:noFill/>
          </p:spPr>
          <p:txBody>
            <a:bodyPr wrap="none" rtlCol="0">
              <a:spAutoFit/>
            </a:bodyPr>
            <a:lstStyle/>
            <a:p>
              <a:r>
                <a:rPr lang="en-US" sz="1350" dirty="0">
                  <a:solidFill>
                    <a:prstClr val="white"/>
                  </a:solidFill>
                </a:rPr>
                <a:t>5. Engagement Assessment</a:t>
              </a:r>
            </a:p>
          </p:txBody>
        </p:sp>
        <p:cxnSp>
          <p:nvCxnSpPr>
            <p:cNvPr id="33" name="Straight Arrow Connector 32"/>
            <p:cNvCxnSpPr>
              <a:stCxn id="12" idx="1"/>
            </p:cNvCxnSpPr>
            <p:nvPr/>
          </p:nvCxnSpPr>
          <p:spPr>
            <a:xfrm flipH="1" flipV="1">
              <a:off x="3290832" y="4015579"/>
              <a:ext cx="1890768" cy="88478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2" idx="1"/>
            </p:cNvCxnSpPr>
            <p:nvPr/>
          </p:nvCxnSpPr>
          <p:spPr>
            <a:xfrm flipH="1" flipV="1">
              <a:off x="3962400" y="3956804"/>
              <a:ext cx="1219199" cy="9435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5160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7794" y="2195605"/>
            <a:ext cx="5981394" cy="3646884"/>
          </a:xfrm>
          <a:prstGeom prst="rect">
            <a:avLst/>
          </a:prstGeom>
        </p:spPr>
      </p:pic>
      <p:sp>
        <p:nvSpPr>
          <p:cNvPr id="4" name="Rectangle 3"/>
          <p:cNvSpPr/>
          <p:nvPr/>
        </p:nvSpPr>
        <p:spPr>
          <a:xfrm>
            <a:off x="1743537" y="2277988"/>
            <a:ext cx="3387530" cy="314638"/>
          </a:xfrm>
          <a:prstGeom prst="rect">
            <a:avLst/>
          </a:prstGeom>
        </p:spPr>
        <p:txBody>
          <a:bodyPr wrap="none">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1. Determine shooters Point of Aim (POA)</a:t>
            </a:r>
            <a:endParaRPr lang="en-US" sz="1350" dirty="0">
              <a:solidFill>
                <a:prstClr val="white"/>
              </a:solidFill>
              <a:ea typeface="Calibri" panose="020F0502020204030204" pitchFamily="34" charset="0"/>
              <a:cs typeface="Times New Roman" panose="02020603050405020304" pitchFamily="18" charset="0"/>
            </a:endParaRPr>
          </a:p>
        </p:txBody>
      </p:sp>
      <p:sp>
        <p:nvSpPr>
          <p:cNvPr id="5" name="Rectangle 4"/>
          <p:cNvSpPr/>
          <p:nvPr/>
        </p:nvSpPr>
        <p:spPr>
          <a:xfrm>
            <a:off x="1743539" y="2639431"/>
            <a:ext cx="4195379" cy="314638"/>
          </a:xfrm>
          <a:prstGeom prst="rect">
            <a:avLst/>
          </a:prstGeom>
        </p:spPr>
        <p:txBody>
          <a:bodyPr wrap="none">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2. Determine Shooters desired Point of Impact (POI)</a:t>
            </a:r>
            <a:endParaRPr lang="en-US" sz="1350" dirty="0">
              <a:solidFill>
                <a:prstClr val="white"/>
              </a:solidFill>
              <a:ea typeface="Calibri" panose="020F0502020204030204" pitchFamily="34" charset="0"/>
              <a:cs typeface="Times New Roman" panose="02020603050405020304" pitchFamily="18" charset="0"/>
            </a:endParaRPr>
          </a:p>
        </p:txBody>
      </p:sp>
      <p:sp>
        <p:nvSpPr>
          <p:cNvPr id="6" name="Rectangle 5"/>
          <p:cNvSpPr/>
          <p:nvPr/>
        </p:nvSpPr>
        <p:spPr>
          <a:xfrm>
            <a:off x="1743538" y="4725873"/>
            <a:ext cx="3887603" cy="314638"/>
          </a:xfrm>
          <a:prstGeom prst="rect">
            <a:avLst/>
          </a:prstGeom>
        </p:spPr>
        <p:txBody>
          <a:bodyPr wrap="none">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3. Position Critiques (8 components of support)</a:t>
            </a:r>
            <a:endParaRPr lang="en-US" sz="1350" dirty="0">
              <a:solidFill>
                <a:prstClr val="white"/>
              </a:solidFill>
              <a:ea typeface="Calibri" panose="020F0502020204030204" pitchFamily="34" charset="0"/>
              <a:cs typeface="Times New Roman" panose="02020603050405020304" pitchFamily="18" charset="0"/>
            </a:endParaRPr>
          </a:p>
        </p:txBody>
      </p:sp>
      <p:sp>
        <p:nvSpPr>
          <p:cNvPr id="7" name="Rectangle 6"/>
          <p:cNvSpPr/>
          <p:nvPr/>
        </p:nvSpPr>
        <p:spPr>
          <a:xfrm>
            <a:off x="1743537" y="5088574"/>
            <a:ext cx="3147080" cy="314638"/>
          </a:xfrm>
          <a:prstGeom prst="rect">
            <a:avLst/>
          </a:prstGeom>
        </p:spPr>
        <p:txBody>
          <a:bodyPr wrap="none">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4. Aiming Critiques (Aiming Sequence)</a:t>
            </a:r>
            <a:endParaRPr lang="en-US" sz="1350" dirty="0">
              <a:solidFill>
                <a:prstClr val="white"/>
              </a:solidFill>
              <a:ea typeface="Calibri" panose="020F0502020204030204" pitchFamily="34" charset="0"/>
              <a:cs typeface="Times New Roman" panose="02020603050405020304" pitchFamily="18" charset="0"/>
            </a:endParaRPr>
          </a:p>
        </p:txBody>
      </p:sp>
      <p:sp>
        <p:nvSpPr>
          <p:cNvPr id="8" name="Rectangle 7"/>
          <p:cNvSpPr/>
          <p:nvPr/>
        </p:nvSpPr>
        <p:spPr>
          <a:xfrm>
            <a:off x="6198491" y="2195605"/>
            <a:ext cx="4572000" cy="536942"/>
          </a:xfrm>
          <a:prstGeom prst="rect">
            <a:avLst/>
          </a:prstGeom>
        </p:spPr>
        <p:txBody>
          <a:bodyPr>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5. Determine Shot Process interruptions during course of fire</a:t>
            </a:r>
            <a:endParaRPr lang="en-US" sz="1350" dirty="0">
              <a:solidFill>
                <a:prstClr val="white"/>
              </a:solidFill>
              <a:ea typeface="Calibri" panose="020F0502020204030204" pitchFamily="34" charset="0"/>
              <a:cs typeface="Times New Roman" panose="02020603050405020304" pitchFamily="18" charset="0"/>
            </a:endParaRPr>
          </a:p>
        </p:txBody>
      </p:sp>
      <p:sp>
        <p:nvSpPr>
          <p:cNvPr id="9" name="Rectangle 8"/>
          <p:cNvSpPr/>
          <p:nvPr/>
        </p:nvSpPr>
        <p:spPr>
          <a:xfrm>
            <a:off x="6198491" y="3083507"/>
            <a:ext cx="4572000" cy="536942"/>
          </a:xfrm>
          <a:prstGeom prst="rect">
            <a:avLst/>
          </a:prstGeom>
        </p:spPr>
        <p:txBody>
          <a:bodyPr>
            <a:spAutoFit/>
          </a:bodyPr>
          <a:lstStyle/>
          <a:p>
            <a:pPr>
              <a:lnSpc>
                <a:spcPct val="107000"/>
              </a:lnSpc>
            </a:pPr>
            <a:r>
              <a:rPr lang="en-US" sz="1350" dirty="0">
                <a:solidFill>
                  <a:prstClr val="white"/>
                </a:solidFill>
                <a:latin typeface="Arial" panose="020B0604020202020204" pitchFamily="34" charset="0"/>
                <a:ea typeface="Calibri" panose="020F0502020204030204" pitchFamily="34" charset="0"/>
                <a:cs typeface="Times New Roman" panose="02020603050405020304" pitchFamily="18" charset="0"/>
              </a:rPr>
              <a:t>6. Critique Control (Trigger Squeeze), (Follow-Through Sequence)</a:t>
            </a:r>
            <a:endParaRPr lang="en-US" sz="1350" dirty="0">
              <a:solidFill>
                <a:prstClr val="white"/>
              </a:solidFill>
              <a:ea typeface="Calibri" panose="020F0502020204030204" pitchFamily="34" charset="0"/>
              <a:cs typeface="Times New Roman" panose="02020603050405020304" pitchFamily="18" charset="0"/>
            </a:endParaRPr>
          </a:p>
        </p:txBody>
      </p:sp>
      <p:sp>
        <p:nvSpPr>
          <p:cNvPr id="10" name="object 4"/>
          <p:cNvSpPr txBox="1"/>
          <p:nvPr/>
        </p:nvSpPr>
        <p:spPr>
          <a:xfrm>
            <a:off x="1524000" y="1578220"/>
            <a:ext cx="9144000" cy="285174"/>
          </a:xfrm>
          <a:prstGeom prst="rect">
            <a:avLst/>
          </a:prstGeom>
        </p:spPr>
        <p:txBody>
          <a:bodyPr vert="horz" wrap="square" lIns="0" tIns="8096" rIns="0" bIns="0" rtlCol="0">
            <a:spAutoFit/>
          </a:bodyPr>
          <a:lstStyle/>
          <a:p>
            <a:pPr marL="37624" algn="ctr"/>
            <a:r>
              <a:rPr lang="en-US" b="1" spc="-4" dirty="0">
                <a:solidFill>
                  <a:prstClr val="black"/>
                </a:solidFill>
                <a:latin typeface="Arial"/>
                <a:cs typeface="Arial"/>
              </a:rPr>
              <a:t>COACH and SHOOTER DIALOGUE</a:t>
            </a:r>
            <a:endParaRPr b="1" dirty="0">
              <a:solidFill>
                <a:prstClr val="black"/>
              </a:solidFill>
              <a:latin typeface="Arial"/>
              <a:cs typeface="Arial"/>
            </a:endParaRPr>
          </a:p>
        </p:txBody>
      </p:sp>
    </p:spTree>
    <p:extLst>
      <p:ext uri="{BB962C8B-B14F-4D97-AF65-F5344CB8AC3E}">
        <p14:creationId xmlns:p14="http://schemas.microsoft.com/office/powerpoint/2010/main" val="2330968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3417344" y="762000"/>
            <a:ext cx="5629555" cy="5943600"/>
          </a:xfrm>
          <a:prstGeom prst="rect">
            <a:avLst/>
          </a:prstGeom>
        </p:spPr>
      </p:pic>
      <p:sp>
        <p:nvSpPr>
          <p:cNvPr id="10" name="Rectangle 9"/>
          <p:cNvSpPr/>
          <p:nvPr/>
        </p:nvSpPr>
        <p:spPr>
          <a:xfrm>
            <a:off x="1659140" y="1143000"/>
            <a:ext cx="2912861" cy="5509200"/>
          </a:xfrm>
          <a:prstGeom prst="rect">
            <a:avLst/>
          </a:prstGeom>
          <a:solidFill>
            <a:schemeClr val="bg1"/>
          </a:solidFill>
        </p:spPr>
        <p:txBody>
          <a:bodyPr wrap="square">
            <a:spAutoFit/>
          </a:bodyPr>
          <a:lstStyle/>
          <a:p>
            <a:r>
              <a:rPr lang="en-US" sz="1600" b="1" dirty="0">
                <a:solidFill>
                  <a:prstClr val="black"/>
                </a:solidFill>
                <a:latin typeface="Arial" panose="020B0604020202020204" pitchFamily="34" charset="0"/>
                <a:cs typeface="Arial" panose="020B0604020202020204" pitchFamily="34" charset="0"/>
              </a:rPr>
              <a:t>Target Marking Best Practices:</a:t>
            </a:r>
            <a:endParaRPr lang="en-US" sz="1600" dirty="0">
              <a:solidFill>
                <a:prstClr val="black"/>
              </a:solidFill>
              <a:latin typeface="Arial" panose="020B0604020202020204" pitchFamily="34" charset="0"/>
              <a:cs typeface="Arial" panose="020B0604020202020204" pitchFamily="34" charset="0"/>
            </a:endParaRPr>
          </a:p>
          <a:p>
            <a:pPr>
              <a:buFontTx/>
              <a:buAutoNum type="arabicPeriod"/>
            </a:pPr>
            <a:r>
              <a:rPr lang="en-US" sz="1600" dirty="0">
                <a:solidFill>
                  <a:prstClr val="black"/>
                </a:solidFill>
                <a:latin typeface="Arial" panose="020B0604020202020204" pitchFamily="34" charset="0"/>
                <a:cs typeface="Arial" panose="020B0604020202020204" pitchFamily="34" charset="0"/>
              </a:rPr>
              <a:t>Determine Quadrant (POA vs. POI)</a:t>
            </a:r>
          </a:p>
          <a:p>
            <a:pPr>
              <a:buFontTx/>
              <a:buAutoNum type="arabicPeriod"/>
            </a:pPr>
            <a:endParaRPr lang="en-US" sz="1600" dirty="0">
              <a:solidFill>
                <a:prstClr val="black"/>
              </a:solidFill>
              <a:latin typeface="Arial" panose="020B0604020202020204" pitchFamily="34" charset="0"/>
              <a:cs typeface="Arial" panose="020B0604020202020204" pitchFamily="34" charset="0"/>
            </a:endParaRPr>
          </a:p>
          <a:p>
            <a:pPr>
              <a:buFontTx/>
              <a:buAutoNum type="arabicPeriod"/>
            </a:pPr>
            <a:r>
              <a:rPr lang="en-US" sz="1600" dirty="0">
                <a:solidFill>
                  <a:prstClr val="black"/>
                </a:solidFill>
                <a:latin typeface="Arial" panose="020B0604020202020204" pitchFamily="34" charset="0"/>
                <a:cs typeface="Arial" panose="020B0604020202020204" pitchFamily="34" charset="0"/>
              </a:rPr>
              <a:t>Determine shot group size</a:t>
            </a:r>
          </a:p>
          <a:p>
            <a:pPr>
              <a:buFontTx/>
              <a:buAutoNum type="arabicPeriod"/>
            </a:pPr>
            <a:endParaRPr lang="en-US" sz="1600" dirty="0">
              <a:solidFill>
                <a:prstClr val="black"/>
              </a:solidFill>
              <a:latin typeface="Arial" panose="020B0604020202020204" pitchFamily="34" charset="0"/>
              <a:cs typeface="Arial" panose="020B0604020202020204" pitchFamily="34" charset="0"/>
            </a:endParaRPr>
          </a:p>
          <a:p>
            <a:pPr>
              <a:buFontTx/>
              <a:buAutoNum type="arabicPeriod"/>
            </a:pPr>
            <a:r>
              <a:rPr lang="en-US" sz="1600" dirty="0">
                <a:solidFill>
                  <a:prstClr val="black"/>
                </a:solidFill>
                <a:latin typeface="Arial" panose="020B0604020202020204" pitchFamily="34" charset="0"/>
                <a:cs typeface="Arial" panose="020B0604020202020204" pitchFamily="34" charset="0"/>
              </a:rPr>
              <a:t>Mark shot group holes</a:t>
            </a:r>
          </a:p>
          <a:p>
            <a:pPr>
              <a:buFontTx/>
              <a:buAutoNum type="arabicPeriod"/>
            </a:pPr>
            <a:endParaRPr lang="en-US" sz="1600" dirty="0">
              <a:solidFill>
                <a:prstClr val="black"/>
              </a:solidFill>
              <a:latin typeface="Arial" panose="020B0604020202020204" pitchFamily="34" charset="0"/>
              <a:cs typeface="Arial" panose="020B0604020202020204" pitchFamily="34" charset="0"/>
            </a:endParaRPr>
          </a:p>
          <a:p>
            <a:pPr>
              <a:buFontTx/>
              <a:buAutoNum type="arabicPeriod"/>
            </a:pPr>
            <a:r>
              <a:rPr lang="en-US" sz="1600" dirty="0">
                <a:solidFill>
                  <a:prstClr val="black"/>
                </a:solidFill>
                <a:latin typeface="Arial" panose="020B0604020202020204" pitchFamily="34" charset="0"/>
                <a:cs typeface="Arial" panose="020B0604020202020204" pitchFamily="34" charset="0"/>
              </a:rPr>
              <a:t>Determine MPI</a:t>
            </a:r>
          </a:p>
          <a:p>
            <a:r>
              <a:rPr lang="en-US" sz="1600" dirty="0">
                <a:solidFill>
                  <a:prstClr val="black"/>
                </a:solidFill>
                <a:latin typeface="Arial" panose="020B0604020202020204" pitchFamily="34" charset="0"/>
                <a:cs typeface="Arial" panose="020B0604020202020204" pitchFamily="34" charset="0"/>
              </a:rPr>
              <a:t/>
            </a:r>
            <a:br>
              <a:rPr lang="en-US" sz="1600" dirty="0">
                <a:solidFill>
                  <a:prstClr val="black"/>
                </a:solidFill>
                <a:latin typeface="Arial" panose="020B0604020202020204" pitchFamily="34" charset="0"/>
                <a:cs typeface="Arial" panose="020B0604020202020204" pitchFamily="34" charset="0"/>
              </a:rPr>
            </a:br>
            <a:r>
              <a:rPr lang="en-US" sz="1600" dirty="0">
                <a:solidFill>
                  <a:prstClr val="black"/>
                </a:solidFill>
                <a:latin typeface="Arial" panose="020B0604020202020204" pitchFamily="34" charset="0"/>
                <a:cs typeface="Arial" panose="020B0604020202020204" pitchFamily="34" charset="0"/>
              </a:rPr>
              <a:t>5. Write Sight Used on target</a:t>
            </a:r>
          </a:p>
          <a:p>
            <a:endParaRPr lang="en-US" sz="1600" dirty="0">
              <a:solidFill>
                <a:prstClr val="black"/>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6. Write down corrections in Clicks of adjustment.*</a:t>
            </a:r>
          </a:p>
          <a:p>
            <a:endParaRPr lang="en-US" sz="1600" dirty="0">
              <a:solidFill>
                <a:prstClr val="black"/>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*Note: When marking corrections use:</a:t>
            </a:r>
          </a:p>
          <a:p>
            <a:r>
              <a:rPr lang="en-US" sz="1600" dirty="0">
                <a:solidFill>
                  <a:prstClr val="black"/>
                </a:solidFill>
                <a:latin typeface="Arial" panose="020B0604020202020204" pitchFamily="34" charset="0"/>
                <a:cs typeface="Arial" panose="020B0604020202020204" pitchFamily="34" charset="0"/>
              </a:rPr>
              <a:t>R=Right</a:t>
            </a:r>
          </a:p>
          <a:p>
            <a:r>
              <a:rPr lang="en-US" sz="1600" dirty="0">
                <a:solidFill>
                  <a:prstClr val="black"/>
                </a:solidFill>
                <a:latin typeface="Arial" panose="020B0604020202020204" pitchFamily="34" charset="0"/>
                <a:cs typeface="Arial" panose="020B0604020202020204" pitchFamily="34" charset="0"/>
              </a:rPr>
              <a:t>L=Left</a:t>
            </a:r>
          </a:p>
          <a:p>
            <a:r>
              <a:rPr lang="en-US" sz="1600" dirty="0">
                <a:solidFill>
                  <a:prstClr val="black"/>
                </a:solidFill>
                <a:latin typeface="Arial" panose="020B0604020202020204" pitchFamily="34" charset="0"/>
                <a:cs typeface="Arial" panose="020B0604020202020204" pitchFamily="34" charset="0"/>
              </a:rPr>
              <a:t>U=Up</a:t>
            </a:r>
          </a:p>
          <a:p>
            <a:r>
              <a:rPr lang="en-US" sz="1600" dirty="0">
                <a:solidFill>
                  <a:prstClr val="black"/>
                </a:solidFill>
                <a:latin typeface="Arial" panose="020B0604020202020204" pitchFamily="34" charset="0"/>
                <a:cs typeface="Arial" panose="020B0604020202020204" pitchFamily="34" charset="0"/>
              </a:rPr>
              <a:t>D=Down</a:t>
            </a:r>
          </a:p>
        </p:txBody>
      </p:sp>
    </p:spTree>
    <p:extLst>
      <p:ext uri="{BB962C8B-B14F-4D97-AF65-F5344CB8AC3E}">
        <p14:creationId xmlns:p14="http://schemas.microsoft.com/office/powerpoint/2010/main" val="1228540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1292</Words>
  <Application>Microsoft Office PowerPoint</Application>
  <PresentationFormat>Widescreen</PresentationFormat>
  <Paragraphs>128</Paragraphs>
  <Slides>12</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Times New Roman</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Parker, James A SSG MIL USA FORSCOM</cp:lastModifiedBy>
  <cp:revision>6</cp:revision>
  <dcterms:created xsi:type="dcterms:W3CDTF">2019-11-12T16:20:38Z</dcterms:created>
  <dcterms:modified xsi:type="dcterms:W3CDTF">2019-12-13T20:13:57Z</dcterms:modified>
</cp:coreProperties>
</file>