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7"/>
  </p:notesMasterIdLst>
  <p:sldIdLst>
    <p:sldId id="262" r:id="rId5"/>
    <p:sldId id="278" r:id="rId6"/>
    <p:sldId id="269" r:id="rId7"/>
    <p:sldId id="264" r:id="rId8"/>
    <p:sldId id="268" r:id="rId9"/>
    <p:sldId id="266" r:id="rId10"/>
    <p:sldId id="265" r:id="rId11"/>
    <p:sldId id="267" r:id="rId12"/>
    <p:sldId id="273" r:id="rId13"/>
    <p:sldId id="276" r:id="rId14"/>
    <p:sldId id="275" r:id="rId15"/>
    <p:sldId id="263" r:id="rId16"/>
    <p:sldId id="270" r:id="rId17"/>
    <p:sldId id="271" r:id="rId18"/>
    <p:sldId id="279" r:id="rId19"/>
    <p:sldId id="274" r:id="rId20"/>
    <p:sldId id="280" r:id="rId21"/>
    <p:sldId id="281" r:id="rId22"/>
    <p:sldId id="282" r:id="rId23"/>
    <p:sldId id="283" r:id="rId24"/>
    <p:sldId id="284" r:id="rId25"/>
    <p:sldId id="272" r:id="rId2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29C453-C4F9-49C0-A3FD-241914D5F0FA}" v="1533" dt="2023-01-23T21:36:43.719"/>
    <p1510:client id="{C6168139-E11E-4E0A-BF85-B470645C2231}" v="2" dt="2023-01-23T21:20:42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F086210-0CD2-4908-9902-A104B52E163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0DC9C732-4C5D-4885-B058-624E9E5CD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27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3F8CBF42-116F-41C1-B812-FAF67C0F669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777553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3F8CBF42-116F-41C1-B812-FAF67C0F669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12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1788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B700C-54D6-43F8-9206-2646DE9BB4A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892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B700C-54D6-43F8-9206-2646DE9BB4A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9886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B700C-54D6-43F8-9206-2646DE9BB4A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70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3F8CBF42-116F-41C1-B812-FAF67C0F669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2098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3F8CBF42-116F-41C1-B812-FAF67C0F669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0854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3F8CBF42-116F-41C1-B812-FAF67C0F669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4552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3F8CBF42-116F-41C1-B812-FAF67C0F669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7666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3F8CBF42-116F-41C1-B812-FAF67C0F669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90043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3F8CBF42-116F-41C1-B812-FAF67C0F669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64450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3F8CBF42-116F-41C1-B812-FAF67C0F669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3237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30297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B700C-54D6-43F8-9206-2646DE9BB4A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97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6583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49059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	</a:t>
            </a:r>
            <a:fld id="{F0576615-9C59-40E8-9DE7-82C9B58468B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08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198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	</a:t>
            </a:r>
            <a:fld id="{F0576615-9C59-40E8-9DE7-82C9B58468B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40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0" y="6693764"/>
            <a:ext cx="9144000" cy="165824"/>
            <a:chOff x="0" y="6693764"/>
            <a:chExt cx="9144000" cy="165824"/>
          </a:xfrm>
        </p:grpSpPr>
        <p:sp>
          <p:nvSpPr>
            <p:cNvPr id="12" name="Rectangle 11"/>
            <p:cNvSpPr/>
            <p:nvPr userDrawn="1"/>
          </p:nvSpPr>
          <p:spPr bwMode="auto">
            <a:xfrm>
              <a:off x="0" y="6693764"/>
              <a:ext cx="3221829" cy="1658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675" b="1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13" name="Rectangle 12"/>
            <p:cNvSpPr/>
            <p:nvPr userDrawn="1"/>
          </p:nvSpPr>
          <p:spPr bwMode="auto">
            <a:xfrm>
              <a:off x="5917404" y="6697663"/>
              <a:ext cx="3226596" cy="1619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n-US" sz="675" b="1" i="1">
                  <a:solidFill>
                    <a:prstClr val="black"/>
                  </a:solidFill>
                  <a:cs typeface="Arial" pitchFamily="34" charset="0"/>
                </a:rPr>
                <a:t>POC:</a:t>
              </a:r>
              <a:r>
                <a:rPr lang="en-US" sz="675" b="1" i="1" baseline="0">
                  <a:solidFill>
                    <a:prstClr val="black"/>
                  </a:solidFill>
                  <a:cs typeface="Arial" pitchFamily="34" charset="0"/>
                </a:rPr>
                <a:t> LTC Jones	      </a:t>
              </a:r>
              <a:r>
                <a:rPr lang="en-US" sz="675" b="1" i="1">
                  <a:solidFill>
                    <a:prstClr val="black"/>
                  </a:solidFill>
                  <a:cs typeface="Arial" pitchFamily="34" charset="0"/>
                </a:rPr>
                <a:t>DTG: 17</a:t>
              </a:r>
              <a:r>
                <a:rPr lang="en-US" sz="675" b="1" i="1" baseline="0">
                  <a:solidFill>
                    <a:prstClr val="black"/>
                  </a:solidFill>
                  <a:cs typeface="Arial" pitchFamily="34" charset="0"/>
                </a:rPr>
                <a:t> JAN 22</a:t>
              </a:r>
              <a:r>
                <a:rPr lang="en-US" sz="675" b="1" i="1">
                  <a:solidFill>
                    <a:prstClr val="black"/>
                  </a:solidFill>
                  <a:cs typeface="Arial" pitchFamily="34" charset="0"/>
                </a:rPr>
                <a:t>	            RLTW!</a:t>
              </a:r>
            </a:p>
          </p:txBody>
        </p:sp>
        <p:sp>
          <p:nvSpPr>
            <p:cNvPr id="14" name="Rectangle 13"/>
            <p:cNvSpPr/>
            <p:nvPr userDrawn="1"/>
          </p:nvSpPr>
          <p:spPr bwMode="auto">
            <a:xfrm>
              <a:off x="3221829" y="6697663"/>
              <a:ext cx="2695575" cy="161924"/>
            </a:xfrm>
            <a:prstGeom prst="rect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en-US" sz="675" b="1">
                  <a:solidFill>
                    <a:srgbClr val="FFFFFF"/>
                  </a:solidFill>
                </a:rPr>
                <a:t>UNCLASSIFIED // FOUO</a:t>
              </a:r>
            </a:p>
          </p:txBody>
        </p:sp>
      </p:grpSp>
      <p:sp>
        <p:nvSpPr>
          <p:cNvPr id="2" name="Rectangle 1"/>
          <p:cNvSpPr/>
          <p:nvPr userDrawn="1"/>
        </p:nvSpPr>
        <p:spPr>
          <a:xfrm>
            <a:off x="635332" y="6678428"/>
            <a:ext cx="195117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" b="1">
                <a:solidFill>
                  <a:prstClr val="black"/>
                </a:solidFill>
                <a:cs typeface="Arial" pitchFamily="34" charset="0"/>
              </a:rPr>
              <a:t>6</a:t>
            </a:r>
            <a:r>
              <a:rPr lang="en-US" sz="800" b="1" baseline="30000">
                <a:solidFill>
                  <a:prstClr val="black"/>
                </a:solidFill>
                <a:cs typeface="Arial" pitchFamily="34" charset="0"/>
              </a:rPr>
              <a:t>TH</a:t>
            </a:r>
            <a:r>
              <a:rPr lang="en-US" sz="800" b="1" baseline="0">
                <a:solidFill>
                  <a:prstClr val="black"/>
                </a:solidFill>
                <a:cs typeface="Arial" pitchFamily="34" charset="0"/>
              </a:rPr>
              <a:t> RANGER TRAINING BATTALION</a:t>
            </a:r>
            <a:endParaRPr lang="en-US" sz="800" b="1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50" b="34552"/>
          <a:stretch/>
        </p:blipFill>
        <p:spPr>
          <a:xfrm>
            <a:off x="7924462" y="158593"/>
            <a:ext cx="1202723" cy="66436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5" y="32165"/>
            <a:ext cx="1664592" cy="91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628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today.net" TargetMode="External"/><Relationship Id="rId2" Type="http://schemas.openxmlformats.org/officeDocument/2006/relationships/hyperlink" Target="https://maps.army.mil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ohome.apps.mil/" TargetMode="External"/><Relationship Id="rId5" Type="http://schemas.openxmlformats.org/officeDocument/2006/relationships/hyperlink" Target="https://map.nga.mil" TargetMode="External"/><Relationship Id="rId4" Type="http://schemas.openxmlformats.org/officeDocument/2006/relationships/hyperlink" Target="https://www.agc.army.mi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.mil@army.mi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nextemail.mil@army.mi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-10113" y="-2875"/>
            <a:ext cx="9144000" cy="1228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 i="1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Ranger Leadership Panel</a:t>
            </a:r>
            <a:endParaRPr kumimoji="0" lang="en-US" sz="2400" b="1" i="1" u="none" strike="noStrike" kern="1200" cap="none" spc="0" normalizeH="0" baseline="0" noProof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2E7142D-0E30-4079-922E-C39793F8DFF5}"/>
              </a:ext>
            </a:extLst>
          </p:cNvPr>
          <p:cNvSpPr txBox="1"/>
          <p:nvPr/>
        </p:nvSpPr>
        <p:spPr>
          <a:xfrm>
            <a:off x="127129" y="1064073"/>
            <a:ext cx="8933436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>
                <a:latin typeface="Arial"/>
                <a:cs typeface="Arial"/>
              </a:rPr>
              <a:t>Expectations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>
                <a:latin typeface="Arial"/>
                <a:cs typeface="Arial"/>
              </a:rPr>
              <a:t>Attitudes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>
                <a:latin typeface="Arial"/>
                <a:cs typeface="Arial"/>
              </a:rPr>
              <a:t>Priorities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>
                <a:latin typeface="Arial"/>
                <a:cs typeface="Arial"/>
              </a:rPr>
              <a:t>Continued Growth/ Self Development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" y="32165"/>
            <a:ext cx="1664592" cy="91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920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41F7B-6D7E-9676-EF5C-C6199E2BA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1881"/>
            <a:ext cx="8229600" cy="5529102"/>
          </a:xfrm>
        </p:spPr>
        <p:txBody>
          <a:bodyPr/>
          <a:lstStyle/>
          <a:p>
            <a:r>
              <a:rPr lang="en-US" sz="2000">
                <a:cs typeface="Arial"/>
              </a:rPr>
              <a:t>8 hours of sleep a night minimum</a:t>
            </a:r>
          </a:p>
          <a:p>
            <a:pPr lvl="1"/>
            <a:r>
              <a:rPr lang="en-US" sz="1600">
                <a:cs typeface="Arial"/>
              </a:rPr>
              <a:t>Track your sleep with a Fitbit, Garmin, or whoop</a:t>
            </a:r>
          </a:p>
          <a:p>
            <a:r>
              <a:rPr lang="en-US" sz="2000">
                <a:cs typeface="Arial"/>
              </a:rPr>
              <a:t>Talk to a nutritionist</a:t>
            </a:r>
          </a:p>
          <a:p>
            <a:pPr lvl="1"/>
            <a:r>
              <a:rPr lang="en-US" sz="1600">
                <a:cs typeface="Arial"/>
              </a:rPr>
              <a:t>most gyms on post have one or can point you to a free military resource</a:t>
            </a:r>
          </a:p>
          <a:p>
            <a:r>
              <a:rPr lang="en-US" sz="2000">
                <a:ea typeface="+mn-lt"/>
                <a:cs typeface="+mn-lt"/>
              </a:rPr>
              <a:t>Consider a strength coach or conditioning coach</a:t>
            </a:r>
          </a:p>
          <a:p>
            <a:pPr lvl="1"/>
            <a:r>
              <a:rPr lang="en-US" sz="1600">
                <a:ea typeface="+mn-lt"/>
                <a:cs typeface="+mn-lt"/>
              </a:rPr>
              <a:t>can be found at your on-post gym</a:t>
            </a:r>
            <a:endParaRPr lang="en-US" sz="1600">
              <a:cs typeface="Arial"/>
            </a:endParaRPr>
          </a:p>
          <a:p>
            <a:r>
              <a:rPr lang="en-US" sz="2000">
                <a:cs typeface="Arial"/>
              </a:rPr>
              <a:t>Get serious about fitness</a:t>
            </a:r>
          </a:p>
          <a:p>
            <a:pPr lvl="1"/>
            <a:r>
              <a:rPr lang="en-US" sz="1600">
                <a:cs typeface="Arial"/>
              </a:rPr>
              <a:t> CrossFit and running(best way to set yourself apart) </a:t>
            </a:r>
          </a:p>
          <a:p>
            <a:r>
              <a:rPr lang="en-US" sz="2000">
                <a:cs typeface="Arial"/>
              </a:rPr>
              <a:t>Find a hobby</a:t>
            </a:r>
          </a:p>
          <a:p>
            <a:pPr lvl="1"/>
            <a:r>
              <a:rPr lang="en-US" sz="1600">
                <a:cs typeface="Arial"/>
              </a:rPr>
              <a:t>Playing basketball or volleyball on Sunday afternoons in a public park</a:t>
            </a:r>
          </a:p>
          <a:p>
            <a:pPr lvl="1"/>
            <a:r>
              <a:rPr lang="en-US" sz="1600">
                <a:cs typeface="Arial"/>
              </a:rPr>
              <a:t>Finding a local Men’s/ Women’s club team for a sport your played in high school/college</a:t>
            </a:r>
          </a:p>
          <a:p>
            <a:pPr lvl="1"/>
            <a:r>
              <a:rPr lang="en-US" sz="1600">
                <a:cs typeface="Arial"/>
              </a:rPr>
              <a:t>Finding a church community in your specific faith</a:t>
            </a:r>
          </a:p>
          <a:p>
            <a:r>
              <a:rPr lang="en-US" sz="2000">
                <a:cs typeface="Arial"/>
              </a:rPr>
              <a:t>Get counseling for mental health issues or to help your marriage</a:t>
            </a:r>
          </a:p>
          <a:p>
            <a:pPr lvl="1"/>
            <a:r>
              <a:rPr lang="en-US" sz="1600">
                <a:cs typeface="Arial"/>
              </a:rPr>
              <a:t> Ask the Chaplin about Military and family life counseling its free and your chain of command will never know</a:t>
            </a:r>
          </a:p>
          <a:p>
            <a:endParaRPr lang="en-US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683B35-8481-9E99-2F6C-74F603760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	</a:t>
            </a:r>
            <a:fld id="{F0576615-9C59-40E8-9DE7-82C9B58468B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hape 93">
            <a:extLst>
              <a:ext uri="{FF2B5EF4-FFF2-40B4-BE49-F238E27FC236}">
                <a16:creationId xmlns:a16="http://schemas.microsoft.com/office/drawing/2014/main" id="{75516247-2FEF-53BD-F599-628066DA72D6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800" b="1" i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Performance</a:t>
            </a:r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E68041A-051C-5D12-2036-E49FE403844E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510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E6A80-CECA-A826-827B-437AA3489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cs typeface="Arial"/>
              </a:rPr>
              <a:t>Snipping tool (Shift/windows key/S) all at once</a:t>
            </a:r>
          </a:p>
          <a:p>
            <a:pPr lvl="1"/>
            <a:r>
              <a:rPr lang="en-US">
                <a:cs typeface="Arial"/>
              </a:rPr>
              <a:t>Can also be found if you search it in the tools bar</a:t>
            </a:r>
          </a:p>
          <a:p>
            <a:r>
              <a:rPr lang="en-US">
                <a:cs typeface="Arial"/>
              </a:rPr>
              <a:t>Commercial Imagery </a:t>
            </a:r>
          </a:p>
          <a:p>
            <a:pPr lvl="1"/>
            <a:r>
              <a:rPr lang="en-US">
                <a:cs typeface="Arial"/>
                <a:hlinkClick r:id="rId2"/>
              </a:rPr>
              <a:t>https://maps.army.mil</a:t>
            </a:r>
            <a:endParaRPr lang="en-US">
              <a:cs typeface="Arial"/>
            </a:endParaRPr>
          </a:p>
          <a:p>
            <a:pPr lvl="1"/>
            <a:r>
              <a:rPr lang="en-US">
                <a:cs typeface="Arial"/>
                <a:hlinkClick r:id="rId3"/>
              </a:rPr>
              <a:t>https://Pixtoday.net</a:t>
            </a:r>
            <a:endParaRPr lang="en-US">
              <a:cs typeface="Arial"/>
            </a:endParaRPr>
          </a:p>
          <a:p>
            <a:pPr lvl="1"/>
            <a:r>
              <a:rPr lang="en-US">
                <a:cs typeface="Arial"/>
                <a:hlinkClick r:id="rId4"/>
              </a:rPr>
              <a:t>https://www.agc.army.mil</a:t>
            </a:r>
            <a:endParaRPr lang="en-US">
              <a:cs typeface="Arial"/>
            </a:endParaRPr>
          </a:p>
          <a:p>
            <a:pPr lvl="1"/>
            <a:r>
              <a:rPr lang="en-US">
                <a:solidFill>
                  <a:srgbClr val="009999"/>
                </a:solidFill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https://map.nga.mil</a:t>
            </a:r>
          </a:p>
          <a:p>
            <a:r>
              <a:rPr lang="en-US">
                <a:cs typeface="Arial"/>
              </a:rPr>
              <a:t>Microsoft Web App:</a:t>
            </a:r>
          </a:p>
          <a:p>
            <a:pPr lvl="1"/>
            <a:r>
              <a:rPr lang="en-US">
                <a:cs typeface="Arial"/>
                <a:hlinkClick r:id="rId6"/>
              </a:rPr>
              <a:t>https://www.ohome.apps.mil</a:t>
            </a:r>
            <a:r>
              <a:rPr lang="en-US">
                <a:cs typeface="Arial"/>
              </a:rPr>
              <a:t>  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6C5D1-8726-D743-F025-002BE10F74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	</a:t>
            </a:r>
            <a:fld id="{F0576615-9C59-40E8-9DE7-82C9B58468B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hape 93">
            <a:extLst>
              <a:ext uri="{FF2B5EF4-FFF2-40B4-BE49-F238E27FC236}">
                <a16:creationId xmlns:a16="http://schemas.microsoft.com/office/drawing/2014/main" id="{3BDBA8F9-D1A6-B5C3-4FA6-7092ECE1A793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800" b="1" i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Important Links</a:t>
            </a:r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6A8E83F-C5D2-BFD1-91BD-3474A7B21F45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970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-10113" y="-2875"/>
            <a:ext cx="9144000" cy="1228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 i="1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Reading List</a:t>
            </a:r>
            <a:endParaRPr kumimoji="0" lang="en-US" sz="2400" b="1" i="1" u="none" strike="noStrike" kern="1200" cap="none" spc="0" normalizeH="0" baseline="0" noProof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2E7142D-0E30-4079-922E-C39793F8DFF5}"/>
              </a:ext>
            </a:extLst>
          </p:cNvPr>
          <p:cNvSpPr txBox="1"/>
          <p:nvPr/>
        </p:nvSpPr>
        <p:spPr>
          <a:xfrm>
            <a:off x="345001" y="1045080"/>
            <a:ext cx="3956397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Military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The Generals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On Killing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Relentless Strike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This Kind of War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Closing with the Enemy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Call Sign Chaos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The Military Leader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Scipio Africanus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Battlegrounds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Ordinary Men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The Mediations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Grant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Seven Pillars of Wisdom</a:t>
            </a:r>
          </a:p>
          <a:p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" y="32165"/>
            <a:ext cx="1664592" cy="9172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2E7142D-0E30-4079-922E-C39793F8DFF5}"/>
              </a:ext>
            </a:extLst>
          </p:cNvPr>
          <p:cNvSpPr txBox="1"/>
          <p:nvPr/>
        </p:nvSpPr>
        <p:spPr>
          <a:xfrm>
            <a:off x="4656512" y="1045081"/>
            <a:ext cx="3956397" cy="57554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Primal Leadership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7 Habits of Highly Effective People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Boundaries for Leaders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Good to Great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Getting to Yes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Difficult Conversations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Deep Survival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Blink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Why We Sleep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 panose="020B0604020202020204" pitchFamily="34" charset="0"/>
                <a:cs typeface="Arial" panose="020B0604020202020204" pitchFamily="34" charset="0"/>
              </a:rPr>
              <a:t>Liar’s Poker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/>
                <a:cs typeface="Arial"/>
              </a:rPr>
              <a:t>Winning the War in Your Mind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>
                <a:latin typeface="Arial"/>
                <a:cs typeface="Arial"/>
              </a:rPr>
              <a:t>Classics*</a:t>
            </a:r>
            <a:endParaRPr lang="en-US" sz="24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22C7547-A9FF-48DC-C0A5-199759C559E5}"/>
              </a:ext>
            </a:extLst>
          </p:cNvPr>
          <p:cNvSpPr/>
          <p:nvPr/>
        </p:nvSpPr>
        <p:spPr>
          <a:xfrm>
            <a:off x="381000" y="1609725"/>
            <a:ext cx="3848100" cy="18573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FFEBB6-EDB2-1293-5EF0-5233678F7479}"/>
              </a:ext>
            </a:extLst>
          </p:cNvPr>
          <p:cNvSpPr/>
          <p:nvPr/>
        </p:nvSpPr>
        <p:spPr>
          <a:xfrm>
            <a:off x="4627937" y="1609724"/>
            <a:ext cx="3848100" cy="18573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36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93"/>
          <p:cNvSpPr>
            <a:spLocks noGrp="1"/>
          </p:cNvSpPr>
          <p:nvPr>
            <p:ph type="title"/>
          </p:nvPr>
        </p:nvSpPr>
        <p:spPr>
          <a:xfrm>
            <a:off x="677119" y="-3472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>
              <a:defRPr/>
            </a:pPr>
            <a:r>
              <a:rPr lang="en-US" sz="2800" b="1" i="1" kern="120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Lessons Learned at Ranger School</a:t>
            </a:r>
            <a:endParaRPr lang="en-US" sz="2000" b="1" i="1" kern="120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2143" y="1010814"/>
            <a:ext cx="8229600" cy="5380073"/>
          </a:xfrm>
        </p:spPr>
        <p:txBody>
          <a:bodyPr/>
          <a:lstStyle/>
          <a:p>
            <a:r>
              <a:rPr lang="en-US"/>
              <a:t>It takes a team – you just learned how to collaborate with strangers under extreme circumstances, don’t stop.</a:t>
            </a:r>
          </a:p>
          <a:p>
            <a:r>
              <a:rPr lang="en-US"/>
              <a:t>Do not panic</a:t>
            </a:r>
          </a:p>
          <a:p>
            <a:r>
              <a:rPr lang="en-US"/>
              <a:t>Planning and Preparation – two keys to victory</a:t>
            </a:r>
          </a:p>
          <a:p>
            <a:r>
              <a:rPr lang="en-US"/>
              <a:t>Resiliency – overcome, not succumb, to adversity</a:t>
            </a:r>
          </a:p>
          <a:p>
            <a:r>
              <a:rPr lang="en-US"/>
              <a:t>Shape your environment – do not be shaped by it</a:t>
            </a:r>
          </a:p>
          <a:p>
            <a:r>
              <a:rPr lang="en-US"/>
              <a:t>Fail, Learn, Progress </a:t>
            </a:r>
          </a:p>
          <a:p>
            <a:r>
              <a:rPr lang="en-US"/>
              <a:t>Continued self development – bearing the tab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519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93"/>
          <p:cNvSpPr>
            <a:spLocks noGrp="1"/>
          </p:cNvSpPr>
          <p:nvPr>
            <p:ph type="title"/>
          </p:nvPr>
        </p:nvSpPr>
        <p:spPr>
          <a:xfrm>
            <a:off x="677119" y="-3472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>
              <a:defRPr/>
            </a:pPr>
            <a:r>
              <a:rPr lang="en-US" sz="2800" b="1" i="1" kern="120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Common RS Pitfalls to Correct</a:t>
            </a:r>
            <a:endParaRPr lang="en-US" sz="2000" b="1" i="1" kern="120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3825" y="1010814"/>
            <a:ext cx="9020175" cy="5340483"/>
          </a:xfrm>
        </p:spPr>
        <p:txBody>
          <a:bodyPr/>
          <a:lstStyle/>
          <a:p>
            <a:r>
              <a:rPr lang="en-US" sz="2400" dirty="0"/>
              <a:t>Brief TLPs by Phase</a:t>
            </a:r>
          </a:p>
          <a:p>
            <a:pPr lvl="1"/>
            <a:r>
              <a:rPr lang="en-US" sz="2000" dirty="0"/>
              <a:t>Integrate PSG/ SLs in planning process</a:t>
            </a:r>
          </a:p>
          <a:p>
            <a:r>
              <a:rPr lang="en-US" sz="2400" dirty="0"/>
              <a:t>Task Org: Think Breaches/ SOSRA for PLT Ops</a:t>
            </a:r>
          </a:p>
          <a:p>
            <a:pPr lvl="1"/>
            <a:r>
              <a:rPr lang="en-US" sz="2000" dirty="0"/>
              <a:t>ASLT 2: Likely Local SBF with a follow-on task</a:t>
            </a:r>
          </a:p>
          <a:p>
            <a:pPr lvl="1"/>
            <a:r>
              <a:rPr lang="en-US" sz="2000" dirty="0"/>
              <a:t>Get away from SBF/ M240 point fire, search between TRPs</a:t>
            </a:r>
          </a:p>
          <a:p>
            <a:pPr lvl="1"/>
            <a:r>
              <a:rPr lang="en-US" sz="2000" dirty="0"/>
              <a:t>Security Elements: Close enough to support. Can shift positions by phase. Think about 360 security with minimal manning.</a:t>
            </a:r>
          </a:p>
          <a:p>
            <a:r>
              <a:rPr lang="en-US" sz="2400" dirty="0"/>
              <a:t>ORP: Security Element or Cache Rucks</a:t>
            </a:r>
            <a:endParaRPr lang="en-US" sz="2400" dirty="0">
              <a:cs typeface="Arial"/>
            </a:endParaRPr>
          </a:p>
          <a:p>
            <a:r>
              <a:rPr lang="en-US" sz="2400" dirty="0"/>
              <a:t>PL</a:t>
            </a:r>
          </a:p>
          <a:p>
            <a:pPr lvl="1"/>
            <a:r>
              <a:rPr lang="en-US" sz="2000" dirty="0"/>
              <a:t>Manage Transitions between squads and phases of operation</a:t>
            </a:r>
          </a:p>
          <a:p>
            <a:pPr lvl="1"/>
            <a:r>
              <a:rPr lang="en-US" sz="2000" dirty="0"/>
              <a:t>Reporting</a:t>
            </a:r>
          </a:p>
          <a:p>
            <a:pPr lvl="1"/>
            <a:r>
              <a:rPr lang="en-US" sz="2000" dirty="0"/>
              <a:t>Managing enablers and assets</a:t>
            </a:r>
          </a:p>
          <a:p>
            <a:pPr lvl="1"/>
            <a:r>
              <a:rPr lang="en-US" sz="2000" dirty="0"/>
              <a:t>Standardization across squads and shifting responsibility between squads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5656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5F3C82-5482-2841-5062-023CC2AD64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67591" y="6619875"/>
            <a:ext cx="2133600" cy="47625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	</a:t>
            </a:r>
            <a:fld id="{F0576615-9C59-40E8-9DE7-82C9B58468B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hape 93">
            <a:extLst>
              <a:ext uri="{FF2B5EF4-FFF2-40B4-BE49-F238E27FC236}">
                <a16:creationId xmlns:a16="http://schemas.microsoft.com/office/drawing/2014/main" id="{01433F0C-1812-D5AC-F016-6BFC6ED7C1D1}"/>
              </a:ext>
            </a:extLst>
          </p:cNvPr>
          <p:cNvSpPr txBox="1">
            <a:spLocks/>
          </p:cNvSpPr>
          <p:nvPr/>
        </p:nvSpPr>
        <p:spPr bwMode="auto">
          <a:xfrm>
            <a:off x="713977" y="-112686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800" b="1" i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How to Operate in Chaos</a:t>
            </a:r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D0C52E43-BF87-7C63-0C85-20735451A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5847" y="1085087"/>
            <a:ext cx="3426249" cy="33652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C47681-DD96-3AEB-F491-5398228E88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03" y="1085913"/>
            <a:ext cx="3420152" cy="320067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ABF1391-0ECD-07E4-DED0-CBE46D654F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8875" y="3456157"/>
            <a:ext cx="3426249" cy="3389670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D97CA6E-1FFA-E21C-6DCB-0E5F242C1B62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76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9A931-A047-B3CE-723A-1078D55B5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2986"/>
            <a:ext cx="9044411" cy="6049962"/>
          </a:xfrm>
        </p:spPr>
        <p:txBody>
          <a:bodyPr/>
          <a:lstStyle/>
          <a:p>
            <a:pPr marL="0" indent="0">
              <a:buNone/>
            </a:pPr>
            <a:r>
              <a:rPr lang="en-US" sz="1800" u="sng">
                <a:cs typeface="Arial"/>
              </a:rPr>
              <a:t>For the Office</a:t>
            </a: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A small work laptop and hotspot service on your phone. You can get one for about $150 on amazon. Usually, you will have one working laptop for your platoon and the rest of the platoon will need to use it.</a:t>
            </a: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CAC Reader(put your name on it)</a:t>
            </a: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Calendar planner or company LRC printed off</a:t>
            </a:r>
          </a:p>
          <a:p>
            <a:pPr>
              <a:buFont typeface="Arial"/>
              <a:buChar char="•"/>
            </a:pPr>
            <a:r>
              <a:rPr lang="en-US" sz="1800">
                <a:ea typeface="+mn-lt"/>
                <a:cs typeface="+mn-lt"/>
              </a:rPr>
              <a:t>Erasable pens</a:t>
            </a:r>
            <a:endParaRPr lang="en-US" sz="1800">
              <a:cs typeface="Arial"/>
            </a:endParaRP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Consider - work out equipment</a:t>
            </a:r>
          </a:p>
          <a:p>
            <a:pPr marL="0" indent="0">
              <a:buNone/>
            </a:pPr>
            <a:r>
              <a:rPr lang="en-US" sz="1800" u="sng">
                <a:cs typeface="Arial"/>
              </a:rPr>
              <a:t>For the field</a:t>
            </a: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Extra PC/Patches</a:t>
            </a: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Smoker's jacket &amp; Solid black skiing gloves that are warm/waterproof</a:t>
            </a: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Sew up your Ruck and FLC before you show up</a:t>
            </a: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A jet boil </a:t>
            </a: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GPS (Garmin 401)</a:t>
            </a: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Knife or Gerber for the field</a:t>
            </a: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Nice knee pads</a:t>
            </a:r>
          </a:p>
          <a:p>
            <a:pPr>
              <a:buFont typeface="Arial"/>
              <a:buChar char="•"/>
            </a:pPr>
            <a:r>
              <a:rPr lang="en-US" sz="1800">
                <a:cs typeface="Arial"/>
              </a:rPr>
              <a:t>A good admin pouch (find a balance)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DBE3B-A55F-EE3C-61A3-B292C29B1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	</a:t>
            </a:r>
            <a:fld id="{F0576615-9C59-40E8-9DE7-82C9B58468B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hape 93">
            <a:extLst>
              <a:ext uri="{FF2B5EF4-FFF2-40B4-BE49-F238E27FC236}">
                <a16:creationId xmlns:a16="http://schemas.microsoft.com/office/drawing/2014/main" id="{E20FBF3A-2FE5-98A9-6A96-B2A3E0840FBB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800" b="1" i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Possible Purchases for new LTs</a:t>
            </a:r>
            <a:endParaRPr lang="en-US" sz="2800" b="1" i="1" kern="120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B16A3B0-6B9B-C4FB-EA57-7BB12BD9A402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333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DBE3B-A55F-EE3C-61A3-B292C29B1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	</a:t>
            </a:r>
            <a:fld id="{F0576615-9C59-40E8-9DE7-82C9B58468B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hape 93">
            <a:extLst>
              <a:ext uri="{FF2B5EF4-FFF2-40B4-BE49-F238E27FC236}">
                <a16:creationId xmlns:a16="http://schemas.microsoft.com/office/drawing/2014/main" id="{E20FBF3A-2FE5-98A9-6A96-B2A3E0840FBB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800" b="1" i="1" kern="120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Aim</a:t>
            </a:r>
            <a:r>
              <a:rPr lang="en-US" sz="2800" b="1" i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 2.0 Marketplace Tips</a:t>
            </a:r>
            <a:endParaRPr lang="en-US" sz="2800" b="1" i="1" kern="120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B16A3B0-6B9B-C4FB-EA57-7BB12BD9A402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11776C2-54A0-EB6D-E2D5-1E44DC970C98}"/>
              </a:ext>
            </a:extLst>
          </p:cNvPr>
          <p:cNvSpPr txBox="1"/>
          <p:nvPr/>
        </p:nvSpPr>
        <p:spPr>
          <a:xfrm>
            <a:off x="0" y="935398"/>
            <a:ext cx="9143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Build your Reference List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Update reference POCs with each marketplace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Make sure your references will advocate for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Have a well written Aim Resume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Tailor your experience to match the mission set of where you would like to go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Highlight things not reflected on your ORB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Do a full ORB scrub for accuracy 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This is often the primary document you will be judged by</a:t>
            </a:r>
            <a:r>
              <a:rPr lang="en-US" sz="2400" u="sng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 u="sng">
                <a:latin typeface="Arial" panose="020B0604020202020204" pitchFamily="34" charset="0"/>
                <a:cs typeface="Arial" panose="020B0604020202020204" pitchFamily="34" charset="0"/>
              </a:rPr>
              <a:t>Have an up-to-date DA Photo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You Must Be Respectfully Aggressive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The first 72 hours can be the most critical in your market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Craft and send a respectful email to the unit POC introducing yourself and asking for an interview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Have back up plans if your first choice is full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152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DBE3B-A55F-EE3C-61A3-B292C29B1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	</a:t>
            </a:r>
            <a:fld id="{F0576615-9C59-40E8-9DE7-82C9B58468B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hape 93">
            <a:extLst>
              <a:ext uri="{FF2B5EF4-FFF2-40B4-BE49-F238E27FC236}">
                <a16:creationId xmlns:a16="http://schemas.microsoft.com/office/drawing/2014/main" id="{E20FBF3A-2FE5-98A9-6A96-B2A3E0840FBB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800" b="1" i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Staff Time</a:t>
            </a:r>
            <a:endParaRPr lang="en-US" sz="2800" b="1" i="1" kern="120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B16A3B0-6B9B-C4FB-EA57-7BB12BD9A402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11776C2-54A0-EB6D-E2D5-1E44DC970C98}"/>
              </a:ext>
            </a:extLst>
          </p:cNvPr>
          <p:cNvSpPr txBox="1"/>
          <p:nvPr/>
        </p:nvSpPr>
        <p:spPr>
          <a:xfrm>
            <a:off x="0" y="906214"/>
            <a:ext cx="9143999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AAS3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Own specific piece of the S3: Ammo, Land, USR, DTOs, etc.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Own BN training: Gunnery, PLT LFX, deployments,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AS3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You manage the S3 sections (^, schools, DTMS, TAC PLT)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Likely own CUOPS (SRTC) or FUOPs (LRTC/ OPORDs)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S4 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Own all things supply and property: Monthly SI/ Cyclic, GPCs, Orders, Lateral Transfers, etc.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Own movement: all pre-CTC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coords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come through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AS2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Anywhere from BN newsletter/ SITREP to running the S2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Own: Awards, Evaluations, HR metrics, personnel actions/ moves, Aim marketplaces, etc.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880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DBE3B-A55F-EE3C-61A3-B292C29B1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	</a:t>
            </a:r>
            <a:fld id="{F0576615-9C59-40E8-9DE7-82C9B58468B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hape 93">
            <a:extLst>
              <a:ext uri="{FF2B5EF4-FFF2-40B4-BE49-F238E27FC236}">
                <a16:creationId xmlns:a16="http://schemas.microsoft.com/office/drawing/2014/main" id="{E20FBF3A-2FE5-98A9-6A96-B2A3E0840FBB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800" b="1" i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Platoon Leader Time</a:t>
            </a:r>
            <a:endParaRPr lang="en-US" sz="2800" b="1" i="1" kern="120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B16A3B0-6B9B-C4FB-EA57-7BB12BD9A402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11776C2-54A0-EB6D-E2D5-1E44DC970C98}"/>
              </a:ext>
            </a:extLst>
          </p:cNvPr>
          <p:cNvSpPr txBox="1"/>
          <p:nvPr/>
        </p:nvSpPr>
        <p:spPr>
          <a:xfrm>
            <a:off x="0" y="935398"/>
            <a:ext cx="914399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Manage and Improve PLT PT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Manage PLT Property and Equipment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Manage PLT Personnel Actions, DTMS, MEDPROs, Certifications, Legal, all things readiness</a:t>
            </a:r>
            <a:endParaRPr lang="en-US" sz="2400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To counsel subordinate leaders and ensure counseling for junior soldiers is being conducted (scrub and manage packets)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Create and supervise combat training for the PLT (SGT’s time and collective level)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Maneuver PLTs in training and in combat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Manage morale and culture in PLT and support SFRG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Plan and execute Company level Training (SQD LIFX)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Hold CO Additional duties (UMO, CBRN, ENVIRON)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605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-10113" y="-2875"/>
            <a:ext cx="9144000" cy="1228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 i="1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Topics of Interest</a:t>
            </a:r>
            <a:endParaRPr kumimoji="0" lang="en-US" sz="2400" b="1" i="1" u="none" strike="noStrike" kern="1200" cap="none" spc="0" normalizeH="0" baseline="0" noProof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B09D5DC-7E0D-4462-A2BF-EE186A48AAB4}"/>
              </a:ext>
            </a:extLst>
          </p:cNvPr>
          <p:cNvSpPr txBox="1"/>
          <p:nvPr/>
        </p:nvSpPr>
        <p:spPr>
          <a:xfrm>
            <a:off x="263419" y="1114418"/>
            <a:ext cx="4308581" cy="473975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LT Timelines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BN Positions/ Broadening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Counseling 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EIB 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Training Event Planning 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Maintenance 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Property Management 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Reaching out to BCs 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Performance 10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Important Links 11</a:t>
            </a:r>
            <a:endParaRPr lang="en-US" sz="2400">
              <a:latin typeface="Arial"/>
              <a:ea typeface="+mn-lt"/>
              <a:cs typeface="Arial"/>
            </a:endParaRPr>
          </a:p>
          <a:p>
            <a:pPr marL="285750" indent="-285750">
              <a:buFont typeface="Arial,Sans-Serif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Reading List 12</a:t>
            </a: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4136AA-58C6-4CF0-AE8C-1E390C44E33F}"/>
              </a:ext>
            </a:extLst>
          </p:cNvPr>
          <p:cNvSpPr txBox="1"/>
          <p:nvPr/>
        </p:nvSpPr>
        <p:spPr>
          <a:xfrm>
            <a:off x="4561887" y="1114418"/>
            <a:ext cx="4572000" cy="40626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Lessons Learned at RS 13</a:t>
            </a:r>
            <a:endParaRPr lang="en-US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Common RS Pitfalls 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How to Operate in Chaos 15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Purchases Prior to Showing Up 16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Aim 2.0 Marketplace Tips 17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Staff Time 18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Platoon Leader Time 19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Executive Officer Time 20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/>
                <a:cs typeface="Arial"/>
              </a:rPr>
              <a:t>Other LT Positions 21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" y="32165"/>
            <a:ext cx="1664592" cy="91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4550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DBE3B-A55F-EE3C-61A3-B292C29B1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	</a:t>
            </a:r>
            <a:fld id="{F0576615-9C59-40E8-9DE7-82C9B58468B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hape 93">
            <a:extLst>
              <a:ext uri="{FF2B5EF4-FFF2-40B4-BE49-F238E27FC236}">
                <a16:creationId xmlns:a16="http://schemas.microsoft.com/office/drawing/2014/main" id="{E20FBF3A-2FE5-98A9-6A96-B2A3E0840FBB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800" b="1" i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Executive Officer Time</a:t>
            </a:r>
            <a:endParaRPr lang="en-US" sz="2800" b="1" i="1" kern="120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B16A3B0-6B9B-C4FB-EA57-7BB12BD9A402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11776C2-54A0-EB6D-E2D5-1E44DC970C98}"/>
              </a:ext>
            </a:extLst>
          </p:cNvPr>
          <p:cNvSpPr txBox="1"/>
          <p:nvPr/>
        </p:nvSpPr>
        <p:spPr>
          <a:xfrm>
            <a:off x="-29184" y="945126"/>
            <a:ext cx="969847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u="sng">
                <a:latin typeface="Arial" panose="020B0604020202020204" pitchFamily="34" charset="0"/>
                <a:cs typeface="Arial" panose="020B0604020202020204" pitchFamily="34" charset="0"/>
              </a:rPr>
              <a:t>Mentor Platoon Leaders &amp; Treat it Like Your Company</a:t>
            </a:r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Resource Training Events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Land &amp; Ammo: S3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Latrines: S4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Hot Chow or MREs: FSC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000" u="sng">
                <a:latin typeface="Arial" panose="020B0604020202020204" pitchFamily="34" charset="0"/>
                <a:cs typeface="Arial" panose="020B0604020202020204" pitchFamily="34" charset="0"/>
              </a:rPr>
              <a:t>Training Aids: Post Training Support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Maintenance   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Manage 5988 flow and fault/ parts on order tracking for </a:t>
            </a:r>
            <a:r>
              <a:rPr lang="en-US" sz="2000" err="1">
                <a:latin typeface="Arial" panose="020B0604020202020204" pitchFamily="34" charset="0"/>
                <a:cs typeface="Arial" panose="020B0604020202020204" pitchFamily="34" charset="0"/>
              </a:rPr>
              <a:t>vics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, radios, weapons, etc.</a:t>
            </a:r>
            <a:endParaRPr lang="en-US" sz="2000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Brief status of all NMC equipment in maintenance briefs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Dispatch vehicles as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Property &amp; Supply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Be CO PBO: adhere to S4 layout schedule &amp; L.T.s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Track and fill shortages through supply 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Closely monitor any property holder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Manage HQ Section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Own all things for: Commo, training room, supply, and </a:t>
            </a:r>
            <a:r>
              <a:rPr lang="en-US" sz="2000" err="1">
                <a:latin typeface="Arial" panose="020B0604020202020204" pitchFamily="34" charset="0"/>
                <a:cs typeface="Arial" panose="020B0604020202020204" pitchFamily="34" charset="0"/>
              </a:rPr>
              <a:t>armsroom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 sections</a:t>
            </a:r>
          </a:p>
        </p:txBody>
      </p:sp>
    </p:spTree>
    <p:extLst>
      <p:ext uri="{BB962C8B-B14F-4D97-AF65-F5344CB8AC3E}">
        <p14:creationId xmlns:p14="http://schemas.microsoft.com/office/powerpoint/2010/main" val="32704398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DBE3B-A55F-EE3C-61A3-B292C29B1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	</a:t>
            </a:r>
            <a:fld id="{F0576615-9C59-40E8-9DE7-82C9B58468B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hape 93">
            <a:extLst>
              <a:ext uri="{FF2B5EF4-FFF2-40B4-BE49-F238E27FC236}">
                <a16:creationId xmlns:a16="http://schemas.microsoft.com/office/drawing/2014/main" id="{E20FBF3A-2FE5-98A9-6A96-B2A3E0840FBB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800" b="1" i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  <a:cs typeface="Arial"/>
              </a:rPr>
              <a:t>Other LT Positions</a:t>
            </a:r>
            <a:endParaRPr lang="en-US" sz="2800" b="1" i="1" kern="120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B16A3B0-6B9B-C4FB-EA57-7BB12BD9A402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11776C2-54A0-EB6D-E2D5-1E44DC970C98}"/>
              </a:ext>
            </a:extLst>
          </p:cNvPr>
          <p:cNvSpPr txBox="1"/>
          <p:nvPr/>
        </p:nvSpPr>
        <p:spPr>
          <a:xfrm>
            <a:off x="0" y="935398"/>
            <a:ext cx="914399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Scout PL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Mortar PL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BN Adjutant  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Manage the BC’s calendar and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Maintenance 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BDE Adjutant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BDE 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Division Positions</a:t>
            </a:r>
          </a:p>
        </p:txBody>
      </p:sp>
    </p:spTree>
    <p:extLst>
      <p:ext uri="{BB962C8B-B14F-4D97-AF65-F5344CB8AC3E}">
        <p14:creationId xmlns:p14="http://schemas.microsoft.com/office/powerpoint/2010/main" val="1187793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93"/>
          <p:cNvSpPr>
            <a:spLocks noGrp="1"/>
          </p:cNvSpPr>
          <p:nvPr>
            <p:ph type="title"/>
          </p:nvPr>
        </p:nvSpPr>
        <p:spPr>
          <a:xfrm>
            <a:off x="677119" y="-3472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>
              <a:defRPr/>
            </a:pPr>
            <a:r>
              <a:rPr lang="en-US" sz="2800" b="1" i="1" kern="120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EMAILS</a:t>
            </a:r>
            <a:endParaRPr lang="en-US" sz="2000" b="1" i="1" kern="120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60" y="939132"/>
            <a:ext cx="9152029" cy="5340483"/>
          </a:xfrm>
        </p:spPr>
        <p:txBody>
          <a:bodyPr/>
          <a:lstStyle/>
          <a:p>
            <a:r>
              <a:rPr lang="en-US" sz="1400" dirty="0">
                <a:cs typeface="Arial"/>
                <a:hlinkClick r:id="rId3"/>
              </a:rPr>
              <a:t>Email.mil@army.mil</a:t>
            </a:r>
            <a:r>
              <a:rPr lang="en-US" sz="1400" dirty="0">
                <a:cs typeface="Arial"/>
              </a:rPr>
              <a:t>; </a:t>
            </a:r>
            <a:r>
              <a:rPr lang="en-US" sz="1400" dirty="0">
                <a:cs typeface="Arial"/>
                <a:hlinkClick r:id="rId4"/>
              </a:rPr>
              <a:t>nextemail.mil@army.mil</a:t>
            </a:r>
            <a:r>
              <a:rPr lang="en-US" sz="1400" dirty="0">
                <a:cs typeface="Arial"/>
              </a:rPr>
              <a:t>;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937662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296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-10113" y="-2875"/>
            <a:ext cx="9144000" cy="1228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 i="1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11A LT Timelines</a:t>
            </a:r>
            <a:endParaRPr kumimoji="0" lang="en-US" sz="2400" b="1" i="1" u="none" strike="noStrike" kern="1200" cap="none" spc="0" normalizeH="0" baseline="0" noProof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" y="32165"/>
            <a:ext cx="1664592" cy="9172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E7142D-0E30-4079-922E-C39793F8DFF5}"/>
              </a:ext>
            </a:extLst>
          </p:cNvPr>
          <p:cNvSpPr txBox="1"/>
          <p:nvPr/>
        </p:nvSpPr>
        <p:spPr>
          <a:xfrm>
            <a:off x="133350" y="1072239"/>
            <a:ext cx="523875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0-9 months/ 0-1 year: IBOLC, Ranger, Unit specific schools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1-2 years: Assistant Staff Officer and/ or Platoon Leader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2-3 years: Platoon Leader, Specialty PL, XO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3-4 years: Specialty PL, XO, Staff Primary, MCCC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4-5 years: MCCC, BDE/ BN Staff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5-6 years: BDE/ BN Staff, CMD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6-7 years: BN Staff, CMD, post CMD</a:t>
            </a:r>
          </a:p>
        </p:txBody>
      </p:sp>
      <p:sp>
        <p:nvSpPr>
          <p:cNvPr id="2" name="Right Brace 1"/>
          <p:cNvSpPr/>
          <p:nvPr/>
        </p:nvSpPr>
        <p:spPr>
          <a:xfrm>
            <a:off x="5429250" y="2085975"/>
            <a:ext cx="371475" cy="2246913"/>
          </a:xfrm>
          <a:prstGeom prst="rightBrace">
            <a:avLst>
              <a:gd name="adj1" fmla="val 33974"/>
              <a:gd name="adj2" fmla="val 2710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E7142D-0E30-4079-922E-C39793F8DFF5}"/>
              </a:ext>
            </a:extLst>
          </p:cNvPr>
          <p:cNvSpPr txBox="1"/>
          <p:nvPr/>
        </p:nvSpPr>
        <p:spPr>
          <a:xfrm>
            <a:off x="5800725" y="1162789"/>
            <a:ext cx="333316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err="1">
                <a:latin typeface="Arial" panose="020B0604020202020204" pitchFamily="34" charset="0"/>
                <a:cs typeface="Arial" panose="020B0604020202020204" pitchFamily="34" charset="0"/>
              </a:rPr>
              <a:t>PreCCC</a:t>
            </a:r>
            <a:r>
              <a:rPr lang="en-US" sz="2300" b="1">
                <a:latin typeface="Arial" panose="020B0604020202020204" pitchFamily="34" charset="0"/>
                <a:cs typeface="Arial" panose="020B0604020202020204" pitchFamily="34" charset="0"/>
              </a:rPr>
              <a:t> Broadening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RASP 2/ 75</a:t>
            </a:r>
            <a:r>
              <a:rPr lang="en-US" sz="1600" baseline="3000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ARTB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Old Guard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SF XO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ROTC Instructor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Recruiting Command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Basic Training/ 198</a:t>
            </a:r>
            <a:r>
              <a:rPr lang="en-US" sz="1600" baseline="3000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 BDE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General’s Aide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Aim/ MILPER Specific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YAS Deployment</a:t>
            </a:r>
          </a:p>
          <a:p>
            <a:pPr algn="ctr"/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SFAS &amp; VTIP Window</a:t>
            </a:r>
          </a:p>
        </p:txBody>
      </p:sp>
      <p:sp>
        <p:nvSpPr>
          <p:cNvPr id="12" name="Right Brace 11"/>
          <p:cNvSpPr/>
          <p:nvPr/>
        </p:nvSpPr>
        <p:spPr>
          <a:xfrm>
            <a:off x="5429250" y="4333876"/>
            <a:ext cx="371475" cy="1847850"/>
          </a:xfrm>
          <a:prstGeom prst="rightBrace">
            <a:avLst>
              <a:gd name="adj1" fmla="val 33974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E7142D-0E30-4079-922E-C39793F8DFF5}"/>
              </a:ext>
            </a:extLst>
          </p:cNvPr>
          <p:cNvSpPr txBox="1"/>
          <p:nvPr/>
        </p:nvSpPr>
        <p:spPr>
          <a:xfrm>
            <a:off x="5800725" y="4182214"/>
            <a:ext cx="3333162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err="1">
                <a:latin typeface="Arial" panose="020B0604020202020204" pitchFamily="34" charset="0"/>
                <a:cs typeface="Arial" panose="020B0604020202020204" pitchFamily="34" charset="0"/>
              </a:rPr>
              <a:t>PreCMD</a:t>
            </a:r>
            <a:r>
              <a:rPr lang="en-US" sz="2300" b="1">
                <a:latin typeface="Arial" panose="020B0604020202020204" pitchFamily="34" charset="0"/>
                <a:cs typeface="Arial" panose="020B0604020202020204" pitchFamily="34" charset="0"/>
              </a:rPr>
              <a:t> Broadening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ARTB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CTC OC/T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SFAB Staff*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Basic Training CMD (non-KD)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Egypt/ Korea/ other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Future’s Command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ROTC Instructor*</a:t>
            </a:r>
          </a:p>
          <a:p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142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-10113" y="-2875"/>
            <a:ext cx="9144000" cy="1228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 i="1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Counseling</a:t>
            </a:r>
            <a:endParaRPr kumimoji="0" lang="en-US" sz="2400" b="1" i="1" u="none" strike="noStrike" kern="1200" cap="none" spc="0" normalizeH="0" baseline="0" noProof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2E7142D-0E30-4079-922E-C39793F8DFF5}"/>
              </a:ext>
            </a:extLst>
          </p:cNvPr>
          <p:cNvSpPr txBox="1"/>
          <p:nvPr/>
        </p:nvSpPr>
        <p:spPr>
          <a:xfrm>
            <a:off x="375458" y="1225342"/>
            <a:ext cx="855726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PSG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SLs and TLs/VCs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Initial – Unit values, standards and expectation by position, individual goals, and clear policies on </a:t>
            </a:r>
            <a:r>
              <a:rPr lang="en-US" sz="3200" u="sng">
                <a:latin typeface="Arial" panose="020B0604020202020204" pitchFamily="34" charset="0"/>
                <a:cs typeface="Arial" panose="020B0604020202020204" pitchFamily="34" charset="0"/>
              </a:rPr>
              <a:t>SHARP, EO, Hazing/ Bullying, Alcohol/ Drug Abuse, Fraternization.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Follow Up – Quarterly and Event Based 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" y="32165"/>
            <a:ext cx="1664592" cy="91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455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-10113" y="-2875"/>
            <a:ext cx="9144000" cy="1228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 i="1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EIB</a:t>
            </a:r>
            <a:endParaRPr kumimoji="0" lang="en-US" sz="2400" b="1" i="1" u="none" strike="noStrike" kern="1200" cap="none" spc="0" normalizeH="0" baseline="0" noProof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2E7142D-0E30-4079-922E-C39793F8DFF5}"/>
              </a:ext>
            </a:extLst>
          </p:cNvPr>
          <p:cNvSpPr txBox="1"/>
          <p:nvPr/>
        </p:nvSpPr>
        <p:spPr>
          <a:xfrm>
            <a:off x="95250" y="1072239"/>
            <a:ext cx="894397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3 Weeks total: qualify with expert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qual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, packet, &amp; PT test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Train Up Week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Practice Test Week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Test Week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PT Test: 49 PUs, 59 SUs, 4 mile run at 32 min or less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Weapons Lane: 10 Tasks (RTTs)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Patrol Lane: 10 Tasks (Call for fire, Range Card,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Medical Lane: 10 Tasks (Often the hardest lane for LTs)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Land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Nav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: Both day and night graded courses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12 Mile Ruck with M4 functions check at the end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" y="32165"/>
            <a:ext cx="1664592" cy="91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3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-10113" y="-2875"/>
            <a:ext cx="9144000" cy="1228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 i="1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Training Event</a:t>
            </a:r>
            <a:r>
              <a:rPr kumimoji="0" lang="en-US" sz="3200" b="1" i="1" u="none" strike="noStrike" kern="1200" cap="none" spc="0" normalizeH="0" noProof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Planning</a:t>
            </a:r>
            <a:endParaRPr kumimoji="0" lang="en-US" sz="2400" b="1" i="1" u="none" strike="noStrike" kern="1200" cap="none" spc="0" normalizeH="0" baseline="0" noProof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" y="32165"/>
            <a:ext cx="1664592" cy="9172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E7142D-0E30-4079-922E-C39793F8DFF5}"/>
              </a:ext>
            </a:extLst>
          </p:cNvPr>
          <p:cNvSpPr txBox="1"/>
          <p:nvPr/>
        </p:nvSpPr>
        <p:spPr>
          <a:xfrm>
            <a:off x="59159" y="1072240"/>
            <a:ext cx="900545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u="sng">
                <a:latin typeface="Arial" panose="020B0604020202020204" pitchFamily="34" charset="0"/>
                <a:cs typeface="Arial" panose="020B0604020202020204" pitchFamily="34" charset="0"/>
              </a:rPr>
              <a:t>8 Step Training Model </a:t>
            </a:r>
            <a:endParaRPr lang="en-US" sz="2800" b="1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Leader/ Support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pax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Certification &amp; Qualification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Land and Ammo – XO and S3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Food, Water and Latrine Request – XO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Range/ Training Area* Contract – PL &amp; Range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Range/ Training Area Recon – PL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Clear Tasking Roster and Sync Mat – 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Medical Coverage – CO Medic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u="sng">
                <a:latin typeface="Arial" panose="020B0604020202020204" pitchFamily="34" charset="0"/>
                <a:cs typeface="Arial" panose="020B0604020202020204" pitchFamily="34" charset="0"/>
              </a:rPr>
              <a:t>Training/ Range Items (TSC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u="sng">
                <a:latin typeface="Arial" panose="020B0604020202020204" pitchFamily="34" charset="0"/>
                <a:cs typeface="Arial" panose="020B0604020202020204" pitchFamily="34" charset="0"/>
              </a:rPr>
              <a:t>CONOP that articulates these things ^ </a:t>
            </a:r>
          </a:p>
        </p:txBody>
      </p:sp>
    </p:spTree>
    <p:extLst>
      <p:ext uri="{BB962C8B-B14F-4D97-AF65-F5344CB8AC3E}">
        <p14:creationId xmlns:p14="http://schemas.microsoft.com/office/powerpoint/2010/main" val="2616383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-10113" y="-2875"/>
            <a:ext cx="9144000" cy="1228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 i="1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Maintenance </a:t>
            </a:r>
            <a:endParaRPr kumimoji="0" lang="en-US" sz="2400" b="1" i="1" u="none" strike="noStrike" kern="1200" cap="none" spc="0" normalizeH="0" baseline="0" noProof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2E7142D-0E30-4079-922E-C39793F8DFF5}"/>
              </a:ext>
            </a:extLst>
          </p:cNvPr>
          <p:cNvSpPr txBox="1"/>
          <p:nvPr/>
        </p:nvSpPr>
        <p:spPr>
          <a:xfrm>
            <a:off x="277091" y="982473"/>
            <a:ext cx="875722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Vehicle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5988 control, vet, scan, and tracker update weekly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Track fault follow through with XO/ Mechanic on 5988 and tracking part arrival date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Do as much as you can to build rapport with CO mechanic</a:t>
            </a:r>
          </a:p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Weapons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Same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Follow up with armorer for status, especially items at higher maintenance echelon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You own MAL in conjunction with PSG and PLT armorer</a:t>
            </a:r>
          </a:p>
          <a:p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Commo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Same. It applies to handheld radios and vehicle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comms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Check internal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comms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for each vehicle</a:t>
            </a:r>
          </a:p>
          <a:p>
            <a:pPr algn="ctr"/>
            <a:r>
              <a:rPr lang="en-US" sz="3600" u="sng">
                <a:latin typeface="Arial" panose="020B0604020202020204" pitchFamily="34" charset="0"/>
                <a:cs typeface="Arial" panose="020B0604020202020204" pitchFamily="34" charset="0"/>
              </a:rPr>
              <a:t>Have a master tracker &amp; follow up</a:t>
            </a:r>
            <a:endParaRPr lang="en-US" sz="4000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" y="32165"/>
            <a:ext cx="1664592" cy="91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272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-10113" y="-2875"/>
            <a:ext cx="9144000" cy="1228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 i="1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4000" b="1" i="1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Property</a:t>
            </a:r>
            <a:r>
              <a:rPr lang="en-US" sz="3200"/>
              <a:t> Book</a:t>
            </a:r>
            <a:endParaRPr kumimoji="0" lang="en-US" sz="2400" b="1" i="1" u="none" strike="noStrike" kern="1200" cap="none" spc="0" normalizeH="0" baseline="0" noProof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2E7142D-0E30-4079-922E-C39793F8DFF5}"/>
              </a:ext>
            </a:extLst>
          </p:cNvPr>
          <p:cNvSpPr txBox="1"/>
          <p:nvPr/>
        </p:nvSpPr>
        <p:spPr>
          <a:xfrm>
            <a:off x="139422" y="973106"/>
            <a:ext cx="900457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Assume that the last PL had major errors/ liabilities he is hiding, especially if he/ she is trying to manipulate you to avoid full transparency</a:t>
            </a:r>
          </a:p>
          <a:p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Binder &gt; SHR with all end items signed up front &gt; a tab for each end item by LIN with TM listing BII, annotated 2062/ BOM, according shortage annex, and sub hand receipt from you to property holder &gt; monthly SHRs in back</a:t>
            </a:r>
          </a:p>
          <a:p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When doing your layouts have a master BOM for each item you inventory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u="sng">
                <a:latin typeface="Arial" panose="020B0604020202020204" pitchFamily="34" charset="0"/>
                <a:cs typeface="Arial" panose="020B0604020202020204" pitchFamily="34" charset="0"/>
              </a:rPr>
              <a:t>Have the property holder build his </a:t>
            </a:r>
            <a:r>
              <a:rPr lang="en-US" sz="2000" u="sng" err="1">
                <a:latin typeface="Arial" panose="020B0604020202020204" pitchFamily="34" charset="0"/>
                <a:cs typeface="Arial" panose="020B0604020202020204" pitchFamily="34" charset="0"/>
              </a:rPr>
              <a:t>subhand</a:t>
            </a:r>
            <a:r>
              <a:rPr lang="en-US" sz="2000" u="sng">
                <a:latin typeface="Arial" panose="020B0604020202020204" pitchFamily="34" charset="0"/>
                <a:cs typeface="Arial" panose="020B0604020202020204" pitchFamily="34" charset="0"/>
              </a:rPr>
              <a:t> receipt while you do your inventory and have him immediately sign it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Use this master to base all future layouts against to determine new shortages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Submit shortage annex to supply. Update all when supply gives you your needed shortages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Expect to conduct layouts with BII: As leaders change position, after field events, &amp; commander’s 10% monthly cyclic inventories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" y="32165"/>
            <a:ext cx="1664592" cy="91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940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93"/>
          <p:cNvSpPr>
            <a:spLocks noGrp="1"/>
          </p:cNvSpPr>
          <p:nvPr>
            <p:ph type="title"/>
          </p:nvPr>
        </p:nvSpPr>
        <p:spPr>
          <a:xfrm>
            <a:off x="677119" y="-3472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>
              <a:defRPr/>
            </a:pPr>
            <a:r>
              <a:rPr lang="en-US" sz="2800" b="1" i="1" kern="1200">
                <a:ln w="11430"/>
                <a:solidFill>
                  <a:sysClr val="windowText" lastClr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Reaching Out to BCs</a:t>
            </a:r>
            <a:endParaRPr lang="en-US" sz="2000" b="1" i="1" kern="120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3825" y="993722"/>
            <a:ext cx="9020175" cy="5680543"/>
          </a:xfrm>
        </p:spPr>
        <p:txBody>
          <a:bodyPr/>
          <a:lstStyle/>
          <a:p>
            <a:r>
              <a:rPr lang="en-US" sz="2400"/>
              <a:t>Email &gt; Hard Copy</a:t>
            </a:r>
            <a:endParaRPr lang="en-US" sz="2000"/>
          </a:p>
          <a:p>
            <a:r>
              <a:rPr lang="en-US" sz="2400"/>
              <a:t>Keep things short, positive, and open ended</a:t>
            </a:r>
          </a:p>
          <a:p>
            <a:pPr lvl="1"/>
            <a:r>
              <a:rPr lang="en-US" sz="2000"/>
              <a:t>4-5 Sentences</a:t>
            </a:r>
          </a:p>
          <a:p>
            <a:pPr lvl="1"/>
            <a:r>
              <a:rPr lang="en-US" sz="2000"/>
              <a:t>I am _____, and I am excited to be a member of the ____ team</a:t>
            </a:r>
          </a:p>
          <a:p>
            <a:pPr lvl="1"/>
            <a:r>
              <a:rPr lang="en-US" sz="2000"/>
              <a:t>I am coming with _____, _____, </a:t>
            </a:r>
            <a:r>
              <a:rPr lang="en-US" sz="2000" err="1"/>
              <a:t>etc</a:t>
            </a:r>
            <a:endParaRPr lang="en-US" sz="2000"/>
          </a:p>
          <a:p>
            <a:pPr lvl="1"/>
            <a:r>
              <a:rPr lang="en-US" sz="2000"/>
              <a:t>Include </a:t>
            </a:r>
            <a:r>
              <a:rPr lang="en-US" sz="2000" u="sng"/>
              <a:t>Report Date</a:t>
            </a:r>
            <a:r>
              <a:rPr lang="en-US" sz="2000"/>
              <a:t> (I just finished Ranger School and should be set to arrive ___)</a:t>
            </a:r>
            <a:endParaRPr lang="en-US" sz="2000" u="sng"/>
          </a:p>
          <a:p>
            <a:pPr lvl="1"/>
            <a:r>
              <a:rPr lang="en-US" sz="2000"/>
              <a:t>Can include hobbies</a:t>
            </a:r>
          </a:p>
          <a:p>
            <a:pPr lvl="1"/>
            <a:r>
              <a:rPr lang="en-US" sz="2000" u="sng"/>
              <a:t>Please let me know if there is anything specific I can do to prepare before I report.</a:t>
            </a:r>
            <a:r>
              <a:rPr lang="en-US" sz="2000"/>
              <a:t> (ex. reading list)</a:t>
            </a:r>
            <a:endParaRPr lang="en-US" sz="2000" u="sng"/>
          </a:p>
          <a:p>
            <a:pPr lvl="1"/>
            <a:r>
              <a:rPr lang="en-US" sz="2000"/>
              <a:t>Looking forward to learning/leading during my time with ____</a:t>
            </a:r>
          </a:p>
          <a:p>
            <a:r>
              <a:rPr lang="en-US" sz="2400"/>
              <a:t>Avoid position specifics or follow-on desires (save for initial counseling)</a:t>
            </a:r>
            <a:endParaRPr lang="en-US" sz="2400">
              <a:cs typeface="Arial"/>
            </a:endParaRPr>
          </a:p>
          <a:p>
            <a:r>
              <a:rPr lang="en-US" sz="2400"/>
              <a:t>If you know you are going to a section or company, email that staff primary or company commander</a:t>
            </a:r>
            <a:endParaRPr lang="en-US" sz="200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36EC6CB-EF72-4C35-A88C-359628E7E42B}"/>
              </a:ext>
            </a:extLst>
          </p:cNvPr>
          <p:cNvCxnSpPr/>
          <p:nvPr/>
        </p:nvCxnSpPr>
        <p:spPr>
          <a:xfrm>
            <a:off x="-10113" y="1010814"/>
            <a:ext cx="91541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50091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4294df9-fa57-4557-8a50-88f6eb2c71a6">
      <Terms xmlns="http://schemas.microsoft.com/office/infopath/2007/PartnerControls"/>
    </lcf76f155ced4ddcb4097134ff3c332f>
    <TaxCatchAll xmlns="bbb7b874-8a26-4094-b2a6-81ffc00cf06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C4706664B9FB4D8EE23F7620E424BD" ma:contentTypeVersion="14" ma:contentTypeDescription="Create a new document." ma:contentTypeScope="" ma:versionID="aedf758c78ee2c7ef81bc7c0cd5d3c27">
  <xsd:schema xmlns:xsd="http://www.w3.org/2001/XMLSchema" xmlns:xs="http://www.w3.org/2001/XMLSchema" xmlns:p="http://schemas.microsoft.com/office/2006/metadata/properties" xmlns:ns2="34294df9-fa57-4557-8a50-88f6eb2c71a6" xmlns:ns3="bbb7b874-8a26-4094-b2a6-81ffc00cf065" targetNamespace="http://schemas.microsoft.com/office/2006/metadata/properties" ma:root="true" ma:fieldsID="10bf12ce0790b0d96887719694834068" ns2:_="" ns3:_="">
    <xsd:import namespace="34294df9-fa57-4557-8a50-88f6eb2c71a6"/>
    <xsd:import namespace="bbb7b874-8a26-4094-b2a6-81ffc00cf0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94df9-fa57-4557-8a50-88f6eb2c71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b7b874-8a26-4094-b2a6-81ffc00cf06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349e97e-1ec1-4ed2-8a7e-13ffd35e0535}" ma:internalName="TaxCatchAll" ma:showField="CatchAllData" ma:web="bbb7b874-8a26-4094-b2a6-81ffc00cf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E5838B-2E06-4ABD-8B28-5322312B8957}">
  <ds:schemaRefs>
    <ds:schemaRef ds:uri="34294df9-fa57-4557-8a50-88f6eb2c71a6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bbb7b874-8a26-4094-b2a6-81ffc00cf065"/>
    <ds:schemaRef ds:uri="http://www.w3.org/XML/1998/namespace"/>
    <ds:schemaRef ds:uri="http://schemas.microsoft.com/office/infopath/2007/PartnerControl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9F47C16-E9FF-4AC2-815C-5F78E0861C9E}">
  <ds:schemaRefs>
    <ds:schemaRef ds:uri="34294df9-fa57-4557-8a50-88f6eb2c71a6"/>
    <ds:schemaRef ds:uri="bbb7b874-8a26-4094-b2a6-81ffc00cf06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B16D0C5-ED0B-436C-92F6-5B0476EC29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1923</Words>
  <Application>Microsoft Office PowerPoint</Application>
  <PresentationFormat>On-screen Show (4:3)</PresentationFormat>
  <Paragraphs>304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Arial,Sans-Serif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Reaching Out to BCs</vt:lpstr>
      <vt:lpstr>PowerPoint Presentation</vt:lpstr>
      <vt:lpstr>PowerPoint Presentation</vt:lpstr>
      <vt:lpstr>PowerPoint Presentation</vt:lpstr>
      <vt:lpstr>Lessons Learned at Ranger School</vt:lpstr>
      <vt:lpstr>Common RS Pitfalls to Correct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EMAILS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BATLEY, CASEY DAVIS</dc:creator>
  <cp:lastModifiedBy>Casey</cp:lastModifiedBy>
  <cp:revision>4</cp:revision>
  <cp:lastPrinted>2022-01-18T13:33:01Z</cp:lastPrinted>
  <dcterms:created xsi:type="dcterms:W3CDTF">2021-10-14T19:41:48Z</dcterms:created>
  <dcterms:modified xsi:type="dcterms:W3CDTF">2023-03-06T16:52:30Z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0x01010043C4706664B9FB4D8EE23F7620E424BD</vt:lpwstr>
  </property>
  <property fmtid="{D5CDD505-2E9C-101B-9397-08002B2CF9AE}" pid="3" name="MediaServiceImageTags">
    <vt:lpwstr/>
  </property>
</Properties>
</file>