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9" r:id="rId5"/>
  </p:sldMasterIdLst>
  <p:notesMasterIdLst>
    <p:notesMasterId r:id="rId7"/>
  </p:notesMasterIdLst>
  <p:handoutMasterIdLst>
    <p:handoutMasterId r:id="rId8"/>
  </p:handoutMasterIdLst>
  <p:sldIdLst>
    <p:sldId id="351" r:id="rId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16" autoAdjust="0"/>
    <p:restoredTop sz="96374" autoAdjust="0"/>
  </p:normalViewPr>
  <p:slideViewPr>
    <p:cSldViewPr snapToGrid="0">
      <p:cViewPr varScale="1">
        <p:scale>
          <a:sx n="109" d="100"/>
          <a:sy n="109" d="100"/>
        </p:scale>
        <p:origin x="1344"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dirty="0">
              <a:latin typeface=" Arial"/>
            </a:endParaRPr>
          </a:p>
        </p:txBody>
      </p:sp>
      <p:sp>
        <p:nvSpPr>
          <p:cNvPr id="3" name="Date Placeholder 2"/>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84A5404B-6127-4F67-8ED0-8F27986A18EF}" type="datetimeFigureOut">
              <a:rPr lang="en-US" smtClean="0">
                <a:latin typeface=" Arial"/>
              </a:rPr>
              <a:t>3/22/2022</a:t>
            </a:fld>
            <a:endParaRPr lang="en-US" dirty="0">
              <a:latin typeface=" Arial"/>
            </a:endParaRPr>
          </a:p>
        </p:txBody>
      </p:sp>
      <p:sp>
        <p:nvSpPr>
          <p:cNvPr id="4" name="Footer Placeholder 3"/>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dirty="0">
              <a:latin typeface=" Arial"/>
            </a:endParaRPr>
          </a:p>
        </p:txBody>
      </p:sp>
      <p:sp>
        <p:nvSpPr>
          <p:cNvPr id="5" name="Slide Number Placeholder 4"/>
          <p:cNvSpPr>
            <a:spLocks noGrp="1"/>
          </p:cNvSpPr>
          <p:nvPr>
            <p:ph type="sldNum" sz="quarter" idx="3"/>
          </p:nvPr>
        </p:nvSpPr>
        <p:spPr>
          <a:xfrm>
            <a:off x="3978275" y="8842375"/>
            <a:ext cx="3043238" cy="466725"/>
          </a:xfrm>
          <a:prstGeom prst="rect">
            <a:avLst/>
          </a:prstGeom>
        </p:spPr>
        <p:txBody>
          <a:bodyPr vert="horz" lIns="91440" tIns="45720" rIns="91440" bIns="45720" rtlCol="0" anchor="b"/>
          <a:lstStyle>
            <a:lvl1pPr algn="r">
              <a:defRPr sz="1200"/>
            </a:lvl1pPr>
          </a:lstStyle>
          <a:p>
            <a:fld id="{213CCA8D-9BE6-443E-A50F-769A81AD3272}" type="slidenum">
              <a:rPr lang="en-US" smtClean="0">
                <a:latin typeface=" Arial"/>
              </a:rPr>
              <a:t>‹#›</a:t>
            </a:fld>
            <a:endParaRPr lang="en-US" dirty="0">
              <a:latin typeface=" Arial"/>
            </a:endParaRPr>
          </a:p>
        </p:txBody>
      </p:sp>
    </p:spTree>
    <p:extLst>
      <p:ext uri="{BB962C8B-B14F-4D97-AF65-F5344CB8AC3E}">
        <p14:creationId xmlns:p14="http://schemas.microsoft.com/office/powerpoint/2010/main" val="3972907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 Arial"/>
              </a:defRPr>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 Arial"/>
              </a:defRPr>
            </a:lvl1pPr>
          </a:lstStyle>
          <a:p>
            <a:fld id="{3D771F78-7368-46F6-BCEE-7FA94CE52208}" type="datetimeFigureOut">
              <a:rPr lang="en-US" smtClean="0"/>
              <a:pPr/>
              <a:t>3/22/2022</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 Arial"/>
              </a:defRPr>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 Arial"/>
              </a:defRPr>
            </a:lvl1pPr>
          </a:lstStyle>
          <a:p>
            <a:fld id="{5ABD4203-B65A-4237-A353-B815B21A1236}" type="slidenum">
              <a:rPr lang="en-US" smtClean="0"/>
              <a:pPr/>
              <a:t>‹#›</a:t>
            </a:fld>
            <a:endParaRPr lang="en-US" dirty="0"/>
          </a:p>
        </p:txBody>
      </p:sp>
    </p:spTree>
    <p:extLst>
      <p:ext uri="{BB962C8B-B14F-4D97-AF65-F5344CB8AC3E}">
        <p14:creationId xmlns:p14="http://schemas.microsoft.com/office/powerpoint/2010/main" val="215980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 Arial"/>
        <a:ea typeface="+mn-ea"/>
        <a:cs typeface="+mn-cs"/>
      </a:defRPr>
    </a:lvl1pPr>
    <a:lvl2pPr marL="457200" algn="l" defTabSz="914400" rtl="0" eaLnBrk="1" latinLnBrk="0" hangingPunct="1">
      <a:defRPr sz="1200" kern="1200">
        <a:solidFill>
          <a:schemeClr val="tx1"/>
        </a:solidFill>
        <a:latin typeface=" Arial"/>
        <a:ea typeface="+mn-ea"/>
        <a:cs typeface="+mn-cs"/>
      </a:defRPr>
    </a:lvl2pPr>
    <a:lvl3pPr marL="914400" algn="l" defTabSz="914400" rtl="0" eaLnBrk="1" latinLnBrk="0" hangingPunct="1">
      <a:defRPr sz="1200" kern="1200">
        <a:solidFill>
          <a:schemeClr val="tx1"/>
        </a:solidFill>
        <a:latin typeface=" Arial"/>
        <a:ea typeface="+mn-ea"/>
        <a:cs typeface="+mn-cs"/>
      </a:defRPr>
    </a:lvl3pPr>
    <a:lvl4pPr marL="1371600" algn="l" defTabSz="914400" rtl="0" eaLnBrk="1" latinLnBrk="0" hangingPunct="1">
      <a:defRPr sz="1200" kern="1200">
        <a:solidFill>
          <a:schemeClr val="tx1"/>
        </a:solidFill>
        <a:latin typeface=" Arial"/>
        <a:ea typeface="+mn-ea"/>
        <a:cs typeface="+mn-cs"/>
      </a:defRPr>
    </a:lvl4pPr>
    <a:lvl5pPr marL="1828800" algn="l" defTabSz="914400" rtl="0" eaLnBrk="1" latinLnBrk="0" hangingPunct="1">
      <a:defRPr sz="1200" kern="1200">
        <a:solidFill>
          <a:schemeClr val="tx1"/>
        </a:solidFill>
        <a:latin typeface=" Arial"/>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415E44-4649-4221-8255-48BC1520C8FA}"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8370481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13"/>
          <p:cNvSpPr txBox="1"/>
          <p:nvPr userDrawn="1"/>
        </p:nvSpPr>
        <p:spPr>
          <a:xfrm>
            <a:off x="0" y="6225634"/>
            <a:ext cx="9144000" cy="632366"/>
          </a:xfrm>
          <a:prstGeom prst="rect">
            <a:avLst/>
          </a:prstGeom>
          <a:solidFill>
            <a:schemeClr val="tx1"/>
          </a:solidFill>
        </p:spPr>
        <p:txBody>
          <a:bodyPr wrap="square" rtlCol="0" anchor="ctr" anchorCtr="0">
            <a:noAutofit/>
          </a:bodyPr>
          <a:lstStyle/>
          <a:p>
            <a:pPr algn="ctr"/>
            <a:r>
              <a:rPr lang="en-US" sz="1500" b="1" dirty="0">
                <a:solidFill>
                  <a:prstClr val="white"/>
                </a:solidFill>
                <a:latin typeface="Bookman Old Style" panose="02050604050505020204" pitchFamily="18" charset="0"/>
              </a:rPr>
              <a:t>F</a:t>
            </a:r>
            <a:r>
              <a:rPr lang="en-US" sz="1350" b="1" dirty="0">
                <a:solidFill>
                  <a:prstClr val="white"/>
                </a:solidFill>
                <a:latin typeface="Bookman Old Style" panose="02050604050505020204" pitchFamily="18" charset="0"/>
              </a:rPr>
              <a:t>ORGING </a:t>
            </a:r>
            <a:r>
              <a:rPr lang="en-US" sz="1500" b="1" dirty="0">
                <a:solidFill>
                  <a:prstClr val="white"/>
                </a:solidFill>
                <a:latin typeface="Bookman Old Style" panose="02050604050505020204" pitchFamily="18" charset="0"/>
              </a:rPr>
              <a:t>A</a:t>
            </a:r>
            <a:r>
              <a:rPr lang="en-US" sz="1350" b="1" dirty="0">
                <a:solidFill>
                  <a:prstClr val="white"/>
                </a:solidFill>
                <a:latin typeface="Bookman Old Style" panose="02050604050505020204" pitchFamily="18" charset="0"/>
              </a:rPr>
              <a:t>MERICA’S </a:t>
            </a:r>
            <a:r>
              <a:rPr lang="en-US" sz="1500" b="1" dirty="0">
                <a:solidFill>
                  <a:prstClr val="white"/>
                </a:solidFill>
                <a:latin typeface="Bookman Old Style" panose="02050604050505020204" pitchFamily="18" charset="0"/>
              </a:rPr>
              <a:t>A</a:t>
            </a:r>
            <a:r>
              <a:rPr lang="en-US" sz="1350" b="1" dirty="0">
                <a:solidFill>
                  <a:prstClr val="white"/>
                </a:solidFill>
                <a:latin typeface="Bookman Old Style" panose="02050604050505020204" pitchFamily="18" charset="0"/>
              </a:rPr>
              <a:t>RMY</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2926080"/>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78682" y="6225636"/>
            <a:ext cx="585737" cy="619517"/>
          </a:xfrm>
          <a:prstGeom prst="rect">
            <a:avLst/>
          </a:prstGeom>
        </p:spPr>
      </p:pic>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4043" y="6250144"/>
            <a:ext cx="584608" cy="607856"/>
          </a:xfrm>
          <a:prstGeom prst="rect">
            <a:avLst/>
          </a:prstGeom>
        </p:spPr>
      </p:pic>
    </p:spTree>
    <p:extLst>
      <p:ext uri="{BB962C8B-B14F-4D97-AF65-F5344CB8AC3E}">
        <p14:creationId xmlns:p14="http://schemas.microsoft.com/office/powerpoint/2010/main" val="1090375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2" name="Rectangle 11"/>
          <p:cNvSpPr/>
          <p:nvPr userDrawn="1"/>
        </p:nvSpPr>
        <p:spPr>
          <a:xfrm>
            <a:off x="0" y="0"/>
            <a:ext cx="9144000" cy="123320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a:xfrm>
            <a:off x="7576012" y="6486111"/>
            <a:ext cx="939338" cy="365125"/>
          </a:xfrm>
          <a:prstGeom prst="rect">
            <a:avLst/>
          </a:prstGeom>
        </p:spPr>
        <p:txBody>
          <a:bodyPr/>
          <a:lstStyle/>
          <a:p>
            <a:fld id="{461B12D6-F1F8-4DA6-A51D-AD10B213E5BF}" type="datetimeFigureOut">
              <a:rPr lang="en-US" smtClean="0">
                <a:solidFill>
                  <a:prstClr val="black"/>
                </a:solidFill>
              </a:rPr>
              <a:pPr/>
              <a:t>3/22/2022</a:t>
            </a:fld>
            <a:endParaRPr lang="en-US">
              <a:solidFill>
                <a:prstClr val="black"/>
              </a:solidFill>
            </a:endParaRPr>
          </a:p>
        </p:txBody>
      </p:sp>
      <p:sp>
        <p:nvSpPr>
          <p:cNvPr id="6" name="Slide Number Placeholder 5"/>
          <p:cNvSpPr>
            <a:spLocks noGrp="1"/>
          </p:cNvSpPr>
          <p:nvPr>
            <p:ph type="sldNum" sz="quarter" idx="12"/>
          </p:nvPr>
        </p:nvSpPr>
        <p:spPr>
          <a:xfrm>
            <a:off x="8515350" y="6492875"/>
            <a:ext cx="628650" cy="365125"/>
          </a:xfrm>
          <a:prstGeom prst="rect">
            <a:avLst/>
          </a:prstGeom>
        </p:spPr>
        <p:txBody>
          <a:bodyPr/>
          <a:lstStyle/>
          <a:p>
            <a:fld id="{BC19A011-7CB6-435F-B2F2-93E1AAEDE33B}" type="slidenum">
              <a:rPr lang="en-US" smtClean="0">
                <a:solidFill>
                  <a:prstClr val="black">
                    <a:tint val="75000"/>
                  </a:prstClr>
                </a:solidFill>
              </a:rPr>
              <a:pPr/>
              <a:t>‹#›</a:t>
            </a:fld>
            <a:endParaRPr lang="en-US">
              <a:solidFill>
                <a:prstClr val="black">
                  <a:tint val="75000"/>
                </a:prstClr>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042" y="5830"/>
            <a:ext cx="1132464" cy="1177498"/>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5015" y="19546"/>
            <a:ext cx="1308987" cy="1163782"/>
          </a:xfrm>
          <a:prstGeom prst="rect">
            <a:avLst/>
          </a:prstGeom>
        </p:spPr>
      </p:pic>
      <p:sp>
        <p:nvSpPr>
          <p:cNvPr id="2" name="Title 1"/>
          <p:cNvSpPr>
            <a:spLocks noGrp="1"/>
          </p:cNvSpPr>
          <p:nvPr>
            <p:ph type="title"/>
          </p:nvPr>
        </p:nvSpPr>
        <p:spPr>
          <a:xfrm>
            <a:off x="628650" y="19546"/>
            <a:ext cx="7886700" cy="1231199"/>
          </a:xfrm>
          <a:prstGeom prst="rect">
            <a:avLst/>
          </a:prstGeom>
        </p:spPr>
        <p:txBody>
          <a:bodyPr>
            <a:normAutofit/>
          </a:bodyPr>
          <a:lstStyle>
            <a:lvl1pPr algn="ctr">
              <a:defRPr sz="32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666692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028950" y="6356353"/>
            <a:ext cx="3086100" cy="365125"/>
          </a:xfrm>
          <a:prstGeom prst="rect">
            <a:avLst/>
          </a:prstGeom>
        </p:spPr>
        <p:txBody>
          <a:bodyPr/>
          <a:lstStyle>
            <a:lvl1pPr>
              <a:defRPr>
                <a:latin typeface=" Arial"/>
              </a:defRPr>
            </a:lvl1p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lvl1pPr>
              <a:defRPr>
                <a:latin typeface=" Arial"/>
              </a:defRPr>
            </a:lvl1pPr>
          </a:lstStyle>
          <a:p>
            <a:fld id="{9412D005-5208-4D81-BC63-F2A6F05FEAA0}" type="slidenum">
              <a:rPr lang="en-US" smtClean="0">
                <a:solidFill>
                  <a:prstClr val="black">
                    <a:tint val="75000"/>
                  </a:prstClr>
                </a:solidFill>
              </a:rPr>
              <a:pPr/>
              <a:t>‹#›</a:t>
            </a:fld>
            <a:endParaRPr lang="en-US" dirty="0">
              <a:solidFill>
                <a:prstClr val="black">
                  <a:tint val="75000"/>
                </a:prstClr>
              </a:solidFill>
            </a:endParaRPr>
          </a:p>
        </p:txBody>
      </p:sp>
      <p:sp>
        <p:nvSpPr>
          <p:cNvPr id="11" name="Rectangle 10"/>
          <p:cNvSpPr/>
          <p:nvPr userDrawn="1"/>
        </p:nvSpPr>
        <p:spPr>
          <a:xfrm>
            <a:off x="0" y="0"/>
            <a:ext cx="9144000" cy="123320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dirty="0">
              <a:solidFill>
                <a:prstClr val="white"/>
              </a:solidFill>
              <a:latin typeface=" Arial"/>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042" y="5830"/>
            <a:ext cx="1132464" cy="1177498"/>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5015" y="19546"/>
            <a:ext cx="1308987" cy="1163782"/>
          </a:xfrm>
          <a:prstGeom prst="rect">
            <a:avLst/>
          </a:prstGeom>
        </p:spPr>
      </p:pic>
    </p:spTree>
    <p:extLst>
      <p:ext uri="{BB962C8B-B14F-4D97-AF65-F5344CB8AC3E}">
        <p14:creationId xmlns:p14="http://schemas.microsoft.com/office/powerpoint/2010/main" val="54635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2" name="Rectangle 11"/>
          <p:cNvSpPr/>
          <p:nvPr userDrawn="1"/>
        </p:nvSpPr>
        <p:spPr>
          <a:xfrm>
            <a:off x="0" y="0"/>
            <a:ext cx="9144000" cy="123320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dirty="0">
              <a:solidFill>
                <a:prstClr val="white"/>
              </a:solidFill>
              <a:latin typeface=" Arial"/>
            </a:endParaRPr>
          </a:p>
        </p:txBody>
      </p:sp>
      <p:sp>
        <p:nvSpPr>
          <p:cNvPr id="4" name="Date Placeholder 3"/>
          <p:cNvSpPr>
            <a:spLocks noGrp="1"/>
          </p:cNvSpPr>
          <p:nvPr>
            <p:ph type="dt" sz="half" idx="10"/>
          </p:nvPr>
        </p:nvSpPr>
        <p:spPr>
          <a:xfrm>
            <a:off x="7576012" y="6486113"/>
            <a:ext cx="939338" cy="365125"/>
          </a:xfrm>
          <a:prstGeom prst="rect">
            <a:avLst/>
          </a:prstGeom>
        </p:spPr>
        <p:txBody>
          <a:bodyPr/>
          <a:lstStyle>
            <a:lvl1pPr>
              <a:defRPr>
                <a:latin typeface=" Arial"/>
              </a:defRPr>
            </a:lvl1pPr>
          </a:lstStyle>
          <a:p>
            <a:fld id="{461B12D6-F1F8-4DA6-A51D-AD10B213E5BF}" type="datetimeFigureOut">
              <a:rPr lang="en-US" smtClean="0">
                <a:solidFill>
                  <a:prstClr val="black"/>
                </a:solidFill>
              </a:rPr>
              <a:pPr/>
              <a:t>3/22/2022</a:t>
            </a:fld>
            <a:endParaRPr lang="en-US" dirty="0">
              <a:solidFill>
                <a:prstClr val="black"/>
              </a:solidFill>
            </a:endParaRPr>
          </a:p>
        </p:txBody>
      </p:sp>
      <p:sp>
        <p:nvSpPr>
          <p:cNvPr id="6" name="Slide Number Placeholder 5"/>
          <p:cNvSpPr>
            <a:spLocks noGrp="1"/>
          </p:cNvSpPr>
          <p:nvPr>
            <p:ph type="sldNum" sz="quarter" idx="12"/>
          </p:nvPr>
        </p:nvSpPr>
        <p:spPr>
          <a:xfrm>
            <a:off x="8515350" y="6492877"/>
            <a:ext cx="628650" cy="365125"/>
          </a:xfrm>
          <a:prstGeom prst="rect">
            <a:avLst/>
          </a:prstGeom>
        </p:spPr>
        <p:txBody>
          <a:bodyPr/>
          <a:lstStyle>
            <a:lvl1pPr>
              <a:defRPr>
                <a:latin typeface=" Arial"/>
              </a:defRPr>
            </a:lvl1pPr>
          </a:lstStyle>
          <a:p>
            <a:fld id="{BC19A011-7CB6-435F-B2F2-93E1AAEDE33B}" type="slidenum">
              <a:rPr lang="en-US" smtClean="0">
                <a:solidFill>
                  <a:prstClr val="black">
                    <a:tint val="75000"/>
                  </a:prstClr>
                </a:solidFill>
              </a:rPr>
              <a:pPr/>
              <a:t>‹#›</a:t>
            </a:fld>
            <a:endParaRPr lang="en-US" dirty="0">
              <a:solidFill>
                <a:prstClr val="black">
                  <a:tint val="75000"/>
                </a:prstClr>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042" y="5830"/>
            <a:ext cx="1132464" cy="1177498"/>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5015" y="19546"/>
            <a:ext cx="1308987" cy="1163782"/>
          </a:xfrm>
          <a:prstGeom prst="rect">
            <a:avLst/>
          </a:prstGeom>
        </p:spPr>
      </p:pic>
      <p:sp>
        <p:nvSpPr>
          <p:cNvPr id="2" name="Title 1"/>
          <p:cNvSpPr>
            <a:spLocks noGrp="1"/>
          </p:cNvSpPr>
          <p:nvPr>
            <p:ph type="title"/>
          </p:nvPr>
        </p:nvSpPr>
        <p:spPr>
          <a:xfrm>
            <a:off x="628650" y="19548"/>
            <a:ext cx="7886700" cy="1231199"/>
          </a:xfrm>
          <a:prstGeom prst="rect">
            <a:avLst/>
          </a:prstGeom>
        </p:spPr>
        <p:txBody>
          <a:bodyPr>
            <a:normAutofit/>
          </a:bodyPr>
          <a:lstStyle>
            <a:lvl1pPr algn="ctr">
              <a:defRPr sz="24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401657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92944" y="-120650"/>
            <a:ext cx="78867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28650" y="1825625"/>
            <a:ext cx="7886700" cy="4351338"/>
          </a:xfrm>
          <a:prstGeom prst="rect">
            <a:avLst/>
          </a:prstGeom>
        </p:spPr>
        <p:txBody>
          <a:bodyPr/>
          <a:lstStyle>
            <a:lvl1pPr>
              <a:defRPr>
                <a:latin typeface=" Arial"/>
              </a:defRPr>
            </a:lvl1pPr>
            <a:lvl2pPr>
              <a:defRPr>
                <a:latin typeface=" Arial"/>
              </a:defRPr>
            </a:lvl2pPr>
            <a:lvl3pPr>
              <a:defRPr>
                <a:latin typeface=" Arial"/>
              </a:defRPr>
            </a:lvl3pPr>
            <a:lvl4pPr>
              <a:defRPr>
                <a:latin typeface=" Arial"/>
              </a:defRPr>
            </a:lvl4pPr>
            <a:lvl5pPr>
              <a:defRPr>
                <a:latin typeface=" 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628650" y="6356351"/>
            <a:ext cx="2057400" cy="365125"/>
          </a:xfrm>
          <a:prstGeom prst="rect">
            <a:avLst/>
          </a:prstGeom>
        </p:spPr>
        <p:txBody>
          <a:bodyPr/>
          <a:lstStyle>
            <a:lvl1pPr>
              <a:defRPr>
                <a:latin typeface=" Arial"/>
              </a:defRPr>
            </a:lvl1pPr>
          </a:lstStyle>
          <a:p>
            <a:fld id="{4BAB8516-FC60-44FE-B5FF-0D92B7ADD452}" type="datetimeFigureOut">
              <a:rPr lang="en-US" smtClean="0"/>
              <a:pPr/>
              <a:t>3/22/2022</a:t>
            </a:fld>
            <a:endParaRPr lang="en-US" dirty="0"/>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lvl1pPr>
              <a:defRPr>
                <a:latin typeface=" Arial"/>
              </a:defRPr>
            </a:lvl1pPr>
          </a:lstStyle>
          <a:p>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defRPr>
                <a:latin typeface=" Arial"/>
              </a:defRPr>
            </a:lvl1pPr>
          </a:lstStyle>
          <a:p>
            <a:fld id="{1CE08BDD-A76C-4D6F-9A6A-29D4A141D0AC}" type="slidenum">
              <a:rPr lang="en-US" smtClean="0"/>
              <a:pPr/>
              <a:t>‹#›</a:t>
            </a:fld>
            <a:endParaRPr lang="en-US" dirty="0"/>
          </a:p>
        </p:txBody>
      </p:sp>
    </p:spTree>
    <p:extLst>
      <p:ext uri="{BB962C8B-B14F-4D97-AF65-F5344CB8AC3E}">
        <p14:creationId xmlns:p14="http://schemas.microsoft.com/office/powerpoint/2010/main" val="2162938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lvl1pPr>
              <a:defRPr>
                <a:latin typeface=" Arial"/>
              </a:defRPr>
            </a:lvl1pPr>
          </a:lstStyle>
          <a:p>
            <a:fld id="{ADCCB904-7E45-400B-8962-A92A711D3D1A}" type="datetimeFigureOut">
              <a:rPr lang="en-US" smtClean="0"/>
              <a:pPr/>
              <a:t>3/22/2022</a:t>
            </a:fld>
            <a:endParaRPr lang="en-US" dirty="0"/>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lvl1pPr>
              <a:defRPr>
                <a:latin typeface=" Arial"/>
              </a:defRPr>
            </a:lvl1pPr>
          </a:lstStyle>
          <a:p>
            <a:endParaRPr lang="en-US" dirty="0"/>
          </a:p>
        </p:txBody>
      </p:sp>
      <p:sp>
        <p:nvSpPr>
          <p:cNvPr id="8" name="Slide Number Placeholder 5"/>
          <p:cNvSpPr>
            <a:spLocks noGrp="1"/>
          </p:cNvSpPr>
          <p:nvPr>
            <p:ph type="sldNum" sz="quarter" idx="4"/>
          </p:nvPr>
        </p:nvSpPr>
        <p:spPr>
          <a:xfrm>
            <a:off x="4376194" y="6601883"/>
            <a:ext cx="462213" cy="365125"/>
          </a:xfrm>
          <a:prstGeom prst="rect">
            <a:avLst/>
          </a:prstGeom>
        </p:spPr>
        <p:txBody>
          <a:bodyPr/>
          <a:lstStyle>
            <a:lvl1pPr>
              <a:defRPr sz="1200" b="1">
                <a:solidFill>
                  <a:srgbClr val="0000FF"/>
                </a:solidFill>
                <a:latin typeface=" Arial"/>
              </a:defRPr>
            </a:lvl1pPr>
          </a:lstStyle>
          <a:p>
            <a:fld id="{6D05BD00-F36B-4A77-B089-BF359BCE794C}" type="slidenum">
              <a:rPr lang="en-US" smtClean="0"/>
              <a:pPr/>
              <a:t>‹#›</a:t>
            </a:fld>
            <a:endParaRPr lang="en-US" dirty="0"/>
          </a:p>
        </p:txBody>
      </p:sp>
    </p:spTree>
    <p:extLst>
      <p:ext uri="{BB962C8B-B14F-4D97-AF65-F5344CB8AC3E}">
        <p14:creationId xmlns:p14="http://schemas.microsoft.com/office/powerpoint/2010/main" val="419943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latin typeface=" 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 Arial"/>
              </a:defRPr>
            </a:lvl1pPr>
          </a:lstStyle>
          <a:p>
            <a:fld id="{F7F09D2E-2A98-4F7B-BF17-195C156AB229}" type="datetimeFigureOut">
              <a:rPr lang="en-US" smtClean="0"/>
              <a:pPr/>
              <a:t>3/22/2022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 Arial"/>
              </a:defRPr>
            </a:lvl1p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atin typeface=" Arial"/>
              </a:defRPr>
            </a:lvl1pPr>
          </a:lstStyle>
          <a:p>
            <a:fld id="{4D0F4D45-1E2A-473F-A3C0-ED85F136E21A}" type="slidenum">
              <a:rPr lang="en-US" smtClean="0"/>
              <a:pPr/>
              <a:t>‹#›</a:t>
            </a:fld>
            <a:endParaRPr lang="en-US" dirty="0"/>
          </a:p>
        </p:txBody>
      </p:sp>
    </p:spTree>
    <p:extLst>
      <p:ext uri="{BB962C8B-B14F-4D97-AF65-F5344CB8AC3E}">
        <p14:creationId xmlns:p14="http://schemas.microsoft.com/office/powerpoint/2010/main" val="2446488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CF68632C-76D9-4B00-97AA-E2FD62455FB6}" type="datetimeFigureOut">
              <a:rPr lang="en-US" smtClean="0"/>
              <a:t>3/22/2022</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7AF83579-3600-48CA-93BB-C77F72D29DD7}" type="slidenum">
              <a:rPr lang="en-US" smtClean="0"/>
              <a:t>‹#›</a:t>
            </a:fld>
            <a:endParaRPr lang="en-US"/>
          </a:p>
        </p:txBody>
      </p:sp>
    </p:spTree>
    <p:extLst>
      <p:ext uri="{BB962C8B-B14F-4D97-AF65-F5344CB8AC3E}">
        <p14:creationId xmlns:p14="http://schemas.microsoft.com/office/powerpoint/2010/main" val="4076035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13"/>
          <p:cNvSpPr txBox="1"/>
          <p:nvPr userDrawn="1"/>
        </p:nvSpPr>
        <p:spPr>
          <a:xfrm>
            <a:off x="0" y="6225634"/>
            <a:ext cx="9144000" cy="632366"/>
          </a:xfrm>
          <a:prstGeom prst="rect">
            <a:avLst/>
          </a:prstGeom>
          <a:solidFill>
            <a:schemeClr val="tx1"/>
          </a:solidFill>
        </p:spPr>
        <p:txBody>
          <a:bodyPr wrap="square" rtlCol="0" anchor="ctr" anchorCtr="0">
            <a:noAutofit/>
          </a:bodyPr>
          <a:lstStyle/>
          <a:p>
            <a:pPr algn="ctr"/>
            <a:r>
              <a:rPr lang="en-US" sz="2000" b="1" dirty="0">
                <a:solidFill>
                  <a:prstClr val="white"/>
                </a:solidFill>
                <a:latin typeface="Bookman Old Style" panose="02050604050505020204" pitchFamily="18" charset="0"/>
              </a:rPr>
              <a:t>F</a:t>
            </a:r>
            <a:r>
              <a:rPr lang="en-US" b="1" dirty="0">
                <a:solidFill>
                  <a:prstClr val="white"/>
                </a:solidFill>
                <a:latin typeface="Bookman Old Style" panose="02050604050505020204" pitchFamily="18" charset="0"/>
              </a:rPr>
              <a:t>ORGING </a:t>
            </a:r>
            <a:r>
              <a:rPr lang="en-US" sz="2000" b="1" dirty="0">
                <a:solidFill>
                  <a:prstClr val="white"/>
                </a:solidFill>
                <a:latin typeface="Bookman Old Style" panose="02050604050505020204" pitchFamily="18" charset="0"/>
              </a:rPr>
              <a:t>A</a:t>
            </a:r>
            <a:r>
              <a:rPr lang="en-US" b="1" dirty="0">
                <a:solidFill>
                  <a:prstClr val="white"/>
                </a:solidFill>
                <a:latin typeface="Bookman Old Style" panose="02050604050505020204" pitchFamily="18" charset="0"/>
              </a:rPr>
              <a:t>MERICA’S </a:t>
            </a:r>
            <a:r>
              <a:rPr lang="en-US" sz="2000" b="1" dirty="0">
                <a:solidFill>
                  <a:prstClr val="white"/>
                </a:solidFill>
                <a:latin typeface="Bookman Old Style" panose="02050604050505020204" pitchFamily="18" charset="0"/>
              </a:rPr>
              <a:t>A</a:t>
            </a:r>
            <a:r>
              <a:rPr lang="en-US" b="1" dirty="0">
                <a:solidFill>
                  <a:prstClr val="white"/>
                </a:solidFill>
                <a:latin typeface="Bookman Old Style" panose="02050604050505020204" pitchFamily="18" charset="0"/>
              </a:rPr>
              <a:t>RMY</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2926080"/>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78681" y="6225634"/>
            <a:ext cx="585737" cy="619517"/>
          </a:xfrm>
          <a:prstGeom prst="rect">
            <a:avLst/>
          </a:prstGeom>
        </p:spPr>
      </p:pic>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4042" y="6250144"/>
            <a:ext cx="584608" cy="607856"/>
          </a:xfrm>
          <a:prstGeom prst="rect">
            <a:avLst/>
          </a:prstGeom>
        </p:spPr>
      </p:pic>
    </p:spTree>
    <p:extLst>
      <p:ext uri="{BB962C8B-B14F-4D97-AF65-F5344CB8AC3E}">
        <p14:creationId xmlns:p14="http://schemas.microsoft.com/office/powerpoint/2010/main" val="289668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412D005-5208-4D81-BC63-F2A6F05FEAA0}" type="slidenum">
              <a:rPr lang="en-US" smtClean="0">
                <a:solidFill>
                  <a:prstClr val="black">
                    <a:tint val="75000"/>
                  </a:prstClr>
                </a:solidFill>
              </a:rPr>
              <a:pPr/>
              <a:t>‹#›</a:t>
            </a:fld>
            <a:endParaRPr lang="en-US" dirty="0">
              <a:solidFill>
                <a:prstClr val="black">
                  <a:tint val="75000"/>
                </a:prstClr>
              </a:solidFill>
            </a:endParaRPr>
          </a:p>
        </p:txBody>
      </p:sp>
      <p:sp>
        <p:nvSpPr>
          <p:cNvPr id="11" name="Rectangle 10"/>
          <p:cNvSpPr/>
          <p:nvPr userDrawn="1"/>
        </p:nvSpPr>
        <p:spPr>
          <a:xfrm>
            <a:off x="0" y="0"/>
            <a:ext cx="9144000" cy="123320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solidFill>
                <a:prstClr val="white"/>
              </a:solidFill>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042" y="5830"/>
            <a:ext cx="1132464" cy="1177498"/>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5015" y="19546"/>
            <a:ext cx="1308987" cy="1163782"/>
          </a:xfrm>
          <a:prstGeom prst="rect">
            <a:avLst/>
          </a:prstGeom>
        </p:spPr>
      </p:pic>
    </p:spTree>
    <p:extLst>
      <p:ext uri="{BB962C8B-B14F-4D97-AF65-F5344CB8AC3E}">
        <p14:creationId xmlns:p14="http://schemas.microsoft.com/office/powerpoint/2010/main" val="1068993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3.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TextBox 8"/>
          <p:cNvSpPr txBox="1"/>
          <p:nvPr userDrawn="1"/>
        </p:nvSpPr>
        <p:spPr>
          <a:xfrm>
            <a:off x="0" y="6225634"/>
            <a:ext cx="9144000" cy="632366"/>
          </a:xfrm>
          <a:prstGeom prst="rect">
            <a:avLst/>
          </a:prstGeom>
          <a:solidFill>
            <a:schemeClr val="tx1"/>
          </a:solidFill>
        </p:spPr>
        <p:txBody>
          <a:bodyPr wrap="square" rtlCol="0" anchor="ctr" anchorCtr="0">
            <a:noAutofit/>
          </a:bodyPr>
          <a:lstStyle/>
          <a:p>
            <a:pPr algn="ctr"/>
            <a:r>
              <a:rPr lang="en-US" sz="1500" b="1" dirty="0">
                <a:solidFill>
                  <a:prstClr val="white"/>
                </a:solidFill>
                <a:latin typeface="Bookman Old Style" panose="02050604050505020204" pitchFamily="18" charset="0"/>
              </a:rPr>
              <a:t>F</a:t>
            </a:r>
            <a:r>
              <a:rPr lang="en-US" sz="1350" b="1" dirty="0">
                <a:solidFill>
                  <a:prstClr val="white"/>
                </a:solidFill>
                <a:latin typeface="Bookman Old Style" panose="02050604050505020204" pitchFamily="18" charset="0"/>
              </a:rPr>
              <a:t>ORGING </a:t>
            </a:r>
            <a:r>
              <a:rPr lang="en-US" sz="1500" b="1" dirty="0">
                <a:solidFill>
                  <a:prstClr val="white"/>
                </a:solidFill>
                <a:latin typeface="Bookman Old Style" panose="02050604050505020204" pitchFamily="18" charset="0"/>
              </a:rPr>
              <a:t>A</a:t>
            </a:r>
            <a:r>
              <a:rPr lang="en-US" sz="1350" b="1" dirty="0">
                <a:solidFill>
                  <a:prstClr val="white"/>
                </a:solidFill>
                <a:latin typeface="Bookman Old Style" panose="02050604050505020204" pitchFamily="18" charset="0"/>
              </a:rPr>
              <a:t>MERICA’S </a:t>
            </a:r>
            <a:r>
              <a:rPr lang="en-US" sz="1500" b="1" dirty="0">
                <a:solidFill>
                  <a:prstClr val="white"/>
                </a:solidFill>
                <a:latin typeface="Bookman Old Style" panose="02050604050505020204" pitchFamily="18" charset="0"/>
              </a:rPr>
              <a:t>A</a:t>
            </a:r>
            <a:r>
              <a:rPr lang="en-US" sz="1350" b="1" dirty="0">
                <a:solidFill>
                  <a:prstClr val="white"/>
                </a:solidFill>
                <a:latin typeface="Bookman Old Style" panose="02050604050505020204" pitchFamily="18" charset="0"/>
              </a:rPr>
              <a:t>RMY</a:t>
            </a:r>
          </a:p>
        </p:txBody>
      </p:sp>
      <p:pic>
        <p:nvPicPr>
          <p:cNvPr id="11" name="Picture 10"/>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9144000" cy="2926080"/>
          </a:xfrm>
          <a:prstGeom prst="rect">
            <a:avLst/>
          </a:prstGeom>
        </p:spPr>
      </p:pic>
      <p:pic>
        <p:nvPicPr>
          <p:cNvPr id="12" name="Picture 11"/>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678682" y="6225636"/>
            <a:ext cx="585737" cy="619517"/>
          </a:xfrm>
          <a:prstGeom prst="rect">
            <a:avLst/>
          </a:prstGeom>
        </p:spPr>
      </p:pic>
      <p:pic>
        <p:nvPicPr>
          <p:cNvPr id="13" name="Picture 12"/>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44043" y="6250144"/>
            <a:ext cx="584608" cy="607856"/>
          </a:xfrm>
          <a:prstGeom prst="rect">
            <a:avLst/>
          </a:prstGeom>
        </p:spPr>
      </p:pic>
    </p:spTree>
    <p:extLst>
      <p:ext uri="{BB962C8B-B14F-4D97-AF65-F5344CB8AC3E}">
        <p14:creationId xmlns:p14="http://schemas.microsoft.com/office/powerpoint/2010/main" val="1944545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66" r:id="rId5"/>
    <p:sldLayoutId id="2147483667" r:id="rId6"/>
    <p:sldLayoutId id="2147483668" r:id="rId7"/>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TextBox 8"/>
          <p:cNvSpPr txBox="1"/>
          <p:nvPr userDrawn="1"/>
        </p:nvSpPr>
        <p:spPr>
          <a:xfrm>
            <a:off x="0" y="6225634"/>
            <a:ext cx="9144000" cy="632366"/>
          </a:xfrm>
          <a:prstGeom prst="rect">
            <a:avLst/>
          </a:prstGeom>
          <a:solidFill>
            <a:schemeClr val="tx1"/>
          </a:solidFill>
        </p:spPr>
        <p:txBody>
          <a:bodyPr wrap="square" rtlCol="0" anchor="ctr" anchorCtr="0">
            <a:noAutofit/>
          </a:bodyPr>
          <a:lstStyle/>
          <a:p>
            <a:pPr algn="ctr"/>
            <a:r>
              <a:rPr lang="en-US" sz="2000" b="1" dirty="0">
                <a:solidFill>
                  <a:prstClr val="white"/>
                </a:solidFill>
                <a:latin typeface="Bookman Old Style" panose="02050604050505020204" pitchFamily="18" charset="0"/>
              </a:rPr>
              <a:t>F</a:t>
            </a:r>
            <a:r>
              <a:rPr lang="en-US" b="1" dirty="0">
                <a:solidFill>
                  <a:prstClr val="white"/>
                </a:solidFill>
                <a:latin typeface="Bookman Old Style" panose="02050604050505020204" pitchFamily="18" charset="0"/>
              </a:rPr>
              <a:t>ORGING </a:t>
            </a:r>
            <a:r>
              <a:rPr lang="en-US" sz="2000" b="1" dirty="0">
                <a:solidFill>
                  <a:prstClr val="white"/>
                </a:solidFill>
                <a:latin typeface="Bookman Old Style" panose="02050604050505020204" pitchFamily="18" charset="0"/>
              </a:rPr>
              <a:t>A</a:t>
            </a:r>
            <a:r>
              <a:rPr lang="en-US" b="1" dirty="0">
                <a:solidFill>
                  <a:prstClr val="white"/>
                </a:solidFill>
                <a:latin typeface="Bookman Old Style" panose="02050604050505020204" pitchFamily="18" charset="0"/>
              </a:rPr>
              <a:t>MERICA’S </a:t>
            </a:r>
            <a:r>
              <a:rPr lang="en-US" sz="2000" b="1" dirty="0">
                <a:solidFill>
                  <a:prstClr val="white"/>
                </a:solidFill>
                <a:latin typeface="Bookman Old Style" panose="02050604050505020204" pitchFamily="18" charset="0"/>
              </a:rPr>
              <a:t>A</a:t>
            </a:r>
            <a:r>
              <a:rPr lang="en-US" b="1" dirty="0">
                <a:solidFill>
                  <a:prstClr val="white"/>
                </a:solidFill>
                <a:latin typeface="Bookman Old Style" panose="02050604050505020204" pitchFamily="18" charset="0"/>
              </a:rPr>
              <a:t>RMY</a:t>
            </a:r>
          </a:p>
        </p:txBody>
      </p:sp>
      <p:pic>
        <p:nvPicPr>
          <p:cNvPr id="11" name="Picture 10"/>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9144000" cy="2926080"/>
          </a:xfrm>
          <a:prstGeom prst="rect">
            <a:avLst/>
          </a:prstGeom>
        </p:spPr>
      </p:pic>
      <p:pic>
        <p:nvPicPr>
          <p:cNvPr id="12" name="Picture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78681" y="6225634"/>
            <a:ext cx="585737" cy="619517"/>
          </a:xfrm>
          <a:prstGeom prst="rect">
            <a:avLst/>
          </a:prstGeom>
        </p:spPr>
      </p:pic>
      <p:pic>
        <p:nvPicPr>
          <p:cNvPr id="13" name="Picture 1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4042" y="6250144"/>
            <a:ext cx="584608" cy="607856"/>
          </a:xfrm>
          <a:prstGeom prst="rect">
            <a:avLst/>
          </a:prstGeom>
        </p:spPr>
      </p:pic>
    </p:spTree>
    <p:extLst>
      <p:ext uri="{BB962C8B-B14F-4D97-AF65-F5344CB8AC3E}">
        <p14:creationId xmlns:p14="http://schemas.microsoft.com/office/powerpoint/2010/main" val="39420928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Box 119"/>
          <p:cNvSpPr txBox="1"/>
          <p:nvPr/>
        </p:nvSpPr>
        <p:spPr>
          <a:xfrm>
            <a:off x="0" y="140414"/>
            <a:ext cx="9144000" cy="1077218"/>
          </a:xfrm>
          <a:prstGeom prst="rect">
            <a:avLst/>
          </a:prstGeom>
          <a:noFill/>
        </p:spPr>
        <p:txBody>
          <a:bodyPr wrap="square" rtlCol="0">
            <a:spAutoFit/>
          </a:bodyPr>
          <a:lstStyle/>
          <a:p>
            <a:pPr algn="ctr"/>
            <a:r>
              <a:rPr lang="en-US" sz="3200" b="1" dirty="0">
                <a:solidFill>
                  <a:schemeClr val="bg1"/>
                </a:solidFill>
                <a:latin typeface="Arial" panose="020B0604020202020204" pitchFamily="34" charset="0"/>
                <a:cs typeface="Arial" panose="020B0604020202020204" pitchFamily="34" charset="0"/>
              </a:rPr>
              <a:t>“THE ANVIL”</a:t>
            </a:r>
          </a:p>
          <a:p>
            <a:pPr algn="ctr"/>
            <a:r>
              <a:rPr lang="en-US" sz="3200" b="1">
                <a:solidFill>
                  <a:schemeClr val="bg1"/>
                </a:solidFill>
                <a:latin typeface="Arial" panose="020B0604020202020204" pitchFamily="34" charset="0"/>
                <a:cs typeface="Arial" panose="020B0604020202020204" pitchFamily="34" charset="0"/>
              </a:rPr>
              <a:t>(9 AUG 21)</a:t>
            </a:r>
            <a:endParaRPr lang="en-US" sz="3200" b="1" dirty="0">
              <a:solidFill>
                <a:schemeClr val="bg1"/>
              </a:solidFill>
              <a:latin typeface="Arial" panose="020B0604020202020204" pitchFamily="34" charset="0"/>
              <a:cs typeface="Arial" panose="020B0604020202020204" pitchFamily="34" charset="0"/>
            </a:endParaRPr>
          </a:p>
        </p:txBody>
      </p:sp>
      <p:sp>
        <p:nvSpPr>
          <p:cNvPr id="10" name="TextBox 9"/>
          <p:cNvSpPr txBox="1"/>
          <p:nvPr/>
        </p:nvSpPr>
        <p:spPr>
          <a:xfrm>
            <a:off x="305551" y="3076099"/>
            <a:ext cx="3617167" cy="3631763"/>
          </a:xfrm>
          <a:prstGeom prst="rect">
            <a:avLst/>
          </a:prstGeom>
          <a:noFill/>
        </p:spPr>
        <p:txBody>
          <a:bodyPr wrap="square" rtlCol="0">
            <a:spAutoFit/>
          </a:bodyPr>
          <a:lstStyle/>
          <a:p>
            <a:pPr algn="ctr"/>
            <a:r>
              <a:rPr lang="en-US" sz="1000" u="sng" dirty="0">
                <a:latin typeface="Arial" panose="020B0604020202020204" pitchFamily="34" charset="0"/>
                <a:cs typeface="Arial" panose="020B0604020202020204" pitchFamily="34" charset="0"/>
              </a:rPr>
              <a:t>Day 1</a:t>
            </a:r>
            <a:r>
              <a:rPr lang="en-US" sz="1000" dirty="0">
                <a:latin typeface="Arial" panose="020B0604020202020204" pitchFamily="34" charset="0"/>
                <a:cs typeface="Arial" panose="020B0604020202020204" pitchFamily="34" charset="0"/>
              </a:rPr>
              <a:t> </a:t>
            </a:r>
          </a:p>
          <a:p>
            <a:r>
              <a:rPr lang="en-US" sz="1000" dirty="0">
                <a:solidFill>
                  <a:prstClr val="black"/>
                </a:solidFill>
                <a:latin typeface="Arial" panose="020B0604020202020204" pitchFamily="34" charset="0"/>
                <a:cs typeface="Arial" panose="020B0604020202020204" pitchFamily="34" charset="0"/>
              </a:rPr>
              <a:t>Pre-Combat Checks / Pre-Combat Inspections</a:t>
            </a:r>
            <a:endParaRPr lang="en-US" sz="1000" dirty="0">
              <a:latin typeface="Arial" panose="020B0604020202020204" pitchFamily="34" charset="0"/>
              <a:cs typeface="Arial" panose="020B0604020202020204" pitchFamily="34" charset="0"/>
            </a:endParaRPr>
          </a:p>
          <a:p>
            <a:r>
              <a:rPr lang="en-US" sz="1000" dirty="0">
                <a:latin typeface="Arial" panose="020B0604020202020204" pitchFamily="34" charset="0"/>
                <a:cs typeface="Arial" panose="020B0604020202020204" pitchFamily="34" charset="0"/>
              </a:rPr>
              <a:t>Foot March  – 7.5 miles (0500-0930)</a:t>
            </a:r>
          </a:p>
          <a:p>
            <a:r>
              <a:rPr lang="en-US" sz="1000" dirty="0">
                <a:latin typeface="Arial" panose="020B0604020202020204" pitchFamily="34" charset="0"/>
                <a:cs typeface="Arial" panose="020B0604020202020204" pitchFamily="34" charset="0"/>
              </a:rPr>
              <a:t>Classes (1000-1400)</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Establish a TAA / priorities of work</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Select Hasty Fighting Positions</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Select Deliberate Fighting Positions</a:t>
            </a:r>
          </a:p>
          <a:p>
            <a:r>
              <a:rPr lang="en-US" sz="1000" dirty="0">
                <a:latin typeface="Arial" panose="020B0604020202020204" pitchFamily="34" charset="0"/>
                <a:cs typeface="Arial" panose="020B0604020202020204" pitchFamily="34" charset="0"/>
              </a:rPr>
              <a:t>Practical Exercises (1400-1800)</a:t>
            </a:r>
          </a:p>
          <a:p>
            <a:pPr marL="573088" lvl="1" indent="-115888">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Move Tasks</a:t>
            </a:r>
          </a:p>
          <a:p>
            <a:pPr marL="1030288" lvl="2" indent="-115888">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Individual movement</a:t>
            </a:r>
          </a:p>
          <a:p>
            <a:pPr marL="1030288" lvl="2" indent="-115888">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Buddy Team movement</a:t>
            </a:r>
          </a:p>
          <a:p>
            <a:pPr marL="573088" lvl="1" indent="-115888">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Survive Tasks</a:t>
            </a:r>
          </a:p>
          <a:p>
            <a:pPr marL="744538" lvl="2" indent="-117475">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Medical</a:t>
            </a:r>
          </a:p>
          <a:p>
            <a:pPr marL="744538" lvl="2" indent="-117475">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React to chemical attack</a:t>
            </a:r>
          </a:p>
          <a:p>
            <a:pPr marL="573088" lvl="1" indent="-115888">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Communicate tasks</a:t>
            </a:r>
          </a:p>
          <a:p>
            <a:r>
              <a:rPr lang="en-US" sz="1000" dirty="0">
                <a:latin typeface="Arial" panose="020B0604020202020204" pitchFamily="34" charset="0"/>
                <a:cs typeface="Arial" panose="020B0604020202020204" pitchFamily="34" charset="0"/>
              </a:rPr>
              <a:t>POD (1900-0200)</a:t>
            </a:r>
          </a:p>
          <a:p>
            <a:pPr marL="573088" lvl="1" indent="-115888">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Move Tasks</a:t>
            </a:r>
          </a:p>
          <a:p>
            <a:pPr marL="1030288" lvl="2" indent="-115888">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Individual movement</a:t>
            </a:r>
          </a:p>
          <a:p>
            <a:pPr marL="1030288" lvl="2" indent="-115888">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Buddy Team movement</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Challenge Persons Entering Your Area </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Establish Hasty Fighting positions</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Practice Noise, Light, and Litter Discipline</a:t>
            </a:r>
          </a:p>
          <a:p>
            <a:pPr lvl="1"/>
            <a:endParaRPr lang="en-US" sz="1000" dirty="0">
              <a:latin typeface="Arial" panose="020B0604020202020204" pitchFamily="34" charset="0"/>
              <a:cs typeface="Arial" panose="020B0604020202020204" pitchFamily="34" charset="0"/>
            </a:endParaRPr>
          </a:p>
        </p:txBody>
      </p:sp>
      <p:sp>
        <p:nvSpPr>
          <p:cNvPr id="92" name="TextBox 91"/>
          <p:cNvSpPr txBox="1"/>
          <p:nvPr/>
        </p:nvSpPr>
        <p:spPr>
          <a:xfrm>
            <a:off x="3448413" y="3076099"/>
            <a:ext cx="3617167" cy="2708434"/>
          </a:xfrm>
          <a:prstGeom prst="rect">
            <a:avLst/>
          </a:prstGeom>
          <a:noFill/>
        </p:spPr>
        <p:txBody>
          <a:bodyPr wrap="square" rtlCol="0">
            <a:spAutoFit/>
          </a:bodyPr>
          <a:lstStyle/>
          <a:p>
            <a:pPr algn="ctr"/>
            <a:r>
              <a:rPr lang="en-US" sz="1000" u="sng" dirty="0">
                <a:latin typeface="Arial" panose="020B0604020202020204" pitchFamily="34" charset="0"/>
                <a:cs typeface="Arial" panose="020B0604020202020204" pitchFamily="34" charset="0"/>
              </a:rPr>
              <a:t>Day 2</a:t>
            </a:r>
          </a:p>
          <a:p>
            <a:r>
              <a:rPr lang="en-US" sz="1000" dirty="0">
                <a:latin typeface="Arial" panose="020B0604020202020204" pitchFamily="34" charset="0"/>
                <a:cs typeface="Arial" panose="020B0604020202020204" pitchFamily="34" charset="0"/>
              </a:rPr>
              <a:t>Practical Exercise (0700-1400)</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Land Navigation Practical Exercise</a:t>
            </a:r>
          </a:p>
          <a:p>
            <a:r>
              <a:rPr lang="en-US" sz="1000" dirty="0">
                <a:latin typeface="Arial" panose="020B0604020202020204" pitchFamily="34" charset="0"/>
                <a:cs typeface="Arial" panose="020B0604020202020204" pitchFamily="34" charset="0"/>
              </a:rPr>
              <a:t>Practical Exercise (1400-1800)</a:t>
            </a:r>
          </a:p>
          <a:p>
            <a:pPr marL="569913" lvl="1" indent="-112713">
              <a:buFont typeface="Arial" panose="020B0604020202020204" pitchFamily="34" charset="0"/>
              <a:buChar char="•"/>
            </a:pPr>
            <a:r>
              <a:rPr lang="en-US" sz="1000" dirty="0">
                <a:latin typeface="Arial" panose="020B0604020202020204" pitchFamily="34" charset="0"/>
                <a:cs typeface="Arial" panose="020B0604020202020204" pitchFamily="34" charset="0"/>
              </a:rPr>
              <a:t>Establish a hasty fighting position external evaluation</a:t>
            </a:r>
          </a:p>
          <a:p>
            <a:pPr marL="569913" lvl="1" indent="-112713">
              <a:buFont typeface="Arial" panose="020B0604020202020204" pitchFamily="34" charset="0"/>
              <a:buChar char="•"/>
            </a:pPr>
            <a:r>
              <a:rPr lang="en-US" sz="1000" dirty="0">
                <a:latin typeface="Arial" panose="020B0604020202020204" pitchFamily="34" charset="0"/>
                <a:cs typeface="Arial" panose="020B0604020202020204" pitchFamily="34" charset="0"/>
              </a:rPr>
              <a:t>Buddy Team drills:</a:t>
            </a:r>
          </a:p>
          <a:p>
            <a:pPr marL="1027113" lvl="2" indent="-112713">
              <a:buFont typeface="Arial" panose="020B0604020202020204" pitchFamily="34" charset="0"/>
              <a:buChar char="•"/>
            </a:pPr>
            <a:r>
              <a:rPr lang="en-US" sz="1000" dirty="0">
                <a:latin typeface="Arial" panose="020B0604020202020204" pitchFamily="34" charset="0"/>
                <a:cs typeface="Arial" panose="020B0604020202020204" pitchFamily="34" charset="0"/>
              </a:rPr>
              <a:t>React to direct contact</a:t>
            </a:r>
          </a:p>
          <a:p>
            <a:pPr marL="1027113" lvl="2" indent="-112713">
              <a:buFont typeface="Arial" panose="020B0604020202020204" pitchFamily="34" charset="0"/>
              <a:buChar char="•"/>
            </a:pPr>
            <a:r>
              <a:rPr lang="en-US" sz="1000" dirty="0">
                <a:latin typeface="Arial" panose="020B0604020202020204" pitchFamily="34" charset="0"/>
                <a:cs typeface="Arial" panose="020B0604020202020204" pitchFamily="34" charset="0"/>
              </a:rPr>
              <a:t>React to indirect fire</a:t>
            </a:r>
          </a:p>
          <a:p>
            <a:pPr marL="569913" lvl="1" indent="-112713">
              <a:buFont typeface="Arial" panose="020B0604020202020204" pitchFamily="34" charset="0"/>
              <a:buChar char="•"/>
            </a:pPr>
            <a:r>
              <a:rPr lang="en-US" sz="1000" dirty="0">
                <a:latin typeface="Arial" panose="020B0604020202020204" pitchFamily="34" charset="0"/>
                <a:cs typeface="Arial" panose="020B0604020202020204" pitchFamily="34" charset="0"/>
              </a:rPr>
              <a:t>Survive tasks:</a:t>
            </a:r>
          </a:p>
          <a:p>
            <a:pPr marL="1027113" lvl="2" indent="-112713">
              <a:buFont typeface="Arial" panose="020B0604020202020204" pitchFamily="34" charset="0"/>
              <a:buChar char="•"/>
            </a:pPr>
            <a:r>
              <a:rPr lang="en-US" sz="1000" dirty="0">
                <a:latin typeface="Arial" panose="020B0604020202020204" pitchFamily="34" charset="0"/>
                <a:cs typeface="Arial" panose="020B0604020202020204" pitchFamily="34" charset="0"/>
              </a:rPr>
              <a:t>React to chemical attack</a:t>
            </a:r>
          </a:p>
          <a:p>
            <a:pPr marL="1027113" lvl="2" indent="-112713">
              <a:buFont typeface="Arial" panose="020B0604020202020204" pitchFamily="34" charset="0"/>
              <a:buChar char="•"/>
            </a:pPr>
            <a:r>
              <a:rPr lang="en-US" sz="1000" dirty="0">
                <a:latin typeface="Arial" panose="020B0604020202020204" pitchFamily="34" charset="0"/>
                <a:cs typeface="Arial" panose="020B0604020202020204" pitchFamily="34" charset="0"/>
              </a:rPr>
              <a:t>Medical</a:t>
            </a:r>
          </a:p>
          <a:p>
            <a:pPr marL="569913" lvl="1" indent="-112713">
              <a:buFont typeface="Arial" panose="020B0604020202020204" pitchFamily="34" charset="0"/>
              <a:buChar char="•"/>
            </a:pPr>
            <a:r>
              <a:rPr lang="en-US" sz="1000" dirty="0">
                <a:latin typeface="Arial" panose="020B0604020202020204" pitchFamily="34" charset="0"/>
                <a:cs typeface="Arial" panose="020B0604020202020204" pitchFamily="34" charset="0"/>
              </a:rPr>
              <a:t>Communicate tasks</a:t>
            </a:r>
          </a:p>
          <a:p>
            <a:r>
              <a:rPr lang="en-US" sz="1000" dirty="0">
                <a:latin typeface="Arial" panose="020B0604020202020204" pitchFamily="34" charset="0"/>
                <a:cs typeface="Arial" panose="020B0604020202020204" pitchFamily="34" charset="0"/>
              </a:rPr>
              <a:t>POD (1900-0200)</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Challenge Persons Entering Your Area </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Practice Noise, Light, and Litter Discipline</a:t>
            </a:r>
          </a:p>
          <a:p>
            <a:pPr lvl="1"/>
            <a:endParaRPr lang="en-US" sz="1000" dirty="0">
              <a:latin typeface="Arial" panose="020B0604020202020204" pitchFamily="34" charset="0"/>
              <a:cs typeface="Arial" panose="020B0604020202020204" pitchFamily="34" charset="0"/>
            </a:endParaRPr>
          </a:p>
        </p:txBody>
      </p:sp>
      <p:sp>
        <p:nvSpPr>
          <p:cNvPr id="93" name="TextBox 92"/>
          <p:cNvSpPr txBox="1"/>
          <p:nvPr/>
        </p:nvSpPr>
        <p:spPr>
          <a:xfrm>
            <a:off x="169875" y="1366475"/>
            <a:ext cx="8804250" cy="1615827"/>
          </a:xfrm>
          <a:prstGeom prst="rect">
            <a:avLst/>
          </a:prstGeom>
          <a:noFill/>
        </p:spPr>
        <p:txBody>
          <a:bodyPr wrap="square" rtlCol="0">
            <a:spAutoFit/>
          </a:bodyPr>
          <a:lstStyle/>
          <a:p>
            <a:pPr marL="171450" indent="-17145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“THE ANVIL” strengthens the Trainees proficiency of tasks learned during the first six weeks of basic training. Over a 48-hour period, Trainees will receive an external evaluation on establishing a hasty fighting position, gain additional proficiency through repetition on the shoot, move, communicate, and survive tasks learned and be introduced to fire and movement as a Buddy Team.  </a:t>
            </a:r>
          </a:p>
          <a:p>
            <a:pPr marL="171450" indent="-171450">
              <a:buFont typeface="Arial" panose="020B0604020202020204" pitchFamily="34" charset="0"/>
              <a:buChar char="•"/>
            </a:pPr>
            <a:endParaRPr lang="en-US" sz="1100" dirty="0">
              <a:solidFill>
                <a:prstClr val="black"/>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After the completion of “THE ANVIL,” Trainees will have improved proficiency on the shoot, move, and communicate tasks and are ready for externally evaluated Buddy Team fire and movement live fire exercise and force-on-force exercise during week seven.</a:t>
            </a:r>
          </a:p>
          <a:p>
            <a:pPr marL="171450" indent="-171450">
              <a:buFont typeface="Arial" panose="020B0604020202020204" pitchFamily="34" charset="0"/>
              <a:buChar char="•"/>
            </a:pPr>
            <a:endParaRPr lang="en-US" sz="1100" dirty="0">
              <a:solidFill>
                <a:prstClr val="black"/>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solidFill>
                  <a:prstClr val="black"/>
                </a:solidFill>
                <a:latin typeface="Arial" panose="020B0604020202020204" pitchFamily="34" charset="0"/>
                <a:cs typeface="Arial" panose="020B0604020202020204" pitchFamily="34" charset="0"/>
              </a:rPr>
              <a:t>Completion of “THE ANVIL” will serve as a transition from White Phase to Blue Phase, symbolically represented by the presentation of the Blue Phase banner.</a:t>
            </a:r>
            <a:endParaRPr lang="en-US" sz="1100" b="1" dirty="0">
              <a:solidFill>
                <a:prstClr val="black"/>
              </a:solidFill>
              <a:latin typeface="Arial" panose="020B0604020202020204" pitchFamily="34" charset="0"/>
              <a:cs typeface="Arial" panose="020B0604020202020204" pitchFamily="34" charset="0"/>
            </a:endParaRPr>
          </a:p>
        </p:txBody>
      </p:sp>
      <p:sp>
        <p:nvSpPr>
          <p:cNvPr id="94" name="TextBox 93"/>
          <p:cNvSpPr txBox="1"/>
          <p:nvPr/>
        </p:nvSpPr>
        <p:spPr>
          <a:xfrm>
            <a:off x="6591275" y="3076099"/>
            <a:ext cx="2487411" cy="861774"/>
          </a:xfrm>
          <a:prstGeom prst="rect">
            <a:avLst/>
          </a:prstGeom>
          <a:noFill/>
        </p:spPr>
        <p:txBody>
          <a:bodyPr wrap="square" rtlCol="0">
            <a:spAutoFit/>
          </a:bodyPr>
          <a:lstStyle/>
          <a:p>
            <a:pPr algn="ctr"/>
            <a:r>
              <a:rPr lang="en-US" sz="1000" u="sng" dirty="0">
                <a:solidFill>
                  <a:prstClr val="black"/>
                </a:solidFill>
                <a:latin typeface="Arial" panose="020B0604020202020204" pitchFamily="34" charset="0"/>
                <a:cs typeface="Arial" panose="020B0604020202020204" pitchFamily="34" charset="0"/>
              </a:rPr>
              <a:t>Day 3</a:t>
            </a:r>
          </a:p>
          <a:p>
            <a:r>
              <a:rPr lang="en-US" sz="1000" dirty="0">
                <a:solidFill>
                  <a:prstClr val="black"/>
                </a:solidFill>
                <a:latin typeface="Arial" panose="020B0604020202020204" pitchFamily="34" charset="0"/>
                <a:cs typeface="Arial" panose="020B0604020202020204" pitchFamily="34" charset="0"/>
              </a:rPr>
              <a:t>Recovery Operations (0515-1000)</a:t>
            </a:r>
          </a:p>
          <a:p>
            <a:pPr marL="574675" lvl="1" indent="-117475">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Stand-To </a:t>
            </a:r>
          </a:p>
          <a:p>
            <a:pPr marL="574675" lvl="1" indent="-117475">
              <a:buFont typeface="Arial" panose="020B0604020202020204" pitchFamily="34" charset="0"/>
              <a:buChar char="•"/>
            </a:pPr>
            <a:r>
              <a:rPr lang="en-US" sz="1000" dirty="0">
                <a:latin typeface="Arial" panose="020B0604020202020204" pitchFamily="34" charset="0"/>
                <a:cs typeface="Arial" panose="020B0604020202020204" pitchFamily="34" charset="0"/>
              </a:rPr>
              <a:t>TAA </a:t>
            </a:r>
            <a:r>
              <a:rPr lang="en-US" sz="1000" dirty="0">
                <a:solidFill>
                  <a:prstClr val="black"/>
                </a:solidFill>
                <a:latin typeface="Arial" panose="020B0604020202020204" pitchFamily="34" charset="0"/>
                <a:cs typeface="Arial" panose="020B0604020202020204" pitchFamily="34" charset="0"/>
              </a:rPr>
              <a:t>priorities of work</a:t>
            </a:r>
          </a:p>
          <a:p>
            <a:pPr marL="574675" lvl="1" indent="-117475">
              <a:buFont typeface="Arial" panose="020B0604020202020204" pitchFamily="34" charset="0"/>
              <a:buChar char="•"/>
            </a:pPr>
            <a:r>
              <a:rPr lang="en-US" sz="1000" dirty="0">
                <a:solidFill>
                  <a:prstClr val="black"/>
                </a:solidFill>
                <a:latin typeface="Arial" panose="020B0604020202020204" pitchFamily="34" charset="0"/>
                <a:cs typeface="Arial" panose="020B0604020202020204" pitchFamily="34" charset="0"/>
              </a:rPr>
              <a:t>FM to Garrison – 5 miles</a:t>
            </a:r>
            <a:endParaRPr lang="en-US" sz="10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5799940"/>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07162ab5-b109-4f87-a906-3def0ea628d3">
      <Terms xmlns="http://schemas.microsoft.com/office/infopath/2007/PartnerControls"/>
    </lcf76f155ced4ddcb4097134ff3c332f>
    <TaxCatchAll xmlns="ecf817a0-df72-4f02-8cdd-0565051756db"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A8D453F88C7274081E0D871425AFBB2" ma:contentTypeVersion="17" ma:contentTypeDescription="Create a new document." ma:contentTypeScope="" ma:versionID="2bc076a95cc67acf89aeff48f1f9808b">
  <xsd:schema xmlns:xsd="http://www.w3.org/2001/XMLSchema" xmlns:xs="http://www.w3.org/2001/XMLSchema" xmlns:p="http://schemas.microsoft.com/office/2006/metadata/properties" xmlns:ns1="http://schemas.microsoft.com/sharepoint/v3" xmlns:ns2="07162ab5-b109-4f87-a906-3def0ea628d3" xmlns:ns3="ecf817a0-df72-4f02-8cdd-0565051756db" targetNamespace="http://schemas.microsoft.com/office/2006/metadata/properties" ma:root="true" ma:fieldsID="3c50e06b7fe60cc37e4feb4d66ddd8db" ns1:_="" ns2:_="" ns3:_="">
    <xsd:import namespace="http://schemas.microsoft.com/sharepoint/v3"/>
    <xsd:import namespace="07162ab5-b109-4f87-a906-3def0ea628d3"/>
    <xsd:import namespace="ecf817a0-df72-4f02-8cdd-0565051756db"/>
    <xsd:element name="properties">
      <xsd:complexType>
        <xsd:sequence>
          <xsd:element name="documentManagement">
            <xsd:complexType>
              <xsd:all>
                <xsd:element ref="ns2:MediaServiceMetadata" minOccurs="0"/>
                <xsd:element ref="ns2:MediaServiceFastMetadata" minOccurs="0"/>
                <xsd:element ref="ns3:TaxCatchAll" minOccurs="0"/>
                <xsd:element ref="ns2:MediaServiceGenerationTime" minOccurs="0"/>
                <xsd:element ref="ns2:MediaServiceEventHashCode" minOccurs="0"/>
                <xsd:element ref="ns2:MediaServiceOCR" minOccurs="0"/>
                <xsd:element ref="ns2:lcf76f155ced4ddcb4097134ff3c332f" minOccurs="0"/>
                <xsd:element ref="ns2:MediaServiceDateTaken" minOccurs="0"/>
                <xsd:element ref="ns3:SharedWithDetails" minOccurs="0"/>
                <xsd:element ref="ns3:SharedWithUsers" minOccurs="0"/>
                <xsd:element ref="ns2:MediaLengthInSeconds" minOccurs="0"/>
                <xsd:element ref="ns1:_ip_UnifiedCompliancePolicyProperties" minOccurs="0"/>
                <xsd:element ref="ns1:_ip_UnifiedCompliancePolicyUIAc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162ab5-b109-4f87-a906-3def0ea628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cf817a0-df72-4f02-8cdd-0565051756db"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57c86f33-570d-49e8-bea9-871612878d4e}" ma:internalName="TaxCatchAll" ma:showField="CatchAllData" ma:web="ecf817a0-df72-4f02-8cdd-0565051756db">
      <xsd:complexType>
        <xsd:complexContent>
          <xsd:extension base="dms:MultiChoiceLookup">
            <xsd:sequence>
              <xsd:element name="Value" type="dms:Lookup" maxOccurs="unbounded" minOccurs="0" nillable="true"/>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2346FF-2342-4104-B854-764B94FAEEE4}">
  <ds:schemaRefs>
    <ds:schemaRef ds:uri="http://schemas.microsoft.com/sharepoint/v3/contenttype/forms"/>
  </ds:schemaRefs>
</ds:datastoreItem>
</file>

<file path=customXml/itemProps2.xml><?xml version="1.0" encoding="utf-8"?>
<ds:datastoreItem xmlns:ds="http://schemas.openxmlformats.org/officeDocument/2006/customXml" ds:itemID="{197D4E76-39CC-4BC5-8FA7-B3A58F023C95}">
  <ds:schemaRefs>
    <ds:schemaRef ds:uri="bbb7b874-8a26-4094-b2a6-81ffc00cf065"/>
    <ds:schemaRef ds:uri="http://purl.org/dc/elements/1.1/"/>
    <ds:schemaRef ds:uri="http://schemas.microsoft.com/office/2006/metadata/properties"/>
    <ds:schemaRef ds:uri="http://purl.org/dc/terms/"/>
    <ds:schemaRef ds:uri="http://schemas.openxmlformats.org/package/2006/metadata/core-properties"/>
    <ds:schemaRef ds:uri="34294df9-fa57-4557-8a50-88f6eb2c71a6"/>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8858ACC4-60CE-4EAC-9153-15AA89E1CADF}"/>
</file>

<file path=docProps/app.xml><?xml version="1.0" encoding="utf-8"?>
<Properties xmlns="http://schemas.openxmlformats.org/officeDocument/2006/extended-properties" xmlns:vt="http://schemas.openxmlformats.org/officeDocument/2006/docPropsVTypes">
  <Template/>
  <TotalTime>12510</TotalTime>
  <Words>312</Words>
  <Application>Microsoft Office PowerPoint</Application>
  <PresentationFormat>On-screen Show (4:3)</PresentationFormat>
  <Paragraphs>50</Paragraphs>
  <Slides>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vt:i4>
      </vt:variant>
    </vt:vector>
  </HeadingPairs>
  <TitlesOfParts>
    <vt:vector size="8" baseType="lpstr">
      <vt:lpstr> Arial</vt:lpstr>
      <vt:lpstr>Arial</vt:lpstr>
      <vt:lpstr>Bookman Old Style</vt:lpstr>
      <vt:lpstr>Calibri</vt:lpstr>
      <vt:lpstr>Calibri Light</vt:lpstr>
      <vt:lpstr>1_Office Theme</vt:lpstr>
      <vt:lpstr>2_Office Theme</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DoD Admin</dc:creator>
  <cp:lastModifiedBy>Brown, Christopher L II SFC USARMY TRADOC (USA)</cp:lastModifiedBy>
  <cp:revision>209</cp:revision>
  <cp:lastPrinted>2017-12-12T23:03:03Z</cp:lastPrinted>
  <dcterms:created xsi:type="dcterms:W3CDTF">2017-11-02T13:43:41Z</dcterms:created>
  <dcterms:modified xsi:type="dcterms:W3CDTF">2022-03-22T10:52:31Z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0x0101002A8D453F88C7274081E0D871425AFBB2</vt:lpwstr>
  </property>
</Properties>
</file>