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7"/>
  </p:notesMasterIdLst>
  <p:handoutMasterIdLst>
    <p:handoutMasterId r:id="rId8"/>
  </p:handoutMasterIdLst>
  <p:sldIdLst>
    <p:sldId id="351" r:id="rId6"/>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16" autoAdjust="0"/>
    <p:restoredTop sz="96374" autoAdjust="0"/>
  </p:normalViewPr>
  <p:slideViewPr>
    <p:cSldViewPr snapToGrid="0">
      <p:cViewPr varScale="1">
        <p:scale>
          <a:sx n="109" d="100"/>
          <a:sy n="109" d="100"/>
        </p:scale>
        <p:origin x="1344" y="96"/>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dirty="0">
              <a:latin typeface=" Arial"/>
            </a:endParaRPr>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84A5404B-6127-4F67-8ED0-8F27986A18EF}" type="datetimeFigureOut">
              <a:rPr lang="en-US" smtClean="0">
                <a:latin typeface=" Arial"/>
              </a:rPr>
              <a:t>3/22/2022</a:t>
            </a:fld>
            <a:endParaRPr lang="en-US" dirty="0">
              <a:latin typeface=" Arial"/>
            </a:endParaRPr>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dirty="0">
              <a:latin typeface=" Arial"/>
            </a:endParaRPr>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213CCA8D-9BE6-443E-A50F-769A81AD3272}" type="slidenum">
              <a:rPr lang="en-US" smtClean="0">
                <a:latin typeface=" Arial"/>
              </a:rPr>
              <a:t>‹#›</a:t>
            </a:fld>
            <a:endParaRPr lang="en-US" dirty="0">
              <a:latin typeface=" Arial"/>
            </a:endParaRPr>
          </a:p>
        </p:txBody>
      </p:sp>
    </p:spTree>
    <p:extLst>
      <p:ext uri="{BB962C8B-B14F-4D97-AF65-F5344CB8AC3E}">
        <p14:creationId xmlns:p14="http://schemas.microsoft.com/office/powerpoint/2010/main" val="39729079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atin typeface=" Arial"/>
              </a:defRPr>
            </a:lvl1pPr>
          </a:lstStyle>
          <a:p>
            <a:endParaRPr lang="en-US" dirty="0"/>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atin typeface=" Arial"/>
              </a:defRPr>
            </a:lvl1pPr>
          </a:lstStyle>
          <a:p>
            <a:fld id="{3D771F78-7368-46F6-BCEE-7FA94CE52208}" type="datetimeFigureOut">
              <a:rPr lang="en-US" smtClean="0"/>
              <a:pPr/>
              <a:t>3/22/2022</a:t>
            </a:fld>
            <a:endParaRPr lang="en-US" dirty="0"/>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atin typeface=" Arial"/>
              </a:defRPr>
            </a:lvl1pPr>
          </a:lstStyle>
          <a:p>
            <a:endParaRPr lang="en-US" dirty="0"/>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atin typeface=" Arial"/>
              </a:defRPr>
            </a:lvl1pPr>
          </a:lstStyle>
          <a:p>
            <a:fld id="{5ABD4203-B65A-4237-A353-B815B21A1236}" type="slidenum">
              <a:rPr lang="en-US" smtClean="0"/>
              <a:pPr/>
              <a:t>‹#›</a:t>
            </a:fld>
            <a:endParaRPr lang="en-US" dirty="0"/>
          </a:p>
        </p:txBody>
      </p:sp>
    </p:spTree>
    <p:extLst>
      <p:ext uri="{BB962C8B-B14F-4D97-AF65-F5344CB8AC3E}">
        <p14:creationId xmlns:p14="http://schemas.microsoft.com/office/powerpoint/2010/main" val="2159803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 Arial"/>
        <a:ea typeface="+mn-ea"/>
        <a:cs typeface="+mn-cs"/>
      </a:defRPr>
    </a:lvl1pPr>
    <a:lvl2pPr marL="457200" algn="l" defTabSz="914400" rtl="0" eaLnBrk="1" latinLnBrk="0" hangingPunct="1">
      <a:defRPr sz="1200" kern="1200">
        <a:solidFill>
          <a:schemeClr val="tx1"/>
        </a:solidFill>
        <a:latin typeface=" Arial"/>
        <a:ea typeface="+mn-ea"/>
        <a:cs typeface="+mn-cs"/>
      </a:defRPr>
    </a:lvl2pPr>
    <a:lvl3pPr marL="914400" algn="l" defTabSz="914400" rtl="0" eaLnBrk="1" latinLnBrk="0" hangingPunct="1">
      <a:defRPr sz="1200" kern="1200">
        <a:solidFill>
          <a:schemeClr val="tx1"/>
        </a:solidFill>
        <a:latin typeface=" Arial"/>
        <a:ea typeface="+mn-ea"/>
        <a:cs typeface="+mn-cs"/>
      </a:defRPr>
    </a:lvl3pPr>
    <a:lvl4pPr marL="1371600" algn="l" defTabSz="914400" rtl="0" eaLnBrk="1" latinLnBrk="0" hangingPunct="1">
      <a:defRPr sz="1200" kern="1200">
        <a:solidFill>
          <a:schemeClr val="tx1"/>
        </a:solidFill>
        <a:latin typeface=" Arial"/>
        <a:ea typeface="+mn-ea"/>
        <a:cs typeface="+mn-cs"/>
      </a:defRPr>
    </a:lvl4pPr>
    <a:lvl5pPr marL="1828800" algn="l" defTabSz="914400" rtl="0" eaLnBrk="1" latinLnBrk="0" hangingPunct="1">
      <a:defRPr sz="1200" kern="1200">
        <a:solidFill>
          <a:schemeClr val="tx1"/>
        </a:solidFill>
        <a:latin typeface=" Arial"/>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415E44-4649-4221-8255-48BC1520C8FA}"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18370481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TextBox 13"/>
          <p:cNvSpPr txBox="1"/>
          <p:nvPr userDrawn="1"/>
        </p:nvSpPr>
        <p:spPr>
          <a:xfrm>
            <a:off x="0" y="6225634"/>
            <a:ext cx="9144000" cy="632366"/>
          </a:xfrm>
          <a:prstGeom prst="rect">
            <a:avLst/>
          </a:prstGeom>
          <a:solidFill>
            <a:schemeClr val="tx1"/>
          </a:solidFill>
        </p:spPr>
        <p:txBody>
          <a:bodyPr wrap="square" rtlCol="0" anchor="ctr" anchorCtr="0">
            <a:noAutofit/>
          </a:bodyPr>
          <a:lstStyle/>
          <a:p>
            <a:pPr algn="ctr"/>
            <a:r>
              <a:rPr lang="en-US" sz="1500" b="1" dirty="0">
                <a:solidFill>
                  <a:prstClr val="white"/>
                </a:solidFill>
                <a:latin typeface="Bookman Old Style" panose="02050604050505020204" pitchFamily="18" charset="0"/>
              </a:rPr>
              <a:t>F</a:t>
            </a:r>
            <a:r>
              <a:rPr lang="en-US" sz="1350" b="1" dirty="0">
                <a:solidFill>
                  <a:prstClr val="white"/>
                </a:solidFill>
                <a:latin typeface="Bookman Old Style" panose="02050604050505020204" pitchFamily="18" charset="0"/>
              </a:rPr>
              <a:t>ORGING </a:t>
            </a:r>
            <a:r>
              <a:rPr lang="en-US" sz="1500" b="1" dirty="0">
                <a:solidFill>
                  <a:prstClr val="white"/>
                </a:solidFill>
                <a:latin typeface="Bookman Old Style" panose="02050604050505020204" pitchFamily="18" charset="0"/>
              </a:rPr>
              <a:t>A</a:t>
            </a:r>
            <a:r>
              <a:rPr lang="en-US" sz="1350" b="1" dirty="0">
                <a:solidFill>
                  <a:prstClr val="white"/>
                </a:solidFill>
                <a:latin typeface="Bookman Old Style" panose="02050604050505020204" pitchFamily="18" charset="0"/>
              </a:rPr>
              <a:t>MERICA’S </a:t>
            </a:r>
            <a:r>
              <a:rPr lang="en-US" sz="1500" b="1" dirty="0">
                <a:solidFill>
                  <a:prstClr val="white"/>
                </a:solidFill>
                <a:latin typeface="Bookman Old Style" panose="02050604050505020204" pitchFamily="18" charset="0"/>
              </a:rPr>
              <a:t>A</a:t>
            </a:r>
            <a:r>
              <a:rPr lang="en-US" sz="1350" b="1" dirty="0">
                <a:solidFill>
                  <a:prstClr val="white"/>
                </a:solidFill>
                <a:latin typeface="Bookman Old Style" panose="02050604050505020204" pitchFamily="18" charset="0"/>
              </a:rPr>
              <a:t>RMY</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2926080"/>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78682" y="6225636"/>
            <a:ext cx="585737" cy="619517"/>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4043" y="6250144"/>
            <a:ext cx="584608" cy="607856"/>
          </a:xfrm>
          <a:prstGeom prst="rect">
            <a:avLst/>
          </a:prstGeom>
        </p:spPr>
      </p:pic>
    </p:spTree>
    <p:extLst>
      <p:ext uri="{BB962C8B-B14F-4D97-AF65-F5344CB8AC3E}">
        <p14:creationId xmlns:p14="http://schemas.microsoft.com/office/powerpoint/2010/main" val="1090375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2" name="Rectangle 11"/>
          <p:cNvSpPr/>
          <p:nvPr userDrawn="1"/>
        </p:nvSpPr>
        <p:spPr>
          <a:xfrm>
            <a:off x="0" y="0"/>
            <a:ext cx="9144000" cy="123320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a:xfrm>
            <a:off x="7576012" y="6486111"/>
            <a:ext cx="939338" cy="365125"/>
          </a:xfrm>
          <a:prstGeom prst="rect">
            <a:avLst/>
          </a:prstGeom>
        </p:spPr>
        <p:txBody>
          <a:bodyPr/>
          <a:lstStyle/>
          <a:p>
            <a:fld id="{461B12D6-F1F8-4DA6-A51D-AD10B213E5BF}" type="datetimeFigureOut">
              <a:rPr lang="en-US" smtClean="0">
                <a:solidFill>
                  <a:prstClr val="black"/>
                </a:solidFill>
              </a:rPr>
              <a:pPr/>
              <a:t>3/22/2022</a:t>
            </a:fld>
            <a:endParaRPr lang="en-US">
              <a:solidFill>
                <a:prstClr val="black"/>
              </a:solidFill>
            </a:endParaRPr>
          </a:p>
        </p:txBody>
      </p:sp>
      <p:sp>
        <p:nvSpPr>
          <p:cNvPr id="6" name="Slide Number Placeholder 5"/>
          <p:cNvSpPr>
            <a:spLocks noGrp="1"/>
          </p:cNvSpPr>
          <p:nvPr>
            <p:ph type="sldNum" sz="quarter" idx="12"/>
          </p:nvPr>
        </p:nvSpPr>
        <p:spPr>
          <a:xfrm>
            <a:off x="8515350" y="6492875"/>
            <a:ext cx="628650" cy="365125"/>
          </a:xfrm>
          <a:prstGeom prst="rect">
            <a:avLst/>
          </a:prstGeom>
        </p:spPr>
        <p:txBody>
          <a:bodyPr/>
          <a:lstStyle/>
          <a:p>
            <a:fld id="{BC19A011-7CB6-435F-B2F2-93E1AAEDE33B}" type="slidenum">
              <a:rPr lang="en-US" smtClean="0">
                <a:solidFill>
                  <a:prstClr val="black">
                    <a:tint val="75000"/>
                  </a:prstClr>
                </a:solidFill>
              </a:rPr>
              <a:pPr/>
              <a:t>‹#›</a:t>
            </a:fld>
            <a:endParaRPr lang="en-US">
              <a:solidFill>
                <a:prstClr val="black">
                  <a:tint val="75000"/>
                </a:prstClr>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042" y="5830"/>
            <a:ext cx="1132464" cy="1177498"/>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35015" y="19546"/>
            <a:ext cx="1308987" cy="1163782"/>
          </a:xfrm>
          <a:prstGeom prst="rect">
            <a:avLst/>
          </a:prstGeom>
        </p:spPr>
      </p:pic>
      <p:sp>
        <p:nvSpPr>
          <p:cNvPr id="2" name="Title 1"/>
          <p:cNvSpPr>
            <a:spLocks noGrp="1"/>
          </p:cNvSpPr>
          <p:nvPr>
            <p:ph type="title"/>
          </p:nvPr>
        </p:nvSpPr>
        <p:spPr>
          <a:xfrm>
            <a:off x="628650" y="19546"/>
            <a:ext cx="7886700" cy="1231199"/>
          </a:xfrm>
          <a:prstGeom prst="rect">
            <a:avLst/>
          </a:prstGeom>
        </p:spPr>
        <p:txBody>
          <a:bodyPr>
            <a:normAutofit/>
          </a:bodyPr>
          <a:lstStyle>
            <a:lvl1pPr algn="ctr">
              <a:defRPr sz="3200" b="1">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666692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3028950" y="6356353"/>
            <a:ext cx="3086100" cy="365125"/>
          </a:xfrm>
          <a:prstGeom prst="rect">
            <a:avLst/>
          </a:prstGeom>
        </p:spPr>
        <p:txBody>
          <a:bodyPr/>
          <a:lstStyle>
            <a:lvl1pPr>
              <a:defRPr>
                <a:latin typeface=" Arial"/>
              </a:defRPr>
            </a:lvl1p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a:xfrm>
            <a:off x="6457950" y="6356353"/>
            <a:ext cx="2057400" cy="365125"/>
          </a:xfrm>
          <a:prstGeom prst="rect">
            <a:avLst/>
          </a:prstGeom>
        </p:spPr>
        <p:txBody>
          <a:bodyPr/>
          <a:lstStyle>
            <a:lvl1pPr>
              <a:defRPr>
                <a:latin typeface=" Arial"/>
              </a:defRPr>
            </a:lvl1pPr>
          </a:lstStyle>
          <a:p>
            <a:fld id="{9412D005-5208-4D81-BC63-F2A6F05FEAA0}" type="slidenum">
              <a:rPr lang="en-US" smtClean="0">
                <a:solidFill>
                  <a:prstClr val="black">
                    <a:tint val="75000"/>
                  </a:prstClr>
                </a:solidFill>
              </a:rPr>
              <a:pPr/>
              <a:t>‹#›</a:t>
            </a:fld>
            <a:endParaRPr lang="en-US" dirty="0">
              <a:solidFill>
                <a:prstClr val="black">
                  <a:tint val="75000"/>
                </a:prstClr>
              </a:solidFill>
            </a:endParaRPr>
          </a:p>
        </p:txBody>
      </p:sp>
      <p:sp>
        <p:nvSpPr>
          <p:cNvPr id="11" name="Rectangle 10"/>
          <p:cNvSpPr/>
          <p:nvPr userDrawn="1"/>
        </p:nvSpPr>
        <p:spPr>
          <a:xfrm>
            <a:off x="0" y="0"/>
            <a:ext cx="9144000" cy="123320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dirty="0">
              <a:solidFill>
                <a:prstClr val="white"/>
              </a:solidFill>
              <a:latin typeface=" Aria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042" y="5830"/>
            <a:ext cx="1132464" cy="1177498"/>
          </a:xfrm>
          <a:prstGeom prst="rect">
            <a:avLst/>
          </a:prstGeom>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35015" y="19546"/>
            <a:ext cx="1308987" cy="1163782"/>
          </a:xfrm>
          <a:prstGeom prst="rect">
            <a:avLst/>
          </a:prstGeom>
        </p:spPr>
      </p:pic>
    </p:spTree>
    <p:extLst>
      <p:ext uri="{BB962C8B-B14F-4D97-AF65-F5344CB8AC3E}">
        <p14:creationId xmlns:p14="http://schemas.microsoft.com/office/powerpoint/2010/main" val="546350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2" name="Rectangle 11"/>
          <p:cNvSpPr/>
          <p:nvPr userDrawn="1"/>
        </p:nvSpPr>
        <p:spPr>
          <a:xfrm>
            <a:off x="0" y="0"/>
            <a:ext cx="9144000" cy="123320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dirty="0">
              <a:solidFill>
                <a:prstClr val="white"/>
              </a:solidFill>
              <a:latin typeface=" Arial"/>
            </a:endParaRPr>
          </a:p>
        </p:txBody>
      </p:sp>
      <p:sp>
        <p:nvSpPr>
          <p:cNvPr id="4" name="Date Placeholder 3"/>
          <p:cNvSpPr>
            <a:spLocks noGrp="1"/>
          </p:cNvSpPr>
          <p:nvPr>
            <p:ph type="dt" sz="half" idx="10"/>
          </p:nvPr>
        </p:nvSpPr>
        <p:spPr>
          <a:xfrm>
            <a:off x="7576012" y="6486113"/>
            <a:ext cx="939338" cy="365125"/>
          </a:xfrm>
          <a:prstGeom prst="rect">
            <a:avLst/>
          </a:prstGeom>
        </p:spPr>
        <p:txBody>
          <a:bodyPr/>
          <a:lstStyle>
            <a:lvl1pPr>
              <a:defRPr>
                <a:latin typeface=" Arial"/>
              </a:defRPr>
            </a:lvl1pPr>
          </a:lstStyle>
          <a:p>
            <a:fld id="{461B12D6-F1F8-4DA6-A51D-AD10B213E5BF}" type="datetimeFigureOut">
              <a:rPr lang="en-US" smtClean="0">
                <a:solidFill>
                  <a:prstClr val="black"/>
                </a:solidFill>
              </a:rPr>
              <a:pPr/>
              <a:t>3/22/2022</a:t>
            </a:fld>
            <a:endParaRPr lang="en-US" dirty="0">
              <a:solidFill>
                <a:prstClr val="black"/>
              </a:solidFill>
            </a:endParaRPr>
          </a:p>
        </p:txBody>
      </p:sp>
      <p:sp>
        <p:nvSpPr>
          <p:cNvPr id="6" name="Slide Number Placeholder 5"/>
          <p:cNvSpPr>
            <a:spLocks noGrp="1"/>
          </p:cNvSpPr>
          <p:nvPr>
            <p:ph type="sldNum" sz="quarter" idx="12"/>
          </p:nvPr>
        </p:nvSpPr>
        <p:spPr>
          <a:xfrm>
            <a:off x="8515350" y="6492877"/>
            <a:ext cx="628650" cy="365125"/>
          </a:xfrm>
          <a:prstGeom prst="rect">
            <a:avLst/>
          </a:prstGeom>
        </p:spPr>
        <p:txBody>
          <a:bodyPr/>
          <a:lstStyle>
            <a:lvl1pPr>
              <a:defRPr>
                <a:latin typeface=" Arial"/>
              </a:defRPr>
            </a:lvl1pPr>
          </a:lstStyle>
          <a:p>
            <a:fld id="{BC19A011-7CB6-435F-B2F2-93E1AAEDE33B}" type="slidenum">
              <a:rPr lang="en-US" smtClean="0">
                <a:solidFill>
                  <a:prstClr val="black">
                    <a:tint val="75000"/>
                  </a:prstClr>
                </a:solidFill>
              </a:rPr>
              <a:pPr/>
              <a:t>‹#›</a:t>
            </a:fld>
            <a:endParaRPr lang="en-US" dirty="0">
              <a:solidFill>
                <a:prstClr val="black">
                  <a:tint val="75000"/>
                </a:prstClr>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042" y="5830"/>
            <a:ext cx="1132464" cy="1177498"/>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35015" y="19546"/>
            <a:ext cx="1308987" cy="1163782"/>
          </a:xfrm>
          <a:prstGeom prst="rect">
            <a:avLst/>
          </a:prstGeom>
        </p:spPr>
      </p:pic>
      <p:sp>
        <p:nvSpPr>
          <p:cNvPr id="2" name="Title 1"/>
          <p:cNvSpPr>
            <a:spLocks noGrp="1"/>
          </p:cNvSpPr>
          <p:nvPr>
            <p:ph type="title"/>
          </p:nvPr>
        </p:nvSpPr>
        <p:spPr>
          <a:xfrm>
            <a:off x="628650" y="19548"/>
            <a:ext cx="7886700" cy="1231199"/>
          </a:xfrm>
          <a:prstGeom prst="rect">
            <a:avLst/>
          </a:prstGeom>
        </p:spPr>
        <p:txBody>
          <a:bodyPr>
            <a:normAutofit/>
          </a:bodyPr>
          <a:lstStyle>
            <a:lvl1pPr algn="ctr">
              <a:defRPr sz="2400" b="1">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401657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2944" y="-120650"/>
            <a:ext cx="78867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28650" y="1825625"/>
            <a:ext cx="7886700" cy="4351338"/>
          </a:xfrm>
          <a:prstGeom prst="rect">
            <a:avLst/>
          </a:prstGeom>
        </p:spPr>
        <p:txBody>
          <a:bodyPr/>
          <a:lstStyle>
            <a:lvl1pPr>
              <a:defRPr>
                <a:latin typeface=" Arial"/>
              </a:defRPr>
            </a:lvl1pPr>
            <a:lvl2pPr>
              <a:defRPr>
                <a:latin typeface=" Arial"/>
              </a:defRPr>
            </a:lvl2pPr>
            <a:lvl3pPr>
              <a:defRPr>
                <a:latin typeface=" Arial"/>
              </a:defRPr>
            </a:lvl3pPr>
            <a:lvl4pPr>
              <a:defRPr>
                <a:latin typeface=" Arial"/>
              </a:defRPr>
            </a:lvl4pPr>
            <a:lvl5pPr>
              <a:defRPr>
                <a:latin typeface=" 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lvl1pPr>
              <a:defRPr>
                <a:latin typeface=" Arial"/>
              </a:defRPr>
            </a:lvl1pPr>
          </a:lstStyle>
          <a:p>
            <a:fld id="{4BAB8516-FC60-44FE-B5FF-0D92B7ADD452}" type="datetimeFigureOut">
              <a:rPr lang="en-US" smtClean="0"/>
              <a:pPr/>
              <a:t>3/22/2022</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lvl1pPr>
              <a:defRPr>
                <a:latin typeface=" Arial"/>
              </a:defRPr>
            </a:lvl1p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lvl1pPr>
              <a:defRPr>
                <a:latin typeface=" Arial"/>
              </a:defRPr>
            </a:lvl1pPr>
          </a:lstStyle>
          <a:p>
            <a:fld id="{1CE08BDD-A76C-4D6F-9A6A-29D4A141D0AC}" type="slidenum">
              <a:rPr lang="en-US" smtClean="0"/>
              <a:pPr/>
              <a:t>‹#›</a:t>
            </a:fld>
            <a:endParaRPr lang="en-US" dirty="0"/>
          </a:p>
        </p:txBody>
      </p:sp>
    </p:spTree>
    <p:extLst>
      <p:ext uri="{BB962C8B-B14F-4D97-AF65-F5344CB8AC3E}">
        <p14:creationId xmlns:p14="http://schemas.microsoft.com/office/powerpoint/2010/main" val="2162938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lvl1pPr>
              <a:defRPr>
                <a:latin typeface=" Arial"/>
              </a:defRPr>
            </a:lvl1pPr>
          </a:lstStyle>
          <a:p>
            <a:fld id="{ADCCB904-7E45-400B-8962-A92A711D3D1A}" type="datetimeFigureOut">
              <a:rPr lang="en-US" smtClean="0"/>
              <a:pPr/>
              <a:t>3/22/2022</a:t>
            </a:fld>
            <a:endParaRPr lang="en-US" dirty="0"/>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lvl1pPr>
              <a:defRPr>
                <a:latin typeface=" Arial"/>
              </a:defRPr>
            </a:lvl1pPr>
          </a:lstStyle>
          <a:p>
            <a:endParaRPr lang="en-US" dirty="0"/>
          </a:p>
        </p:txBody>
      </p:sp>
      <p:sp>
        <p:nvSpPr>
          <p:cNvPr id="8" name="Slide Number Placeholder 5"/>
          <p:cNvSpPr>
            <a:spLocks noGrp="1"/>
          </p:cNvSpPr>
          <p:nvPr>
            <p:ph type="sldNum" sz="quarter" idx="4"/>
          </p:nvPr>
        </p:nvSpPr>
        <p:spPr>
          <a:xfrm>
            <a:off x="4376194" y="6601883"/>
            <a:ext cx="462213" cy="365125"/>
          </a:xfrm>
          <a:prstGeom prst="rect">
            <a:avLst/>
          </a:prstGeom>
        </p:spPr>
        <p:txBody>
          <a:bodyPr/>
          <a:lstStyle>
            <a:lvl1pPr>
              <a:defRPr sz="1200" b="1">
                <a:solidFill>
                  <a:srgbClr val="0000FF"/>
                </a:solidFill>
                <a:latin typeface=" Arial"/>
              </a:defRPr>
            </a:lvl1pPr>
          </a:lstStyle>
          <a:p>
            <a:fld id="{6D05BD00-F36B-4A77-B089-BF359BCE794C}" type="slidenum">
              <a:rPr lang="en-US" smtClean="0"/>
              <a:pPr/>
              <a:t>‹#›</a:t>
            </a:fld>
            <a:endParaRPr lang="en-US" dirty="0"/>
          </a:p>
        </p:txBody>
      </p:sp>
    </p:spTree>
    <p:extLst>
      <p:ext uri="{BB962C8B-B14F-4D97-AF65-F5344CB8AC3E}">
        <p14:creationId xmlns:p14="http://schemas.microsoft.com/office/powerpoint/2010/main" val="4199432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latin typeface=" 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atin typeface=" Arial"/>
              </a:defRPr>
            </a:lvl1pPr>
          </a:lstStyle>
          <a:p>
            <a:fld id="{F7F09D2E-2A98-4F7B-BF17-195C156AB229}" type="datetimeFigureOut">
              <a:rPr lang="en-US" smtClean="0"/>
              <a:pPr/>
              <a:t>3/22/2022</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atin typeface=" Arial"/>
              </a:defRPr>
            </a:lvl1p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atin typeface=" Arial"/>
              </a:defRPr>
            </a:lvl1pPr>
          </a:lstStyle>
          <a:p>
            <a:fld id="{4D0F4D45-1E2A-473F-A3C0-ED85F136E21A}" type="slidenum">
              <a:rPr lang="en-US" smtClean="0"/>
              <a:pPr/>
              <a:t>‹#›</a:t>
            </a:fld>
            <a:endParaRPr lang="en-US" dirty="0"/>
          </a:p>
        </p:txBody>
      </p:sp>
    </p:spTree>
    <p:extLst>
      <p:ext uri="{BB962C8B-B14F-4D97-AF65-F5344CB8AC3E}">
        <p14:creationId xmlns:p14="http://schemas.microsoft.com/office/powerpoint/2010/main" val="2446488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CF68632C-76D9-4B00-97AA-E2FD62455FB6}" type="datetimeFigureOut">
              <a:rPr lang="en-US" smtClean="0"/>
              <a:t>3/22/2022</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7AF83579-3600-48CA-93BB-C77F72D29DD7}" type="slidenum">
              <a:rPr lang="en-US" smtClean="0"/>
              <a:t>‹#›</a:t>
            </a:fld>
            <a:endParaRPr lang="en-US"/>
          </a:p>
        </p:txBody>
      </p:sp>
    </p:spTree>
    <p:extLst>
      <p:ext uri="{BB962C8B-B14F-4D97-AF65-F5344CB8AC3E}">
        <p14:creationId xmlns:p14="http://schemas.microsoft.com/office/powerpoint/2010/main" val="4076035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TextBox 13"/>
          <p:cNvSpPr txBox="1"/>
          <p:nvPr userDrawn="1"/>
        </p:nvSpPr>
        <p:spPr>
          <a:xfrm>
            <a:off x="0" y="6225634"/>
            <a:ext cx="9144000" cy="632366"/>
          </a:xfrm>
          <a:prstGeom prst="rect">
            <a:avLst/>
          </a:prstGeom>
          <a:solidFill>
            <a:schemeClr val="tx1"/>
          </a:solidFill>
        </p:spPr>
        <p:txBody>
          <a:bodyPr wrap="square" rtlCol="0" anchor="ctr" anchorCtr="0">
            <a:noAutofit/>
          </a:bodyPr>
          <a:lstStyle/>
          <a:p>
            <a:pPr algn="ctr"/>
            <a:r>
              <a:rPr lang="en-US" sz="2000" b="1" dirty="0">
                <a:solidFill>
                  <a:prstClr val="white"/>
                </a:solidFill>
                <a:latin typeface="Bookman Old Style" panose="02050604050505020204" pitchFamily="18" charset="0"/>
              </a:rPr>
              <a:t>F</a:t>
            </a:r>
            <a:r>
              <a:rPr lang="en-US" b="1" dirty="0">
                <a:solidFill>
                  <a:prstClr val="white"/>
                </a:solidFill>
                <a:latin typeface="Bookman Old Style" panose="02050604050505020204" pitchFamily="18" charset="0"/>
              </a:rPr>
              <a:t>ORGING </a:t>
            </a:r>
            <a:r>
              <a:rPr lang="en-US" sz="2000" b="1" dirty="0">
                <a:solidFill>
                  <a:prstClr val="white"/>
                </a:solidFill>
                <a:latin typeface="Bookman Old Style" panose="02050604050505020204" pitchFamily="18" charset="0"/>
              </a:rPr>
              <a:t>A</a:t>
            </a:r>
            <a:r>
              <a:rPr lang="en-US" b="1" dirty="0">
                <a:solidFill>
                  <a:prstClr val="white"/>
                </a:solidFill>
                <a:latin typeface="Bookman Old Style" panose="02050604050505020204" pitchFamily="18" charset="0"/>
              </a:rPr>
              <a:t>MERICA’S </a:t>
            </a:r>
            <a:r>
              <a:rPr lang="en-US" sz="2000" b="1" dirty="0">
                <a:solidFill>
                  <a:prstClr val="white"/>
                </a:solidFill>
                <a:latin typeface="Bookman Old Style" panose="02050604050505020204" pitchFamily="18" charset="0"/>
              </a:rPr>
              <a:t>A</a:t>
            </a:r>
            <a:r>
              <a:rPr lang="en-US" b="1" dirty="0">
                <a:solidFill>
                  <a:prstClr val="white"/>
                </a:solidFill>
                <a:latin typeface="Bookman Old Style" panose="02050604050505020204" pitchFamily="18" charset="0"/>
              </a:rPr>
              <a:t>RMY</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2926080"/>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78681" y="6225634"/>
            <a:ext cx="585737" cy="619517"/>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4042" y="6250144"/>
            <a:ext cx="584608" cy="607856"/>
          </a:xfrm>
          <a:prstGeom prst="rect">
            <a:avLst/>
          </a:prstGeom>
        </p:spPr>
      </p:pic>
    </p:spTree>
    <p:extLst>
      <p:ext uri="{BB962C8B-B14F-4D97-AF65-F5344CB8AC3E}">
        <p14:creationId xmlns:p14="http://schemas.microsoft.com/office/powerpoint/2010/main" val="2896684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9412D005-5208-4D81-BC63-F2A6F05FEAA0}" type="slidenum">
              <a:rPr lang="en-US" smtClean="0">
                <a:solidFill>
                  <a:prstClr val="black">
                    <a:tint val="75000"/>
                  </a:prstClr>
                </a:solidFill>
              </a:rPr>
              <a:pPr/>
              <a:t>‹#›</a:t>
            </a:fld>
            <a:endParaRPr lang="en-US" dirty="0">
              <a:solidFill>
                <a:prstClr val="black">
                  <a:tint val="75000"/>
                </a:prstClr>
              </a:solidFill>
            </a:endParaRPr>
          </a:p>
        </p:txBody>
      </p:sp>
      <p:sp>
        <p:nvSpPr>
          <p:cNvPr id="11" name="Rectangle 10"/>
          <p:cNvSpPr/>
          <p:nvPr userDrawn="1"/>
        </p:nvSpPr>
        <p:spPr>
          <a:xfrm>
            <a:off x="0" y="0"/>
            <a:ext cx="9144000" cy="123320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prstClr val="white"/>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042" y="5830"/>
            <a:ext cx="1132464" cy="1177498"/>
          </a:xfrm>
          <a:prstGeom prst="rect">
            <a:avLst/>
          </a:prstGeom>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35015" y="19546"/>
            <a:ext cx="1308987" cy="1163782"/>
          </a:xfrm>
          <a:prstGeom prst="rect">
            <a:avLst/>
          </a:prstGeom>
        </p:spPr>
      </p:pic>
    </p:spTree>
    <p:extLst>
      <p:ext uri="{BB962C8B-B14F-4D97-AF65-F5344CB8AC3E}">
        <p14:creationId xmlns:p14="http://schemas.microsoft.com/office/powerpoint/2010/main" val="1068993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3.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extBox 8"/>
          <p:cNvSpPr txBox="1"/>
          <p:nvPr userDrawn="1"/>
        </p:nvSpPr>
        <p:spPr>
          <a:xfrm>
            <a:off x="0" y="6225634"/>
            <a:ext cx="9144000" cy="632366"/>
          </a:xfrm>
          <a:prstGeom prst="rect">
            <a:avLst/>
          </a:prstGeom>
          <a:solidFill>
            <a:schemeClr val="tx1"/>
          </a:solidFill>
        </p:spPr>
        <p:txBody>
          <a:bodyPr wrap="square" rtlCol="0" anchor="ctr" anchorCtr="0">
            <a:noAutofit/>
          </a:bodyPr>
          <a:lstStyle/>
          <a:p>
            <a:pPr algn="ctr"/>
            <a:r>
              <a:rPr lang="en-US" sz="1500" b="1" dirty="0">
                <a:solidFill>
                  <a:prstClr val="white"/>
                </a:solidFill>
                <a:latin typeface="Bookman Old Style" panose="02050604050505020204" pitchFamily="18" charset="0"/>
              </a:rPr>
              <a:t>F</a:t>
            </a:r>
            <a:r>
              <a:rPr lang="en-US" sz="1350" b="1" dirty="0">
                <a:solidFill>
                  <a:prstClr val="white"/>
                </a:solidFill>
                <a:latin typeface="Bookman Old Style" panose="02050604050505020204" pitchFamily="18" charset="0"/>
              </a:rPr>
              <a:t>ORGING </a:t>
            </a:r>
            <a:r>
              <a:rPr lang="en-US" sz="1500" b="1" dirty="0">
                <a:solidFill>
                  <a:prstClr val="white"/>
                </a:solidFill>
                <a:latin typeface="Bookman Old Style" panose="02050604050505020204" pitchFamily="18" charset="0"/>
              </a:rPr>
              <a:t>A</a:t>
            </a:r>
            <a:r>
              <a:rPr lang="en-US" sz="1350" b="1" dirty="0">
                <a:solidFill>
                  <a:prstClr val="white"/>
                </a:solidFill>
                <a:latin typeface="Bookman Old Style" panose="02050604050505020204" pitchFamily="18" charset="0"/>
              </a:rPr>
              <a:t>MERICA’S </a:t>
            </a:r>
            <a:r>
              <a:rPr lang="en-US" sz="1500" b="1" dirty="0">
                <a:solidFill>
                  <a:prstClr val="white"/>
                </a:solidFill>
                <a:latin typeface="Bookman Old Style" panose="02050604050505020204" pitchFamily="18" charset="0"/>
              </a:rPr>
              <a:t>A</a:t>
            </a:r>
            <a:r>
              <a:rPr lang="en-US" sz="1350" b="1" dirty="0">
                <a:solidFill>
                  <a:prstClr val="white"/>
                </a:solidFill>
                <a:latin typeface="Bookman Old Style" panose="02050604050505020204" pitchFamily="18" charset="0"/>
              </a:rPr>
              <a:t>RMY</a:t>
            </a:r>
          </a:p>
        </p:txBody>
      </p:sp>
      <p:pic>
        <p:nvPicPr>
          <p:cNvPr id="11" name="Picture 1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0"/>
            <a:ext cx="9144000" cy="2926080"/>
          </a:xfrm>
          <a:prstGeom prst="rect">
            <a:avLst/>
          </a:prstGeom>
        </p:spPr>
      </p:pic>
      <p:pic>
        <p:nvPicPr>
          <p:cNvPr id="12" name="Picture 1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78682" y="6225636"/>
            <a:ext cx="585737" cy="619517"/>
          </a:xfrm>
          <a:prstGeom prst="rect">
            <a:avLst/>
          </a:prstGeom>
        </p:spPr>
      </p:pic>
      <p:pic>
        <p:nvPicPr>
          <p:cNvPr id="13" name="Picture 1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44043" y="6250144"/>
            <a:ext cx="584608" cy="607856"/>
          </a:xfrm>
          <a:prstGeom prst="rect">
            <a:avLst/>
          </a:prstGeom>
        </p:spPr>
      </p:pic>
    </p:spTree>
    <p:extLst>
      <p:ext uri="{BB962C8B-B14F-4D97-AF65-F5344CB8AC3E}">
        <p14:creationId xmlns:p14="http://schemas.microsoft.com/office/powerpoint/2010/main" val="1944545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5" r:id="rId4"/>
    <p:sldLayoutId id="2147483666" r:id="rId5"/>
    <p:sldLayoutId id="2147483667" r:id="rId6"/>
    <p:sldLayoutId id="2147483668" r:id="rId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extBox 8"/>
          <p:cNvSpPr txBox="1"/>
          <p:nvPr userDrawn="1"/>
        </p:nvSpPr>
        <p:spPr>
          <a:xfrm>
            <a:off x="0" y="6225634"/>
            <a:ext cx="9144000" cy="632366"/>
          </a:xfrm>
          <a:prstGeom prst="rect">
            <a:avLst/>
          </a:prstGeom>
          <a:solidFill>
            <a:schemeClr val="tx1"/>
          </a:solidFill>
        </p:spPr>
        <p:txBody>
          <a:bodyPr wrap="square" rtlCol="0" anchor="ctr" anchorCtr="0">
            <a:noAutofit/>
          </a:bodyPr>
          <a:lstStyle/>
          <a:p>
            <a:pPr algn="ctr"/>
            <a:r>
              <a:rPr lang="en-US" sz="2000" b="1" dirty="0">
                <a:solidFill>
                  <a:prstClr val="white"/>
                </a:solidFill>
                <a:latin typeface="Bookman Old Style" panose="02050604050505020204" pitchFamily="18" charset="0"/>
              </a:rPr>
              <a:t>F</a:t>
            </a:r>
            <a:r>
              <a:rPr lang="en-US" b="1" dirty="0">
                <a:solidFill>
                  <a:prstClr val="white"/>
                </a:solidFill>
                <a:latin typeface="Bookman Old Style" panose="02050604050505020204" pitchFamily="18" charset="0"/>
              </a:rPr>
              <a:t>ORGING </a:t>
            </a:r>
            <a:r>
              <a:rPr lang="en-US" sz="2000" b="1" dirty="0">
                <a:solidFill>
                  <a:prstClr val="white"/>
                </a:solidFill>
                <a:latin typeface="Bookman Old Style" panose="02050604050505020204" pitchFamily="18" charset="0"/>
              </a:rPr>
              <a:t>A</a:t>
            </a:r>
            <a:r>
              <a:rPr lang="en-US" b="1" dirty="0">
                <a:solidFill>
                  <a:prstClr val="white"/>
                </a:solidFill>
                <a:latin typeface="Bookman Old Style" panose="02050604050505020204" pitchFamily="18" charset="0"/>
              </a:rPr>
              <a:t>MERICA’S </a:t>
            </a:r>
            <a:r>
              <a:rPr lang="en-US" sz="2000" b="1" dirty="0">
                <a:solidFill>
                  <a:prstClr val="white"/>
                </a:solidFill>
                <a:latin typeface="Bookman Old Style" panose="02050604050505020204" pitchFamily="18" charset="0"/>
              </a:rPr>
              <a:t>A</a:t>
            </a:r>
            <a:r>
              <a:rPr lang="en-US" b="1" dirty="0">
                <a:solidFill>
                  <a:prstClr val="white"/>
                </a:solidFill>
                <a:latin typeface="Bookman Old Style" panose="02050604050505020204" pitchFamily="18" charset="0"/>
              </a:rPr>
              <a:t>RMY</a:t>
            </a:r>
          </a:p>
        </p:txBody>
      </p:sp>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9144000" cy="2926080"/>
          </a:xfrm>
          <a:prstGeom prst="rect">
            <a:avLst/>
          </a:prstGeom>
        </p:spPr>
      </p:pic>
      <p:pic>
        <p:nvPicPr>
          <p:cNvPr id="12" name="Picture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78681" y="6225634"/>
            <a:ext cx="585737" cy="619517"/>
          </a:xfrm>
          <a:prstGeom prst="rect">
            <a:avLst/>
          </a:prstGeom>
        </p:spPr>
      </p:pic>
      <p:pic>
        <p:nvPicPr>
          <p:cNvPr id="13" name="Picture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4042" y="6250144"/>
            <a:ext cx="584608" cy="607856"/>
          </a:xfrm>
          <a:prstGeom prst="rect">
            <a:avLst/>
          </a:prstGeom>
        </p:spPr>
      </p:pic>
    </p:spTree>
    <p:extLst>
      <p:ext uri="{BB962C8B-B14F-4D97-AF65-F5344CB8AC3E}">
        <p14:creationId xmlns:p14="http://schemas.microsoft.com/office/powerpoint/2010/main" val="39420928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TextBox 119"/>
          <p:cNvSpPr txBox="1"/>
          <p:nvPr/>
        </p:nvSpPr>
        <p:spPr>
          <a:xfrm>
            <a:off x="0" y="140414"/>
            <a:ext cx="9144000" cy="1077218"/>
          </a:xfrm>
          <a:prstGeom prst="rect">
            <a:avLst/>
          </a:prstGeom>
          <a:noFill/>
        </p:spPr>
        <p:txBody>
          <a:bodyPr wrap="square" rtlCol="0">
            <a:spAutoFit/>
          </a:bodyPr>
          <a:lstStyle/>
          <a:p>
            <a:pPr algn="ctr"/>
            <a:r>
              <a:rPr lang="en-US" sz="3200" b="1" dirty="0">
                <a:solidFill>
                  <a:schemeClr val="bg1"/>
                </a:solidFill>
                <a:latin typeface="Arial" panose="020B0604020202020204" pitchFamily="34" charset="0"/>
                <a:cs typeface="Arial" panose="020B0604020202020204" pitchFamily="34" charset="0"/>
              </a:rPr>
              <a:t>“THE ANVIL”</a:t>
            </a:r>
          </a:p>
          <a:p>
            <a:pPr algn="ctr"/>
            <a:r>
              <a:rPr lang="en-US" sz="3200" b="1">
                <a:solidFill>
                  <a:schemeClr val="bg1"/>
                </a:solidFill>
                <a:latin typeface="Arial" panose="020B0604020202020204" pitchFamily="34" charset="0"/>
                <a:cs typeface="Arial" panose="020B0604020202020204" pitchFamily="34" charset="0"/>
              </a:rPr>
              <a:t>(9 AUG 21)</a:t>
            </a:r>
            <a:endParaRPr lang="en-US" sz="3200" b="1" dirty="0">
              <a:solidFill>
                <a:schemeClr val="bg1"/>
              </a:solidFill>
              <a:latin typeface="Arial" panose="020B0604020202020204" pitchFamily="34" charset="0"/>
              <a:cs typeface="Arial" panose="020B0604020202020204" pitchFamily="34" charset="0"/>
            </a:endParaRPr>
          </a:p>
        </p:txBody>
      </p:sp>
      <p:sp>
        <p:nvSpPr>
          <p:cNvPr id="10" name="TextBox 9"/>
          <p:cNvSpPr txBox="1"/>
          <p:nvPr/>
        </p:nvSpPr>
        <p:spPr>
          <a:xfrm>
            <a:off x="305551" y="3076099"/>
            <a:ext cx="3617167" cy="3631763"/>
          </a:xfrm>
          <a:prstGeom prst="rect">
            <a:avLst/>
          </a:prstGeom>
          <a:noFill/>
        </p:spPr>
        <p:txBody>
          <a:bodyPr wrap="square" rtlCol="0">
            <a:spAutoFit/>
          </a:bodyPr>
          <a:lstStyle/>
          <a:p>
            <a:pPr algn="ctr"/>
            <a:r>
              <a:rPr lang="en-US" sz="1000" u="sng" dirty="0">
                <a:latin typeface="Arial" panose="020B0604020202020204" pitchFamily="34" charset="0"/>
                <a:cs typeface="Arial" panose="020B0604020202020204" pitchFamily="34" charset="0"/>
              </a:rPr>
              <a:t>Day 1</a:t>
            </a:r>
            <a:r>
              <a:rPr lang="en-US" sz="1000" dirty="0">
                <a:latin typeface="Arial" panose="020B0604020202020204" pitchFamily="34" charset="0"/>
                <a:cs typeface="Arial" panose="020B0604020202020204" pitchFamily="34" charset="0"/>
              </a:rPr>
              <a:t> </a:t>
            </a:r>
          </a:p>
          <a:p>
            <a:r>
              <a:rPr lang="en-US" sz="1000" dirty="0">
                <a:solidFill>
                  <a:prstClr val="black"/>
                </a:solidFill>
                <a:latin typeface="Arial" panose="020B0604020202020204" pitchFamily="34" charset="0"/>
                <a:cs typeface="Arial" panose="020B0604020202020204" pitchFamily="34" charset="0"/>
              </a:rPr>
              <a:t>Pre-Combat Checks / Pre-Combat Inspections</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Foot March  – 7.5 miles (0500-0930)</a:t>
            </a:r>
          </a:p>
          <a:p>
            <a:r>
              <a:rPr lang="en-US" sz="1000" dirty="0">
                <a:latin typeface="Arial" panose="020B0604020202020204" pitchFamily="34" charset="0"/>
                <a:cs typeface="Arial" panose="020B0604020202020204" pitchFamily="34" charset="0"/>
              </a:rPr>
              <a:t>Classes (1000-1400)</a:t>
            </a:r>
          </a:p>
          <a:p>
            <a:pPr marL="574675" lvl="1" indent="-117475">
              <a:buFont typeface="Arial" panose="020B0604020202020204" pitchFamily="34" charset="0"/>
              <a:buChar char="•"/>
            </a:pPr>
            <a:r>
              <a:rPr lang="en-US" sz="1000" dirty="0">
                <a:latin typeface="Arial" panose="020B0604020202020204" pitchFamily="34" charset="0"/>
                <a:cs typeface="Arial" panose="020B0604020202020204" pitchFamily="34" charset="0"/>
              </a:rPr>
              <a:t>Establish a TAA / priorities of work</a:t>
            </a:r>
          </a:p>
          <a:p>
            <a:pPr marL="574675" lvl="1" indent="-117475">
              <a:buFont typeface="Arial" panose="020B0604020202020204" pitchFamily="34" charset="0"/>
              <a:buChar char="•"/>
            </a:pPr>
            <a:r>
              <a:rPr lang="en-US" sz="1000" dirty="0">
                <a:latin typeface="Arial" panose="020B0604020202020204" pitchFamily="34" charset="0"/>
                <a:cs typeface="Arial" panose="020B0604020202020204" pitchFamily="34" charset="0"/>
              </a:rPr>
              <a:t>Select Hasty Fighting Positions</a:t>
            </a:r>
          </a:p>
          <a:p>
            <a:pPr marL="574675" lvl="1" indent="-117475">
              <a:buFont typeface="Arial" panose="020B0604020202020204" pitchFamily="34" charset="0"/>
              <a:buChar char="•"/>
            </a:pPr>
            <a:r>
              <a:rPr lang="en-US" sz="1000" dirty="0">
                <a:latin typeface="Arial" panose="020B0604020202020204" pitchFamily="34" charset="0"/>
                <a:cs typeface="Arial" panose="020B0604020202020204" pitchFamily="34" charset="0"/>
              </a:rPr>
              <a:t>Select Deliberate Fighting Positions</a:t>
            </a:r>
          </a:p>
          <a:p>
            <a:r>
              <a:rPr lang="en-US" sz="1000" dirty="0">
                <a:latin typeface="Arial" panose="020B0604020202020204" pitchFamily="34" charset="0"/>
                <a:cs typeface="Arial" panose="020B0604020202020204" pitchFamily="34" charset="0"/>
              </a:rPr>
              <a:t>Practical Exercises (1400-1800)</a:t>
            </a:r>
          </a:p>
          <a:p>
            <a:pPr marL="573088" lvl="1" indent="-115888">
              <a:buFont typeface="Arial" panose="020B0604020202020204" pitchFamily="34" charset="0"/>
              <a:buChar char="•"/>
            </a:pPr>
            <a:r>
              <a:rPr lang="en-US" sz="1000" dirty="0">
                <a:solidFill>
                  <a:prstClr val="black"/>
                </a:solidFill>
                <a:latin typeface="Arial" panose="020B0604020202020204" pitchFamily="34" charset="0"/>
                <a:cs typeface="Arial" panose="020B0604020202020204" pitchFamily="34" charset="0"/>
              </a:rPr>
              <a:t>Move Tasks</a:t>
            </a:r>
          </a:p>
          <a:p>
            <a:pPr marL="1030288" lvl="2" indent="-115888">
              <a:buFont typeface="Arial" panose="020B0604020202020204" pitchFamily="34" charset="0"/>
              <a:buChar char="•"/>
            </a:pPr>
            <a:r>
              <a:rPr lang="en-US" sz="1000" dirty="0">
                <a:solidFill>
                  <a:prstClr val="black"/>
                </a:solidFill>
                <a:latin typeface="Arial" panose="020B0604020202020204" pitchFamily="34" charset="0"/>
                <a:cs typeface="Arial" panose="020B0604020202020204" pitchFamily="34" charset="0"/>
              </a:rPr>
              <a:t>Individual movement</a:t>
            </a:r>
          </a:p>
          <a:p>
            <a:pPr marL="1030288" lvl="2" indent="-115888">
              <a:buFont typeface="Arial" panose="020B0604020202020204" pitchFamily="34" charset="0"/>
              <a:buChar char="•"/>
            </a:pPr>
            <a:r>
              <a:rPr lang="en-US" sz="1000" dirty="0">
                <a:solidFill>
                  <a:prstClr val="black"/>
                </a:solidFill>
                <a:latin typeface="Arial" panose="020B0604020202020204" pitchFamily="34" charset="0"/>
                <a:cs typeface="Arial" panose="020B0604020202020204" pitchFamily="34" charset="0"/>
              </a:rPr>
              <a:t>Buddy Team movement</a:t>
            </a:r>
          </a:p>
          <a:p>
            <a:pPr marL="573088" lvl="1" indent="-115888">
              <a:buFont typeface="Arial" panose="020B0604020202020204" pitchFamily="34" charset="0"/>
              <a:buChar char="•"/>
            </a:pPr>
            <a:r>
              <a:rPr lang="en-US" sz="1000" dirty="0">
                <a:solidFill>
                  <a:prstClr val="black"/>
                </a:solidFill>
                <a:latin typeface="Arial" panose="020B0604020202020204" pitchFamily="34" charset="0"/>
                <a:cs typeface="Arial" panose="020B0604020202020204" pitchFamily="34" charset="0"/>
              </a:rPr>
              <a:t>Survive Tasks</a:t>
            </a:r>
          </a:p>
          <a:p>
            <a:pPr marL="744538" lvl="2" indent="-117475">
              <a:buFont typeface="Arial" panose="020B0604020202020204" pitchFamily="34" charset="0"/>
              <a:buChar char="•"/>
            </a:pPr>
            <a:r>
              <a:rPr lang="en-US" sz="1000" dirty="0">
                <a:solidFill>
                  <a:prstClr val="black"/>
                </a:solidFill>
                <a:latin typeface="Arial" panose="020B0604020202020204" pitchFamily="34" charset="0"/>
                <a:cs typeface="Arial" panose="020B0604020202020204" pitchFamily="34" charset="0"/>
              </a:rPr>
              <a:t>Medical</a:t>
            </a:r>
          </a:p>
          <a:p>
            <a:pPr marL="744538" lvl="2" indent="-117475">
              <a:buFont typeface="Arial" panose="020B0604020202020204" pitchFamily="34" charset="0"/>
              <a:buChar char="•"/>
            </a:pPr>
            <a:r>
              <a:rPr lang="en-US" sz="1000" dirty="0">
                <a:solidFill>
                  <a:prstClr val="black"/>
                </a:solidFill>
                <a:latin typeface="Arial" panose="020B0604020202020204" pitchFamily="34" charset="0"/>
                <a:cs typeface="Arial" panose="020B0604020202020204" pitchFamily="34" charset="0"/>
              </a:rPr>
              <a:t>React to chemical attack</a:t>
            </a:r>
          </a:p>
          <a:p>
            <a:pPr marL="573088" lvl="1" indent="-115888">
              <a:buFont typeface="Arial" panose="020B0604020202020204" pitchFamily="34" charset="0"/>
              <a:buChar char="•"/>
            </a:pPr>
            <a:r>
              <a:rPr lang="en-US" sz="1000" dirty="0">
                <a:solidFill>
                  <a:prstClr val="black"/>
                </a:solidFill>
                <a:latin typeface="Arial" panose="020B0604020202020204" pitchFamily="34" charset="0"/>
                <a:cs typeface="Arial" panose="020B0604020202020204" pitchFamily="34" charset="0"/>
              </a:rPr>
              <a:t>Communicate tasks</a:t>
            </a:r>
          </a:p>
          <a:p>
            <a:r>
              <a:rPr lang="en-US" sz="1000" dirty="0">
                <a:latin typeface="Arial" panose="020B0604020202020204" pitchFamily="34" charset="0"/>
                <a:cs typeface="Arial" panose="020B0604020202020204" pitchFamily="34" charset="0"/>
              </a:rPr>
              <a:t>POD (1900-0200)</a:t>
            </a:r>
          </a:p>
          <a:p>
            <a:pPr marL="573088" lvl="1" indent="-115888">
              <a:buFont typeface="Arial" panose="020B0604020202020204" pitchFamily="34" charset="0"/>
              <a:buChar char="•"/>
            </a:pPr>
            <a:r>
              <a:rPr lang="en-US" sz="1000" dirty="0">
                <a:solidFill>
                  <a:prstClr val="black"/>
                </a:solidFill>
                <a:latin typeface="Arial" panose="020B0604020202020204" pitchFamily="34" charset="0"/>
                <a:cs typeface="Arial" panose="020B0604020202020204" pitchFamily="34" charset="0"/>
              </a:rPr>
              <a:t>Move Tasks</a:t>
            </a:r>
          </a:p>
          <a:p>
            <a:pPr marL="1030288" lvl="2" indent="-115888">
              <a:buFont typeface="Arial" panose="020B0604020202020204" pitchFamily="34" charset="0"/>
              <a:buChar char="•"/>
            </a:pPr>
            <a:r>
              <a:rPr lang="en-US" sz="1000" dirty="0">
                <a:solidFill>
                  <a:prstClr val="black"/>
                </a:solidFill>
                <a:latin typeface="Arial" panose="020B0604020202020204" pitchFamily="34" charset="0"/>
                <a:cs typeface="Arial" panose="020B0604020202020204" pitchFamily="34" charset="0"/>
              </a:rPr>
              <a:t>Individual movement</a:t>
            </a:r>
          </a:p>
          <a:p>
            <a:pPr marL="1030288" lvl="2" indent="-115888">
              <a:buFont typeface="Arial" panose="020B0604020202020204" pitchFamily="34" charset="0"/>
              <a:buChar char="•"/>
            </a:pPr>
            <a:r>
              <a:rPr lang="en-US" sz="1000" dirty="0">
                <a:solidFill>
                  <a:prstClr val="black"/>
                </a:solidFill>
                <a:latin typeface="Arial" panose="020B0604020202020204" pitchFamily="34" charset="0"/>
                <a:cs typeface="Arial" panose="020B0604020202020204" pitchFamily="34" charset="0"/>
              </a:rPr>
              <a:t>Buddy Team movement</a:t>
            </a:r>
          </a:p>
          <a:p>
            <a:pPr marL="574675" lvl="1" indent="-117475">
              <a:buFont typeface="Arial" panose="020B0604020202020204" pitchFamily="34" charset="0"/>
              <a:buChar char="•"/>
            </a:pPr>
            <a:r>
              <a:rPr lang="en-US" sz="1000" dirty="0">
                <a:latin typeface="Arial" panose="020B0604020202020204" pitchFamily="34" charset="0"/>
                <a:cs typeface="Arial" panose="020B0604020202020204" pitchFamily="34" charset="0"/>
              </a:rPr>
              <a:t>Challenge Persons Entering Your Area </a:t>
            </a:r>
          </a:p>
          <a:p>
            <a:pPr marL="574675" lvl="1" indent="-117475">
              <a:buFont typeface="Arial" panose="020B0604020202020204" pitchFamily="34" charset="0"/>
              <a:buChar char="•"/>
            </a:pPr>
            <a:r>
              <a:rPr lang="en-US" sz="1000" dirty="0">
                <a:latin typeface="Arial" panose="020B0604020202020204" pitchFamily="34" charset="0"/>
                <a:cs typeface="Arial" panose="020B0604020202020204" pitchFamily="34" charset="0"/>
              </a:rPr>
              <a:t>Establish Hasty Fighting positions</a:t>
            </a:r>
          </a:p>
          <a:p>
            <a:pPr marL="574675" lvl="1" indent="-117475">
              <a:buFont typeface="Arial" panose="020B0604020202020204" pitchFamily="34" charset="0"/>
              <a:buChar char="•"/>
            </a:pPr>
            <a:r>
              <a:rPr lang="en-US" sz="1000" dirty="0">
                <a:latin typeface="Arial" panose="020B0604020202020204" pitchFamily="34" charset="0"/>
                <a:cs typeface="Arial" panose="020B0604020202020204" pitchFamily="34" charset="0"/>
              </a:rPr>
              <a:t>Practice Noise, Light, and Litter Discipline</a:t>
            </a:r>
          </a:p>
          <a:p>
            <a:pPr lvl="1"/>
            <a:endParaRPr lang="en-US" sz="1000" dirty="0">
              <a:latin typeface="Arial" panose="020B0604020202020204" pitchFamily="34" charset="0"/>
              <a:cs typeface="Arial" panose="020B0604020202020204" pitchFamily="34" charset="0"/>
            </a:endParaRPr>
          </a:p>
        </p:txBody>
      </p:sp>
      <p:sp>
        <p:nvSpPr>
          <p:cNvPr id="92" name="TextBox 91"/>
          <p:cNvSpPr txBox="1"/>
          <p:nvPr/>
        </p:nvSpPr>
        <p:spPr>
          <a:xfrm>
            <a:off x="3448413" y="3076099"/>
            <a:ext cx="3617167" cy="2708434"/>
          </a:xfrm>
          <a:prstGeom prst="rect">
            <a:avLst/>
          </a:prstGeom>
          <a:noFill/>
        </p:spPr>
        <p:txBody>
          <a:bodyPr wrap="square" rtlCol="0">
            <a:spAutoFit/>
          </a:bodyPr>
          <a:lstStyle/>
          <a:p>
            <a:pPr algn="ctr"/>
            <a:r>
              <a:rPr lang="en-US" sz="1000" u="sng" dirty="0">
                <a:latin typeface="Arial" panose="020B0604020202020204" pitchFamily="34" charset="0"/>
                <a:cs typeface="Arial" panose="020B0604020202020204" pitchFamily="34" charset="0"/>
              </a:rPr>
              <a:t>Day 2</a:t>
            </a:r>
          </a:p>
          <a:p>
            <a:r>
              <a:rPr lang="en-US" sz="1000" dirty="0">
                <a:latin typeface="Arial" panose="020B0604020202020204" pitchFamily="34" charset="0"/>
                <a:cs typeface="Arial" panose="020B0604020202020204" pitchFamily="34" charset="0"/>
              </a:rPr>
              <a:t>Practical Exercise (0700-1400)</a:t>
            </a:r>
          </a:p>
          <a:p>
            <a:pPr marL="574675" lvl="1" indent="-117475">
              <a:buFont typeface="Arial" panose="020B0604020202020204" pitchFamily="34" charset="0"/>
              <a:buChar char="•"/>
            </a:pPr>
            <a:r>
              <a:rPr lang="en-US" sz="1000" dirty="0">
                <a:latin typeface="Arial" panose="020B0604020202020204" pitchFamily="34" charset="0"/>
                <a:cs typeface="Arial" panose="020B0604020202020204" pitchFamily="34" charset="0"/>
              </a:rPr>
              <a:t>Land Navigation Practical Exercise</a:t>
            </a:r>
          </a:p>
          <a:p>
            <a:r>
              <a:rPr lang="en-US" sz="1000" dirty="0">
                <a:latin typeface="Arial" panose="020B0604020202020204" pitchFamily="34" charset="0"/>
                <a:cs typeface="Arial" panose="020B0604020202020204" pitchFamily="34" charset="0"/>
              </a:rPr>
              <a:t>Practical Exercise (1400-1800)</a:t>
            </a:r>
          </a:p>
          <a:p>
            <a:pPr marL="569913" lvl="1" indent="-112713">
              <a:buFont typeface="Arial" panose="020B0604020202020204" pitchFamily="34" charset="0"/>
              <a:buChar char="•"/>
            </a:pPr>
            <a:r>
              <a:rPr lang="en-US" sz="1000" dirty="0">
                <a:latin typeface="Arial" panose="020B0604020202020204" pitchFamily="34" charset="0"/>
                <a:cs typeface="Arial" panose="020B0604020202020204" pitchFamily="34" charset="0"/>
              </a:rPr>
              <a:t>Establish a hasty fighting position external evaluation</a:t>
            </a:r>
          </a:p>
          <a:p>
            <a:pPr marL="569913" lvl="1" indent="-112713">
              <a:buFont typeface="Arial" panose="020B0604020202020204" pitchFamily="34" charset="0"/>
              <a:buChar char="•"/>
            </a:pPr>
            <a:r>
              <a:rPr lang="en-US" sz="1000" dirty="0">
                <a:latin typeface="Arial" panose="020B0604020202020204" pitchFamily="34" charset="0"/>
                <a:cs typeface="Arial" panose="020B0604020202020204" pitchFamily="34" charset="0"/>
              </a:rPr>
              <a:t>Buddy Team drills:</a:t>
            </a:r>
          </a:p>
          <a:p>
            <a:pPr marL="1027113" lvl="2" indent="-112713">
              <a:buFont typeface="Arial" panose="020B0604020202020204" pitchFamily="34" charset="0"/>
              <a:buChar char="•"/>
            </a:pPr>
            <a:r>
              <a:rPr lang="en-US" sz="1000" dirty="0">
                <a:latin typeface="Arial" panose="020B0604020202020204" pitchFamily="34" charset="0"/>
                <a:cs typeface="Arial" panose="020B0604020202020204" pitchFamily="34" charset="0"/>
              </a:rPr>
              <a:t>React to direct contact</a:t>
            </a:r>
          </a:p>
          <a:p>
            <a:pPr marL="1027113" lvl="2" indent="-112713">
              <a:buFont typeface="Arial" panose="020B0604020202020204" pitchFamily="34" charset="0"/>
              <a:buChar char="•"/>
            </a:pPr>
            <a:r>
              <a:rPr lang="en-US" sz="1000" dirty="0">
                <a:latin typeface="Arial" panose="020B0604020202020204" pitchFamily="34" charset="0"/>
                <a:cs typeface="Arial" panose="020B0604020202020204" pitchFamily="34" charset="0"/>
              </a:rPr>
              <a:t>React to indirect fire</a:t>
            </a:r>
          </a:p>
          <a:p>
            <a:pPr marL="569913" lvl="1" indent="-112713">
              <a:buFont typeface="Arial" panose="020B0604020202020204" pitchFamily="34" charset="0"/>
              <a:buChar char="•"/>
            </a:pPr>
            <a:r>
              <a:rPr lang="en-US" sz="1000" dirty="0">
                <a:latin typeface="Arial" panose="020B0604020202020204" pitchFamily="34" charset="0"/>
                <a:cs typeface="Arial" panose="020B0604020202020204" pitchFamily="34" charset="0"/>
              </a:rPr>
              <a:t>Survive tasks:</a:t>
            </a:r>
          </a:p>
          <a:p>
            <a:pPr marL="1027113" lvl="2" indent="-112713">
              <a:buFont typeface="Arial" panose="020B0604020202020204" pitchFamily="34" charset="0"/>
              <a:buChar char="•"/>
            </a:pPr>
            <a:r>
              <a:rPr lang="en-US" sz="1000" dirty="0">
                <a:latin typeface="Arial" panose="020B0604020202020204" pitchFamily="34" charset="0"/>
                <a:cs typeface="Arial" panose="020B0604020202020204" pitchFamily="34" charset="0"/>
              </a:rPr>
              <a:t>React to chemical attack</a:t>
            </a:r>
          </a:p>
          <a:p>
            <a:pPr marL="1027113" lvl="2" indent="-112713">
              <a:buFont typeface="Arial" panose="020B0604020202020204" pitchFamily="34" charset="0"/>
              <a:buChar char="•"/>
            </a:pPr>
            <a:r>
              <a:rPr lang="en-US" sz="1000" dirty="0">
                <a:latin typeface="Arial" panose="020B0604020202020204" pitchFamily="34" charset="0"/>
                <a:cs typeface="Arial" panose="020B0604020202020204" pitchFamily="34" charset="0"/>
              </a:rPr>
              <a:t>Medical</a:t>
            </a:r>
          </a:p>
          <a:p>
            <a:pPr marL="569913" lvl="1" indent="-112713">
              <a:buFont typeface="Arial" panose="020B0604020202020204" pitchFamily="34" charset="0"/>
              <a:buChar char="•"/>
            </a:pPr>
            <a:r>
              <a:rPr lang="en-US" sz="1000" dirty="0">
                <a:latin typeface="Arial" panose="020B0604020202020204" pitchFamily="34" charset="0"/>
                <a:cs typeface="Arial" panose="020B0604020202020204" pitchFamily="34" charset="0"/>
              </a:rPr>
              <a:t>Communicate tasks</a:t>
            </a:r>
          </a:p>
          <a:p>
            <a:r>
              <a:rPr lang="en-US" sz="1000" dirty="0">
                <a:latin typeface="Arial" panose="020B0604020202020204" pitchFamily="34" charset="0"/>
                <a:cs typeface="Arial" panose="020B0604020202020204" pitchFamily="34" charset="0"/>
              </a:rPr>
              <a:t>POD (1900-0200)</a:t>
            </a:r>
          </a:p>
          <a:p>
            <a:pPr marL="574675" lvl="1" indent="-117475">
              <a:buFont typeface="Arial" panose="020B0604020202020204" pitchFamily="34" charset="0"/>
              <a:buChar char="•"/>
            </a:pPr>
            <a:r>
              <a:rPr lang="en-US" sz="1000" dirty="0">
                <a:latin typeface="Arial" panose="020B0604020202020204" pitchFamily="34" charset="0"/>
                <a:cs typeface="Arial" panose="020B0604020202020204" pitchFamily="34" charset="0"/>
              </a:rPr>
              <a:t>Challenge Persons Entering Your Area </a:t>
            </a:r>
          </a:p>
          <a:p>
            <a:pPr marL="574675" lvl="1" indent="-117475">
              <a:buFont typeface="Arial" panose="020B0604020202020204" pitchFamily="34" charset="0"/>
              <a:buChar char="•"/>
            </a:pPr>
            <a:r>
              <a:rPr lang="en-US" sz="1000" dirty="0">
                <a:latin typeface="Arial" panose="020B0604020202020204" pitchFamily="34" charset="0"/>
                <a:cs typeface="Arial" panose="020B0604020202020204" pitchFamily="34" charset="0"/>
              </a:rPr>
              <a:t>Practice Noise, Light, and Litter Discipline</a:t>
            </a:r>
          </a:p>
          <a:p>
            <a:pPr lvl="1"/>
            <a:endParaRPr lang="en-US" sz="1000" dirty="0">
              <a:latin typeface="Arial" panose="020B0604020202020204" pitchFamily="34" charset="0"/>
              <a:cs typeface="Arial" panose="020B0604020202020204" pitchFamily="34" charset="0"/>
            </a:endParaRPr>
          </a:p>
        </p:txBody>
      </p:sp>
      <p:sp>
        <p:nvSpPr>
          <p:cNvPr id="93" name="TextBox 92"/>
          <p:cNvSpPr txBox="1"/>
          <p:nvPr/>
        </p:nvSpPr>
        <p:spPr>
          <a:xfrm>
            <a:off x="169875" y="1366475"/>
            <a:ext cx="8804250" cy="1615827"/>
          </a:xfrm>
          <a:prstGeom prst="rect">
            <a:avLst/>
          </a:prstGeom>
          <a:noFill/>
        </p:spPr>
        <p:txBody>
          <a:bodyPr wrap="square" rtlCol="0">
            <a:spAutoFit/>
          </a:bodyPr>
          <a:lstStyle/>
          <a:p>
            <a:pPr marL="171450" indent="-171450">
              <a:buFont typeface="Arial" panose="020B0604020202020204" pitchFamily="34" charset="0"/>
              <a:buChar char="•"/>
            </a:pPr>
            <a:r>
              <a:rPr lang="en-US" sz="1100" dirty="0">
                <a:solidFill>
                  <a:prstClr val="black"/>
                </a:solidFill>
                <a:latin typeface="Arial" panose="020B0604020202020204" pitchFamily="34" charset="0"/>
                <a:cs typeface="Arial" panose="020B0604020202020204" pitchFamily="34" charset="0"/>
              </a:rPr>
              <a:t>“THE ANVIL” strengthens the Trainees proficiency of tasks learned during the first six weeks of basic training. Over a 48-hour period, Trainees will receive an external evaluation on establishing a hasty fighting position, gain additional proficiency through repetition on the shoot, move, communicate, and survive tasks learned and be introduced to fire and movement as a Buddy Team.  </a:t>
            </a:r>
          </a:p>
          <a:p>
            <a:pPr marL="171450" indent="-171450">
              <a:buFont typeface="Arial" panose="020B0604020202020204" pitchFamily="34" charset="0"/>
              <a:buChar char="•"/>
            </a:pPr>
            <a:endParaRPr lang="en-US" sz="1100" dirty="0">
              <a:solidFill>
                <a:prstClr val="black"/>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solidFill>
                  <a:prstClr val="black"/>
                </a:solidFill>
                <a:latin typeface="Arial" panose="020B0604020202020204" pitchFamily="34" charset="0"/>
                <a:cs typeface="Arial" panose="020B0604020202020204" pitchFamily="34" charset="0"/>
              </a:rPr>
              <a:t>After the completion of “THE ANVIL,” Trainees will have improved proficiency on the shoot, move, and communicate tasks and are ready for externally evaluated Buddy Team fire and movement live fire exercise and force-on-force exercise during week seven.</a:t>
            </a:r>
          </a:p>
          <a:p>
            <a:pPr marL="171450" indent="-171450">
              <a:buFont typeface="Arial" panose="020B0604020202020204" pitchFamily="34" charset="0"/>
              <a:buChar char="•"/>
            </a:pPr>
            <a:endParaRPr lang="en-US" sz="1100" dirty="0">
              <a:solidFill>
                <a:prstClr val="black"/>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solidFill>
                  <a:prstClr val="black"/>
                </a:solidFill>
                <a:latin typeface="Arial" panose="020B0604020202020204" pitchFamily="34" charset="0"/>
                <a:cs typeface="Arial" panose="020B0604020202020204" pitchFamily="34" charset="0"/>
              </a:rPr>
              <a:t>Completion of “THE ANVIL” will serve as a transition from White Phase to Blue Phase, symbolically represented by the presentation of the Blue Phase banner.</a:t>
            </a:r>
            <a:endParaRPr lang="en-US" sz="1100" b="1" dirty="0">
              <a:solidFill>
                <a:prstClr val="black"/>
              </a:solidFill>
              <a:latin typeface="Arial" panose="020B0604020202020204" pitchFamily="34" charset="0"/>
              <a:cs typeface="Arial" panose="020B0604020202020204" pitchFamily="34" charset="0"/>
            </a:endParaRPr>
          </a:p>
        </p:txBody>
      </p:sp>
      <p:sp>
        <p:nvSpPr>
          <p:cNvPr id="94" name="TextBox 93"/>
          <p:cNvSpPr txBox="1"/>
          <p:nvPr/>
        </p:nvSpPr>
        <p:spPr>
          <a:xfrm>
            <a:off x="6591275" y="3076099"/>
            <a:ext cx="2487411" cy="861774"/>
          </a:xfrm>
          <a:prstGeom prst="rect">
            <a:avLst/>
          </a:prstGeom>
          <a:noFill/>
        </p:spPr>
        <p:txBody>
          <a:bodyPr wrap="square" rtlCol="0">
            <a:spAutoFit/>
          </a:bodyPr>
          <a:lstStyle/>
          <a:p>
            <a:pPr algn="ctr"/>
            <a:r>
              <a:rPr lang="en-US" sz="1000" u="sng" dirty="0">
                <a:solidFill>
                  <a:prstClr val="black"/>
                </a:solidFill>
                <a:latin typeface="Arial" panose="020B0604020202020204" pitchFamily="34" charset="0"/>
                <a:cs typeface="Arial" panose="020B0604020202020204" pitchFamily="34" charset="0"/>
              </a:rPr>
              <a:t>Day 3</a:t>
            </a:r>
          </a:p>
          <a:p>
            <a:r>
              <a:rPr lang="en-US" sz="1000" dirty="0">
                <a:solidFill>
                  <a:prstClr val="black"/>
                </a:solidFill>
                <a:latin typeface="Arial" panose="020B0604020202020204" pitchFamily="34" charset="0"/>
                <a:cs typeface="Arial" panose="020B0604020202020204" pitchFamily="34" charset="0"/>
              </a:rPr>
              <a:t>Recovery Operations (0515-1000)</a:t>
            </a:r>
          </a:p>
          <a:p>
            <a:pPr marL="574675" lvl="1" indent="-117475">
              <a:buFont typeface="Arial" panose="020B0604020202020204" pitchFamily="34" charset="0"/>
              <a:buChar char="•"/>
            </a:pPr>
            <a:r>
              <a:rPr lang="en-US" sz="1000" dirty="0">
                <a:solidFill>
                  <a:prstClr val="black"/>
                </a:solidFill>
                <a:latin typeface="Arial" panose="020B0604020202020204" pitchFamily="34" charset="0"/>
                <a:cs typeface="Arial" panose="020B0604020202020204" pitchFamily="34" charset="0"/>
              </a:rPr>
              <a:t>Stand-To </a:t>
            </a:r>
          </a:p>
          <a:p>
            <a:pPr marL="574675" lvl="1" indent="-117475">
              <a:buFont typeface="Arial" panose="020B0604020202020204" pitchFamily="34" charset="0"/>
              <a:buChar char="•"/>
            </a:pPr>
            <a:r>
              <a:rPr lang="en-US" sz="1000" dirty="0">
                <a:latin typeface="Arial" panose="020B0604020202020204" pitchFamily="34" charset="0"/>
                <a:cs typeface="Arial" panose="020B0604020202020204" pitchFamily="34" charset="0"/>
              </a:rPr>
              <a:t>TAA </a:t>
            </a:r>
            <a:r>
              <a:rPr lang="en-US" sz="1000" dirty="0">
                <a:solidFill>
                  <a:prstClr val="black"/>
                </a:solidFill>
                <a:latin typeface="Arial" panose="020B0604020202020204" pitchFamily="34" charset="0"/>
                <a:cs typeface="Arial" panose="020B0604020202020204" pitchFamily="34" charset="0"/>
              </a:rPr>
              <a:t>priorities of work</a:t>
            </a:r>
          </a:p>
          <a:p>
            <a:pPr marL="574675" lvl="1" indent="-117475">
              <a:buFont typeface="Arial" panose="020B0604020202020204" pitchFamily="34" charset="0"/>
              <a:buChar char="•"/>
            </a:pPr>
            <a:r>
              <a:rPr lang="en-US" sz="1000" dirty="0">
                <a:solidFill>
                  <a:prstClr val="black"/>
                </a:solidFill>
                <a:latin typeface="Arial" panose="020B0604020202020204" pitchFamily="34" charset="0"/>
                <a:cs typeface="Arial" panose="020B0604020202020204" pitchFamily="34" charset="0"/>
              </a:rPr>
              <a:t>FM to Garrison – 5 miles</a:t>
            </a:r>
            <a:endParaRPr lang="en-US" sz="1000"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5799940"/>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07162ab5-b109-4f87-a906-3def0ea628d3">
      <Terms xmlns="http://schemas.microsoft.com/office/infopath/2007/PartnerControls"/>
    </lcf76f155ced4ddcb4097134ff3c332f>
    <TaxCatchAll xmlns="ecf817a0-df72-4f02-8cdd-0565051756db"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A8D453F88C7274081E0D871425AFBB2" ma:contentTypeVersion="17" ma:contentTypeDescription="Create a new document." ma:contentTypeScope="" ma:versionID="2bc076a95cc67acf89aeff48f1f9808b">
  <xsd:schema xmlns:xsd="http://www.w3.org/2001/XMLSchema" xmlns:xs="http://www.w3.org/2001/XMLSchema" xmlns:p="http://schemas.microsoft.com/office/2006/metadata/properties" xmlns:ns1="http://schemas.microsoft.com/sharepoint/v3" xmlns:ns2="07162ab5-b109-4f87-a906-3def0ea628d3" xmlns:ns3="ecf817a0-df72-4f02-8cdd-0565051756db" targetNamespace="http://schemas.microsoft.com/office/2006/metadata/properties" ma:root="true" ma:fieldsID="3c50e06b7fe60cc37e4feb4d66ddd8db" ns1:_="" ns2:_="" ns3:_="">
    <xsd:import namespace="http://schemas.microsoft.com/sharepoint/v3"/>
    <xsd:import namespace="07162ab5-b109-4f87-a906-3def0ea628d3"/>
    <xsd:import namespace="ecf817a0-df72-4f02-8cdd-0565051756db"/>
    <xsd:element name="properties">
      <xsd:complexType>
        <xsd:sequence>
          <xsd:element name="documentManagement">
            <xsd:complexType>
              <xsd:all>
                <xsd:element ref="ns2:MediaServiceMetadata" minOccurs="0"/>
                <xsd:element ref="ns2:MediaServiceFastMetadata"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DateTaken" minOccurs="0"/>
                <xsd:element ref="ns3:SharedWithDetails" minOccurs="0"/>
                <xsd:element ref="ns3:SharedWithUsers" minOccurs="0"/>
                <xsd:element ref="ns2:MediaLengthInSeconds" minOccurs="0"/>
                <xsd:element ref="ns1:_ip_UnifiedCompliancePolicyProperties" minOccurs="0"/>
                <xsd:element ref="ns1:_ip_UnifiedCompliancePolicyUIAc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7162ab5-b109-4f87-a906-3def0ea628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cf817a0-df72-4f02-8cdd-0565051756db"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57c86f33-570d-49e8-bea9-871612878d4e}" ma:internalName="TaxCatchAll" ma:showField="CatchAllData" ma:web="ecf817a0-df72-4f02-8cdd-0565051756db">
      <xsd:complexType>
        <xsd:complexContent>
          <xsd:extension base="dms:MultiChoiceLookup">
            <xsd:sequence>
              <xsd:element name="Value" type="dms:Lookup" maxOccurs="unbounded" minOccurs="0" nillable="true"/>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2346FF-2342-4104-B854-764B94FAEEE4}">
  <ds:schemaRefs>
    <ds:schemaRef ds:uri="http://schemas.microsoft.com/sharepoint/v3/contenttype/forms"/>
  </ds:schemaRefs>
</ds:datastoreItem>
</file>

<file path=customXml/itemProps2.xml><?xml version="1.0" encoding="utf-8"?>
<ds:datastoreItem xmlns:ds="http://schemas.openxmlformats.org/officeDocument/2006/customXml" ds:itemID="{197D4E76-39CC-4BC5-8FA7-B3A58F023C95}">
  <ds:schemaRefs>
    <ds:schemaRef ds:uri="bbb7b874-8a26-4094-b2a6-81ffc00cf065"/>
    <ds:schemaRef ds:uri="http://purl.org/dc/elements/1.1/"/>
    <ds:schemaRef ds:uri="http://schemas.microsoft.com/office/2006/metadata/properties"/>
    <ds:schemaRef ds:uri="http://purl.org/dc/terms/"/>
    <ds:schemaRef ds:uri="http://schemas.openxmlformats.org/package/2006/metadata/core-properties"/>
    <ds:schemaRef ds:uri="34294df9-fa57-4557-8a50-88f6eb2c71a6"/>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8858ACC4-60CE-4EAC-9153-15AA89E1CADF}"/>
</file>

<file path=docProps/app.xml><?xml version="1.0" encoding="utf-8"?>
<Properties xmlns="http://schemas.openxmlformats.org/officeDocument/2006/extended-properties" xmlns:vt="http://schemas.openxmlformats.org/officeDocument/2006/docPropsVTypes">
  <Template/>
  <TotalTime>12510</TotalTime>
  <Words>312</Words>
  <Application>Microsoft Office PowerPoint</Application>
  <PresentationFormat>On-screen Show (4:3)</PresentationFormat>
  <Paragraphs>50</Paragraphs>
  <Slides>1</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vt:i4>
      </vt:variant>
    </vt:vector>
  </HeadingPairs>
  <TitlesOfParts>
    <vt:vector size="8" baseType="lpstr">
      <vt:lpstr> Arial</vt:lpstr>
      <vt:lpstr>Arial</vt:lpstr>
      <vt:lpstr>Bookman Old Style</vt:lpstr>
      <vt:lpstr>Calibri</vt:lpstr>
      <vt:lpstr>Calibri Light</vt:lpstr>
      <vt:lpstr>1_Office Theme</vt:lpstr>
      <vt:lpstr>2_Office Theme</vt:lpstr>
      <vt:lpstr>PowerPoint Presentation</vt:lpstr>
    </vt:vector>
  </TitlesOfParts>
  <Company>United States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DoD Admin</dc:creator>
  <cp:lastModifiedBy>Brown, Christopher L II SFC USARMY TRADOC (USA)</cp:lastModifiedBy>
  <cp:revision>209</cp:revision>
  <cp:lastPrinted>2017-12-12T23:03:03Z</cp:lastPrinted>
  <dcterms:created xsi:type="dcterms:W3CDTF">2017-11-02T13:43:41Z</dcterms:created>
  <dcterms:modified xsi:type="dcterms:W3CDTF">2022-03-22T10:52:31Z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0x0101002A8D453F88C7274081E0D871425AFBB2</vt:lpwstr>
  </property>
</Properties>
</file>