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7" r:id="rId3"/>
  </p:sldIdLst>
  <p:sldSz cx="12192000" cy="6858000"/>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9" autoAdjust="0"/>
    <p:restoredTop sz="94660"/>
  </p:normalViewPr>
  <p:slideViewPr>
    <p:cSldViewPr snapToGrid="0">
      <p:cViewPr varScale="1">
        <p:scale>
          <a:sx n="89" d="100"/>
          <a:sy n="89" d="100"/>
        </p:scale>
        <p:origin x="168"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79484" y="0"/>
            <a:ext cx="3962400" cy="344091"/>
          </a:xfrm>
          <a:prstGeom prst="rect">
            <a:avLst/>
          </a:prstGeom>
        </p:spPr>
        <p:txBody>
          <a:bodyPr vert="horz" lIns="91440" tIns="45720" rIns="91440" bIns="45720" rtlCol="0"/>
          <a:lstStyle>
            <a:lvl1pPr algn="r">
              <a:defRPr sz="1200"/>
            </a:lvl1pPr>
          </a:lstStyle>
          <a:p>
            <a:fld id="{98E11F72-CA8D-4677-8172-AB50D387FE34}" type="datetimeFigureOut">
              <a:rPr lang="en-US" smtClean="0"/>
              <a:t>8/17/2022</a:t>
            </a:fld>
            <a:endParaRPr lang="en-US"/>
          </a:p>
        </p:txBody>
      </p:sp>
      <p:sp>
        <p:nvSpPr>
          <p:cNvPr id="4" name="Slide Image Placeholder 3"/>
          <p:cNvSpPr>
            <a:spLocks noGrp="1" noRot="1" noChangeAspect="1"/>
          </p:cNvSpPr>
          <p:nvPr>
            <p:ph type="sldImg" idx="2"/>
          </p:nvPr>
        </p:nvSpPr>
        <p:spPr>
          <a:xfrm>
            <a:off x="2514600" y="857250"/>
            <a:ext cx="41148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35F955DB-7EF7-45B9-A480-F055EAF31694}" type="slidenum">
              <a:rPr lang="en-US" smtClean="0"/>
              <a:t>‹#›</a:t>
            </a:fld>
            <a:endParaRPr lang="en-US"/>
          </a:p>
        </p:txBody>
      </p:sp>
    </p:spTree>
    <p:extLst>
      <p:ext uri="{BB962C8B-B14F-4D97-AF65-F5344CB8AC3E}">
        <p14:creationId xmlns:p14="http://schemas.microsoft.com/office/powerpoint/2010/main" val="31155611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5D557A6-1C1D-457D-A8D3-64FDC42CE58C}" type="datetimeFigureOut">
              <a:rPr lang="en-US" smtClean="0"/>
              <a:t>8/17/2022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88CBFB-84A3-463E-849A-2B7C0B7E30BC}" type="slidenum">
              <a:rPr lang="en-US" smtClean="0"/>
              <a:t>‹#›</a:t>
            </a:fld>
            <a:endParaRPr lang="en-US"/>
          </a:p>
        </p:txBody>
      </p:sp>
    </p:spTree>
    <p:extLst>
      <p:ext uri="{BB962C8B-B14F-4D97-AF65-F5344CB8AC3E}">
        <p14:creationId xmlns:p14="http://schemas.microsoft.com/office/powerpoint/2010/main" val="1713157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D557A6-1C1D-457D-A8D3-64FDC42CE58C}" type="datetimeFigureOut">
              <a:rPr lang="en-US" smtClean="0"/>
              <a:t>8/17/2022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88CBFB-84A3-463E-849A-2B7C0B7E30BC}" type="slidenum">
              <a:rPr lang="en-US" smtClean="0"/>
              <a:t>‹#›</a:t>
            </a:fld>
            <a:endParaRPr lang="en-US"/>
          </a:p>
        </p:txBody>
      </p:sp>
    </p:spTree>
    <p:extLst>
      <p:ext uri="{BB962C8B-B14F-4D97-AF65-F5344CB8AC3E}">
        <p14:creationId xmlns:p14="http://schemas.microsoft.com/office/powerpoint/2010/main" val="18069119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D557A6-1C1D-457D-A8D3-64FDC42CE58C}" type="datetimeFigureOut">
              <a:rPr lang="en-US" smtClean="0"/>
              <a:t>8/17/2022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88CBFB-84A3-463E-849A-2B7C0B7E30BC}" type="slidenum">
              <a:rPr lang="en-US" smtClean="0"/>
              <a:t>‹#›</a:t>
            </a:fld>
            <a:endParaRPr lang="en-US"/>
          </a:p>
        </p:txBody>
      </p:sp>
    </p:spTree>
    <p:extLst>
      <p:ext uri="{BB962C8B-B14F-4D97-AF65-F5344CB8AC3E}">
        <p14:creationId xmlns:p14="http://schemas.microsoft.com/office/powerpoint/2010/main" val="1841318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D557A6-1C1D-457D-A8D3-64FDC42CE58C}" type="datetimeFigureOut">
              <a:rPr lang="en-US" smtClean="0"/>
              <a:t>8/17/2022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88CBFB-84A3-463E-849A-2B7C0B7E30BC}" type="slidenum">
              <a:rPr lang="en-US" smtClean="0"/>
              <a:t>‹#›</a:t>
            </a:fld>
            <a:endParaRPr lang="en-US"/>
          </a:p>
        </p:txBody>
      </p:sp>
    </p:spTree>
    <p:extLst>
      <p:ext uri="{BB962C8B-B14F-4D97-AF65-F5344CB8AC3E}">
        <p14:creationId xmlns:p14="http://schemas.microsoft.com/office/powerpoint/2010/main" val="953955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5D557A6-1C1D-457D-A8D3-64FDC42CE58C}" type="datetimeFigureOut">
              <a:rPr lang="en-US" smtClean="0"/>
              <a:t>8/17/2022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88CBFB-84A3-463E-849A-2B7C0B7E30BC}" type="slidenum">
              <a:rPr lang="en-US" smtClean="0"/>
              <a:t>‹#›</a:t>
            </a:fld>
            <a:endParaRPr lang="en-US"/>
          </a:p>
        </p:txBody>
      </p:sp>
    </p:spTree>
    <p:extLst>
      <p:ext uri="{BB962C8B-B14F-4D97-AF65-F5344CB8AC3E}">
        <p14:creationId xmlns:p14="http://schemas.microsoft.com/office/powerpoint/2010/main" val="40585891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5D557A6-1C1D-457D-A8D3-64FDC42CE58C}" type="datetimeFigureOut">
              <a:rPr lang="en-US" smtClean="0"/>
              <a:t>8/17/2022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88CBFB-84A3-463E-849A-2B7C0B7E30BC}" type="slidenum">
              <a:rPr lang="en-US" smtClean="0"/>
              <a:t>‹#›</a:t>
            </a:fld>
            <a:endParaRPr lang="en-US"/>
          </a:p>
        </p:txBody>
      </p:sp>
    </p:spTree>
    <p:extLst>
      <p:ext uri="{BB962C8B-B14F-4D97-AF65-F5344CB8AC3E}">
        <p14:creationId xmlns:p14="http://schemas.microsoft.com/office/powerpoint/2010/main" val="10160683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5D557A6-1C1D-457D-A8D3-64FDC42CE58C}" type="datetimeFigureOut">
              <a:rPr lang="en-US" smtClean="0"/>
              <a:t>8/17/2022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788CBFB-84A3-463E-849A-2B7C0B7E30BC}" type="slidenum">
              <a:rPr lang="en-US" smtClean="0"/>
              <a:t>‹#›</a:t>
            </a:fld>
            <a:endParaRPr lang="en-US"/>
          </a:p>
        </p:txBody>
      </p:sp>
    </p:spTree>
    <p:extLst>
      <p:ext uri="{BB962C8B-B14F-4D97-AF65-F5344CB8AC3E}">
        <p14:creationId xmlns:p14="http://schemas.microsoft.com/office/powerpoint/2010/main" val="12651300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5D557A6-1C1D-457D-A8D3-64FDC42CE58C}" type="datetimeFigureOut">
              <a:rPr lang="en-US" smtClean="0"/>
              <a:t>8/17/2022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788CBFB-84A3-463E-849A-2B7C0B7E30BC}" type="slidenum">
              <a:rPr lang="en-US" smtClean="0"/>
              <a:t>‹#›</a:t>
            </a:fld>
            <a:endParaRPr lang="en-US"/>
          </a:p>
        </p:txBody>
      </p:sp>
    </p:spTree>
    <p:extLst>
      <p:ext uri="{BB962C8B-B14F-4D97-AF65-F5344CB8AC3E}">
        <p14:creationId xmlns:p14="http://schemas.microsoft.com/office/powerpoint/2010/main" val="2317368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D557A6-1C1D-457D-A8D3-64FDC42CE58C}" type="datetimeFigureOut">
              <a:rPr lang="en-US" smtClean="0"/>
              <a:t>8/17/2022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788CBFB-84A3-463E-849A-2B7C0B7E30BC}" type="slidenum">
              <a:rPr lang="en-US" smtClean="0"/>
              <a:t>‹#›</a:t>
            </a:fld>
            <a:endParaRPr lang="en-US"/>
          </a:p>
        </p:txBody>
      </p:sp>
    </p:spTree>
    <p:extLst>
      <p:ext uri="{BB962C8B-B14F-4D97-AF65-F5344CB8AC3E}">
        <p14:creationId xmlns:p14="http://schemas.microsoft.com/office/powerpoint/2010/main" val="4036924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5D557A6-1C1D-457D-A8D3-64FDC42CE58C}" type="datetimeFigureOut">
              <a:rPr lang="en-US" smtClean="0"/>
              <a:t>8/17/2022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88CBFB-84A3-463E-849A-2B7C0B7E30BC}" type="slidenum">
              <a:rPr lang="en-US" smtClean="0"/>
              <a:t>‹#›</a:t>
            </a:fld>
            <a:endParaRPr lang="en-US"/>
          </a:p>
        </p:txBody>
      </p:sp>
    </p:spTree>
    <p:extLst>
      <p:ext uri="{BB962C8B-B14F-4D97-AF65-F5344CB8AC3E}">
        <p14:creationId xmlns:p14="http://schemas.microsoft.com/office/powerpoint/2010/main" val="2074710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5D557A6-1C1D-457D-A8D3-64FDC42CE58C}" type="datetimeFigureOut">
              <a:rPr lang="en-US" smtClean="0"/>
              <a:t>8/17/2022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88CBFB-84A3-463E-849A-2B7C0B7E30BC}" type="slidenum">
              <a:rPr lang="en-US" smtClean="0"/>
              <a:t>‹#›</a:t>
            </a:fld>
            <a:endParaRPr lang="en-US"/>
          </a:p>
        </p:txBody>
      </p:sp>
    </p:spTree>
    <p:extLst>
      <p:ext uri="{BB962C8B-B14F-4D97-AF65-F5344CB8AC3E}">
        <p14:creationId xmlns:p14="http://schemas.microsoft.com/office/powerpoint/2010/main" val="37365136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D557A6-1C1D-457D-A8D3-64FDC42CE58C}" type="datetimeFigureOut">
              <a:rPr lang="en-US" smtClean="0"/>
              <a:t>8/17/2022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88CBFB-84A3-463E-849A-2B7C0B7E30BC}" type="slidenum">
              <a:rPr lang="en-US" smtClean="0"/>
              <a:t>‹#›</a:t>
            </a:fld>
            <a:endParaRPr lang="en-US"/>
          </a:p>
        </p:txBody>
      </p:sp>
    </p:spTree>
    <p:extLst>
      <p:ext uri="{BB962C8B-B14F-4D97-AF65-F5344CB8AC3E}">
        <p14:creationId xmlns:p14="http://schemas.microsoft.com/office/powerpoint/2010/main" val="19992081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5"/>
          <p:cNvSpPr>
            <a:spLocks noChangeArrowheads="1"/>
          </p:cNvSpPr>
          <p:nvPr/>
        </p:nvSpPr>
        <p:spPr bwMode="auto">
          <a:xfrm>
            <a:off x="0" y="152400"/>
            <a:ext cx="3810000" cy="390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dirty="0">
                <a:latin typeface="Arial" panose="020B0604020202020204" pitchFamily="34" charset="0"/>
              </a:rPr>
              <a:t>Primary function: </a:t>
            </a:r>
          </a:p>
          <a:p>
            <a:pPr eaLnBrk="1" hangingPunct="1">
              <a:spcBef>
                <a:spcPct val="0"/>
              </a:spcBef>
              <a:buFontTx/>
              <a:buNone/>
            </a:pPr>
            <a:r>
              <a:rPr lang="en-US" altLang="en-US" sz="1600" dirty="0">
                <a:latin typeface="Arial" panose="020B0604020202020204" pitchFamily="34" charset="0"/>
              </a:rPr>
              <a:t>Personal weapon</a:t>
            </a:r>
          </a:p>
          <a:p>
            <a:pPr eaLnBrk="1" hangingPunct="1">
              <a:spcBef>
                <a:spcPct val="0"/>
              </a:spcBef>
              <a:buFontTx/>
              <a:buNone/>
            </a:pPr>
            <a:r>
              <a:rPr lang="en-US" altLang="en-US" sz="1600" dirty="0">
                <a:latin typeface="Arial" panose="020B0604020202020204" pitchFamily="34" charset="0"/>
              </a:rPr>
              <a:t/>
            </a:r>
            <a:br>
              <a:rPr lang="en-US" altLang="en-US" sz="1600" dirty="0">
                <a:latin typeface="Arial" panose="020B0604020202020204" pitchFamily="34" charset="0"/>
              </a:rPr>
            </a:br>
            <a:r>
              <a:rPr lang="en-US" altLang="en-US" sz="1600" dirty="0">
                <a:latin typeface="Arial" panose="020B0604020202020204" pitchFamily="34" charset="0"/>
              </a:rPr>
              <a:t>Length Buttstock closed: 29.75 inches </a:t>
            </a:r>
          </a:p>
          <a:p>
            <a:pPr eaLnBrk="1" hangingPunct="1">
              <a:spcBef>
                <a:spcPct val="0"/>
              </a:spcBef>
              <a:buFontTx/>
              <a:buNone/>
            </a:pPr>
            <a:r>
              <a:rPr lang="en-US" altLang="en-US" sz="1600" dirty="0">
                <a:latin typeface="Arial" panose="020B0604020202020204" pitchFamily="34" charset="0"/>
              </a:rPr>
              <a:t>Length Buttstock open: 33.0 inches</a:t>
            </a:r>
          </a:p>
          <a:p>
            <a:pPr eaLnBrk="1" hangingPunct="1">
              <a:spcBef>
                <a:spcPct val="0"/>
              </a:spcBef>
              <a:buFontTx/>
              <a:buNone/>
            </a:pPr>
            <a:r>
              <a:rPr lang="en-US" altLang="en-US" sz="1600" dirty="0">
                <a:latin typeface="Arial" panose="020B0604020202020204" pitchFamily="34" charset="0"/>
              </a:rPr>
              <a:t/>
            </a:r>
            <a:br>
              <a:rPr lang="en-US" altLang="en-US" sz="1600" dirty="0">
                <a:latin typeface="Arial" panose="020B0604020202020204" pitchFamily="34" charset="0"/>
              </a:rPr>
            </a:br>
            <a:r>
              <a:rPr lang="en-US" altLang="en-US" sz="1600" dirty="0">
                <a:latin typeface="Arial" panose="020B0604020202020204" pitchFamily="34" charset="0"/>
              </a:rPr>
              <a:t>Weight, with 30 round magazine: 7.50 pounds </a:t>
            </a:r>
          </a:p>
          <a:p>
            <a:pPr eaLnBrk="1" hangingPunct="1">
              <a:spcBef>
                <a:spcPct val="0"/>
              </a:spcBef>
              <a:buFontTx/>
              <a:buNone/>
            </a:pPr>
            <a:r>
              <a:rPr lang="en-US" altLang="en-US" sz="1600" dirty="0">
                <a:latin typeface="Arial" panose="020B0604020202020204" pitchFamily="34" charset="0"/>
              </a:rPr>
              <a:t/>
            </a:r>
            <a:br>
              <a:rPr lang="en-US" altLang="en-US" sz="1600" dirty="0">
                <a:latin typeface="Arial" panose="020B0604020202020204" pitchFamily="34" charset="0"/>
              </a:rPr>
            </a:br>
            <a:r>
              <a:rPr lang="en-US" altLang="en-US" sz="1600" dirty="0">
                <a:latin typeface="Arial" panose="020B0604020202020204" pitchFamily="34" charset="0"/>
              </a:rPr>
              <a:t>Bore diameter: 5.56mm </a:t>
            </a:r>
          </a:p>
          <a:p>
            <a:pPr eaLnBrk="1" hangingPunct="1">
              <a:spcBef>
                <a:spcPct val="0"/>
              </a:spcBef>
              <a:buFontTx/>
              <a:buNone/>
            </a:pPr>
            <a:r>
              <a:rPr lang="en-US" altLang="en-US" sz="1600" dirty="0">
                <a:latin typeface="Arial" panose="020B0604020202020204" pitchFamily="34" charset="0"/>
              </a:rPr>
              <a:t/>
            </a:r>
            <a:br>
              <a:rPr lang="en-US" altLang="en-US" sz="1600" dirty="0">
                <a:latin typeface="Arial" panose="020B0604020202020204" pitchFamily="34" charset="0"/>
              </a:rPr>
            </a:br>
            <a:r>
              <a:rPr lang="en-US" altLang="en-US" sz="1600" dirty="0">
                <a:latin typeface="Arial" panose="020B0604020202020204" pitchFamily="34" charset="0"/>
              </a:rPr>
              <a:t>Maximum effective range: 3600m</a:t>
            </a:r>
            <a:br>
              <a:rPr lang="en-US" altLang="en-US" sz="1600" dirty="0">
                <a:latin typeface="Arial" panose="020B0604020202020204" pitchFamily="34" charset="0"/>
              </a:rPr>
            </a:br>
            <a:r>
              <a:rPr lang="en-US" altLang="en-US" sz="1600" dirty="0">
                <a:latin typeface="Arial" panose="020B0604020202020204" pitchFamily="34" charset="0"/>
              </a:rPr>
              <a:t>Area target: 600 meters</a:t>
            </a:r>
            <a:br>
              <a:rPr lang="en-US" altLang="en-US" sz="1600" dirty="0">
                <a:latin typeface="Arial" panose="020B0604020202020204" pitchFamily="34" charset="0"/>
              </a:rPr>
            </a:br>
            <a:r>
              <a:rPr lang="en-US" altLang="en-US" sz="1600" dirty="0">
                <a:latin typeface="Arial" panose="020B0604020202020204" pitchFamily="34" charset="0"/>
              </a:rPr>
              <a:t>Point target: 500 meters</a:t>
            </a:r>
            <a:r>
              <a:rPr lang="en-US" altLang="en-US" sz="2400" dirty="0">
                <a:latin typeface="Arial" panose="020B0604020202020204" pitchFamily="34" charset="0"/>
              </a:rPr>
              <a:t/>
            </a:r>
            <a:br>
              <a:rPr lang="en-US" altLang="en-US" sz="2400" dirty="0">
                <a:latin typeface="Arial" panose="020B0604020202020204" pitchFamily="34" charset="0"/>
              </a:rPr>
            </a:br>
            <a:endParaRPr lang="en-US" altLang="en-US" sz="2400" dirty="0">
              <a:latin typeface="Arial" panose="020B0604020202020204" pitchFamily="34" charset="0"/>
            </a:endParaRPr>
          </a:p>
        </p:txBody>
      </p:sp>
      <p:sp>
        <p:nvSpPr>
          <p:cNvPr id="29" name="Text Box 36"/>
          <p:cNvSpPr txBox="1">
            <a:spLocks noChangeArrowheads="1"/>
          </p:cNvSpPr>
          <p:nvPr/>
        </p:nvSpPr>
        <p:spPr bwMode="auto">
          <a:xfrm>
            <a:off x="3890963" y="76200"/>
            <a:ext cx="5105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en-US" altLang="en-US" sz="1800" b="1" dirty="0">
                <a:latin typeface="Arial" panose="020B0604020202020204" pitchFamily="34" charset="0"/>
              </a:rPr>
              <a:t>M4A1 Upper Receiver</a:t>
            </a:r>
          </a:p>
        </p:txBody>
      </p:sp>
      <p:pic>
        <p:nvPicPr>
          <p:cNvPr id="30"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627438" y="609601"/>
            <a:ext cx="548640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Rectangle 21"/>
          <p:cNvSpPr/>
          <p:nvPr/>
        </p:nvSpPr>
        <p:spPr>
          <a:xfrm>
            <a:off x="4811033" y="3244334"/>
            <a:ext cx="2569934" cy="369332"/>
          </a:xfrm>
          <a:prstGeom prst="rect">
            <a:avLst/>
          </a:prstGeom>
        </p:spPr>
        <p:txBody>
          <a:bodyPr wrap="none">
            <a:spAutoFit/>
          </a:bodyPr>
          <a:lstStyle/>
          <a:p>
            <a:pPr algn="ctr">
              <a:spcBef>
                <a:spcPct val="50000"/>
              </a:spcBef>
            </a:pPr>
            <a:r>
              <a:rPr lang="en-US" altLang="en-US" b="1" dirty="0">
                <a:latin typeface="Arial" panose="020B0604020202020204" pitchFamily="34" charset="0"/>
              </a:rPr>
              <a:t>M4A1 Lower Receiver</a:t>
            </a:r>
          </a:p>
        </p:txBody>
      </p:sp>
      <p:pic>
        <p:nvPicPr>
          <p:cNvPr id="32"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627438" y="3613666"/>
            <a:ext cx="5502275" cy="301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 name="Picture 32" descr="C:\Users\kalen.peugh\AppData\Local\Microsoft\Windows\INetCache\Content.MSO\91428482.tmp"/>
          <p:cNvPicPr/>
          <p:nvPr/>
        </p:nvPicPr>
        <p:blipFill>
          <a:blip r:embed="rId4">
            <a:extLst>
              <a:ext uri="{28A0092B-C50C-407E-A947-70E740481C1C}">
                <a14:useLocalDpi xmlns:a14="http://schemas.microsoft.com/office/drawing/2010/main" val="0"/>
              </a:ext>
            </a:extLst>
          </a:blip>
          <a:srcRect/>
          <a:stretch>
            <a:fillRect/>
          </a:stretch>
        </p:blipFill>
        <p:spPr bwMode="auto">
          <a:xfrm>
            <a:off x="264458" y="3918743"/>
            <a:ext cx="3281083" cy="2147494"/>
          </a:xfrm>
          <a:prstGeom prst="rect">
            <a:avLst/>
          </a:prstGeom>
          <a:noFill/>
          <a:ln>
            <a:noFill/>
          </a:ln>
        </p:spPr>
      </p:pic>
      <p:graphicFrame>
        <p:nvGraphicFramePr>
          <p:cNvPr id="23" name="Table 22"/>
          <p:cNvGraphicFramePr>
            <a:graphicFrameLocks noGrp="1"/>
          </p:cNvGraphicFramePr>
          <p:nvPr>
            <p:extLst>
              <p:ext uri="{D42A27DB-BD31-4B8C-83A1-F6EECF244321}">
                <p14:modId xmlns:p14="http://schemas.microsoft.com/office/powerpoint/2010/main" val="3352059046"/>
              </p:ext>
            </p:extLst>
          </p:nvPr>
        </p:nvGraphicFramePr>
        <p:xfrm>
          <a:off x="8788996" y="79159"/>
          <a:ext cx="3281083" cy="7269480"/>
        </p:xfrm>
        <a:graphic>
          <a:graphicData uri="http://schemas.openxmlformats.org/drawingml/2006/table">
            <a:tbl>
              <a:tblPr firstRow="1" bandRow="1">
                <a:tableStyleId>{5940675A-B579-460E-94D1-54222C63F5DA}</a:tableStyleId>
              </a:tblPr>
              <a:tblGrid>
                <a:gridCol w="3281083">
                  <a:extLst>
                    <a:ext uri="{9D8B030D-6E8A-4147-A177-3AD203B41FA5}">
                      <a16:colId xmlns:a16="http://schemas.microsoft.com/office/drawing/2014/main" val="1130934269"/>
                    </a:ext>
                  </a:extLst>
                </a:gridCol>
              </a:tblGrid>
              <a:tr h="6547582">
                <a:tc>
                  <a:txBody>
                    <a:bodyPr/>
                    <a:lstStyle/>
                    <a:p>
                      <a:pPr algn="ctr" fontAlgn="base"/>
                      <a:r>
                        <a:rPr lang="en-US" sz="1000" b="1" i="0" u="sng" kern="1200" dirty="0" smtClean="0">
                          <a:solidFill>
                            <a:schemeClr val="tx1"/>
                          </a:solidFill>
                          <a:effectLst/>
                          <a:latin typeface="+mn-lt"/>
                          <a:ea typeface="+mn-ea"/>
                          <a:cs typeface="+mn-cs"/>
                        </a:rPr>
                        <a:t>Functions</a:t>
                      </a:r>
                      <a:r>
                        <a:rPr lang="en-US" sz="1000" b="1" i="0" u="sng" kern="1200" baseline="0" dirty="0" smtClean="0">
                          <a:solidFill>
                            <a:schemeClr val="tx1"/>
                          </a:solidFill>
                          <a:effectLst/>
                          <a:latin typeface="+mn-lt"/>
                          <a:ea typeface="+mn-ea"/>
                          <a:cs typeface="+mn-cs"/>
                        </a:rPr>
                        <a:t> check</a:t>
                      </a:r>
                      <a:endParaRPr lang="en-US" sz="1000" b="1" i="0" u="sng" kern="1200" dirty="0" smtClean="0">
                        <a:solidFill>
                          <a:schemeClr val="tx1"/>
                        </a:solidFill>
                        <a:effectLst/>
                        <a:latin typeface="+mn-lt"/>
                        <a:ea typeface="+mn-ea"/>
                        <a:cs typeface="+mn-cs"/>
                      </a:endParaRPr>
                    </a:p>
                    <a:p>
                      <a:pPr rtl="0"/>
                      <a:r>
                        <a:rPr lang="en-US" sz="1100" b="0" i="0" u="none" strike="noStrike" kern="1200" dirty="0" smtClean="0">
                          <a:solidFill>
                            <a:schemeClr val="tx1"/>
                          </a:solidFill>
                          <a:effectLst/>
                          <a:latin typeface="+mn-lt"/>
                          <a:ea typeface="+mn-ea"/>
                          <a:cs typeface="+mn-cs"/>
                        </a:rPr>
                        <a:t>a. Place selector lever on SAFE. </a:t>
                      </a:r>
                      <a:endParaRPr lang="en-US" sz="1100" b="0" dirty="0" smtClean="0">
                        <a:effectLst/>
                      </a:endParaRPr>
                    </a:p>
                    <a:p>
                      <a:pPr rtl="0"/>
                      <a:r>
                        <a:rPr lang="en-US" sz="1100" b="0" i="0" u="none" strike="noStrike" kern="1200" dirty="0" smtClean="0">
                          <a:solidFill>
                            <a:schemeClr val="tx1"/>
                          </a:solidFill>
                          <a:effectLst/>
                          <a:latin typeface="+mn-lt"/>
                          <a:ea typeface="+mn-ea"/>
                          <a:cs typeface="+mn-cs"/>
                        </a:rPr>
                        <a:t>b. Pull charging handle to rear and release. </a:t>
                      </a:r>
                      <a:endParaRPr lang="en-US" sz="1100" b="0" dirty="0" smtClean="0">
                        <a:effectLst/>
                      </a:endParaRPr>
                    </a:p>
                    <a:p>
                      <a:pPr rtl="0"/>
                      <a:r>
                        <a:rPr lang="en-US" sz="1100" b="0" i="0" u="none" strike="noStrike" kern="1200" dirty="0" smtClean="0">
                          <a:solidFill>
                            <a:schemeClr val="tx1"/>
                          </a:solidFill>
                          <a:effectLst/>
                          <a:latin typeface="+mn-lt"/>
                          <a:ea typeface="+mn-ea"/>
                          <a:cs typeface="+mn-cs"/>
                        </a:rPr>
                        <a:t>c. Squeeze the trigger. </a:t>
                      </a:r>
                      <a:endParaRPr lang="en-US" sz="1100" b="0" dirty="0" smtClean="0">
                        <a:effectLst/>
                      </a:endParaRPr>
                    </a:p>
                    <a:p>
                      <a:pPr rtl="0"/>
                      <a:r>
                        <a:rPr lang="en-US" sz="1100" b="1" i="0" u="none" strike="noStrike" kern="1200" dirty="0" smtClean="0">
                          <a:solidFill>
                            <a:schemeClr val="tx1"/>
                          </a:solidFill>
                          <a:effectLst/>
                          <a:latin typeface="+mn-lt"/>
                          <a:ea typeface="+mn-ea"/>
                          <a:cs typeface="+mn-cs"/>
                        </a:rPr>
                        <a:t>Note: Hammer should not fall. </a:t>
                      </a:r>
                      <a:endParaRPr lang="en-US" sz="1100" b="0" dirty="0" smtClean="0">
                        <a:effectLst/>
                      </a:endParaRPr>
                    </a:p>
                    <a:p>
                      <a:pPr rtl="0"/>
                      <a:r>
                        <a:rPr lang="en-US" sz="1100" b="0" i="0" u="none" strike="noStrike" kern="1200" dirty="0" smtClean="0">
                          <a:solidFill>
                            <a:schemeClr val="tx1"/>
                          </a:solidFill>
                          <a:effectLst/>
                          <a:latin typeface="+mn-lt"/>
                          <a:ea typeface="+mn-ea"/>
                          <a:cs typeface="+mn-cs"/>
                        </a:rPr>
                        <a:t>d. Place selector lever on SEMI. </a:t>
                      </a:r>
                      <a:endParaRPr lang="en-US" sz="1100" b="0" dirty="0" smtClean="0">
                        <a:effectLst/>
                      </a:endParaRPr>
                    </a:p>
                    <a:p>
                      <a:pPr rtl="0"/>
                      <a:r>
                        <a:rPr lang="en-US" sz="1100" b="0" i="0" u="none" strike="noStrike" kern="1200" dirty="0" smtClean="0">
                          <a:solidFill>
                            <a:schemeClr val="tx1"/>
                          </a:solidFill>
                          <a:effectLst/>
                          <a:latin typeface="+mn-lt"/>
                          <a:ea typeface="+mn-ea"/>
                          <a:cs typeface="+mn-cs"/>
                        </a:rPr>
                        <a:t>e. Squeeze the trigger. </a:t>
                      </a:r>
                      <a:r>
                        <a:rPr lang="en-US" sz="1100" b="0" dirty="0" smtClean="0">
                          <a:effectLst/>
                        </a:rPr>
                        <a:t/>
                      </a:r>
                      <a:br>
                        <a:rPr lang="en-US" sz="1100" b="0" dirty="0" smtClean="0">
                          <a:effectLst/>
                        </a:rPr>
                      </a:br>
                      <a:r>
                        <a:rPr lang="en-US" sz="1100" b="1" i="0" u="none" strike="noStrike" kern="1200" dirty="0" smtClean="0">
                          <a:solidFill>
                            <a:schemeClr val="tx1"/>
                          </a:solidFill>
                          <a:effectLst/>
                          <a:latin typeface="+mn-lt"/>
                          <a:ea typeface="+mn-ea"/>
                          <a:cs typeface="+mn-cs"/>
                        </a:rPr>
                        <a:t>Note: Hammer should fall. </a:t>
                      </a:r>
                      <a:endParaRPr lang="en-US" sz="1100" b="0" dirty="0" smtClean="0">
                        <a:effectLst/>
                      </a:endParaRPr>
                    </a:p>
                    <a:p>
                      <a:pPr rtl="0"/>
                      <a:r>
                        <a:rPr lang="en-US" sz="1100" b="0" i="0" u="none" strike="noStrike" kern="1200" dirty="0" smtClean="0">
                          <a:solidFill>
                            <a:schemeClr val="tx1"/>
                          </a:solidFill>
                          <a:effectLst/>
                          <a:latin typeface="+mn-lt"/>
                          <a:ea typeface="+mn-ea"/>
                          <a:cs typeface="+mn-cs"/>
                        </a:rPr>
                        <a:t>f. Hold the trigger to the rear and charge the weapon. </a:t>
                      </a:r>
                      <a:endParaRPr lang="en-US" sz="1100" b="0" dirty="0" smtClean="0">
                        <a:effectLst/>
                      </a:endParaRPr>
                    </a:p>
                    <a:p>
                      <a:pPr rtl="0"/>
                      <a:r>
                        <a:rPr lang="en-US" sz="1100" b="0" i="0" u="none" strike="noStrike" kern="1200" dirty="0" smtClean="0">
                          <a:solidFill>
                            <a:schemeClr val="tx1"/>
                          </a:solidFill>
                          <a:effectLst/>
                          <a:latin typeface="+mn-lt"/>
                          <a:ea typeface="+mn-ea"/>
                          <a:cs typeface="+mn-cs"/>
                        </a:rPr>
                        <a:t>g. Release the trigger smoothly and evenly until the trigger is fully forward. </a:t>
                      </a:r>
                      <a:r>
                        <a:rPr lang="en-US" sz="1100" b="0" dirty="0" smtClean="0">
                          <a:effectLst/>
                        </a:rPr>
                        <a:t/>
                      </a:r>
                      <a:br>
                        <a:rPr lang="en-US" sz="1100" b="0" dirty="0" smtClean="0">
                          <a:effectLst/>
                        </a:rPr>
                      </a:br>
                      <a:r>
                        <a:rPr lang="en-US" sz="1100" b="1" i="0" u="none" strike="noStrike" kern="1200" dirty="0" smtClean="0">
                          <a:solidFill>
                            <a:schemeClr val="tx1"/>
                          </a:solidFill>
                          <a:effectLst/>
                          <a:latin typeface="+mn-lt"/>
                          <a:ea typeface="+mn-ea"/>
                          <a:cs typeface="+mn-cs"/>
                        </a:rPr>
                        <a:t>Note: A metallic click should be heard. </a:t>
                      </a:r>
                      <a:endParaRPr lang="en-US" sz="1100" b="0" dirty="0" smtClean="0">
                        <a:effectLst/>
                      </a:endParaRPr>
                    </a:p>
                    <a:p>
                      <a:pPr rtl="0"/>
                      <a:r>
                        <a:rPr lang="en-US" sz="1100" b="0" i="0" u="none" strike="noStrike" kern="1200" dirty="0" smtClean="0">
                          <a:solidFill>
                            <a:schemeClr val="tx1"/>
                          </a:solidFill>
                          <a:effectLst/>
                          <a:latin typeface="+mn-lt"/>
                          <a:ea typeface="+mn-ea"/>
                          <a:cs typeface="+mn-cs"/>
                        </a:rPr>
                        <a:t>h. Squeeze the trigger. </a:t>
                      </a:r>
                      <a:r>
                        <a:rPr lang="en-US" sz="1100" b="0" dirty="0" smtClean="0">
                          <a:effectLst/>
                        </a:rPr>
                        <a:t/>
                      </a:r>
                      <a:br>
                        <a:rPr lang="en-US" sz="1100" b="0" dirty="0" smtClean="0">
                          <a:effectLst/>
                        </a:rPr>
                      </a:br>
                      <a:r>
                        <a:rPr lang="en-US" sz="1100" b="1" i="0" u="none" strike="noStrike" kern="1200" dirty="0" smtClean="0">
                          <a:solidFill>
                            <a:schemeClr val="tx1"/>
                          </a:solidFill>
                          <a:effectLst/>
                          <a:latin typeface="+mn-lt"/>
                          <a:ea typeface="+mn-ea"/>
                          <a:cs typeface="+mn-cs"/>
                        </a:rPr>
                        <a:t>(M16A3 and M4A1 only)</a:t>
                      </a:r>
                      <a:endParaRPr lang="en-US" sz="1100" b="0" dirty="0" smtClean="0">
                        <a:effectLst/>
                      </a:endParaRPr>
                    </a:p>
                    <a:p>
                      <a:pPr rtl="0"/>
                      <a:r>
                        <a:rPr lang="en-US" sz="1100" b="1" i="0" u="none" strike="noStrike" kern="1200" dirty="0" smtClean="0">
                          <a:solidFill>
                            <a:schemeClr val="tx1"/>
                          </a:solidFill>
                          <a:effectLst/>
                          <a:latin typeface="+mn-lt"/>
                          <a:ea typeface="+mn-ea"/>
                          <a:cs typeface="+mn-cs"/>
                        </a:rPr>
                        <a:t>Note: Hammer should fall. </a:t>
                      </a:r>
                      <a:endParaRPr lang="en-US" sz="1100" b="0" dirty="0" smtClean="0">
                        <a:effectLst/>
                      </a:endParaRPr>
                    </a:p>
                    <a:p>
                      <a:pPr rtl="0"/>
                      <a:r>
                        <a:rPr lang="en-US" sz="1100" b="0" i="0" u="none" strike="noStrike" kern="1200" dirty="0" smtClean="0">
                          <a:solidFill>
                            <a:schemeClr val="tx1"/>
                          </a:solidFill>
                          <a:effectLst/>
                          <a:latin typeface="+mn-lt"/>
                          <a:ea typeface="+mn-ea"/>
                          <a:cs typeface="+mn-cs"/>
                        </a:rPr>
                        <a:t>p. Place the selector switch on AUTO </a:t>
                      </a:r>
                      <a:endParaRPr lang="en-US" sz="1100" b="0" dirty="0" smtClean="0">
                        <a:effectLst/>
                      </a:endParaRPr>
                    </a:p>
                    <a:p>
                      <a:pPr rtl="0"/>
                      <a:r>
                        <a:rPr lang="en-US" sz="1100" b="0" i="0" u="none" strike="noStrike" kern="1200" dirty="0" smtClean="0">
                          <a:solidFill>
                            <a:schemeClr val="tx1"/>
                          </a:solidFill>
                          <a:effectLst/>
                          <a:latin typeface="+mn-lt"/>
                          <a:ea typeface="+mn-ea"/>
                          <a:cs typeface="+mn-cs"/>
                        </a:rPr>
                        <a:t>q. Pull the charging handle to the rear, charging the weapon. </a:t>
                      </a:r>
                      <a:endParaRPr lang="en-US" sz="1100" b="0" dirty="0" smtClean="0">
                        <a:effectLst/>
                      </a:endParaRPr>
                    </a:p>
                    <a:p>
                      <a:pPr rtl="0"/>
                      <a:r>
                        <a:rPr lang="en-US" sz="1100" b="0" i="0" u="none" strike="noStrike" kern="1200" dirty="0" smtClean="0">
                          <a:solidFill>
                            <a:schemeClr val="tx1"/>
                          </a:solidFill>
                          <a:effectLst/>
                          <a:latin typeface="+mn-lt"/>
                          <a:ea typeface="+mn-ea"/>
                          <a:cs typeface="+mn-cs"/>
                        </a:rPr>
                        <a:t>r. Squeeze the trigger. </a:t>
                      </a:r>
                      <a:r>
                        <a:rPr lang="en-US" sz="1100" b="0" dirty="0" smtClean="0">
                          <a:effectLst/>
                        </a:rPr>
                        <a:t/>
                      </a:r>
                      <a:br>
                        <a:rPr lang="en-US" sz="1100" b="0" dirty="0" smtClean="0">
                          <a:effectLst/>
                        </a:rPr>
                      </a:br>
                      <a:r>
                        <a:rPr lang="en-US" sz="1100" b="1" i="0" u="none" strike="noStrike" kern="1200" dirty="0" smtClean="0">
                          <a:solidFill>
                            <a:schemeClr val="tx1"/>
                          </a:solidFill>
                          <a:effectLst/>
                          <a:latin typeface="+mn-lt"/>
                          <a:ea typeface="+mn-ea"/>
                          <a:cs typeface="+mn-cs"/>
                        </a:rPr>
                        <a:t>Note: Hammer should fall</a:t>
                      </a:r>
                      <a:r>
                        <a:rPr lang="en-US" sz="1100" b="0" i="0" u="none" strike="noStrike" kern="1200" dirty="0" smtClean="0">
                          <a:solidFill>
                            <a:schemeClr val="tx1"/>
                          </a:solidFill>
                          <a:effectLst/>
                          <a:latin typeface="+mn-lt"/>
                          <a:ea typeface="+mn-ea"/>
                          <a:cs typeface="+mn-cs"/>
                        </a:rPr>
                        <a:t>. </a:t>
                      </a:r>
                      <a:endParaRPr lang="en-US" sz="1100" b="0" dirty="0" smtClean="0">
                        <a:effectLst/>
                      </a:endParaRPr>
                    </a:p>
                    <a:p>
                      <a:pPr rtl="0"/>
                      <a:r>
                        <a:rPr lang="en-US" sz="1100" b="0" i="0" u="none" strike="noStrike" kern="1200" dirty="0" smtClean="0">
                          <a:solidFill>
                            <a:schemeClr val="tx1"/>
                          </a:solidFill>
                          <a:effectLst/>
                          <a:latin typeface="+mn-lt"/>
                          <a:ea typeface="+mn-ea"/>
                          <a:cs typeface="+mn-cs"/>
                        </a:rPr>
                        <a:t>s. Hold the trigger to the rear. </a:t>
                      </a:r>
                      <a:endParaRPr lang="en-US" sz="1100" b="0" dirty="0" smtClean="0">
                        <a:effectLst/>
                      </a:endParaRPr>
                    </a:p>
                    <a:p>
                      <a:pPr rtl="0"/>
                      <a:r>
                        <a:rPr lang="en-US" sz="1100" b="0" i="0" u="none" strike="noStrike" kern="1200" dirty="0" smtClean="0">
                          <a:solidFill>
                            <a:schemeClr val="tx1"/>
                          </a:solidFill>
                          <a:effectLst/>
                          <a:latin typeface="+mn-lt"/>
                          <a:ea typeface="+mn-ea"/>
                          <a:cs typeface="+mn-cs"/>
                        </a:rPr>
                        <a:t>t. Charge the weapon again. </a:t>
                      </a:r>
                      <a:endParaRPr lang="en-US" sz="1100" b="0" dirty="0" smtClean="0">
                        <a:effectLst/>
                      </a:endParaRPr>
                    </a:p>
                    <a:p>
                      <a:pPr rtl="0"/>
                      <a:r>
                        <a:rPr lang="en-US" sz="1100" b="0" i="0" u="none" strike="noStrike" kern="1200" dirty="0" smtClean="0">
                          <a:solidFill>
                            <a:schemeClr val="tx1"/>
                          </a:solidFill>
                          <a:effectLst/>
                          <a:latin typeface="+mn-lt"/>
                          <a:ea typeface="+mn-ea"/>
                          <a:cs typeface="+mn-cs"/>
                        </a:rPr>
                        <a:t>u. Fully release the trigger then squeeze it again. </a:t>
                      </a:r>
                      <a:r>
                        <a:rPr lang="en-US" sz="1100" b="0" dirty="0" smtClean="0">
                          <a:effectLst/>
                        </a:rPr>
                        <a:t/>
                      </a:r>
                      <a:br>
                        <a:rPr lang="en-US" sz="1100" b="0" dirty="0" smtClean="0">
                          <a:effectLst/>
                        </a:rPr>
                      </a:br>
                      <a:r>
                        <a:rPr lang="en-US" sz="1100" b="1" i="0" u="none" strike="noStrike" kern="1200" dirty="0" smtClean="0">
                          <a:solidFill>
                            <a:schemeClr val="tx1"/>
                          </a:solidFill>
                          <a:effectLst/>
                          <a:latin typeface="+mn-lt"/>
                          <a:ea typeface="+mn-ea"/>
                          <a:cs typeface="+mn-cs"/>
                        </a:rPr>
                        <a:t>Note: The hammer should not fall because it should have fallen when the bolt was allowed to move forward during the chambering and locking sequences. </a:t>
                      </a:r>
                      <a:r>
                        <a:rPr lang="en-US" sz="1100" b="0" dirty="0" smtClean="0">
                          <a:effectLst/>
                        </a:rPr>
                        <a:t/>
                      </a:r>
                      <a:br>
                        <a:rPr lang="en-US" sz="1100" b="0" dirty="0" smtClean="0">
                          <a:effectLst/>
                        </a:rPr>
                      </a:br>
                      <a:r>
                        <a:rPr lang="en-US" sz="1100" b="1" i="0" u="none" strike="noStrike" kern="1200" dirty="0" smtClean="0">
                          <a:solidFill>
                            <a:schemeClr val="tx1"/>
                          </a:solidFill>
                          <a:effectLst/>
                          <a:latin typeface="+mn-lt"/>
                          <a:ea typeface="+mn-ea"/>
                          <a:cs typeface="+mn-cs"/>
                        </a:rPr>
                        <a:t>(M16A2, M16A4, and M4 only)</a:t>
                      </a:r>
                      <a:endParaRPr lang="en-US" sz="1100" b="0" dirty="0" smtClean="0">
                        <a:effectLst/>
                      </a:endParaRPr>
                    </a:p>
                    <a:p>
                      <a:pPr rtl="0"/>
                      <a:r>
                        <a:rPr lang="en-US" sz="1100" b="1" i="0" u="none" strike="noStrike" kern="1200" dirty="0" smtClean="0">
                          <a:solidFill>
                            <a:schemeClr val="tx1"/>
                          </a:solidFill>
                          <a:effectLst/>
                          <a:latin typeface="+mn-lt"/>
                          <a:ea typeface="+mn-ea"/>
                          <a:cs typeface="+mn-cs"/>
                        </a:rPr>
                        <a:t>Note: Hammer should fall. </a:t>
                      </a:r>
                      <a:endParaRPr lang="en-US" sz="1100" b="0" dirty="0" smtClean="0">
                        <a:effectLst/>
                      </a:endParaRPr>
                    </a:p>
                    <a:p>
                      <a:pPr rtl="0"/>
                      <a:r>
                        <a:rPr lang="en-US" sz="1100" b="0" i="0" u="none" strike="noStrike" kern="1200" dirty="0" err="1" smtClean="0">
                          <a:solidFill>
                            <a:schemeClr val="tx1"/>
                          </a:solidFill>
                          <a:effectLst/>
                          <a:latin typeface="+mn-lt"/>
                          <a:ea typeface="+mn-ea"/>
                          <a:cs typeface="+mn-cs"/>
                        </a:rPr>
                        <a:t>i</a:t>
                      </a:r>
                      <a:r>
                        <a:rPr lang="en-US" sz="1100" b="0" i="0" u="none" strike="noStrike" kern="1200" dirty="0" smtClean="0">
                          <a:solidFill>
                            <a:schemeClr val="tx1"/>
                          </a:solidFill>
                          <a:effectLst/>
                          <a:latin typeface="+mn-lt"/>
                          <a:ea typeface="+mn-ea"/>
                          <a:cs typeface="+mn-cs"/>
                        </a:rPr>
                        <a:t>. Place the selector lever on BURST </a:t>
                      </a:r>
                      <a:endParaRPr lang="en-US" sz="1100" b="0" dirty="0" smtClean="0">
                        <a:effectLst/>
                      </a:endParaRPr>
                    </a:p>
                    <a:p>
                      <a:pPr rtl="0"/>
                      <a:r>
                        <a:rPr lang="en-US" sz="1100" b="0" i="0" u="none" strike="noStrike" kern="1200" dirty="0" smtClean="0">
                          <a:solidFill>
                            <a:schemeClr val="tx1"/>
                          </a:solidFill>
                          <a:effectLst/>
                          <a:latin typeface="+mn-lt"/>
                          <a:ea typeface="+mn-ea"/>
                          <a:cs typeface="+mn-cs"/>
                        </a:rPr>
                        <a:t>j. Charge the weapon one time. </a:t>
                      </a:r>
                      <a:endParaRPr lang="en-US" sz="1100" b="0" dirty="0" smtClean="0">
                        <a:effectLst/>
                      </a:endParaRPr>
                    </a:p>
                    <a:p>
                      <a:pPr rtl="0"/>
                      <a:r>
                        <a:rPr lang="en-US" sz="1100" b="0" i="0" u="none" strike="noStrike" kern="1200" dirty="0" smtClean="0">
                          <a:solidFill>
                            <a:schemeClr val="tx1"/>
                          </a:solidFill>
                          <a:effectLst/>
                          <a:latin typeface="+mn-lt"/>
                          <a:ea typeface="+mn-ea"/>
                          <a:cs typeface="+mn-cs"/>
                        </a:rPr>
                        <a:t>k. Squeeze the trigger. </a:t>
                      </a:r>
                      <a:r>
                        <a:rPr lang="en-US" sz="1100" b="0" dirty="0" smtClean="0">
                          <a:effectLst/>
                        </a:rPr>
                        <a:t/>
                      </a:r>
                      <a:br>
                        <a:rPr lang="en-US" sz="1100" b="0" dirty="0" smtClean="0">
                          <a:effectLst/>
                        </a:rPr>
                      </a:br>
                      <a:r>
                        <a:rPr lang="en-US" sz="1100" b="1" i="0" u="none" strike="noStrike" kern="1200" dirty="0" smtClean="0">
                          <a:solidFill>
                            <a:schemeClr val="tx1"/>
                          </a:solidFill>
                          <a:effectLst/>
                          <a:latin typeface="+mn-lt"/>
                          <a:ea typeface="+mn-ea"/>
                          <a:cs typeface="+mn-cs"/>
                        </a:rPr>
                        <a:t>Note: Hammer should fall. </a:t>
                      </a:r>
                      <a:endParaRPr lang="en-US" sz="1100" b="0" dirty="0" smtClean="0">
                        <a:effectLst/>
                      </a:endParaRPr>
                    </a:p>
                    <a:p>
                      <a:pPr rtl="0"/>
                      <a:r>
                        <a:rPr lang="en-US" sz="1100" b="0" i="0" u="none" strike="noStrike" kern="1200" dirty="0" smtClean="0">
                          <a:solidFill>
                            <a:schemeClr val="tx1"/>
                          </a:solidFill>
                          <a:effectLst/>
                          <a:latin typeface="+mn-lt"/>
                          <a:ea typeface="+mn-ea"/>
                          <a:cs typeface="+mn-cs"/>
                        </a:rPr>
                        <a:t>l. Hold the trigger to the rear. </a:t>
                      </a:r>
                      <a:endParaRPr lang="en-US" sz="1100" b="0" dirty="0" smtClean="0">
                        <a:effectLst/>
                      </a:endParaRPr>
                    </a:p>
                    <a:p>
                      <a:pPr rtl="0"/>
                      <a:r>
                        <a:rPr lang="en-US" sz="1100" b="0" i="0" u="none" strike="noStrike" kern="1200" dirty="0" smtClean="0">
                          <a:solidFill>
                            <a:schemeClr val="tx1"/>
                          </a:solidFill>
                          <a:effectLst/>
                          <a:latin typeface="+mn-lt"/>
                          <a:ea typeface="+mn-ea"/>
                          <a:cs typeface="+mn-cs"/>
                        </a:rPr>
                        <a:t>m. Charge the weapon three times. </a:t>
                      </a:r>
                      <a:endParaRPr lang="en-US" sz="1100" b="0" dirty="0" smtClean="0">
                        <a:effectLst/>
                      </a:endParaRPr>
                    </a:p>
                    <a:p>
                      <a:pPr rtl="0"/>
                      <a:r>
                        <a:rPr lang="en-US" sz="1100" b="0" i="0" u="none" strike="noStrike" kern="1200" dirty="0" smtClean="0">
                          <a:solidFill>
                            <a:schemeClr val="tx1"/>
                          </a:solidFill>
                          <a:effectLst/>
                          <a:latin typeface="+mn-lt"/>
                          <a:ea typeface="+mn-ea"/>
                          <a:cs typeface="+mn-cs"/>
                        </a:rPr>
                        <a:t>n. Release the trigger. </a:t>
                      </a:r>
                      <a:endParaRPr lang="en-US" sz="1100" b="0" dirty="0" smtClean="0">
                        <a:effectLst/>
                      </a:endParaRPr>
                    </a:p>
                    <a:p>
                      <a:pPr rtl="0"/>
                      <a:r>
                        <a:rPr lang="en-US" sz="1100" b="0" i="0" u="none" strike="noStrike" kern="1200" dirty="0" smtClean="0">
                          <a:solidFill>
                            <a:schemeClr val="tx1"/>
                          </a:solidFill>
                          <a:effectLst/>
                          <a:latin typeface="+mn-lt"/>
                          <a:ea typeface="+mn-ea"/>
                          <a:cs typeface="+mn-cs"/>
                        </a:rPr>
                        <a:t>o. Squeeze the trigger. </a:t>
                      </a:r>
                    </a:p>
                    <a:p>
                      <a:pPr rtl="0"/>
                      <a:r>
                        <a:rPr lang="en-US" sz="1100" b="0" i="0" u="none" strike="noStrike" kern="1200" dirty="0" smtClean="0">
                          <a:solidFill>
                            <a:schemeClr val="tx1"/>
                          </a:solidFill>
                          <a:effectLst/>
                          <a:latin typeface="+mn-lt"/>
                          <a:ea typeface="+mn-ea"/>
                          <a:cs typeface="+mn-cs"/>
                        </a:rPr>
                        <a:t>7. Place weapon on safe</a:t>
                      </a:r>
                      <a:endParaRPr lang="en-US" sz="1100" b="0" dirty="0" smtClean="0">
                        <a:effectLst/>
                      </a:endParaRPr>
                    </a:p>
                    <a:p>
                      <a:r>
                        <a:rPr lang="en-US" dirty="0" smtClean="0"/>
                        <a:t/>
                      </a:r>
                      <a:br>
                        <a:rPr lang="en-US" dirty="0" smtClean="0"/>
                      </a:br>
                      <a:r>
                        <a:rPr lang="en-US" dirty="0" smtClean="0"/>
                        <a:t/>
                      </a:r>
                      <a:br>
                        <a:rPr lang="en-US" dirty="0" smtClean="0"/>
                      </a:br>
                      <a:endParaRPr lang="en-US" dirty="0"/>
                    </a:p>
                  </a:txBody>
                  <a:tcPr/>
                </a:tc>
                <a:extLst>
                  <a:ext uri="{0D108BD9-81ED-4DB2-BD59-A6C34878D82A}">
                    <a16:rowId xmlns:a16="http://schemas.microsoft.com/office/drawing/2014/main" val="1223873349"/>
                  </a:ext>
                </a:extLst>
              </a:tr>
            </a:tbl>
          </a:graphicData>
        </a:graphic>
      </p:graphicFrame>
    </p:spTree>
    <p:extLst>
      <p:ext uri="{BB962C8B-B14F-4D97-AF65-F5344CB8AC3E}">
        <p14:creationId xmlns:p14="http://schemas.microsoft.com/office/powerpoint/2010/main" val="30166008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382641461"/>
              </p:ext>
            </p:extLst>
          </p:nvPr>
        </p:nvGraphicFramePr>
        <p:xfrm>
          <a:off x="0" y="0"/>
          <a:ext cx="2657139" cy="2495575"/>
        </p:xfrm>
        <a:graphic>
          <a:graphicData uri="http://schemas.openxmlformats.org/drawingml/2006/table">
            <a:tbl>
              <a:tblPr firstRow="1" bandRow="1">
                <a:tableStyleId>{5940675A-B579-460E-94D1-54222C63F5DA}</a:tableStyleId>
              </a:tblPr>
              <a:tblGrid>
                <a:gridCol w="2657139">
                  <a:extLst>
                    <a:ext uri="{9D8B030D-6E8A-4147-A177-3AD203B41FA5}">
                      <a16:colId xmlns:a16="http://schemas.microsoft.com/office/drawing/2014/main" val="1093705826"/>
                    </a:ext>
                  </a:extLst>
                </a:gridCol>
              </a:tblGrid>
              <a:tr h="2495575">
                <a:tc>
                  <a:txBody>
                    <a:bodyPr/>
                    <a:lstStyle/>
                    <a:p>
                      <a:r>
                        <a:rPr lang="en-US" sz="1300" dirty="0" smtClean="0"/>
                        <a:t>        </a:t>
                      </a:r>
                      <a:r>
                        <a:rPr lang="en-US" sz="1300" b="1" u="sng" dirty="0" smtClean="0"/>
                        <a:t>Rules</a:t>
                      </a:r>
                      <a:r>
                        <a:rPr lang="en-US" sz="1300" b="1" u="sng" baseline="0" dirty="0" smtClean="0"/>
                        <a:t> of firearms safety</a:t>
                      </a:r>
                    </a:p>
                    <a:p>
                      <a:pPr marL="342900" indent="-342900">
                        <a:buFont typeface="+mj-lt"/>
                        <a:buAutoNum type="arabicPeriod"/>
                      </a:pPr>
                      <a:r>
                        <a:rPr lang="en-US" sz="1300" baseline="0" dirty="0" smtClean="0"/>
                        <a:t>Treat every weapon as if it is loaded</a:t>
                      </a:r>
                    </a:p>
                    <a:p>
                      <a:pPr marL="342900" indent="-342900">
                        <a:buFont typeface="+mj-lt"/>
                        <a:buAutoNum type="arabicPeriod"/>
                      </a:pPr>
                      <a:r>
                        <a:rPr lang="en-US" sz="1300" baseline="0" dirty="0" smtClean="0"/>
                        <a:t>Never point the weapon at anything you do not intend to destroy</a:t>
                      </a:r>
                    </a:p>
                    <a:p>
                      <a:pPr marL="342900" indent="-342900">
                        <a:buFont typeface="+mj-lt"/>
                        <a:buAutoNum type="arabicPeriod"/>
                      </a:pPr>
                      <a:r>
                        <a:rPr lang="en-US" sz="1300" baseline="0" dirty="0" smtClean="0"/>
                        <a:t>Keep your finger </a:t>
                      </a:r>
                      <a:r>
                        <a:rPr lang="en-US" sz="1300" baseline="0" dirty="0" smtClean="0"/>
                        <a:t>off the trigger until ready to fire</a:t>
                      </a:r>
                    </a:p>
                    <a:p>
                      <a:pPr marL="342900" indent="-342900">
                        <a:buFont typeface="+mj-lt"/>
                        <a:buAutoNum type="arabicPeriod"/>
                      </a:pPr>
                      <a:r>
                        <a:rPr lang="en-US" sz="1300" baseline="0" dirty="0" smtClean="0"/>
                        <a:t>Ensure positive identification of the target and its surroundings</a:t>
                      </a:r>
                      <a:endParaRPr lang="en-US" sz="1300" dirty="0"/>
                    </a:p>
                  </a:txBody>
                  <a:tcPr/>
                </a:tc>
                <a:extLst>
                  <a:ext uri="{0D108BD9-81ED-4DB2-BD59-A6C34878D82A}">
                    <a16:rowId xmlns:a16="http://schemas.microsoft.com/office/drawing/2014/main" val="1442977805"/>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279305155"/>
              </p:ext>
            </p:extLst>
          </p:nvPr>
        </p:nvGraphicFramePr>
        <p:xfrm>
          <a:off x="2657139" y="0"/>
          <a:ext cx="3572734" cy="1779295"/>
        </p:xfrm>
        <a:graphic>
          <a:graphicData uri="http://schemas.openxmlformats.org/drawingml/2006/table">
            <a:tbl>
              <a:tblPr firstRow="1" bandRow="1">
                <a:tableStyleId>{5940675A-B579-460E-94D1-54222C63F5DA}</a:tableStyleId>
              </a:tblPr>
              <a:tblGrid>
                <a:gridCol w="3572734">
                  <a:extLst>
                    <a:ext uri="{9D8B030D-6E8A-4147-A177-3AD203B41FA5}">
                      <a16:colId xmlns:a16="http://schemas.microsoft.com/office/drawing/2014/main" val="2361809676"/>
                    </a:ext>
                  </a:extLst>
                </a:gridCol>
              </a:tblGrid>
              <a:tr h="1779295">
                <a:tc>
                  <a:txBody>
                    <a:bodyPr/>
                    <a:lstStyle/>
                    <a:p>
                      <a:r>
                        <a:rPr lang="en-US" dirty="0" smtClean="0"/>
                        <a:t>        </a:t>
                      </a:r>
                      <a:r>
                        <a:rPr lang="en-US" sz="1300" b="1" u="sng" dirty="0" smtClean="0"/>
                        <a:t>Weapons</a:t>
                      </a:r>
                      <a:r>
                        <a:rPr lang="en-US" sz="1300" b="1" u="sng" baseline="0" dirty="0" smtClean="0"/>
                        <a:t> control status</a:t>
                      </a:r>
                    </a:p>
                    <a:p>
                      <a:r>
                        <a:rPr lang="en-US" sz="1300" b="1" u="sng" baseline="0" dirty="0" smtClean="0"/>
                        <a:t>Weapons hold</a:t>
                      </a:r>
                      <a:r>
                        <a:rPr lang="en-US" sz="1300" baseline="0" dirty="0" smtClean="0"/>
                        <a:t>: engage only if engaged or ordered to engage </a:t>
                      </a:r>
                    </a:p>
                    <a:p>
                      <a:r>
                        <a:rPr lang="en-US" sz="1300" b="1" i="0" u="sng" baseline="0" dirty="0" smtClean="0"/>
                        <a:t>Weapons tight</a:t>
                      </a:r>
                      <a:r>
                        <a:rPr lang="en-US" sz="1300" baseline="0" dirty="0" smtClean="0"/>
                        <a:t>: Engage only if target is positively identified as enemy</a:t>
                      </a:r>
                    </a:p>
                    <a:p>
                      <a:r>
                        <a:rPr lang="en-US" sz="1300" b="1" u="sng" baseline="0" dirty="0" smtClean="0"/>
                        <a:t>Weapons free</a:t>
                      </a:r>
                      <a:r>
                        <a:rPr lang="en-US" sz="1300" baseline="0" dirty="0" smtClean="0"/>
                        <a:t>: Engage targets not positively identified as friendly </a:t>
                      </a:r>
                      <a:endParaRPr lang="en-US" sz="1300" dirty="0"/>
                    </a:p>
                  </a:txBody>
                  <a:tcPr/>
                </a:tc>
                <a:extLst>
                  <a:ext uri="{0D108BD9-81ED-4DB2-BD59-A6C34878D82A}">
                    <a16:rowId xmlns:a16="http://schemas.microsoft.com/office/drawing/2014/main" val="336216652"/>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1803670252"/>
              </p:ext>
            </p:extLst>
          </p:nvPr>
        </p:nvGraphicFramePr>
        <p:xfrm>
          <a:off x="0" y="2495574"/>
          <a:ext cx="2657139" cy="4362425"/>
        </p:xfrm>
        <a:graphic>
          <a:graphicData uri="http://schemas.openxmlformats.org/drawingml/2006/table">
            <a:tbl>
              <a:tblPr firstRow="1" bandRow="1">
                <a:tableStyleId>{5940675A-B579-460E-94D1-54222C63F5DA}</a:tableStyleId>
              </a:tblPr>
              <a:tblGrid>
                <a:gridCol w="2657139">
                  <a:extLst>
                    <a:ext uri="{9D8B030D-6E8A-4147-A177-3AD203B41FA5}">
                      <a16:colId xmlns:a16="http://schemas.microsoft.com/office/drawing/2014/main" val="3924171525"/>
                    </a:ext>
                  </a:extLst>
                </a:gridCol>
              </a:tblGrid>
              <a:tr h="4362425">
                <a:tc>
                  <a:txBody>
                    <a:bodyPr/>
                    <a:lstStyle/>
                    <a:p>
                      <a:r>
                        <a:rPr lang="en-US" sz="1300" dirty="0" smtClean="0"/>
                        <a:t>         </a:t>
                      </a:r>
                      <a:r>
                        <a:rPr lang="en-US" sz="1300" b="1" u="sng" dirty="0" smtClean="0"/>
                        <a:t>Three stages of ballistics</a:t>
                      </a:r>
                    </a:p>
                    <a:p>
                      <a:pPr marL="342900" indent="-342900">
                        <a:buFont typeface="+mj-lt"/>
                        <a:buAutoNum type="arabicPeriod"/>
                      </a:pPr>
                      <a:r>
                        <a:rPr lang="en-US" sz="1300" b="1" u="sng" dirty="0" smtClean="0"/>
                        <a:t>Internal</a:t>
                      </a:r>
                      <a:r>
                        <a:rPr lang="en-US" sz="1300" dirty="0" smtClean="0"/>
                        <a:t>: </a:t>
                      </a:r>
                      <a:r>
                        <a:rPr lang="en-US" sz="1300" b="0" i="0" u="none" strike="noStrike" kern="1200" dirty="0" smtClean="0">
                          <a:solidFill>
                            <a:schemeClr val="tx1"/>
                          </a:solidFill>
                          <a:effectLst/>
                          <a:latin typeface="+mn-lt"/>
                          <a:ea typeface="+mn-ea"/>
                          <a:cs typeface="+mn-cs"/>
                        </a:rPr>
                        <a:t>Internal ballistics begin from the time the firing pin strikes the primer to the time the bullet leaves the muzzle</a:t>
                      </a:r>
                      <a:endParaRPr lang="en-US" sz="1300" dirty="0" smtClean="0"/>
                    </a:p>
                    <a:p>
                      <a:pPr marL="342900" indent="-342900">
                        <a:buFont typeface="+mj-lt"/>
                        <a:buAutoNum type="arabicPeriod"/>
                      </a:pPr>
                      <a:r>
                        <a:rPr lang="en-US" sz="1300" b="1" u="sng" dirty="0" smtClean="0"/>
                        <a:t>External: </a:t>
                      </a:r>
                      <a:r>
                        <a:rPr lang="en-US" sz="1300" b="0" i="0" u="none" strike="noStrike" kern="1200" dirty="0" smtClean="0">
                          <a:solidFill>
                            <a:schemeClr val="tx1"/>
                          </a:solidFill>
                          <a:effectLst/>
                          <a:latin typeface="+mn-lt"/>
                          <a:ea typeface="+mn-ea"/>
                          <a:cs typeface="+mn-cs"/>
                        </a:rPr>
                        <a:t>is the study of the physical actions and effects of gravity, drag, and wind along the projectile’s flight to the target.</a:t>
                      </a:r>
                      <a:endParaRPr lang="en-US" sz="1300" dirty="0" smtClean="0"/>
                    </a:p>
                    <a:p>
                      <a:pPr marL="342900" indent="-342900">
                        <a:buFont typeface="+mj-lt"/>
                        <a:buAutoNum type="arabicPeriod"/>
                      </a:pPr>
                      <a:r>
                        <a:rPr lang="en-US" sz="1300" b="1" u="sng" dirty="0" smtClean="0"/>
                        <a:t>Terminal: </a:t>
                      </a:r>
                      <a:r>
                        <a:rPr lang="en-US" sz="1300" b="0" i="0" u="none" strike="noStrike" kern="1200" dirty="0" smtClean="0">
                          <a:solidFill>
                            <a:schemeClr val="tx1"/>
                          </a:solidFill>
                          <a:effectLst/>
                          <a:latin typeface="+mn-lt"/>
                          <a:ea typeface="+mn-ea"/>
                          <a:cs typeface="+mn-cs"/>
                        </a:rPr>
                        <a:t> The science of the actions of a projectile from the time it strikes an object until it comes to rest (called terminal rest)</a:t>
                      </a:r>
                      <a:endParaRPr lang="en-US" sz="1300" dirty="0"/>
                    </a:p>
                  </a:txBody>
                  <a:tcPr/>
                </a:tc>
                <a:extLst>
                  <a:ext uri="{0D108BD9-81ED-4DB2-BD59-A6C34878D82A}">
                    <a16:rowId xmlns:a16="http://schemas.microsoft.com/office/drawing/2014/main" val="4129626388"/>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202291564"/>
              </p:ext>
            </p:extLst>
          </p:nvPr>
        </p:nvGraphicFramePr>
        <p:xfrm>
          <a:off x="2657139" y="1779295"/>
          <a:ext cx="3572734" cy="914400"/>
        </p:xfrm>
        <a:graphic>
          <a:graphicData uri="http://schemas.openxmlformats.org/drawingml/2006/table">
            <a:tbl>
              <a:tblPr firstRow="1" bandRow="1">
                <a:tableStyleId>{5940675A-B579-460E-94D1-54222C63F5DA}</a:tableStyleId>
              </a:tblPr>
              <a:tblGrid>
                <a:gridCol w="3572734">
                  <a:extLst>
                    <a:ext uri="{9D8B030D-6E8A-4147-A177-3AD203B41FA5}">
                      <a16:colId xmlns:a16="http://schemas.microsoft.com/office/drawing/2014/main" val="541091771"/>
                    </a:ext>
                  </a:extLst>
                </a:gridCol>
              </a:tblGrid>
              <a:tr h="914400">
                <a:tc>
                  <a:txBody>
                    <a:bodyPr/>
                    <a:lstStyle/>
                    <a:p>
                      <a:r>
                        <a:rPr lang="en-US" sz="1300" b="1" u="sng" dirty="0" smtClean="0"/>
                        <a:t>The Shot Process</a:t>
                      </a:r>
                      <a:r>
                        <a:rPr lang="en-US" sz="1300" dirty="0" smtClean="0"/>
                        <a:t>: </a:t>
                      </a:r>
                      <a:r>
                        <a:rPr lang="en-US" sz="1300" b="0" i="0" u="none" strike="noStrike" kern="1200" dirty="0" smtClean="0">
                          <a:solidFill>
                            <a:schemeClr val="tx1"/>
                          </a:solidFill>
                          <a:effectLst/>
                          <a:latin typeface="+mn-lt"/>
                          <a:ea typeface="+mn-ea"/>
                          <a:cs typeface="+mn-cs"/>
                        </a:rPr>
                        <a:t>The basic outline of an individual engagement sequence all firers consider during an engagement, regardless of the weapon employed. </a:t>
                      </a:r>
                      <a:endParaRPr lang="en-US" sz="1300" dirty="0"/>
                    </a:p>
                  </a:txBody>
                  <a:tcPr/>
                </a:tc>
                <a:extLst>
                  <a:ext uri="{0D108BD9-81ED-4DB2-BD59-A6C34878D82A}">
                    <a16:rowId xmlns:a16="http://schemas.microsoft.com/office/drawing/2014/main" val="205655271"/>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2691017971"/>
              </p:ext>
            </p:extLst>
          </p:nvPr>
        </p:nvGraphicFramePr>
        <p:xfrm>
          <a:off x="2678056" y="2663215"/>
          <a:ext cx="3551817" cy="502920"/>
        </p:xfrm>
        <a:graphic>
          <a:graphicData uri="http://schemas.openxmlformats.org/drawingml/2006/table">
            <a:tbl>
              <a:tblPr firstRow="1" bandRow="1">
                <a:tableStyleId>{5940675A-B579-460E-94D1-54222C63F5DA}</a:tableStyleId>
              </a:tblPr>
              <a:tblGrid>
                <a:gridCol w="3551817">
                  <a:extLst>
                    <a:ext uri="{9D8B030D-6E8A-4147-A177-3AD203B41FA5}">
                      <a16:colId xmlns:a16="http://schemas.microsoft.com/office/drawing/2014/main" val="2587275034"/>
                    </a:ext>
                  </a:extLst>
                </a:gridCol>
              </a:tblGrid>
              <a:tr h="370840">
                <a:tc>
                  <a:txBody>
                    <a:bodyPr/>
                    <a:lstStyle/>
                    <a:p>
                      <a:r>
                        <a:rPr lang="en-US" sz="1400" b="1" u="none" dirty="0" smtClean="0"/>
                        <a:t>     </a:t>
                      </a:r>
                      <a:r>
                        <a:rPr lang="en-US" sz="1300" b="1" u="sng" dirty="0" smtClean="0"/>
                        <a:t>Functional elements of the shot process </a:t>
                      </a:r>
                    </a:p>
                    <a:p>
                      <a:r>
                        <a:rPr lang="en-US" sz="1300" b="0" u="none" dirty="0" smtClean="0"/>
                        <a:t>Stability</a:t>
                      </a:r>
                      <a:r>
                        <a:rPr lang="en-US" sz="1300" b="0" u="none" baseline="0" dirty="0" smtClean="0"/>
                        <a:t>, Aim, Control, Movement</a:t>
                      </a:r>
                      <a:endParaRPr lang="en-US" sz="1300" b="0" u="none" dirty="0"/>
                    </a:p>
                  </a:txBody>
                  <a:tcPr/>
                </a:tc>
                <a:extLst>
                  <a:ext uri="{0D108BD9-81ED-4DB2-BD59-A6C34878D82A}">
                    <a16:rowId xmlns:a16="http://schemas.microsoft.com/office/drawing/2014/main" val="3338165916"/>
                  </a:ext>
                </a:extLst>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3736939167"/>
              </p:ext>
            </p:extLst>
          </p:nvPr>
        </p:nvGraphicFramePr>
        <p:xfrm>
          <a:off x="2657139" y="3166135"/>
          <a:ext cx="3572734" cy="640080"/>
        </p:xfrm>
        <a:graphic>
          <a:graphicData uri="http://schemas.openxmlformats.org/drawingml/2006/table">
            <a:tbl>
              <a:tblPr firstRow="1" bandRow="1">
                <a:tableStyleId>{5940675A-B579-460E-94D1-54222C63F5DA}</a:tableStyleId>
              </a:tblPr>
              <a:tblGrid>
                <a:gridCol w="3572734">
                  <a:extLst>
                    <a:ext uri="{9D8B030D-6E8A-4147-A177-3AD203B41FA5}">
                      <a16:colId xmlns:a16="http://schemas.microsoft.com/office/drawing/2014/main" val="1235524282"/>
                    </a:ext>
                  </a:extLst>
                </a:gridCol>
              </a:tblGrid>
              <a:tr h="640080">
                <a:tc>
                  <a:txBody>
                    <a:bodyPr/>
                    <a:lstStyle/>
                    <a:p>
                      <a:r>
                        <a:rPr lang="en-US" sz="1300" dirty="0" smtClean="0"/>
                        <a:t>        </a:t>
                      </a:r>
                      <a:r>
                        <a:rPr lang="en-US" sz="1300" b="1" u="sng" dirty="0" smtClean="0"/>
                        <a:t>Two movement techniques</a:t>
                      </a:r>
                      <a:r>
                        <a:rPr lang="en-US" sz="1300" b="1" u="sng" baseline="0" dirty="0" smtClean="0"/>
                        <a:t> </a:t>
                      </a:r>
                    </a:p>
                    <a:p>
                      <a:r>
                        <a:rPr lang="en-US" sz="1300" dirty="0" smtClean="0"/>
                        <a:t>Vertical,</a:t>
                      </a:r>
                      <a:r>
                        <a:rPr lang="en-US" sz="1300" baseline="0" dirty="0" smtClean="0"/>
                        <a:t> Horizontal </a:t>
                      </a:r>
                      <a:endParaRPr lang="en-US" sz="1300" dirty="0"/>
                    </a:p>
                  </a:txBody>
                  <a:tcPr/>
                </a:tc>
                <a:extLst>
                  <a:ext uri="{0D108BD9-81ED-4DB2-BD59-A6C34878D82A}">
                    <a16:rowId xmlns:a16="http://schemas.microsoft.com/office/drawing/2014/main" val="1583210354"/>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3090996509"/>
              </p:ext>
            </p:extLst>
          </p:nvPr>
        </p:nvGraphicFramePr>
        <p:xfrm>
          <a:off x="2657139" y="3821455"/>
          <a:ext cx="3572734" cy="523238"/>
        </p:xfrm>
        <a:graphic>
          <a:graphicData uri="http://schemas.openxmlformats.org/drawingml/2006/table">
            <a:tbl>
              <a:tblPr firstRow="1" bandRow="1">
                <a:tableStyleId>{5940675A-B579-460E-94D1-54222C63F5DA}</a:tableStyleId>
              </a:tblPr>
              <a:tblGrid>
                <a:gridCol w="3572734">
                  <a:extLst>
                    <a:ext uri="{9D8B030D-6E8A-4147-A177-3AD203B41FA5}">
                      <a16:colId xmlns:a16="http://schemas.microsoft.com/office/drawing/2014/main" val="2779226443"/>
                    </a:ext>
                  </a:extLst>
                </a:gridCol>
              </a:tblGrid>
              <a:tr h="523238">
                <a:tc>
                  <a:txBody>
                    <a:bodyPr/>
                    <a:lstStyle/>
                    <a:p>
                      <a:r>
                        <a:rPr lang="en-US" sz="1300" b="1" u="sng" dirty="0" smtClean="0"/>
                        <a:t>Three</a:t>
                      </a:r>
                      <a:r>
                        <a:rPr lang="en-US" sz="1300" b="1" u="sng" baseline="0" dirty="0" smtClean="0"/>
                        <a:t> components of weapons handling</a:t>
                      </a:r>
                    </a:p>
                    <a:p>
                      <a:r>
                        <a:rPr lang="en-US" sz="1300" b="0" u="none" baseline="0" dirty="0" smtClean="0"/>
                        <a:t>The soldier, the weapon, the environment</a:t>
                      </a:r>
                      <a:endParaRPr lang="en-US" sz="1300" b="0" u="none" dirty="0"/>
                    </a:p>
                  </a:txBody>
                  <a:tcPr/>
                </a:tc>
                <a:extLst>
                  <a:ext uri="{0D108BD9-81ED-4DB2-BD59-A6C34878D82A}">
                    <a16:rowId xmlns:a16="http://schemas.microsoft.com/office/drawing/2014/main" val="1638218233"/>
                  </a:ext>
                </a:extLst>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4262084166"/>
              </p:ext>
            </p:extLst>
          </p:nvPr>
        </p:nvGraphicFramePr>
        <p:xfrm>
          <a:off x="6229873" y="0"/>
          <a:ext cx="2752762" cy="5044440"/>
        </p:xfrm>
        <a:graphic>
          <a:graphicData uri="http://schemas.openxmlformats.org/drawingml/2006/table">
            <a:tbl>
              <a:tblPr firstRow="1" bandRow="1">
                <a:tableStyleId>{5940675A-B579-460E-94D1-54222C63F5DA}</a:tableStyleId>
              </a:tblPr>
              <a:tblGrid>
                <a:gridCol w="2752762">
                  <a:extLst>
                    <a:ext uri="{9D8B030D-6E8A-4147-A177-3AD203B41FA5}">
                      <a16:colId xmlns:a16="http://schemas.microsoft.com/office/drawing/2014/main" val="1423282276"/>
                    </a:ext>
                  </a:extLst>
                </a:gridCol>
              </a:tblGrid>
              <a:tr h="4915348">
                <a:tc>
                  <a:txBody>
                    <a:bodyPr/>
                    <a:lstStyle/>
                    <a:p>
                      <a:pPr algn="ctr"/>
                      <a:r>
                        <a:rPr lang="en-US" sz="1300" b="1" dirty="0" smtClean="0"/>
                        <a:t>Weapons safety status </a:t>
                      </a:r>
                    </a:p>
                    <a:p>
                      <a:pPr algn="l"/>
                      <a:r>
                        <a:rPr lang="en-US" sz="1300" b="1" u="sng" dirty="0" smtClean="0"/>
                        <a:t>Green: </a:t>
                      </a:r>
                      <a:r>
                        <a:rPr lang="en-US" sz="1300" b="0" i="0" u="none" strike="noStrike" kern="1200" dirty="0" smtClean="0">
                          <a:solidFill>
                            <a:schemeClr val="tx1"/>
                          </a:solidFill>
                          <a:effectLst/>
                          <a:latin typeface="+mn-lt"/>
                          <a:ea typeface="+mn-ea"/>
                          <a:cs typeface="+mn-cs"/>
                        </a:rPr>
                        <a:t>The weapon’s magazine is removed, its chamber is empty, its bolt is locked open or forward, and the selector is set to SAFE</a:t>
                      </a:r>
                    </a:p>
                    <a:p>
                      <a:pPr rtl="0"/>
                      <a:r>
                        <a:rPr lang="en-US" sz="1300" b="1" i="0" u="sng" strike="noStrike" kern="1200" dirty="0" smtClean="0">
                          <a:solidFill>
                            <a:schemeClr val="tx1"/>
                          </a:solidFill>
                          <a:effectLst/>
                          <a:latin typeface="+mn-lt"/>
                          <a:ea typeface="+mn-ea"/>
                          <a:cs typeface="+mn-cs"/>
                        </a:rPr>
                        <a:t>Amber: </a:t>
                      </a:r>
                      <a:r>
                        <a:rPr lang="en-US" sz="1300" b="0" i="0" u="none" strike="noStrike" kern="1200" dirty="0" smtClean="0">
                          <a:solidFill>
                            <a:schemeClr val="tx1"/>
                          </a:solidFill>
                          <a:effectLst/>
                          <a:latin typeface="+mn-lt"/>
                          <a:ea typeface="+mn-ea"/>
                          <a:cs typeface="+mn-cs"/>
                        </a:rPr>
                        <a:t> A magazine is locked into the magazine well of the weapon, the bolt is forward on an EMPTY chamber, the ejection port cover should be CLOSED, and the selector should be set to SAFE</a:t>
                      </a:r>
                      <a:endParaRPr lang="en-US" sz="1300" b="0" dirty="0" smtClean="0">
                        <a:effectLst/>
                      </a:endParaRPr>
                    </a:p>
                    <a:p>
                      <a:r>
                        <a:rPr lang="en-US" sz="1300" b="1" u="sng" dirty="0" smtClean="0"/>
                        <a:t>Red: </a:t>
                      </a:r>
                      <a:r>
                        <a:rPr lang="en-US" sz="1300" b="0" i="0" u="none" strike="noStrike" kern="1200" dirty="0" smtClean="0">
                          <a:solidFill>
                            <a:schemeClr val="tx1"/>
                          </a:solidFill>
                          <a:effectLst/>
                          <a:latin typeface="+mn-lt"/>
                          <a:ea typeface="+mn-ea"/>
                          <a:cs typeface="+mn-cs"/>
                        </a:rPr>
                        <a:t>The weapon’s magazine is inserted, a round is in the chamber, the bolt is forward and locked, the ejection port cover is closed, and the selector is set to SAFE.</a:t>
                      </a:r>
                    </a:p>
                    <a:p>
                      <a:r>
                        <a:rPr lang="en-US" sz="1300" b="1" i="0" u="sng" strike="noStrike" kern="1200" dirty="0" smtClean="0">
                          <a:solidFill>
                            <a:schemeClr val="tx1"/>
                          </a:solidFill>
                          <a:effectLst/>
                          <a:latin typeface="+mn-lt"/>
                          <a:ea typeface="+mn-ea"/>
                          <a:cs typeface="+mn-cs"/>
                        </a:rPr>
                        <a:t>Black: </a:t>
                      </a:r>
                      <a:r>
                        <a:rPr lang="en-US" sz="1300" b="0" i="0" u="none" strike="noStrike" kern="1200" dirty="0" smtClean="0">
                          <a:solidFill>
                            <a:schemeClr val="tx1"/>
                          </a:solidFill>
                          <a:effectLst/>
                          <a:latin typeface="+mn-lt"/>
                          <a:ea typeface="+mn-ea"/>
                          <a:cs typeface="+mn-cs"/>
                        </a:rPr>
                        <a:t>A magazine is locked in the magazine well, the bolt is forward with a Round chambered, the ejection port cover is CLOSED or OPEN, Selector is on Fire and the Shooter’s Finger is on the Trigger because they have initiated their Shot Process</a:t>
                      </a:r>
                      <a:r>
                        <a:rPr lang="en-US" sz="1400" dirty="0" smtClean="0"/>
                        <a:t/>
                      </a:r>
                      <a:br>
                        <a:rPr lang="en-US" sz="1400" dirty="0" smtClean="0"/>
                      </a:br>
                      <a:endParaRPr lang="en-US" sz="1300" dirty="0"/>
                    </a:p>
                  </a:txBody>
                  <a:tcPr/>
                </a:tc>
                <a:extLst>
                  <a:ext uri="{0D108BD9-81ED-4DB2-BD59-A6C34878D82A}">
                    <a16:rowId xmlns:a16="http://schemas.microsoft.com/office/drawing/2014/main" val="3910705806"/>
                  </a:ext>
                </a:extLst>
              </a:tr>
            </a:tbl>
          </a:graphicData>
        </a:graphic>
      </p:graphicFrame>
      <p:graphicFrame>
        <p:nvGraphicFramePr>
          <p:cNvPr id="12" name="Table 11"/>
          <p:cNvGraphicFramePr>
            <a:graphicFrameLocks noGrp="1"/>
          </p:cNvGraphicFramePr>
          <p:nvPr>
            <p:extLst>
              <p:ext uri="{D42A27DB-BD31-4B8C-83A1-F6EECF244321}">
                <p14:modId xmlns:p14="http://schemas.microsoft.com/office/powerpoint/2010/main" val="2210936293"/>
              </p:ext>
            </p:extLst>
          </p:nvPr>
        </p:nvGraphicFramePr>
        <p:xfrm>
          <a:off x="2678056" y="4344695"/>
          <a:ext cx="1420607" cy="2513304"/>
        </p:xfrm>
        <a:graphic>
          <a:graphicData uri="http://schemas.openxmlformats.org/drawingml/2006/table">
            <a:tbl>
              <a:tblPr firstRow="1" bandRow="1">
                <a:tableStyleId>{5940675A-B579-460E-94D1-54222C63F5DA}</a:tableStyleId>
              </a:tblPr>
              <a:tblGrid>
                <a:gridCol w="1420607">
                  <a:extLst>
                    <a:ext uri="{9D8B030D-6E8A-4147-A177-3AD203B41FA5}">
                      <a16:colId xmlns:a16="http://schemas.microsoft.com/office/drawing/2014/main" val="1333660862"/>
                    </a:ext>
                  </a:extLst>
                </a:gridCol>
              </a:tblGrid>
              <a:tr h="2513304">
                <a:tc>
                  <a:txBody>
                    <a:bodyPr/>
                    <a:lstStyle/>
                    <a:p>
                      <a:pPr algn="ctr"/>
                      <a:r>
                        <a:rPr lang="en-US" sz="1200" b="1" u="sng" dirty="0" smtClean="0"/>
                        <a:t>8 Cycles of function </a:t>
                      </a:r>
                    </a:p>
                    <a:p>
                      <a:pPr marL="228600" indent="-228600" algn="l">
                        <a:buFont typeface="+mj-lt"/>
                        <a:buAutoNum type="arabicPeriod"/>
                      </a:pPr>
                      <a:r>
                        <a:rPr lang="en-US" sz="1200" b="0" u="none" dirty="0" smtClean="0"/>
                        <a:t>Feeding</a:t>
                      </a:r>
                    </a:p>
                    <a:p>
                      <a:pPr marL="228600" indent="-228600" algn="l">
                        <a:buFont typeface="+mj-lt"/>
                        <a:buAutoNum type="arabicPeriod"/>
                      </a:pPr>
                      <a:r>
                        <a:rPr lang="en-US" sz="1200" b="0" u="none" dirty="0" smtClean="0"/>
                        <a:t>Chambering</a:t>
                      </a:r>
                    </a:p>
                    <a:p>
                      <a:pPr marL="228600" indent="-228600" algn="l">
                        <a:buFont typeface="+mj-lt"/>
                        <a:buAutoNum type="arabicPeriod"/>
                      </a:pPr>
                      <a:r>
                        <a:rPr lang="en-US" sz="1200" b="0" u="none" dirty="0" smtClean="0"/>
                        <a:t>Locking</a:t>
                      </a:r>
                    </a:p>
                    <a:p>
                      <a:pPr marL="228600" indent="-228600" algn="l">
                        <a:buFont typeface="+mj-lt"/>
                        <a:buAutoNum type="arabicPeriod"/>
                      </a:pPr>
                      <a:r>
                        <a:rPr lang="en-US" sz="1200" b="0" u="none" dirty="0" smtClean="0"/>
                        <a:t>Firing</a:t>
                      </a:r>
                    </a:p>
                    <a:p>
                      <a:pPr marL="228600" indent="-228600" algn="l">
                        <a:buFont typeface="+mj-lt"/>
                        <a:buAutoNum type="arabicPeriod"/>
                      </a:pPr>
                      <a:r>
                        <a:rPr lang="en-US" sz="1200" b="0" u="none" dirty="0" smtClean="0"/>
                        <a:t>Unlocking</a:t>
                      </a:r>
                    </a:p>
                    <a:p>
                      <a:pPr marL="228600" indent="-228600" algn="l">
                        <a:buFont typeface="+mj-lt"/>
                        <a:buAutoNum type="arabicPeriod"/>
                      </a:pPr>
                      <a:r>
                        <a:rPr lang="en-US" sz="1200" b="0" u="none" dirty="0" smtClean="0"/>
                        <a:t>Extraction</a:t>
                      </a:r>
                    </a:p>
                    <a:p>
                      <a:pPr marL="228600" indent="-228600" algn="l">
                        <a:buFont typeface="+mj-lt"/>
                        <a:buAutoNum type="arabicPeriod"/>
                      </a:pPr>
                      <a:r>
                        <a:rPr lang="en-US" sz="1200" b="0" u="none" dirty="0" smtClean="0"/>
                        <a:t>Ejection</a:t>
                      </a:r>
                    </a:p>
                    <a:p>
                      <a:pPr marL="228600" indent="-228600" algn="l">
                        <a:buFont typeface="+mj-lt"/>
                        <a:buAutoNum type="arabicPeriod"/>
                      </a:pPr>
                      <a:r>
                        <a:rPr lang="en-US" sz="1200" b="0" u="none" dirty="0" smtClean="0"/>
                        <a:t>Cocking</a:t>
                      </a:r>
                      <a:r>
                        <a:rPr lang="en-US" sz="1200" b="0" u="none" baseline="0" dirty="0" smtClean="0"/>
                        <a:t> </a:t>
                      </a:r>
                      <a:endParaRPr lang="en-US" sz="1200" b="0" u="none" dirty="0" smtClean="0"/>
                    </a:p>
                  </a:txBody>
                  <a:tcPr/>
                </a:tc>
                <a:extLst>
                  <a:ext uri="{0D108BD9-81ED-4DB2-BD59-A6C34878D82A}">
                    <a16:rowId xmlns:a16="http://schemas.microsoft.com/office/drawing/2014/main" val="717864066"/>
                  </a:ext>
                </a:extLst>
              </a:tr>
            </a:tbl>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4157056489"/>
              </p:ext>
            </p:extLst>
          </p:nvPr>
        </p:nvGraphicFramePr>
        <p:xfrm>
          <a:off x="4108822" y="4344694"/>
          <a:ext cx="2121051" cy="1249281"/>
        </p:xfrm>
        <a:graphic>
          <a:graphicData uri="http://schemas.openxmlformats.org/drawingml/2006/table">
            <a:tbl>
              <a:tblPr firstRow="1" bandRow="1">
                <a:tableStyleId>{5940675A-B579-460E-94D1-54222C63F5DA}</a:tableStyleId>
              </a:tblPr>
              <a:tblGrid>
                <a:gridCol w="2121051">
                  <a:extLst>
                    <a:ext uri="{9D8B030D-6E8A-4147-A177-3AD203B41FA5}">
                      <a16:colId xmlns:a16="http://schemas.microsoft.com/office/drawing/2014/main" val="3057216744"/>
                    </a:ext>
                  </a:extLst>
                </a:gridCol>
              </a:tblGrid>
              <a:tr h="1249281">
                <a:tc>
                  <a:txBody>
                    <a:bodyPr/>
                    <a:lstStyle/>
                    <a:p>
                      <a:pPr algn="ctr"/>
                      <a:r>
                        <a:rPr lang="en-US" sz="1200" b="1" u="sng" dirty="0" smtClean="0"/>
                        <a:t>Immediate action</a:t>
                      </a:r>
                    </a:p>
                    <a:p>
                      <a:pPr algn="ctr"/>
                      <a:r>
                        <a:rPr lang="en-US" sz="1200" b="1" u="none" dirty="0" smtClean="0"/>
                        <a:t>TAP!</a:t>
                      </a:r>
                    </a:p>
                    <a:p>
                      <a:pPr algn="ctr"/>
                      <a:r>
                        <a:rPr lang="en-US" sz="1200" b="1" u="none" dirty="0" smtClean="0"/>
                        <a:t>RACK!!</a:t>
                      </a:r>
                    </a:p>
                    <a:p>
                      <a:pPr algn="ctr"/>
                      <a:r>
                        <a:rPr lang="en-US" sz="1200" b="1" u="none" dirty="0" smtClean="0"/>
                        <a:t>REASSESS!!!</a:t>
                      </a:r>
                      <a:endParaRPr lang="en-US" sz="1200" b="1" u="none" dirty="0"/>
                    </a:p>
                  </a:txBody>
                  <a:tcPr/>
                </a:tc>
                <a:extLst>
                  <a:ext uri="{0D108BD9-81ED-4DB2-BD59-A6C34878D82A}">
                    <a16:rowId xmlns:a16="http://schemas.microsoft.com/office/drawing/2014/main" val="2859518560"/>
                  </a:ext>
                </a:extLst>
              </a:tr>
            </a:tbl>
          </a:graphicData>
        </a:graphic>
      </p:graphicFrame>
      <p:graphicFrame>
        <p:nvGraphicFramePr>
          <p:cNvPr id="14" name="Table 13"/>
          <p:cNvGraphicFramePr>
            <a:graphicFrameLocks noGrp="1"/>
          </p:cNvGraphicFramePr>
          <p:nvPr>
            <p:extLst>
              <p:ext uri="{D42A27DB-BD31-4B8C-83A1-F6EECF244321}">
                <p14:modId xmlns:p14="http://schemas.microsoft.com/office/powerpoint/2010/main" val="1127095724"/>
              </p:ext>
            </p:extLst>
          </p:nvPr>
        </p:nvGraphicFramePr>
        <p:xfrm>
          <a:off x="4098664" y="5593975"/>
          <a:ext cx="2131210" cy="1264023"/>
        </p:xfrm>
        <a:graphic>
          <a:graphicData uri="http://schemas.openxmlformats.org/drawingml/2006/table">
            <a:tbl>
              <a:tblPr firstRow="1" bandRow="1">
                <a:tableStyleId>{5940675A-B579-460E-94D1-54222C63F5DA}</a:tableStyleId>
              </a:tblPr>
              <a:tblGrid>
                <a:gridCol w="2131210">
                  <a:extLst>
                    <a:ext uri="{9D8B030D-6E8A-4147-A177-3AD203B41FA5}">
                      <a16:colId xmlns:a16="http://schemas.microsoft.com/office/drawing/2014/main" val="641855359"/>
                    </a:ext>
                  </a:extLst>
                </a:gridCol>
              </a:tblGrid>
              <a:tr h="1264023">
                <a:tc>
                  <a:txBody>
                    <a:bodyPr/>
                    <a:lstStyle/>
                    <a:p>
                      <a:pPr algn="ctr"/>
                      <a:r>
                        <a:rPr lang="en-US" sz="1300" b="1" u="sng" dirty="0" smtClean="0"/>
                        <a:t>Four functions</a:t>
                      </a:r>
                      <a:r>
                        <a:rPr lang="en-US" sz="1300" b="1" u="sng" baseline="0" dirty="0" smtClean="0"/>
                        <a:t> of stability </a:t>
                      </a:r>
                    </a:p>
                    <a:p>
                      <a:pPr algn="ctr"/>
                      <a:r>
                        <a:rPr lang="en-US" sz="1300" b="0" u="none" baseline="0" dirty="0" smtClean="0"/>
                        <a:t>Support, Muscle relaxation, Natural point of aim, Recoil management</a:t>
                      </a:r>
                      <a:endParaRPr lang="en-US" sz="1300" b="0" u="none" dirty="0"/>
                    </a:p>
                  </a:txBody>
                  <a:tcPr/>
                </a:tc>
                <a:extLst>
                  <a:ext uri="{0D108BD9-81ED-4DB2-BD59-A6C34878D82A}">
                    <a16:rowId xmlns:a16="http://schemas.microsoft.com/office/drawing/2014/main" val="2623070764"/>
                  </a:ext>
                </a:extLst>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2470447625"/>
              </p:ext>
            </p:extLst>
          </p:nvPr>
        </p:nvGraphicFramePr>
        <p:xfrm>
          <a:off x="8982635" y="0"/>
          <a:ext cx="2969111" cy="1703094"/>
        </p:xfrm>
        <a:graphic>
          <a:graphicData uri="http://schemas.openxmlformats.org/drawingml/2006/table">
            <a:tbl>
              <a:tblPr firstRow="1" bandRow="1">
                <a:tableStyleId>{5940675A-B579-460E-94D1-54222C63F5DA}</a:tableStyleId>
              </a:tblPr>
              <a:tblGrid>
                <a:gridCol w="2969111">
                  <a:extLst>
                    <a:ext uri="{9D8B030D-6E8A-4147-A177-3AD203B41FA5}">
                      <a16:colId xmlns:a16="http://schemas.microsoft.com/office/drawing/2014/main" val="4262226294"/>
                    </a:ext>
                  </a:extLst>
                </a:gridCol>
              </a:tblGrid>
              <a:tr h="1703094">
                <a:tc>
                  <a:txBody>
                    <a:bodyPr/>
                    <a:lstStyle/>
                    <a:p>
                      <a:pPr algn="ctr"/>
                      <a:r>
                        <a:rPr lang="en-US" sz="1300" b="1" u="sng" dirty="0" smtClean="0"/>
                        <a:t>Functional</a:t>
                      </a:r>
                      <a:r>
                        <a:rPr lang="en-US" sz="1300" b="1" u="sng" baseline="0" dirty="0" smtClean="0"/>
                        <a:t> elements of the aiming process</a:t>
                      </a:r>
                    </a:p>
                    <a:p>
                      <a:pPr marL="342900" indent="-342900" algn="l">
                        <a:buFont typeface="+mj-lt"/>
                        <a:buAutoNum type="arabicPeriod"/>
                      </a:pPr>
                      <a:r>
                        <a:rPr lang="en-US" sz="1300" b="0" u="none" dirty="0" smtClean="0"/>
                        <a:t>Weapon orientation</a:t>
                      </a:r>
                    </a:p>
                    <a:p>
                      <a:pPr marL="342900" indent="-342900" algn="l">
                        <a:buFont typeface="+mj-lt"/>
                        <a:buAutoNum type="arabicPeriod"/>
                      </a:pPr>
                      <a:r>
                        <a:rPr lang="en-US" sz="1300" b="0" u="none" dirty="0" smtClean="0"/>
                        <a:t>Sight alignment </a:t>
                      </a:r>
                    </a:p>
                    <a:p>
                      <a:pPr marL="342900" indent="-342900" algn="l">
                        <a:buFont typeface="+mj-lt"/>
                        <a:buAutoNum type="arabicPeriod"/>
                      </a:pPr>
                      <a:r>
                        <a:rPr lang="en-US" sz="1300" b="0" u="none" dirty="0" smtClean="0"/>
                        <a:t>Sight picture</a:t>
                      </a:r>
                    </a:p>
                    <a:p>
                      <a:pPr marL="342900" indent="-342900" algn="l">
                        <a:buFont typeface="+mj-lt"/>
                        <a:buAutoNum type="arabicPeriod"/>
                      </a:pPr>
                      <a:r>
                        <a:rPr lang="en-US" sz="1300" b="0" u="none" dirty="0" smtClean="0"/>
                        <a:t>Point of aim</a:t>
                      </a:r>
                    </a:p>
                    <a:p>
                      <a:pPr marL="342900" indent="-342900" algn="l">
                        <a:buFont typeface="+mj-lt"/>
                        <a:buAutoNum type="arabicPeriod"/>
                      </a:pPr>
                      <a:r>
                        <a:rPr lang="en-US" sz="1300" b="0" u="none" dirty="0" smtClean="0"/>
                        <a:t>Desired point of impact</a:t>
                      </a:r>
                      <a:endParaRPr lang="en-US" sz="1300" b="0" u="none" dirty="0"/>
                    </a:p>
                  </a:txBody>
                  <a:tcPr/>
                </a:tc>
                <a:extLst>
                  <a:ext uri="{0D108BD9-81ED-4DB2-BD59-A6C34878D82A}">
                    <a16:rowId xmlns:a16="http://schemas.microsoft.com/office/drawing/2014/main" val="3173072493"/>
                  </a:ext>
                </a:extLst>
              </a:tr>
            </a:tbl>
          </a:graphicData>
        </a:graphic>
      </p:graphicFrame>
      <p:graphicFrame>
        <p:nvGraphicFramePr>
          <p:cNvPr id="17" name="Table 16"/>
          <p:cNvGraphicFramePr>
            <a:graphicFrameLocks noGrp="1"/>
          </p:cNvGraphicFramePr>
          <p:nvPr>
            <p:extLst>
              <p:ext uri="{D42A27DB-BD31-4B8C-83A1-F6EECF244321}">
                <p14:modId xmlns:p14="http://schemas.microsoft.com/office/powerpoint/2010/main" val="673335097"/>
              </p:ext>
            </p:extLst>
          </p:nvPr>
        </p:nvGraphicFramePr>
        <p:xfrm>
          <a:off x="8982635" y="1723414"/>
          <a:ext cx="2969111" cy="2719494"/>
        </p:xfrm>
        <a:graphic>
          <a:graphicData uri="http://schemas.openxmlformats.org/drawingml/2006/table">
            <a:tbl>
              <a:tblPr firstRow="1" bandRow="1">
                <a:tableStyleId>{5940675A-B579-460E-94D1-54222C63F5DA}</a:tableStyleId>
              </a:tblPr>
              <a:tblGrid>
                <a:gridCol w="2969111">
                  <a:extLst>
                    <a:ext uri="{9D8B030D-6E8A-4147-A177-3AD203B41FA5}">
                      <a16:colId xmlns:a16="http://schemas.microsoft.com/office/drawing/2014/main" val="1923034826"/>
                    </a:ext>
                  </a:extLst>
                </a:gridCol>
              </a:tblGrid>
              <a:tr h="2719494">
                <a:tc>
                  <a:txBody>
                    <a:bodyPr/>
                    <a:lstStyle/>
                    <a:p>
                      <a:r>
                        <a:rPr lang="en-US" sz="1300" b="1" u="sng" dirty="0" smtClean="0"/>
                        <a:t>Sight picture</a:t>
                      </a:r>
                      <a:r>
                        <a:rPr lang="en-US" sz="1300" dirty="0" smtClean="0"/>
                        <a:t>:</a:t>
                      </a:r>
                      <a:r>
                        <a:rPr lang="en-US" sz="1300" baseline="0" dirty="0" smtClean="0"/>
                        <a:t> </a:t>
                      </a:r>
                      <a:r>
                        <a:rPr lang="en-US" sz="1300" b="0" i="0" kern="1200" dirty="0" smtClean="0">
                          <a:solidFill>
                            <a:schemeClr val="tx1"/>
                          </a:solidFill>
                          <a:effectLst/>
                          <a:latin typeface="+mn-lt"/>
                          <a:ea typeface="+mn-ea"/>
                          <a:cs typeface="+mn-cs"/>
                        </a:rPr>
                        <a:t>the alignment of the sights of a firearm with the target as seen by the firer</a:t>
                      </a:r>
                    </a:p>
                    <a:p>
                      <a:r>
                        <a:rPr lang="en-US" sz="1300" b="1" i="0" u="sng" kern="1200" dirty="0" smtClean="0">
                          <a:solidFill>
                            <a:schemeClr val="tx1"/>
                          </a:solidFill>
                          <a:effectLst/>
                          <a:latin typeface="+mn-lt"/>
                          <a:ea typeface="+mn-ea"/>
                          <a:cs typeface="+mn-cs"/>
                        </a:rPr>
                        <a:t>Sight Alignment: </a:t>
                      </a:r>
                      <a:r>
                        <a:rPr lang="en-US" sz="1300" b="0" i="0" u="none" kern="1200" dirty="0" smtClean="0">
                          <a:solidFill>
                            <a:schemeClr val="tx1"/>
                          </a:solidFill>
                          <a:effectLst/>
                          <a:latin typeface="+mn-lt"/>
                          <a:ea typeface="+mn-ea"/>
                          <a:cs typeface="+mn-cs"/>
                        </a:rPr>
                        <a:t>T</a:t>
                      </a:r>
                      <a:r>
                        <a:rPr lang="en-US" sz="1300" b="0" i="0" kern="1200" dirty="0" smtClean="0">
                          <a:solidFill>
                            <a:schemeClr val="tx1"/>
                          </a:solidFill>
                          <a:effectLst/>
                          <a:latin typeface="+mn-lt"/>
                          <a:ea typeface="+mn-ea"/>
                          <a:cs typeface="+mn-cs"/>
                        </a:rPr>
                        <a:t>he process of lining up rear and front sights.</a:t>
                      </a:r>
                    </a:p>
                    <a:p>
                      <a:r>
                        <a:rPr lang="en-US" sz="1300" b="1" i="0" u="sng" kern="1200" dirty="0" smtClean="0">
                          <a:solidFill>
                            <a:schemeClr val="tx1"/>
                          </a:solidFill>
                          <a:effectLst/>
                          <a:latin typeface="+mn-lt"/>
                          <a:ea typeface="+mn-ea"/>
                          <a:cs typeface="+mn-cs"/>
                        </a:rPr>
                        <a:t>Point</a:t>
                      </a:r>
                      <a:r>
                        <a:rPr lang="en-US" sz="1300" b="1" i="0" u="sng" kern="1200" baseline="0" dirty="0" smtClean="0">
                          <a:solidFill>
                            <a:schemeClr val="tx1"/>
                          </a:solidFill>
                          <a:effectLst/>
                          <a:latin typeface="+mn-lt"/>
                          <a:ea typeface="+mn-ea"/>
                          <a:cs typeface="+mn-cs"/>
                        </a:rPr>
                        <a:t> of aim</a:t>
                      </a:r>
                      <a:r>
                        <a:rPr lang="en-US" sz="1300" b="0" i="0" kern="1200" baseline="0" dirty="0" smtClean="0">
                          <a:solidFill>
                            <a:schemeClr val="tx1"/>
                          </a:solidFill>
                          <a:effectLst/>
                          <a:latin typeface="+mn-lt"/>
                          <a:ea typeface="+mn-ea"/>
                          <a:cs typeface="+mn-cs"/>
                        </a:rPr>
                        <a:t>: </a:t>
                      </a:r>
                      <a:r>
                        <a:rPr lang="en-US" sz="1300" b="0" i="0" kern="1200" dirty="0" smtClean="0">
                          <a:solidFill>
                            <a:schemeClr val="tx1"/>
                          </a:solidFill>
                          <a:effectLst/>
                          <a:latin typeface="+mn-lt"/>
                          <a:ea typeface="+mn-ea"/>
                          <a:cs typeface="+mn-cs"/>
                        </a:rPr>
                        <a:t>Point of aim is the exact spot that the shooter has lined up their sights</a:t>
                      </a:r>
                    </a:p>
                    <a:p>
                      <a:r>
                        <a:rPr lang="en-US" sz="1300" b="1" i="0" u="sng" kern="1200" dirty="0" smtClean="0">
                          <a:solidFill>
                            <a:schemeClr val="tx1"/>
                          </a:solidFill>
                          <a:effectLst/>
                          <a:latin typeface="+mn-lt"/>
                          <a:ea typeface="+mn-ea"/>
                          <a:cs typeface="+mn-cs"/>
                        </a:rPr>
                        <a:t>Point of impact</a:t>
                      </a:r>
                      <a:r>
                        <a:rPr lang="en-US" sz="1300" b="0" i="0" kern="1200" dirty="0" smtClean="0">
                          <a:solidFill>
                            <a:schemeClr val="tx1"/>
                          </a:solidFill>
                          <a:effectLst/>
                          <a:latin typeface="+mn-lt"/>
                          <a:ea typeface="+mn-ea"/>
                          <a:cs typeface="+mn-cs"/>
                        </a:rPr>
                        <a:t>: Where the round actually impacts</a:t>
                      </a:r>
                    </a:p>
                  </a:txBody>
                  <a:tcPr/>
                </a:tc>
                <a:extLst>
                  <a:ext uri="{0D108BD9-81ED-4DB2-BD59-A6C34878D82A}">
                    <a16:rowId xmlns:a16="http://schemas.microsoft.com/office/drawing/2014/main" val="2997402548"/>
                  </a:ext>
                </a:extLst>
              </a:tr>
            </a:tbl>
          </a:graphicData>
        </a:graphic>
      </p:graphicFrame>
      <p:graphicFrame>
        <p:nvGraphicFramePr>
          <p:cNvPr id="19" name="Table 18"/>
          <p:cNvGraphicFramePr>
            <a:graphicFrameLocks noGrp="1"/>
          </p:cNvGraphicFramePr>
          <p:nvPr>
            <p:extLst>
              <p:ext uri="{D42A27DB-BD31-4B8C-83A1-F6EECF244321}">
                <p14:modId xmlns:p14="http://schemas.microsoft.com/office/powerpoint/2010/main" val="1315440092"/>
              </p:ext>
            </p:extLst>
          </p:nvPr>
        </p:nvGraphicFramePr>
        <p:xfrm>
          <a:off x="8982634" y="4442908"/>
          <a:ext cx="2969111" cy="487680"/>
        </p:xfrm>
        <a:graphic>
          <a:graphicData uri="http://schemas.openxmlformats.org/drawingml/2006/table">
            <a:tbl>
              <a:tblPr firstRow="1" bandRow="1">
                <a:tableStyleId>{5940675A-B579-460E-94D1-54222C63F5DA}</a:tableStyleId>
              </a:tblPr>
              <a:tblGrid>
                <a:gridCol w="2969111">
                  <a:extLst>
                    <a:ext uri="{9D8B030D-6E8A-4147-A177-3AD203B41FA5}">
                      <a16:colId xmlns:a16="http://schemas.microsoft.com/office/drawing/2014/main" val="2819019699"/>
                    </a:ext>
                  </a:extLst>
                </a:gridCol>
              </a:tblGrid>
              <a:tr h="370840">
                <a:tc>
                  <a:txBody>
                    <a:bodyPr/>
                    <a:lstStyle/>
                    <a:p>
                      <a:r>
                        <a:rPr lang="en-US" sz="1300" b="1" u="sng" dirty="0" smtClean="0"/>
                        <a:t>Aiming</a:t>
                      </a:r>
                      <a:r>
                        <a:rPr lang="en-US" sz="1300" dirty="0" smtClean="0"/>
                        <a:t>: When looking through your sights the target shout always be blurry</a:t>
                      </a:r>
                      <a:endParaRPr lang="en-US" sz="1300" dirty="0"/>
                    </a:p>
                  </a:txBody>
                  <a:tcPr/>
                </a:tc>
                <a:extLst>
                  <a:ext uri="{0D108BD9-81ED-4DB2-BD59-A6C34878D82A}">
                    <a16:rowId xmlns:a16="http://schemas.microsoft.com/office/drawing/2014/main" val="1320349262"/>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3126387220"/>
              </p:ext>
            </p:extLst>
          </p:nvPr>
        </p:nvGraphicFramePr>
        <p:xfrm>
          <a:off x="6240030" y="5064760"/>
          <a:ext cx="5555131" cy="1793238"/>
        </p:xfrm>
        <a:graphic>
          <a:graphicData uri="http://schemas.openxmlformats.org/drawingml/2006/table">
            <a:tbl>
              <a:tblPr firstRow="1" bandRow="1">
                <a:tableStyleId>{5940675A-B579-460E-94D1-54222C63F5DA}</a:tableStyleId>
              </a:tblPr>
              <a:tblGrid>
                <a:gridCol w="5555131">
                  <a:extLst>
                    <a:ext uri="{9D8B030D-6E8A-4147-A177-3AD203B41FA5}">
                      <a16:colId xmlns:a16="http://schemas.microsoft.com/office/drawing/2014/main" val="2854627306"/>
                    </a:ext>
                  </a:extLst>
                </a:gridCol>
              </a:tblGrid>
              <a:tr h="1793238">
                <a:tc>
                  <a:txBody>
                    <a:bodyPr/>
                    <a:lstStyle/>
                    <a:p>
                      <a:r>
                        <a:rPr lang="en-US" sz="1800" b="1" i="0" kern="1200" dirty="0" smtClean="0">
                          <a:solidFill>
                            <a:schemeClr val="tx1"/>
                          </a:solidFill>
                          <a:effectLst/>
                          <a:latin typeface="+mn-lt"/>
                          <a:ea typeface="+mn-ea"/>
                          <a:cs typeface="+mn-cs"/>
                        </a:rPr>
                        <a:t>The M4/M4A1 5.56mm Carbine is a lightweight, gas operated, air cooled, magazine fed, selective rate, shoulder fired weapon with a collapsible stock</a:t>
                      </a:r>
                      <a:endParaRPr lang="en-US" b="1" dirty="0"/>
                    </a:p>
                  </a:txBody>
                  <a:tcPr/>
                </a:tc>
                <a:extLst>
                  <a:ext uri="{0D108BD9-81ED-4DB2-BD59-A6C34878D82A}">
                    <a16:rowId xmlns:a16="http://schemas.microsoft.com/office/drawing/2014/main" val="3519578266"/>
                  </a:ext>
                </a:extLst>
              </a:tr>
            </a:tbl>
          </a:graphicData>
        </a:graphic>
      </p:graphicFrame>
    </p:spTree>
    <p:extLst>
      <p:ext uri="{BB962C8B-B14F-4D97-AF65-F5344CB8AC3E}">
        <p14:creationId xmlns:p14="http://schemas.microsoft.com/office/powerpoint/2010/main" val="357332535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212</TotalTime>
  <Words>904</Words>
  <Application>Microsoft Office PowerPoint</Application>
  <PresentationFormat>Widescreen</PresentationFormat>
  <Paragraphs>88</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Company>US Army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Peugh, Kalen W SSG</dc:creator>
  <cp:lastModifiedBy>Peugh, Kalen W SSG</cp:lastModifiedBy>
  <cp:revision>21</cp:revision>
  <dcterms:created xsi:type="dcterms:W3CDTF">2022-08-15T11:49:29Z</dcterms:created>
  <dcterms:modified xsi:type="dcterms:W3CDTF">2022-08-17T17:00:23Z</dcterms:modified>
</cp:coreProperties>
</file>