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69" r:id="rId5"/>
    <p:sldId id="296" r:id="rId6"/>
    <p:sldId id="310" r:id="rId7"/>
    <p:sldId id="297" r:id="rId8"/>
    <p:sldId id="311" r:id="rId9"/>
    <p:sldId id="312" r:id="rId10"/>
    <p:sldId id="313" r:id="rId11"/>
    <p:sldId id="299" r:id="rId12"/>
    <p:sldId id="300" r:id="rId13"/>
    <p:sldId id="301" r:id="rId14"/>
    <p:sldId id="302" r:id="rId15"/>
    <p:sldId id="303" r:id="rId16"/>
    <p:sldId id="305" r:id="rId17"/>
    <p:sldId id="307" r:id="rId18"/>
    <p:sldId id="308" r:id="rId19"/>
    <p:sldId id="309" r:id="rId20"/>
    <p:sldId id="31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koi, Ashley L" initials="TAL" lastIdx="1" clrIdx="0">
    <p:extLst>
      <p:ext uri="{19B8F6BF-5375-455C-9EA6-DF929625EA0E}">
        <p15:presenceInfo xmlns:p15="http://schemas.microsoft.com/office/powerpoint/2012/main" userId="S-1-5-21-3676333592-1006736145-1283606961-89975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5" autoAdjust="0"/>
    <p:restoredTop sz="78839" autoAdjust="0"/>
  </p:normalViewPr>
  <p:slideViewPr>
    <p:cSldViewPr>
      <p:cViewPr varScale="1">
        <p:scale>
          <a:sx n="65" d="100"/>
          <a:sy n="65" d="100"/>
        </p:scale>
        <p:origin x="2309"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0FF2B38-478B-4778-B249-415F914E3507}" type="datetimeFigureOut">
              <a:rPr lang="en-US" smtClean="0"/>
              <a:t>5/16/2024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6A75A3-C8C7-49F1-9075-A37C1773B12F}" type="slidenum">
              <a:rPr lang="en-US" smtClean="0"/>
              <a:t>‹#›</a:t>
            </a:fld>
            <a:endParaRPr lang="en-US"/>
          </a:p>
        </p:txBody>
      </p:sp>
    </p:spTree>
    <p:extLst>
      <p:ext uri="{BB962C8B-B14F-4D97-AF65-F5344CB8AC3E}">
        <p14:creationId xmlns:p14="http://schemas.microsoft.com/office/powerpoint/2010/main" val="86989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Prevention requires a comprehensive approach that incorporates multiple, reinforcing activities implemented and sustained over time. Successful prevention requires everyone’s involvement and commitment. It starts within everyone doing their part to live and uphold our Army Values and Army Ethic.</a:t>
            </a:r>
          </a:p>
          <a:p>
            <a:pPr marL="171450" indent="-171450">
              <a:buFont typeface="Arial" panose="020B0604020202020204" pitchFamily="34" charset="0"/>
              <a:buChar char="•"/>
            </a:pPr>
            <a:r>
              <a:rPr lang="en-US" sz="1200" b="1" i="1" u="none" strike="noStrike" kern="1200" baseline="0" dirty="0">
                <a:solidFill>
                  <a:schemeClr val="tx1"/>
                </a:solidFill>
                <a:latin typeface="+mn-lt"/>
                <a:ea typeface="+mn-ea"/>
                <a:cs typeface="+mn-cs"/>
              </a:rPr>
              <a:t>Peers, Friends, and Family</a:t>
            </a:r>
            <a:r>
              <a:rPr lang="en-US" sz="1200" b="0" i="0" u="none" strike="noStrike" kern="1200" baseline="0" dirty="0">
                <a:solidFill>
                  <a:schemeClr val="tx1"/>
                </a:solidFill>
                <a:latin typeface="+mn-lt"/>
                <a:ea typeface="+mn-ea"/>
                <a:cs typeface="+mn-cs"/>
              </a:rPr>
              <a:t>, within Figure 3-1, depicts the individual’s closest social circles that are typically the most influential to the individual </a:t>
            </a:r>
          </a:p>
          <a:p>
            <a:pPr marL="171450" indent="-171450">
              <a:buFont typeface="Arial" panose="020B0604020202020204" pitchFamily="34" charset="0"/>
              <a:buChar char="•"/>
            </a:pPr>
            <a:r>
              <a:rPr lang="en-US" sz="1200" b="1" i="1" u="none" strike="noStrike" kern="1200" baseline="0" dirty="0">
                <a:solidFill>
                  <a:schemeClr val="tx1"/>
                </a:solidFill>
                <a:latin typeface="+mn-lt"/>
                <a:ea typeface="+mn-ea"/>
                <a:cs typeface="+mn-cs"/>
              </a:rPr>
              <a:t>Unit/Organization</a:t>
            </a:r>
            <a:r>
              <a:rPr lang="en-US" sz="1200" b="0" i="0" u="none" strike="noStrike" kern="1200" baseline="0" dirty="0">
                <a:solidFill>
                  <a:schemeClr val="tx1"/>
                </a:solidFill>
                <a:latin typeface="+mn-lt"/>
                <a:ea typeface="+mn-ea"/>
                <a:cs typeface="+mn-cs"/>
              </a:rPr>
              <a:t>, depicts the surrounding work environment. Developing a positive command climate is vital, as well as establishing a strong command sponsorship program and encouraging leader involvement at all levels </a:t>
            </a:r>
          </a:p>
          <a:p>
            <a:pPr marL="171450" indent="-171450">
              <a:buFont typeface="Arial" panose="020B0604020202020204" pitchFamily="34" charset="0"/>
              <a:buChar char="•"/>
            </a:pPr>
            <a:r>
              <a:rPr lang="en-US" sz="1200" b="1" i="1" u="none" strike="noStrike" kern="1200" baseline="0" dirty="0">
                <a:solidFill>
                  <a:schemeClr val="tx1"/>
                </a:solidFill>
                <a:latin typeface="+mn-lt"/>
                <a:ea typeface="+mn-ea"/>
                <a:cs typeface="+mn-cs"/>
              </a:rPr>
              <a:t>Post/Community</a:t>
            </a:r>
            <a:r>
              <a:rPr lang="en-US" sz="1200" b="0" i="0" u="none" strike="noStrike" kern="1200" baseline="0" dirty="0">
                <a:solidFill>
                  <a:schemeClr val="tx1"/>
                </a:solidFill>
                <a:latin typeface="+mn-lt"/>
                <a:ea typeface="+mn-ea"/>
                <a:cs typeface="+mn-cs"/>
              </a:rPr>
              <a:t>, represents the broader environment in which we live and work. Communities that establish and maintain safety and security through policies and programs, make the support and services readily available, and communicate their importance and accessibility, create a positive environment in which people have a sense of belonging and a shared responsibility to contribute </a:t>
            </a:r>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D6A75A3-C8C7-49F1-9075-A37C1773B12F}" type="slidenum">
              <a:rPr lang="en-US" smtClean="0"/>
              <a:t>3</a:t>
            </a:fld>
            <a:endParaRPr lang="en-US"/>
          </a:p>
        </p:txBody>
      </p:sp>
    </p:spTree>
    <p:extLst>
      <p:ext uri="{BB962C8B-B14F-4D97-AF65-F5344CB8AC3E}">
        <p14:creationId xmlns:p14="http://schemas.microsoft.com/office/powerpoint/2010/main" val="355057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D6A75A3-C8C7-49F1-9075-A37C1773B12F}" type="slidenum">
              <a:rPr lang="en-US" smtClean="0"/>
              <a:t>4</a:t>
            </a:fld>
            <a:endParaRPr lang="en-US"/>
          </a:p>
        </p:txBody>
      </p:sp>
    </p:spTree>
    <p:extLst>
      <p:ext uri="{BB962C8B-B14F-4D97-AF65-F5344CB8AC3E}">
        <p14:creationId xmlns:p14="http://schemas.microsoft.com/office/powerpoint/2010/main" val="55864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D6A75A3-C8C7-49F1-9075-A37C1773B12F}" type="slidenum">
              <a:rPr lang="en-US" smtClean="0"/>
              <a:t>5</a:t>
            </a:fld>
            <a:endParaRPr lang="en-US"/>
          </a:p>
        </p:txBody>
      </p:sp>
    </p:spTree>
    <p:extLst>
      <p:ext uri="{BB962C8B-B14F-4D97-AF65-F5344CB8AC3E}">
        <p14:creationId xmlns:p14="http://schemas.microsoft.com/office/powerpoint/2010/main" val="140393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D6A75A3-C8C7-49F1-9075-A37C1773B12F}" type="slidenum">
              <a:rPr lang="en-US" smtClean="0"/>
              <a:t>6</a:t>
            </a:fld>
            <a:endParaRPr lang="en-US"/>
          </a:p>
        </p:txBody>
      </p:sp>
    </p:spTree>
    <p:extLst>
      <p:ext uri="{BB962C8B-B14F-4D97-AF65-F5344CB8AC3E}">
        <p14:creationId xmlns:p14="http://schemas.microsoft.com/office/powerpoint/2010/main" val="717541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D6A75A3-C8C7-49F1-9075-A37C1773B12F}" type="slidenum">
              <a:rPr lang="en-US" smtClean="0"/>
              <a:t>7</a:t>
            </a:fld>
            <a:endParaRPr lang="en-US"/>
          </a:p>
        </p:txBody>
      </p:sp>
    </p:spTree>
    <p:extLst>
      <p:ext uri="{BB962C8B-B14F-4D97-AF65-F5344CB8AC3E}">
        <p14:creationId xmlns:p14="http://schemas.microsoft.com/office/powerpoint/2010/main" val="419553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Healthy relationships bring out the best in you and make you feel good about yourself. </a:t>
            </a:r>
          </a:p>
          <a:p>
            <a:r>
              <a:rPr lang="en-US" sz="1200" b="0" i="0" u="none" strike="noStrike" kern="1200" baseline="0" dirty="0">
                <a:solidFill>
                  <a:schemeClr val="tx1"/>
                </a:solidFill>
                <a:latin typeface="+mn-lt"/>
                <a:ea typeface="+mn-ea"/>
                <a:cs typeface="+mn-cs"/>
              </a:rPr>
              <a:t>Some characteristics and behaviors of healthy relationships include: </a:t>
            </a:r>
          </a:p>
          <a:p>
            <a:r>
              <a:rPr lang="en-US" sz="1200" b="1" i="0" u="none" strike="noStrike" kern="1200" baseline="0" dirty="0">
                <a:solidFill>
                  <a:schemeClr val="tx1"/>
                </a:solidFill>
                <a:latin typeface="+mn-lt"/>
                <a:ea typeface="+mn-ea"/>
                <a:cs typeface="+mn-cs"/>
              </a:rPr>
              <a:t>Honesty </a:t>
            </a:r>
            <a:r>
              <a:rPr lang="en-US" sz="1200" b="0" i="0" u="none" strike="noStrike" kern="1200" baseline="0" dirty="0">
                <a:solidFill>
                  <a:schemeClr val="tx1"/>
                </a:solidFill>
                <a:latin typeface="+mn-lt"/>
                <a:ea typeface="+mn-ea"/>
                <a:cs typeface="+mn-cs"/>
              </a:rPr>
              <a:t>– You can be truthful and candid without fearing how the other person will respond. </a:t>
            </a:r>
          </a:p>
          <a:p>
            <a:r>
              <a:rPr lang="en-US" sz="1200" b="1" i="0" u="none" strike="noStrike" kern="1200" baseline="0" dirty="0">
                <a:solidFill>
                  <a:schemeClr val="tx1"/>
                </a:solidFill>
                <a:latin typeface="+mn-lt"/>
                <a:ea typeface="+mn-ea"/>
                <a:cs typeface="+mn-cs"/>
              </a:rPr>
              <a:t>Trust </a:t>
            </a:r>
            <a:r>
              <a:rPr lang="en-US" sz="1200" b="0" i="0" u="none" strike="noStrike" kern="1200" baseline="0" dirty="0">
                <a:solidFill>
                  <a:schemeClr val="tx1"/>
                </a:solidFill>
                <a:latin typeface="+mn-lt"/>
                <a:ea typeface="+mn-ea"/>
                <a:cs typeface="+mn-cs"/>
              </a:rPr>
              <a:t>– Confidence that your partner won’t do anything to hurt you or ruin the relationship. </a:t>
            </a:r>
          </a:p>
          <a:p>
            <a:r>
              <a:rPr lang="en-US" sz="1200" b="1" i="0" u="none" strike="noStrike" kern="1200" baseline="0" dirty="0">
                <a:solidFill>
                  <a:schemeClr val="tx1"/>
                </a:solidFill>
                <a:latin typeface="+mn-lt"/>
                <a:ea typeface="+mn-ea"/>
                <a:cs typeface="+mn-cs"/>
              </a:rPr>
              <a:t>Independence </a:t>
            </a:r>
            <a:r>
              <a:rPr lang="en-US" sz="1200" b="0" i="0" u="none" strike="noStrike" kern="1200" baseline="0" dirty="0">
                <a:solidFill>
                  <a:schemeClr val="tx1"/>
                </a:solidFill>
                <a:latin typeface="+mn-lt"/>
                <a:ea typeface="+mn-ea"/>
                <a:cs typeface="+mn-cs"/>
              </a:rPr>
              <a:t>– You have space to be yourself outside of the relationship. </a:t>
            </a:r>
          </a:p>
          <a:p>
            <a:r>
              <a:rPr lang="en-US" sz="1200" b="1" i="0" u="none" strike="noStrike" kern="1200" baseline="0" dirty="0">
                <a:solidFill>
                  <a:schemeClr val="tx1"/>
                </a:solidFill>
                <a:latin typeface="+mn-lt"/>
                <a:ea typeface="+mn-ea"/>
                <a:cs typeface="+mn-cs"/>
              </a:rPr>
              <a:t>Respect </a:t>
            </a:r>
            <a:r>
              <a:rPr lang="en-US" sz="1200" b="0" i="0" u="none" strike="noStrike" kern="1200" baseline="0" dirty="0">
                <a:solidFill>
                  <a:schemeClr val="tx1"/>
                </a:solidFill>
                <a:latin typeface="+mn-lt"/>
                <a:ea typeface="+mn-ea"/>
                <a:cs typeface="+mn-cs"/>
              </a:rPr>
              <a:t>– You value one another’s beliefs and opinions, and love one another for who you are as a person. </a:t>
            </a:r>
          </a:p>
          <a:p>
            <a:r>
              <a:rPr lang="en-US" sz="1200" b="1" i="0" u="none" strike="noStrike" kern="1200" baseline="0" dirty="0">
                <a:solidFill>
                  <a:schemeClr val="tx1"/>
                </a:solidFill>
                <a:latin typeface="+mn-lt"/>
                <a:ea typeface="+mn-ea"/>
                <a:cs typeface="+mn-cs"/>
              </a:rPr>
              <a:t>Equality </a:t>
            </a:r>
            <a:r>
              <a:rPr lang="en-US" sz="1200" b="0" i="0" u="none" strike="noStrike" kern="1200" baseline="0" dirty="0">
                <a:solidFill>
                  <a:schemeClr val="tx1"/>
                </a:solidFill>
                <a:latin typeface="+mn-lt"/>
                <a:ea typeface="+mn-ea"/>
                <a:cs typeface="+mn-cs"/>
              </a:rPr>
              <a:t>– The relationship feels balanced and everyone puts the same effort into the success of the relationship. </a:t>
            </a:r>
          </a:p>
          <a:p>
            <a:r>
              <a:rPr lang="en-US" sz="1200" b="1" i="0" u="none" strike="noStrike" kern="1200" baseline="0" dirty="0">
                <a:solidFill>
                  <a:schemeClr val="tx1"/>
                </a:solidFill>
                <a:latin typeface="+mn-lt"/>
                <a:ea typeface="+mn-ea"/>
                <a:cs typeface="+mn-cs"/>
              </a:rPr>
              <a:t>Kindness </a:t>
            </a:r>
            <a:r>
              <a:rPr lang="en-US" sz="1200" b="0" i="0" u="none" strike="noStrike" kern="1200" baseline="0" dirty="0">
                <a:solidFill>
                  <a:schemeClr val="tx1"/>
                </a:solidFill>
                <a:latin typeface="+mn-lt"/>
                <a:ea typeface="+mn-ea"/>
                <a:cs typeface="+mn-cs"/>
              </a:rPr>
              <a:t>– You are caring and empathetic to one another, and provide comfort and support. </a:t>
            </a:r>
          </a:p>
          <a:p>
            <a:r>
              <a:rPr lang="en-US" sz="1200" b="1" i="0" u="none" strike="noStrike" kern="1200" baseline="0" dirty="0">
                <a:solidFill>
                  <a:schemeClr val="tx1"/>
                </a:solidFill>
                <a:latin typeface="+mn-lt"/>
                <a:ea typeface="+mn-ea"/>
                <a:cs typeface="+mn-cs"/>
              </a:rPr>
              <a:t>Fun – You enjoy spending time together and bring out the best in each other.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Healthy Conflict </a:t>
            </a:r>
            <a:r>
              <a:rPr lang="en-US" sz="1200" b="0" i="0" u="none" strike="noStrike" kern="1200" baseline="0" dirty="0">
                <a:solidFill>
                  <a:schemeClr val="tx1"/>
                </a:solidFill>
                <a:latin typeface="+mn-lt"/>
                <a:ea typeface="+mn-ea"/>
                <a:cs typeface="+mn-cs"/>
              </a:rPr>
              <a:t>– Openly and respectfully discussing issues and confronting disagreements non-judgmentally. </a:t>
            </a:r>
          </a:p>
          <a:p>
            <a:r>
              <a:rPr lang="en-US" sz="1200" b="1" i="0" u="none" strike="noStrike" kern="1200" baseline="0" dirty="0">
                <a:solidFill>
                  <a:schemeClr val="tx1"/>
                </a:solidFill>
                <a:latin typeface="+mn-lt"/>
                <a:ea typeface="+mn-ea"/>
                <a:cs typeface="+mn-cs"/>
              </a:rPr>
              <a:t>Taking Responsibility </a:t>
            </a:r>
            <a:r>
              <a:rPr lang="en-US" sz="1200" b="0" i="0" u="none" strike="noStrike" kern="1200" baseline="0" dirty="0">
                <a:solidFill>
                  <a:schemeClr val="tx1"/>
                </a:solidFill>
                <a:latin typeface="+mn-lt"/>
                <a:ea typeface="+mn-ea"/>
                <a:cs typeface="+mn-cs"/>
              </a:rPr>
              <a:t>– Owning your own actions and words.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Intensity </a:t>
            </a:r>
            <a:r>
              <a:rPr lang="en-US" sz="1200" b="0" i="0" u="none" strike="noStrike" kern="1200" baseline="0" dirty="0">
                <a:solidFill>
                  <a:schemeClr val="tx1"/>
                </a:solidFill>
                <a:latin typeface="+mn-lt"/>
                <a:ea typeface="+mn-ea"/>
                <a:cs typeface="+mn-cs"/>
              </a:rPr>
              <a:t>– When someone expresses very extreme feelings and over-the top behavior that feels overwhelming. </a:t>
            </a:r>
          </a:p>
          <a:p>
            <a:r>
              <a:rPr lang="en-US" sz="1200" b="1" i="0" u="none" strike="noStrike" kern="1200" baseline="0" dirty="0">
                <a:solidFill>
                  <a:schemeClr val="tx1"/>
                </a:solidFill>
                <a:latin typeface="+mn-lt"/>
                <a:ea typeface="+mn-ea"/>
                <a:cs typeface="+mn-cs"/>
              </a:rPr>
              <a:t>Possessiveness </a:t>
            </a:r>
            <a:r>
              <a:rPr lang="en-US" sz="1200" b="0" i="0" u="none" strike="noStrike" kern="1200" baseline="0" dirty="0">
                <a:solidFill>
                  <a:schemeClr val="tx1"/>
                </a:solidFill>
                <a:latin typeface="+mn-lt"/>
                <a:ea typeface="+mn-ea"/>
                <a:cs typeface="+mn-cs"/>
              </a:rPr>
              <a:t>– When someone is jealous to a point where they try to control who you spend time with and what you do. </a:t>
            </a:r>
          </a:p>
          <a:p>
            <a:r>
              <a:rPr lang="en-US" sz="1200" b="1" i="0" u="none" strike="noStrike" kern="1200" baseline="0" dirty="0">
                <a:solidFill>
                  <a:schemeClr val="tx1"/>
                </a:solidFill>
                <a:latin typeface="+mn-lt"/>
                <a:ea typeface="+mn-ea"/>
                <a:cs typeface="+mn-cs"/>
              </a:rPr>
              <a:t>Manipulation </a:t>
            </a:r>
            <a:r>
              <a:rPr lang="en-US" sz="1200" b="0" i="0" u="none" strike="noStrike" kern="1200" baseline="0" dirty="0">
                <a:solidFill>
                  <a:schemeClr val="tx1"/>
                </a:solidFill>
                <a:latin typeface="+mn-lt"/>
                <a:ea typeface="+mn-ea"/>
                <a:cs typeface="+mn-cs"/>
              </a:rPr>
              <a:t>– When someone tries to control your decisions, actions or emotions. </a:t>
            </a:r>
          </a:p>
          <a:p>
            <a:r>
              <a:rPr lang="en-US" sz="1200" b="1" i="0" u="none" strike="noStrike" kern="1200" baseline="0" dirty="0">
                <a:solidFill>
                  <a:schemeClr val="tx1"/>
                </a:solidFill>
                <a:latin typeface="+mn-lt"/>
                <a:ea typeface="+mn-ea"/>
                <a:cs typeface="+mn-cs"/>
              </a:rPr>
              <a:t>Isolation </a:t>
            </a:r>
            <a:r>
              <a:rPr lang="en-US" sz="1200" b="0" i="0" u="none" strike="noStrike" kern="1200" baseline="0" dirty="0">
                <a:solidFill>
                  <a:schemeClr val="tx1"/>
                </a:solidFill>
                <a:latin typeface="+mn-lt"/>
                <a:ea typeface="+mn-ea"/>
                <a:cs typeface="+mn-cs"/>
              </a:rPr>
              <a:t>– When someone keeps you away from friends, family, or other people. </a:t>
            </a:r>
          </a:p>
          <a:p>
            <a:r>
              <a:rPr lang="en-US" sz="1200" b="1" i="0" u="none" strike="noStrike" kern="1200" baseline="0" dirty="0">
                <a:solidFill>
                  <a:schemeClr val="tx1"/>
                </a:solidFill>
                <a:latin typeface="+mn-lt"/>
                <a:ea typeface="+mn-ea"/>
                <a:cs typeface="+mn-cs"/>
              </a:rPr>
              <a:t>Sabotage </a:t>
            </a:r>
            <a:r>
              <a:rPr lang="en-US" sz="1200" b="0" i="0" u="none" strike="noStrike" kern="1200" baseline="0" dirty="0">
                <a:solidFill>
                  <a:schemeClr val="tx1"/>
                </a:solidFill>
                <a:latin typeface="+mn-lt"/>
                <a:ea typeface="+mn-ea"/>
                <a:cs typeface="+mn-cs"/>
              </a:rPr>
              <a:t>– When someone purposely ruins your reputation, achievements, or success. </a:t>
            </a:r>
          </a:p>
          <a:p>
            <a:r>
              <a:rPr lang="en-US" sz="1200" b="1" i="0" u="none" strike="noStrike" kern="1200" baseline="0" dirty="0">
                <a:solidFill>
                  <a:schemeClr val="tx1"/>
                </a:solidFill>
                <a:latin typeface="+mn-lt"/>
                <a:ea typeface="+mn-ea"/>
                <a:cs typeface="+mn-cs"/>
              </a:rPr>
              <a:t>Belittling </a:t>
            </a:r>
            <a:r>
              <a:rPr lang="en-US" sz="1200" b="0" i="0" u="none" strike="noStrike" kern="1200" baseline="0" dirty="0">
                <a:solidFill>
                  <a:schemeClr val="tx1"/>
                </a:solidFill>
                <a:latin typeface="+mn-lt"/>
                <a:ea typeface="+mn-ea"/>
                <a:cs typeface="+mn-cs"/>
              </a:rPr>
              <a:t>– When someone does and says things to make you feel bad about yourself. </a:t>
            </a:r>
          </a:p>
          <a:p>
            <a:r>
              <a:rPr lang="en-US" sz="1200" b="1" i="0" u="none" strike="noStrike" kern="1200" baseline="0" dirty="0" err="1">
                <a:solidFill>
                  <a:schemeClr val="tx1"/>
                </a:solidFill>
                <a:latin typeface="+mn-lt"/>
                <a:ea typeface="+mn-ea"/>
                <a:cs typeface="+mn-cs"/>
              </a:rPr>
              <a:t>Guilting</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When someone makes you feel responsible for their actions or makes you feel like it’s your job to keep them happy. </a:t>
            </a:r>
          </a:p>
          <a:p>
            <a:r>
              <a:rPr lang="en-US" sz="1200" b="1" i="0" u="none" strike="noStrike" kern="1200" baseline="0" dirty="0">
                <a:solidFill>
                  <a:schemeClr val="tx1"/>
                </a:solidFill>
                <a:latin typeface="+mn-lt"/>
                <a:ea typeface="+mn-ea"/>
                <a:cs typeface="+mn-cs"/>
              </a:rPr>
              <a:t>Volatility </a:t>
            </a:r>
            <a:r>
              <a:rPr lang="en-US" sz="1200" b="0" i="0" u="none" strike="noStrike" kern="1200" baseline="0" dirty="0">
                <a:solidFill>
                  <a:schemeClr val="tx1"/>
                </a:solidFill>
                <a:latin typeface="+mn-lt"/>
                <a:ea typeface="+mn-ea"/>
                <a:cs typeface="+mn-cs"/>
              </a:rPr>
              <a:t>– When someone has a really strong, unpredictable reaction that makes you feel scared, confused or intimidated. </a:t>
            </a:r>
          </a:p>
          <a:p>
            <a:r>
              <a:rPr lang="en-US" sz="1200" b="1" i="0" u="none" strike="noStrike" kern="1200" baseline="0" dirty="0">
                <a:solidFill>
                  <a:schemeClr val="tx1"/>
                </a:solidFill>
                <a:latin typeface="+mn-lt"/>
                <a:ea typeface="+mn-ea"/>
                <a:cs typeface="+mn-cs"/>
              </a:rPr>
              <a:t>Betrayal </a:t>
            </a:r>
            <a:r>
              <a:rPr lang="en-US" sz="1200" b="0" i="0" u="none" strike="noStrike" kern="1200" baseline="0" dirty="0">
                <a:solidFill>
                  <a:schemeClr val="tx1"/>
                </a:solidFill>
                <a:latin typeface="+mn-lt"/>
                <a:ea typeface="+mn-ea"/>
                <a:cs typeface="+mn-cs"/>
              </a:rPr>
              <a:t>– When someone is disloyal or acts in an intentionally dishonest way. </a:t>
            </a:r>
          </a:p>
          <a:p>
            <a:r>
              <a:rPr lang="en-US" sz="1200" b="1" i="0" u="none" strike="noStrike" kern="1200" baseline="0" dirty="0">
                <a:solidFill>
                  <a:schemeClr val="tx1"/>
                </a:solidFill>
                <a:latin typeface="+mn-lt"/>
                <a:ea typeface="+mn-ea"/>
                <a:cs typeface="+mn-cs"/>
              </a:rPr>
              <a:t>Deflecting </a:t>
            </a:r>
            <a:r>
              <a:rPr lang="en-US" sz="1200" b="1" i="0" u="none" strike="noStrike" kern="1200" baseline="0" dirty="0" err="1">
                <a:solidFill>
                  <a:schemeClr val="tx1"/>
                </a:solidFill>
                <a:latin typeface="+mn-lt"/>
                <a:ea typeface="+mn-ea"/>
                <a:cs typeface="+mn-cs"/>
              </a:rPr>
              <a:t>Responsibililty</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When someone repeatedly makes excuses for their unhealthy behavior. </a:t>
            </a:r>
            <a:endParaRPr lang="en-US" dirty="0"/>
          </a:p>
        </p:txBody>
      </p:sp>
      <p:sp>
        <p:nvSpPr>
          <p:cNvPr id="4" name="Slide Number Placeholder 3"/>
          <p:cNvSpPr>
            <a:spLocks noGrp="1"/>
          </p:cNvSpPr>
          <p:nvPr>
            <p:ph type="sldNum" sz="quarter" idx="10"/>
          </p:nvPr>
        </p:nvSpPr>
        <p:spPr/>
        <p:txBody>
          <a:bodyPr/>
          <a:lstStyle/>
          <a:p>
            <a:fld id="{7D6A75A3-C8C7-49F1-9075-A37C1773B12F}" type="slidenum">
              <a:rPr lang="en-US" smtClean="0"/>
              <a:t>8</a:t>
            </a:fld>
            <a:endParaRPr lang="en-US"/>
          </a:p>
        </p:txBody>
      </p:sp>
    </p:spTree>
    <p:extLst>
      <p:ext uri="{BB962C8B-B14F-4D97-AF65-F5344CB8AC3E}">
        <p14:creationId xmlns:p14="http://schemas.microsoft.com/office/powerpoint/2010/main" val="69204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members of the Army team, individuals’ interactions offline and online reflect on the Army and its values. Soldiers or DA Civilians who participate in, condone misconduct, whether offline or online, may be subject to criminal, disciplinary, and/or administrative action. Leaders are required to respond to this type of behavior. Contractor employee misconduct will be referred to the employing contractor through applicable contracting channels for appropriate action.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misconduct will deteriorate your team and move it out of the green.</a:t>
            </a:r>
            <a:endParaRPr lang="en-US" dirty="0"/>
          </a:p>
        </p:txBody>
      </p:sp>
      <p:sp>
        <p:nvSpPr>
          <p:cNvPr id="4" name="Slide Number Placeholder 3"/>
          <p:cNvSpPr>
            <a:spLocks noGrp="1"/>
          </p:cNvSpPr>
          <p:nvPr>
            <p:ph type="sldNum" sz="quarter" idx="10"/>
          </p:nvPr>
        </p:nvSpPr>
        <p:spPr/>
        <p:txBody>
          <a:bodyPr/>
          <a:lstStyle/>
          <a:p>
            <a:fld id="{7D6A75A3-C8C7-49F1-9075-A37C1773B12F}" type="slidenum">
              <a:rPr lang="en-US" smtClean="0"/>
              <a:t>13</a:t>
            </a:fld>
            <a:endParaRPr lang="en-US"/>
          </a:p>
        </p:txBody>
      </p:sp>
    </p:spTree>
    <p:extLst>
      <p:ext uri="{BB962C8B-B14F-4D97-AF65-F5344CB8AC3E}">
        <p14:creationId xmlns:p14="http://schemas.microsoft.com/office/powerpoint/2010/main" val="147522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talk about the behaviors listed from top to bottom and how early warning signs and sexual harassment left unchecked or without correction and can create an environment where sexual assault could occur. Mission readiness will be degraded due to loss of manpower, productivity, cohesion, and confidence in leadership. Once this point has been reached leadership engagement must occur. Leadership engagements can emphasize standards and trust to enforce the commander’s intent to refocus the organization. As we progress through the training, pay attention to the definitions for the following illegal acts: </a:t>
            </a:r>
          </a:p>
          <a:p>
            <a:endParaRPr lang="en-US" dirty="0"/>
          </a:p>
        </p:txBody>
      </p:sp>
      <p:sp>
        <p:nvSpPr>
          <p:cNvPr id="4" name="Slide Number Placeholder 3"/>
          <p:cNvSpPr>
            <a:spLocks noGrp="1"/>
          </p:cNvSpPr>
          <p:nvPr>
            <p:ph type="sldNum" sz="quarter" idx="10"/>
          </p:nvPr>
        </p:nvSpPr>
        <p:spPr/>
        <p:txBody>
          <a:bodyPr/>
          <a:lstStyle/>
          <a:p>
            <a:fld id="{7D6A75A3-C8C7-49F1-9075-A37C1773B12F}" type="slidenum">
              <a:rPr lang="en-US" smtClean="0"/>
              <a:t>15</a:t>
            </a:fld>
            <a:endParaRPr lang="en-US"/>
          </a:p>
        </p:txBody>
      </p:sp>
    </p:spTree>
    <p:extLst>
      <p:ext uri="{BB962C8B-B14F-4D97-AF65-F5344CB8AC3E}">
        <p14:creationId xmlns:p14="http://schemas.microsoft.com/office/powerpoint/2010/main" val="181945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leaders and Soldiers engage and intervene when they recognize a negative behavior, the cycle may be interrupted or broken, and a unit can start moving towards the green box (mission ready unit). It is also important to remember that SARCs and VAs are the SMEs that are available to take all reports of sexual harassment/assault. </a:t>
            </a:r>
          </a:p>
          <a:p>
            <a:endParaRPr lang="en-US" dirty="0"/>
          </a:p>
        </p:txBody>
      </p:sp>
      <p:sp>
        <p:nvSpPr>
          <p:cNvPr id="4" name="Slide Number Placeholder 3"/>
          <p:cNvSpPr>
            <a:spLocks noGrp="1"/>
          </p:cNvSpPr>
          <p:nvPr>
            <p:ph type="sldNum" sz="quarter" idx="10"/>
          </p:nvPr>
        </p:nvSpPr>
        <p:spPr/>
        <p:txBody>
          <a:bodyPr/>
          <a:lstStyle/>
          <a:p>
            <a:fld id="{7D6A75A3-C8C7-49F1-9075-A37C1773B12F}" type="slidenum">
              <a:rPr lang="en-US" smtClean="0"/>
              <a:t>16</a:t>
            </a:fld>
            <a:endParaRPr lang="en-US"/>
          </a:p>
        </p:txBody>
      </p:sp>
    </p:spTree>
    <p:extLst>
      <p:ext uri="{BB962C8B-B14F-4D97-AF65-F5344CB8AC3E}">
        <p14:creationId xmlns:p14="http://schemas.microsoft.com/office/powerpoint/2010/main" val="152491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91830" y="1589358"/>
            <a:ext cx="8618706" cy="4422336"/>
          </a:xfrm>
          <a:prstGeom prst="rect">
            <a:avLst/>
          </a:prstGeom>
        </p:spPr>
        <p:txBody>
          <a:bodyPr/>
          <a:lstStyle>
            <a:lvl1pPr marL="228600" indent="-228600">
              <a:lnSpc>
                <a:spcPct val="115000"/>
              </a:lnSpc>
              <a:spcBef>
                <a:spcPts val="0"/>
              </a:spcBef>
              <a:spcAft>
                <a:spcPts val="600"/>
              </a:spcAft>
              <a:tabLst/>
              <a:defRPr sz="2400" b="1">
                <a:solidFill>
                  <a:schemeClr val="bg1"/>
                </a:solidFill>
                <a:latin typeface="Arial" pitchFamily="34" charset="0"/>
                <a:cs typeface="Arial" pitchFamily="34" charset="0"/>
              </a:defRPr>
            </a:lvl1pPr>
            <a:lvl2pPr marL="521208" indent="-228600">
              <a:lnSpc>
                <a:spcPct val="115000"/>
              </a:lnSpc>
              <a:spcBef>
                <a:spcPts val="0"/>
              </a:spcBef>
              <a:spcAft>
                <a:spcPts val="600"/>
              </a:spcAft>
              <a:buFont typeface="Arial" pitchFamily="34" charset="0"/>
              <a:buChar char="–"/>
              <a:defRPr b="1">
                <a:solidFill>
                  <a:schemeClr val="bg1"/>
                </a:solidFill>
                <a:latin typeface="Arial" pitchFamily="34" charset="0"/>
                <a:cs typeface="Arial" pitchFamily="34" charset="0"/>
              </a:defRPr>
            </a:lvl2pPr>
            <a:lvl3pPr marL="804672" indent="-228600">
              <a:lnSpc>
                <a:spcPct val="115000"/>
              </a:lnSpc>
              <a:spcBef>
                <a:spcPts val="0"/>
              </a:spcBef>
              <a:spcAft>
                <a:spcPts val="600"/>
              </a:spcAft>
              <a:buFont typeface="Arial" pitchFamily="34" charset="0"/>
              <a:buChar char="•"/>
              <a:defRPr sz="1600" b="1">
                <a:solidFill>
                  <a:schemeClr val="bg1"/>
                </a:solidFill>
                <a:latin typeface="Arial" pitchFamily="34" charset="0"/>
                <a:cs typeface="Arial" pitchFamily="34" charset="0"/>
              </a:defRPr>
            </a:lvl3pPr>
            <a:lvl4pPr marL="1115568" indent="-228600">
              <a:lnSpc>
                <a:spcPct val="115000"/>
              </a:lnSpc>
              <a:spcBef>
                <a:spcPts val="0"/>
              </a:spcBef>
              <a:spcAft>
                <a:spcPts val="600"/>
              </a:spcAft>
              <a:buFont typeface="Arial" pitchFamily="34" charset="0"/>
              <a:buChar char="–"/>
              <a:defRPr lang="en-US" sz="1200" b="1" kern="1200" dirty="0" smtClean="0">
                <a:solidFill>
                  <a:schemeClr val="bg1"/>
                </a:solidFill>
                <a:latin typeface="Arial" pitchFamily="34" charset="0"/>
                <a:ea typeface="Arial"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4679005" y="0"/>
            <a:ext cx="4448152" cy="447472"/>
          </a:xfrm>
          <a:prstGeom prst="rect">
            <a:avLst/>
          </a:prstGeom>
        </p:spPr>
        <p:txBody>
          <a:bodyPr tIns="182880" bIns="0" anchor="b" anchorCtr="0">
            <a:normAutofit/>
          </a:bodyPr>
          <a:lstStyle>
            <a:lvl1pPr>
              <a:defRPr sz="3200" b="0" i="0" spc="0">
                <a:ln w="3200">
                  <a:noFill/>
                  <a:prstDash val="solid"/>
                  <a:round/>
                </a:ln>
                <a:solidFill>
                  <a:schemeClr val="bg1"/>
                </a:solidFill>
                <a:latin typeface="Arial" pitchFamily="34" charset="0"/>
                <a:cs typeface="Arial" pitchFamily="34" charset="0"/>
              </a:defRPr>
            </a:lvl1pPr>
          </a:lstStyle>
          <a:p>
            <a:r>
              <a:rPr lang="en-US" dirty="0"/>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p:cNvSpPr>
            <a:spLocks noGrp="1"/>
          </p:cNvSpPr>
          <p:nvPr>
            <p:ph idx="10"/>
          </p:nvPr>
        </p:nvSpPr>
        <p:spPr>
          <a:xfrm>
            <a:off x="4727642" y="1245139"/>
            <a:ext cx="4114801" cy="4688733"/>
          </a:xfrm>
          <a:prstGeom prst="rect">
            <a:avLst/>
          </a:prstGeom>
        </p:spPr>
        <p:txBody>
          <a:bodyPr/>
          <a:lstStyle>
            <a:lvl1pPr marL="228600" indent="-228600">
              <a:lnSpc>
                <a:spcPct val="115000"/>
              </a:lnSpc>
              <a:spcBef>
                <a:spcPts val="0"/>
              </a:spcBef>
              <a:spcAft>
                <a:spcPts val="600"/>
              </a:spcAft>
              <a:tabLst/>
              <a:defRPr sz="2400" b="1">
                <a:latin typeface="Arial" pitchFamily="34" charset="0"/>
                <a:cs typeface="Arial" pitchFamily="34" charset="0"/>
              </a:defRPr>
            </a:lvl1pPr>
            <a:lvl2pPr marL="521208" indent="-228600">
              <a:lnSpc>
                <a:spcPct val="115000"/>
              </a:lnSpc>
              <a:spcBef>
                <a:spcPts val="0"/>
              </a:spcBef>
              <a:spcAft>
                <a:spcPts val="600"/>
              </a:spcAft>
              <a:defRPr b="1">
                <a:latin typeface="Arial" pitchFamily="34" charset="0"/>
                <a:cs typeface="Arial" pitchFamily="34" charset="0"/>
              </a:defRPr>
            </a:lvl2pPr>
            <a:lvl3pPr marL="804672" indent="-228600">
              <a:lnSpc>
                <a:spcPct val="115000"/>
              </a:lnSpc>
              <a:spcBef>
                <a:spcPts val="0"/>
              </a:spcBef>
              <a:spcAft>
                <a:spcPts val="600"/>
              </a:spcAft>
              <a:buFont typeface="Arial" pitchFamily="34" charset="0"/>
              <a:buChar char="•"/>
              <a:defRPr sz="1600" b="1">
                <a:latin typeface="Arial" pitchFamily="34" charset="0"/>
                <a:cs typeface="Arial" pitchFamily="34" charset="0"/>
              </a:defRPr>
            </a:lvl3pPr>
            <a:lvl4pPr marL="1115568" indent="-228600">
              <a:lnSpc>
                <a:spcPct val="115000"/>
              </a:lnSpc>
              <a:spcBef>
                <a:spcPts val="0"/>
              </a:spcBef>
              <a:spcAft>
                <a:spcPts val="600"/>
              </a:spcAft>
              <a:buFont typeface="Arial" pitchFamily="34" charset="0"/>
              <a:buChar char="−"/>
              <a:defRPr sz="1200" b="1">
                <a:latin typeface="Arial" pitchFamily="34" charset="0"/>
                <a:cs typeface="Arial" pitchFamily="34" charset="0"/>
              </a:defRPr>
            </a:lvl4pPr>
            <a:lvl5pPr>
              <a:defRPr b="1">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
          </p:nvPr>
        </p:nvSpPr>
        <p:spPr>
          <a:xfrm>
            <a:off x="398834" y="1245141"/>
            <a:ext cx="4114801" cy="4688731"/>
          </a:xfrm>
          <a:prstGeom prst="rect">
            <a:avLst/>
          </a:prstGeom>
        </p:spPr>
        <p:txBody>
          <a:bodyPr/>
          <a:lstStyle>
            <a:lvl1pPr marL="228600" indent="-228600">
              <a:lnSpc>
                <a:spcPct val="115000"/>
              </a:lnSpc>
              <a:spcBef>
                <a:spcPts val="0"/>
              </a:spcBef>
              <a:spcAft>
                <a:spcPts val="600"/>
              </a:spcAft>
              <a:tabLst/>
              <a:defRPr sz="2400" b="1">
                <a:latin typeface="Arial" pitchFamily="34" charset="0"/>
                <a:cs typeface="Arial" pitchFamily="34" charset="0"/>
              </a:defRPr>
            </a:lvl1pPr>
            <a:lvl2pPr marL="521208" indent="-228600">
              <a:lnSpc>
                <a:spcPct val="115000"/>
              </a:lnSpc>
              <a:spcBef>
                <a:spcPts val="0"/>
              </a:spcBef>
              <a:spcAft>
                <a:spcPts val="600"/>
              </a:spcAft>
              <a:defRPr b="1">
                <a:latin typeface="Arial" pitchFamily="34" charset="0"/>
                <a:cs typeface="Arial" pitchFamily="34" charset="0"/>
              </a:defRPr>
            </a:lvl2pPr>
            <a:lvl3pPr marL="804672" indent="-228600">
              <a:lnSpc>
                <a:spcPct val="115000"/>
              </a:lnSpc>
              <a:spcBef>
                <a:spcPts val="0"/>
              </a:spcBef>
              <a:spcAft>
                <a:spcPts val="600"/>
              </a:spcAft>
              <a:buFont typeface="Arial" pitchFamily="34" charset="0"/>
              <a:buChar char="•"/>
              <a:defRPr sz="1600" b="1">
                <a:latin typeface="Arial" pitchFamily="34" charset="0"/>
                <a:cs typeface="Arial" pitchFamily="34" charset="0"/>
              </a:defRPr>
            </a:lvl3pPr>
            <a:lvl4pPr marL="1115568" indent="-228600">
              <a:lnSpc>
                <a:spcPct val="115000"/>
              </a:lnSpc>
              <a:spcBef>
                <a:spcPts val="0"/>
              </a:spcBef>
              <a:spcAft>
                <a:spcPts val="600"/>
              </a:spcAft>
              <a:buFont typeface="Arial" pitchFamily="34" charset="0"/>
              <a:buChar char="−"/>
              <a:defRPr sz="1200" b="1">
                <a:latin typeface="Arial" pitchFamily="34" charset="0"/>
                <a:cs typeface="Arial" pitchFamily="34" charset="0"/>
              </a:defRPr>
            </a:lvl4pPr>
            <a:lvl5pPr>
              <a:defRPr b="1">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1"/>
          <p:cNvSpPr>
            <a:spLocks noGrp="1"/>
          </p:cNvSpPr>
          <p:nvPr>
            <p:ph type="title"/>
          </p:nvPr>
        </p:nvSpPr>
        <p:spPr>
          <a:xfrm>
            <a:off x="4679005" y="0"/>
            <a:ext cx="4448152" cy="447472"/>
          </a:xfrm>
          <a:prstGeom prst="rect">
            <a:avLst/>
          </a:prstGeom>
        </p:spPr>
        <p:txBody>
          <a:bodyPr tIns="182880" bIns="0" anchor="b" anchorCtr="0">
            <a:normAutofit/>
          </a:bodyPr>
          <a:lstStyle>
            <a:lvl1pPr>
              <a:defRPr sz="3200" b="0" i="0" spc="0">
                <a:ln w="3200">
                  <a:noFill/>
                  <a:prstDash val="solid"/>
                  <a:round/>
                </a:ln>
                <a:solidFill>
                  <a:schemeClr val="bg1"/>
                </a:solidFill>
                <a:latin typeface="Arial" pitchFamily="34" charset="0"/>
                <a:cs typeface="Arial" pitchFamily="34" charset="0"/>
              </a:defRPr>
            </a:lvl1pPr>
          </a:lstStyle>
          <a:p>
            <a:r>
              <a:rPr lang="en-US" dirty="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584200" y="1390650"/>
            <a:ext cx="7943850" cy="4538663"/>
          </a:xfrm>
          <a:prstGeom prst="rect">
            <a:avLst/>
          </a:prstGeom>
        </p:spPr>
        <p:txBody>
          <a:bodyPr rtlCol="0">
            <a:normAutofit/>
          </a:bodyPr>
          <a:lstStyle>
            <a:lvl1pPr>
              <a:defRPr>
                <a:latin typeface="Arial" pitchFamily="34" charset="0"/>
                <a:cs typeface="Arial" pitchFamily="34" charset="0"/>
              </a:defRPr>
            </a:lvl1pPr>
          </a:lstStyle>
          <a:p>
            <a:pPr lvl="0"/>
            <a:endParaRPr lang="en-US" noProof="0" dirty="0"/>
          </a:p>
        </p:txBody>
      </p:sp>
      <p:sp>
        <p:nvSpPr>
          <p:cNvPr id="5" name="Title 1"/>
          <p:cNvSpPr>
            <a:spLocks noGrp="1"/>
          </p:cNvSpPr>
          <p:nvPr>
            <p:ph type="title"/>
          </p:nvPr>
        </p:nvSpPr>
        <p:spPr>
          <a:xfrm>
            <a:off x="4679005" y="0"/>
            <a:ext cx="4448152" cy="447472"/>
          </a:xfrm>
          <a:prstGeom prst="rect">
            <a:avLst/>
          </a:prstGeom>
        </p:spPr>
        <p:txBody>
          <a:bodyPr tIns="182880" bIns="0" anchor="b" anchorCtr="0">
            <a:normAutofit/>
          </a:bodyPr>
          <a:lstStyle>
            <a:lvl1pPr>
              <a:defRPr sz="3200" b="0" i="0" spc="0">
                <a:ln w="3200">
                  <a:noFill/>
                  <a:prstDash val="solid"/>
                  <a:round/>
                </a:ln>
                <a:solidFill>
                  <a:schemeClr val="bg1"/>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p:nvPr>
        </p:nvSpPr>
        <p:spPr>
          <a:xfrm>
            <a:off x="291830" y="1254868"/>
            <a:ext cx="4124527" cy="4756826"/>
          </a:xfrm>
          <a:prstGeom prst="rect">
            <a:avLst/>
          </a:prstGeom>
        </p:spPr>
        <p:txBody>
          <a:bodyPr/>
          <a:lstStyle>
            <a:lvl1pPr marL="0" indent="0" algn="ctr">
              <a:lnSpc>
                <a:spcPct val="115000"/>
              </a:lnSpc>
              <a:spcBef>
                <a:spcPts val="0"/>
              </a:spcBef>
              <a:spcAft>
                <a:spcPts val="600"/>
              </a:spcAft>
              <a:buNone/>
              <a:tabLst/>
              <a:defRPr sz="2200" b="1" i="1">
                <a:solidFill>
                  <a:schemeClr val="bg1"/>
                </a:solidFill>
                <a:latin typeface="Arial" pitchFamily="34" charset="0"/>
                <a:cs typeface="Arial" pitchFamily="34" charset="0"/>
              </a:defRPr>
            </a:lvl1pPr>
            <a:lvl2pPr marL="521208" indent="-228600">
              <a:lnSpc>
                <a:spcPct val="115000"/>
              </a:lnSpc>
              <a:spcBef>
                <a:spcPts val="0"/>
              </a:spcBef>
              <a:spcAft>
                <a:spcPts val="600"/>
              </a:spcAft>
              <a:buNone/>
              <a:defRPr sz="2200" b="1" i="1">
                <a:solidFill>
                  <a:schemeClr val="bg1"/>
                </a:solidFill>
                <a:latin typeface="Arial" pitchFamily="34" charset="0"/>
                <a:cs typeface="Arial" pitchFamily="34" charset="0"/>
              </a:defRPr>
            </a:lvl2pPr>
            <a:lvl3pPr marL="804672" indent="-228600">
              <a:lnSpc>
                <a:spcPct val="115000"/>
              </a:lnSpc>
              <a:spcBef>
                <a:spcPts val="0"/>
              </a:spcBef>
              <a:spcAft>
                <a:spcPts val="600"/>
              </a:spcAft>
              <a:buFont typeface="Arial" pitchFamily="34" charset="0"/>
              <a:buNone/>
              <a:defRPr sz="2200" b="1" i="1">
                <a:solidFill>
                  <a:schemeClr val="bg1"/>
                </a:solidFill>
                <a:latin typeface="Arial" pitchFamily="34" charset="0"/>
                <a:cs typeface="Arial" pitchFamily="34" charset="0"/>
              </a:defRPr>
            </a:lvl3pPr>
            <a:lvl4pPr marL="1115568" indent="-228600">
              <a:lnSpc>
                <a:spcPct val="115000"/>
              </a:lnSpc>
              <a:spcBef>
                <a:spcPts val="0"/>
              </a:spcBef>
              <a:spcAft>
                <a:spcPts val="600"/>
              </a:spcAft>
              <a:buNone/>
              <a:defRPr sz="2200" b="1" i="1">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
        <p:nvSpPr>
          <p:cNvPr id="3" name="Content Placeholder 2"/>
          <p:cNvSpPr>
            <a:spLocks noGrp="1"/>
          </p:cNvSpPr>
          <p:nvPr>
            <p:ph idx="11"/>
          </p:nvPr>
        </p:nvSpPr>
        <p:spPr>
          <a:xfrm>
            <a:off x="4727642" y="1245139"/>
            <a:ext cx="4114801" cy="4766555"/>
          </a:xfrm>
          <a:prstGeom prst="rect">
            <a:avLst/>
          </a:prstGeom>
        </p:spPr>
        <p:txBody>
          <a:bodyPr/>
          <a:lstStyle>
            <a:lvl1pPr marL="0" indent="0">
              <a:lnSpc>
                <a:spcPct val="115000"/>
              </a:lnSpc>
              <a:spcBef>
                <a:spcPts val="0"/>
              </a:spcBef>
              <a:spcAft>
                <a:spcPts val="600"/>
              </a:spcAft>
              <a:buNone/>
              <a:tabLst/>
              <a:defRPr sz="2200" b="1" i="1">
                <a:latin typeface="Arial" pitchFamily="34" charset="0"/>
                <a:cs typeface="Arial" pitchFamily="34" charset="0"/>
              </a:defRPr>
            </a:lvl1pPr>
            <a:lvl2pPr marL="521208" indent="-228600">
              <a:lnSpc>
                <a:spcPct val="115000"/>
              </a:lnSpc>
              <a:spcBef>
                <a:spcPts val="0"/>
              </a:spcBef>
              <a:spcAft>
                <a:spcPts val="600"/>
              </a:spcAft>
              <a:defRPr b="1">
                <a:latin typeface="Arial" pitchFamily="34" charset="0"/>
                <a:cs typeface="Arial" pitchFamily="34" charset="0"/>
              </a:defRPr>
            </a:lvl2pPr>
            <a:lvl3pPr marL="804672" indent="-228600">
              <a:lnSpc>
                <a:spcPct val="115000"/>
              </a:lnSpc>
              <a:spcBef>
                <a:spcPts val="0"/>
              </a:spcBef>
              <a:spcAft>
                <a:spcPts val="600"/>
              </a:spcAft>
              <a:buFont typeface="Arial" pitchFamily="34" charset="0"/>
              <a:buChar char="•"/>
              <a:defRPr sz="1600" b="1">
                <a:latin typeface="Arial" pitchFamily="34" charset="0"/>
                <a:cs typeface="Arial" pitchFamily="34" charset="0"/>
              </a:defRPr>
            </a:lvl3pPr>
            <a:lvl4pPr marL="1115568" indent="-228600">
              <a:lnSpc>
                <a:spcPct val="115000"/>
              </a:lnSpc>
              <a:spcBef>
                <a:spcPts val="0"/>
              </a:spcBef>
              <a:spcAft>
                <a:spcPts val="600"/>
              </a:spcAft>
              <a:defRPr sz="1200" b="1">
                <a:latin typeface="Arial" pitchFamily="34" charset="0"/>
                <a:cs typeface="Arial" pitchFamily="34" charset="0"/>
              </a:defRPr>
            </a:lvl4pPr>
            <a:lvl5pPr>
              <a:defRPr b="1">
                <a:latin typeface="Arial" pitchFamily="34" charset="0"/>
                <a:cs typeface="Arial" pitchFamily="34" charset="0"/>
              </a:defRPr>
            </a:lvl5pPr>
          </a:lstStyle>
          <a:p>
            <a:pPr lvl="0"/>
            <a:endParaRPr lang="en-US" dirty="0"/>
          </a:p>
        </p:txBody>
      </p:sp>
      <p:sp>
        <p:nvSpPr>
          <p:cNvPr id="5" name="Title 1"/>
          <p:cNvSpPr>
            <a:spLocks noGrp="1"/>
          </p:cNvSpPr>
          <p:nvPr>
            <p:ph type="title"/>
          </p:nvPr>
        </p:nvSpPr>
        <p:spPr>
          <a:xfrm>
            <a:off x="4679005" y="0"/>
            <a:ext cx="4448152" cy="447472"/>
          </a:xfrm>
          <a:prstGeom prst="rect">
            <a:avLst/>
          </a:prstGeom>
        </p:spPr>
        <p:txBody>
          <a:bodyPr tIns="182880" bIns="0" anchor="b" anchorCtr="0">
            <a:normAutofit/>
          </a:bodyPr>
          <a:lstStyle>
            <a:lvl1pPr>
              <a:defRPr sz="3200" b="0" i="0" spc="0">
                <a:ln w="3200">
                  <a:noFill/>
                  <a:prstDash val="solid"/>
                  <a:round/>
                </a:ln>
                <a:solidFill>
                  <a:schemeClr val="bg1"/>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p:cNvSpPr>
            <a:spLocks noGrp="1"/>
          </p:cNvSpPr>
          <p:nvPr>
            <p:ph type="title"/>
          </p:nvPr>
        </p:nvSpPr>
        <p:spPr>
          <a:xfrm>
            <a:off x="4679005" y="0"/>
            <a:ext cx="4448152" cy="447472"/>
          </a:xfrm>
          <a:prstGeom prst="rect">
            <a:avLst/>
          </a:prstGeom>
        </p:spPr>
        <p:txBody>
          <a:bodyPr tIns="182880" bIns="0" anchor="b" anchorCtr="0">
            <a:normAutofit/>
          </a:bodyPr>
          <a:lstStyle>
            <a:lvl1pPr>
              <a:defRPr sz="3200" b="0" i="0" spc="0">
                <a:ln w="3200">
                  <a:noFill/>
                  <a:prstDash val="solid"/>
                  <a:round/>
                </a:ln>
                <a:solidFill>
                  <a:schemeClr val="bg1"/>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ext Placeholder 5"/>
          <p:cNvSpPr>
            <a:spLocks noGrp="1"/>
          </p:cNvSpPr>
          <p:nvPr>
            <p:ph type="body" sz="quarter" idx="10"/>
          </p:nvPr>
        </p:nvSpPr>
        <p:spPr>
          <a:xfrm>
            <a:off x="291830" y="1254868"/>
            <a:ext cx="8608979" cy="4756826"/>
          </a:xfrm>
          <a:prstGeom prst="rect">
            <a:avLst/>
          </a:prstGeom>
        </p:spPr>
        <p:txBody>
          <a:bodyPr/>
          <a:lstStyle>
            <a:lvl1pPr marL="0" indent="0" algn="ctr">
              <a:lnSpc>
                <a:spcPct val="115000"/>
              </a:lnSpc>
              <a:spcBef>
                <a:spcPts val="0"/>
              </a:spcBef>
              <a:spcAft>
                <a:spcPts val="600"/>
              </a:spcAft>
              <a:buNone/>
              <a:tabLst/>
              <a:defRPr sz="2200" b="1" i="1">
                <a:solidFill>
                  <a:schemeClr val="bg1"/>
                </a:solidFill>
                <a:latin typeface="Arial" pitchFamily="34" charset="0"/>
                <a:cs typeface="Arial" pitchFamily="34" charset="0"/>
              </a:defRPr>
            </a:lvl1pPr>
            <a:lvl2pPr marL="521208" indent="-228600">
              <a:lnSpc>
                <a:spcPct val="115000"/>
              </a:lnSpc>
              <a:spcBef>
                <a:spcPts val="0"/>
              </a:spcBef>
              <a:spcAft>
                <a:spcPts val="600"/>
              </a:spcAft>
              <a:buNone/>
              <a:defRPr sz="2200" b="1" i="1">
                <a:solidFill>
                  <a:schemeClr val="bg1"/>
                </a:solidFill>
                <a:latin typeface="Arial" pitchFamily="34" charset="0"/>
                <a:cs typeface="Arial" pitchFamily="34" charset="0"/>
              </a:defRPr>
            </a:lvl2pPr>
            <a:lvl3pPr marL="804672" indent="-228600">
              <a:lnSpc>
                <a:spcPct val="115000"/>
              </a:lnSpc>
              <a:spcBef>
                <a:spcPts val="0"/>
              </a:spcBef>
              <a:spcAft>
                <a:spcPts val="600"/>
              </a:spcAft>
              <a:buFont typeface="Arial" pitchFamily="34" charset="0"/>
              <a:buNone/>
              <a:defRPr sz="2200" b="1" i="1">
                <a:solidFill>
                  <a:schemeClr val="bg1"/>
                </a:solidFill>
                <a:latin typeface="Arial" pitchFamily="34" charset="0"/>
                <a:cs typeface="Arial" pitchFamily="34" charset="0"/>
              </a:defRPr>
            </a:lvl3pPr>
            <a:lvl4pPr marL="1115568" indent="-228600">
              <a:lnSpc>
                <a:spcPct val="115000"/>
              </a:lnSpc>
              <a:spcBef>
                <a:spcPts val="0"/>
              </a:spcBef>
              <a:spcAft>
                <a:spcPts val="600"/>
              </a:spcAft>
              <a:buNone/>
              <a:defRPr sz="2200" b="1" i="1">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
        <p:nvSpPr>
          <p:cNvPr id="4" name="Title 1"/>
          <p:cNvSpPr>
            <a:spLocks noGrp="1"/>
          </p:cNvSpPr>
          <p:nvPr>
            <p:ph type="title"/>
          </p:nvPr>
        </p:nvSpPr>
        <p:spPr>
          <a:xfrm>
            <a:off x="4679005" y="0"/>
            <a:ext cx="4448152" cy="447472"/>
          </a:xfrm>
          <a:prstGeom prst="rect">
            <a:avLst/>
          </a:prstGeom>
        </p:spPr>
        <p:txBody>
          <a:bodyPr tIns="182880" bIns="0" anchor="b" anchorCtr="0">
            <a:normAutofit/>
          </a:bodyPr>
          <a:lstStyle>
            <a:lvl1pPr>
              <a:defRPr sz="3200" b="0" i="0" spc="0">
                <a:ln w="3200">
                  <a:noFill/>
                  <a:prstDash val="solid"/>
                  <a:round/>
                </a:ln>
                <a:solidFill>
                  <a:schemeClr val="bg1"/>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4" name="Picture 10" descr="D:\Bharti\Bharti's Projects\PPT Templates\US Army\top bar1.png"/>
          <p:cNvPicPr>
            <a:picLocks noChangeAspect="1" noChangeArrowheads="1"/>
          </p:cNvPicPr>
          <p:nvPr userDrawn="1"/>
        </p:nvPicPr>
        <p:blipFill>
          <a:blip r:embed="rId2" cstate="print"/>
          <a:srcRect b="4819"/>
          <a:stretch>
            <a:fillRect/>
          </a:stretch>
        </p:blipFill>
        <p:spPr bwMode="auto">
          <a:xfrm>
            <a:off x="0" y="6089650"/>
            <a:ext cx="9144000" cy="768350"/>
          </a:xfrm>
          <a:prstGeom prst="rect">
            <a:avLst/>
          </a:prstGeom>
          <a:noFill/>
          <a:ln w="9525">
            <a:noFill/>
            <a:miter lim="800000"/>
            <a:headEnd/>
            <a:tailEnd/>
          </a:ln>
        </p:spPr>
      </p:pic>
      <p:sp>
        <p:nvSpPr>
          <p:cNvPr id="5" name="TextBox 16"/>
          <p:cNvSpPr txBox="1">
            <a:spLocks noChangeArrowheads="1"/>
          </p:cNvSpPr>
          <p:nvPr userDrawn="1"/>
        </p:nvSpPr>
        <p:spPr bwMode="white">
          <a:xfrm>
            <a:off x="569913" y="6184900"/>
            <a:ext cx="8001000" cy="461963"/>
          </a:xfrm>
          <a:prstGeom prst="rect">
            <a:avLst/>
          </a:prstGeom>
          <a:noFill/>
          <a:ln>
            <a:noFill/>
          </a:ln>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US" sz="2400" b="1" i="1" dirty="0">
                <a:solidFill>
                  <a:srgbClr val="FFD531"/>
                </a:solidFill>
                <a:latin typeface="Franklin Gothic Medium" pitchFamily="34" charset="0"/>
                <a:ea typeface="ＭＳ Ｐゴシック" pitchFamily="34" charset="-128"/>
              </a:rPr>
              <a:t>SHARP Program: </a:t>
            </a:r>
            <a:r>
              <a:rPr lang="en-US" sz="2400" i="1" dirty="0">
                <a:solidFill>
                  <a:srgbClr val="FFD531"/>
                </a:solidFill>
                <a:latin typeface="Franklin Gothic Medium" pitchFamily="34" charset="0"/>
                <a:ea typeface="ＭＳ Ｐゴシック" pitchFamily="34" charset="-128"/>
              </a:rPr>
              <a:t>I AM THE FORCE BEHIND THE FIGHT </a:t>
            </a:r>
          </a:p>
        </p:txBody>
      </p:sp>
      <p:sp>
        <p:nvSpPr>
          <p:cNvPr id="6" name="TextBox 20"/>
          <p:cNvSpPr txBox="1">
            <a:spLocks noChangeArrowheads="1"/>
          </p:cNvSpPr>
          <p:nvPr userDrawn="1"/>
        </p:nvSpPr>
        <p:spPr bwMode="white">
          <a:xfrm>
            <a:off x="8510588" y="6508750"/>
            <a:ext cx="633412" cy="276225"/>
          </a:xfrm>
          <a:prstGeom prst="rect">
            <a:avLst/>
          </a:prstGeom>
          <a:noFill/>
          <a:ln>
            <a:noFill/>
          </a:ln>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fontAlgn="base">
              <a:spcBef>
                <a:spcPct val="0"/>
              </a:spcBef>
              <a:spcAft>
                <a:spcPct val="0"/>
              </a:spcAft>
              <a:defRPr/>
            </a:pPr>
            <a:fld id="{51391EE3-F013-4FBA-98CC-5660F9BBB36F}" type="slidenum">
              <a:rPr lang="en-US" smtClean="0">
                <a:solidFill>
                  <a:srgbClr val="898989"/>
                </a:solidFill>
                <a:cs typeface="Arial" pitchFamily="34" charset="0"/>
              </a:rPr>
              <a:pPr algn="ctr" fontAlgn="base">
                <a:spcBef>
                  <a:spcPct val="0"/>
                </a:spcBef>
                <a:spcAft>
                  <a:spcPct val="0"/>
                </a:spcAft>
                <a:defRPr/>
              </a:pPr>
              <a:t>‹#›</a:t>
            </a:fld>
            <a:endParaRPr lang="en-US" dirty="0">
              <a:solidFill>
                <a:srgbClr val="898989"/>
              </a:solidFill>
              <a:cs typeface="Arial" pitchFamily="34" charset="0"/>
            </a:endParaRPr>
          </a:p>
        </p:txBody>
      </p:sp>
      <p:cxnSp>
        <p:nvCxnSpPr>
          <p:cNvPr id="7" name="Straight Connector 6"/>
          <p:cNvCxnSpPr/>
          <p:nvPr userDrawn="1"/>
        </p:nvCxnSpPr>
        <p:spPr>
          <a:xfrm>
            <a:off x="350339" y="-3108325"/>
            <a:ext cx="4151300" cy="0"/>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712721" y="-3108325"/>
            <a:ext cx="4151300" cy="0"/>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463626"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708574"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userDrawn="1"/>
        </p:nvSpPr>
        <p:spPr bwMode="auto">
          <a:xfrm>
            <a:off x="4540250" y="3863975"/>
            <a:ext cx="46038" cy="46038"/>
          </a:xfrm>
          <a:prstGeom prst="ellipse">
            <a:avLst/>
          </a:prstGeom>
          <a:solidFill>
            <a:schemeClr val="accent2"/>
          </a:solidFill>
          <a:ln w="38100">
            <a:solidFill>
              <a:schemeClr val="accent2"/>
            </a:solidFill>
            <a:round/>
            <a:headEnd/>
            <a:tailEnd/>
          </a:ln>
          <a:effectLst>
            <a:outerShdw blurRad="63500" algn="tl" rotWithShape="0">
              <a:srgbClr val="000000">
                <a:alpha val="54999"/>
              </a:srgbClr>
            </a:outerShdw>
          </a:effectLst>
        </p:spPr>
        <p:txBody>
          <a:bodyPr anchor="ctr"/>
          <a:lstStyle/>
          <a:p>
            <a:pPr algn="ctr" fontAlgn="base">
              <a:spcBef>
                <a:spcPct val="0"/>
              </a:spcBef>
              <a:spcAft>
                <a:spcPct val="0"/>
              </a:spcAft>
              <a:defRPr/>
            </a:pPr>
            <a:endParaRPr lang="en-US" sz="1200" dirty="0">
              <a:solidFill>
                <a:prstClr val="white"/>
              </a:solidFill>
              <a:ea typeface="MS PGothic" pitchFamily="34" charset="-128"/>
            </a:endParaRPr>
          </a:p>
        </p:txBody>
      </p:sp>
      <p:pic>
        <p:nvPicPr>
          <p:cNvPr id="12" name="Picture 12"/>
          <p:cNvPicPr>
            <a:picLocks noChangeAspect="1" noChangeArrowheads="1"/>
          </p:cNvPicPr>
          <p:nvPr userDrawn="1"/>
        </p:nvPicPr>
        <p:blipFill>
          <a:blip r:embed="rId3" cstate="print"/>
          <a:srcRect/>
          <a:stretch>
            <a:fillRect/>
          </a:stretch>
        </p:blipFill>
        <p:spPr bwMode="auto">
          <a:xfrm>
            <a:off x="1727200" y="9525"/>
            <a:ext cx="5668963" cy="879475"/>
          </a:xfrm>
          <a:prstGeom prst="rect">
            <a:avLst/>
          </a:prstGeom>
          <a:noFill/>
          <a:ln w="9525">
            <a:noFill/>
            <a:miter lim="800000"/>
            <a:headEnd/>
            <a:tailEnd/>
          </a:ln>
        </p:spPr>
      </p:pic>
      <p:sp>
        <p:nvSpPr>
          <p:cNvPr id="13" name="TextBox 20"/>
          <p:cNvSpPr txBox="1">
            <a:spLocks noChangeArrowheads="1"/>
          </p:cNvSpPr>
          <p:nvPr userDrawn="1"/>
        </p:nvSpPr>
        <p:spPr bwMode="white">
          <a:xfrm>
            <a:off x="8510588" y="6289675"/>
            <a:ext cx="633412" cy="276225"/>
          </a:xfrm>
          <a:prstGeom prst="rect">
            <a:avLst/>
          </a:prstGeom>
          <a:noFill/>
          <a:ln>
            <a:noFill/>
          </a:ln>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fontAlgn="base">
              <a:spcBef>
                <a:spcPct val="0"/>
              </a:spcBef>
              <a:spcAft>
                <a:spcPct val="0"/>
              </a:spcAft>
              <a:defRPr/>
            </a:pPr>
            <a:fld id="{FD1B5D39-2BF8-45F8-A687-9B94732DBAA4}" type="slidenum">
              <a:rPr lang="en-US" smtClean="0">
                <a:solidFill>
                  <a:srgbClr val="FFDD4F"/>
                </a:solidFill>
                <a:latin typeface="Myriad Pro" pitchFamily="34" charset="0"/>
              </a:rPr>
              <a:pPr algn="ctr" fontAlgn="base">
                <a:spcBef>
                  <a:spcPct val="0"/>
                </a:spcBef>
                <a:spcAft>
                  <a:spcPct val="0"/>
                </a:spcAft>
                <a:defRPr/>
              </a:pPr>
              <a:t>‹#›</a:t>
            </a:fld>
            <a:endParaRPr lang="en-US" dirty="0">
              <a:solidFill>
                <a:srgbClr val="FFDD4F"/>
              </a:solidFill>
              <a:latin typeface="Myriad Pro" pitchFamily="34" charset="0"/>
            </a:endParaRPr>
          </a:p>
        </p:txBody>
      </p:sp>
      <p:sp>
        <p:nvSpPr>
          <p:cNvPr id="25" name="Title 27"/>
          <p:cNvSpPr>
            <a:spLocks noGrp="1"/>
          </p:cNvSpPr>
          <p:nvPr>
            <p:ph type="ctrTitle"/>
          </p:nvPr>
        </p:nvSpPr>
        <p:spPr>
          <a:xfrm>
            <a:off x="433827" y="1774263"/>
            <a:ext cx="8305800" cy="1905000"/>
          </a:xfrm>
          <a:prstGeom prst="rect">
            <a:avLst/>
          </a:prstGeom>
          <a:ln w="6350" cap="rnd">
            <a:noFill/>
          </a:ln>
        </p:spPr>
        <p:txBody>
          <a:bodyPr anchor="b" anchorCtr="0">
            <a:noAutofit/>
          </a:bodyPr>
          <a:lstStyle>
            <a:lvl1pPr algn="ctr">
              <a:defRPr lang="en-US" sz="4400" b="1" i="1" dirty="0">
                <a:ln w="3200">
                  <a:noFill/>
                  <a:prstDash val="solid"/>
                  <a:round/>
                </a:ln>
                <a:solidFill>
                  <a:srgbClr val="9F883D"/>
                </a:solidFill>
                <a:effectLst/>
                <a:latin typeface="Arial" pitchFamily="34" charset="0"/>
                <a:cs typeface="Arial" pitchFamily="34" charset="0"/>
              </a:defRPr>
            </a:lvl1pPr>
          </a:lstStyle>
          <a:p>
            <a:r>
              <a:rPr lang="en-US"/>
              <a:t>Click to edit Master title style</a:t>
            </a:r>
            <a:endParaRPr lang="en-US" dirty="0"/>
          </a:p>
        </p:txBody>
      </p:sp>
      <p:sp>
        <p:nvSpPr>
          <p:cNvPr id="26" name="Subtitle 8"/>
          <p:cNvSpPr>
            <a:spLocks noGrp="1"/>
          </p:cNvSpPr>
          <p:nvPr>
            <p:ph type="subTitle" idx="1"/>
          </p:nvPr>
        </p:nvSpPr>
        <p:spPr>
          <a:xfrm>
            <a:off x="433827" y="4038600"/>
            <a:ext cx="8305800" cy="1143000"/>
          </a:xfrm>
          <a:prstGeom prst="rect">
            <a:avLst/>
          </a:prstGeom>
        </p:spPr>
        <p:txBody>
          <a:bodyPr>
            <a:noAutofit/>
          </a:bodyPr>
          <a:lstStyle>
            <a:lvl1pPr marL="0" indent="0" algn="ctr">
              <a:buNone/>
              <a:defRPr kumimoji="0" lang="en-US" sz="4000" b="1" i="0" kern="1200" spc="-100" baseline="0" dirty="0">
                <a:ln w="3200">
                  <a:noFill/>
                  <a:prstDash val="solid"/>
                  <a:round/>
                </a:ln>
                <a:solidFill>
                  <a:srgbClr val="5A5A59"/>
                </a:solidFill>
                <a:effectLst/>
                <a:latin typeface="Arial" pitchFamily="34" charset="0"/>
                <a:ea typeface="+mj-ea"/>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omparison">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0052B3-D105-48E5-A4F6-DA748D3575C1}" type="datetimeFigureOut">
              <a:rPr lang="en-US" smtClean="0">
                <a:solidFill>
                  <a:prstClr val="black">
                    <a:tint val="75000"/>
                  </a:prstClr>
                </a:solidFill>
              </a:rPr>
              <a:pPr/>
              <a:t>5/16/2024</a:t>
            </a:fld>
            <a:endParaRPr lang="en-US" dirty="0">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7BBA731-9BAD-4125-9E82-91446834D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407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63136"/>
          </a:schemeClr>
        </a:solidFill>
        <a:effectLst/>
      </p:bgPr>
    </p:bg>
    <p:spTree>
      <p:nvGrpSpPr>
        <p:cNvPr id="1" name=""/>
        <p:cNvGrpSpPr/>
        <p:nvPr/>
      </p:nvGrpSpPr>
      <p:grpSpPr>
        <a:xfrm>
          <a:off x="0" y="0"/>
          <a:ext cx="0" cy="0"/>
          <a:chOff x="0" y="0"/>
          <a:chExt cx="0" cy="0"/>
        </a:xfrm>
      </p:grpSpPr>
      <p:pic>
        <p:nvPicPr>
          <p:cNvPr id="1026" name="Picture 10" descr="D:\Bharti\Bharti's Projects\PPT Templates\US Army\top bar1.png"/>
          <p:cNvPicPr>
            <a:picLocks noChangeAspect="1" noChangeArrowheads="1"/>
          </p:cNvPicPr>
          <p:nvPr userDrawn="1"/>
        </p:nvPicPr>
        <p:blipFill>
          <a:blip r:embed="rId11" cstate="print"/>
          <a:srcRect b="4819"/>
          <a:stretch>
            <a:fillRect/>
          </a:stretch>
        </p:blipFill>
        <p:spPr bwMode="auto">
          <a:xfrm>
            <a:off x="0" y="6089650"/>
            <a:ext cx="9144000" cy="768350"/>
          </a:xfrm>
          <a:prstGeom prst="rect">
            <a:avLst/>
          </a:prstGeom>
          <a:noFill/>
          <a:ln w="9525">
            <a:noFill/>
            <a:miter lim="800000"/>
            <a:headEnd/>
            <a:tailEnd/>
          </a:ln>
        </p:spPr>
      </p:pic>
      <p:pic>
        <p:nvPicPr>
          <p:cNvPr id="1027" name="Picture 9"/>
          <p:cNvPicPr>
            <a:picLocks noChangeAspect="1" noChangeArrowheads="1"/>
          </p:cNvPicPr>
          <p:nvPr userDrawn="1"/>
        </p:nvPicPr>
        <p:blipFill>
          <a:blip r:embed="rId12" cstate="print"/>
          <a:srcRect/>
          <a:stretch>
            <a:fillRect/>
          </a:stretch>
        </p:blipFill>
        <p:spPr bwMode="auto">
          <a:xfrm>
            <a:off x="55563" y="74613"/>
            <a:ext cx="4516437" cy="700087"/>
          </a:xfrm>
          <a:prstGeom prst="rect">
            <a:avLst/>
          </a:prstGeom>
          <a:noFill/>
          <a:ln w="9525">
            <a:noFill/>
            <a:miter lim="800000"/>
            <a:headEnd/>
            <a:tailEnd/>
          </a:ln>
        </p:spPr>
      </p:pic>
      <p:sp>
        <p:nvSpPr>
          <p:cNvPr id="8" name="TextBox 16"/>
          <p:cNvSpPr txBox="1">
            <a:spLocks noChangeArrowheads="1"/>
          </p:cNvSpPr>
          <p:nvPr userDrawn="1"/>
        </p:nvSpPr>
        <p:spPr bwMode="white">
          <a:xfrm>
            <a:off x="569913" y="6184900"/>
            <a:ext cx="8001000" cy="461963"/>
          </a:xfrm>
          <a:prstGeom prst="rect">
            <a:avLst/>
          </a:prstGeom>
          <a:noFill/>
          <a:ln>
            <a:noFill/>
          </a:ln>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US" sz="2400" b="1" i="1" dirty="0">
                <a:solidFill>
                  <a:srgbClr val="FFD531"/>
                </a:solidFill>
                <a:latin typeface="Franklin Gothic Medium" pitchFamily="34" charset="0"/>
                <a:ea typeface="ＭＳ Ｐゴシック" pitchFamily="34" charset="-128"/>
              </a:rPr>
              <a:t>SHARP Program: </a:t>
            </a:r>
            <a:r>
              <a:rPr lang="en-US" sz="2400" i="1" dirty="0">
                <a:solidFill>
                  <a:srgbClr val="FFD531"/>
                </a:solidFill>
                <a:latin typeface="Franklin Gothic Medium" pitchFamily="34" charset="0"/>
                <a:ea typeface="ＭＳ Ｐゴシック" pitchFamily="34" charset="-128"/>
              </a:rPr>
              <a:t>I AM THE FORCE BEHIND THE FIGHT </a:t>
            </a:r>
          </a:p>
        </p:txBody>
      </p:sp>
      <p:sp>
        <p:nvSpPr>
          <p:cNvPr id="1029" name="TextBox 20"/>
          <p:cNvSpPr txBox="1">
            <a:spLocks noChangeArrowheads="1"/>
          </p:cNvSpPr>
          <p:nvPr userDrawn="1"/>
        </p:nvSpPr>
        <p:spPr bwMode="white">
          <a:xfrm>
            <a:off x="8510588" y="6289675"/>
            <a:ext cx="633412" cy="276225"/>
          </a:xfrm>
          <a:prstGeom prst="rect">
            <a:avLst/>
          </a:prstGeom>
          <a:noFill/>
          <a:ln>
            <a:noFill/>
          </a:ln>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fontAlgn="base">
              <a:spcBef>
                <a:spcPct val="0"/>
              </a:spcBef>
              <a:spcAft>
                <a:spcPct val="0"/>
              </a:spcAft>
              <a:defRPr/>
            </a:pPr>
            <a:fld id="{6F4DAEDE-448A-4247-A547-6C1575F45AFB}" type="slidenum">
              <a:rPr lang="en-US" smtClean="0">
                <a:solidFill>
                  <a:srgbClr val="FFDD4F"/>
                </a:solidFill>
                <a:cs typeface="Arial" pitchFamily="34" charset="0"/>
              </a:rPr>
              <a:pPr algn="ctr" fontAlgn="base">
                <a:spcBef>
                  <a:spcPct val="0"/>
                </a:spcBef>
                <a:spcAft>
                  <a:spcPct val="0"/>
                </a:spcAft>
                <a:defRPr/>
              </a:pPr>
              <a:t>‹#›</a:t>
            </a:fld>
            <a:endParaRPr lang="en-US" dirty="0">
              <a:solidFill>
                <a:srgbClr val="FFDD4F"/>
              </a:solidFill>
              <a:cs typeface="Arial" pitchFamily="34" charset="0"/>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2" r:id="rId9"/>
  </p:sldLayoutIdLst>
  <p:transition/>
  <p:txStyles>
    <p:titleStyle>
      <a:lvl1pPr algn="r" rtl="0" eaLnBrk="0" fontAlgn="base" hangingPunct="0">
        <a:spcBef>
          <a:spcPct val="0"/>
        </a:spcBef>
        <a:spcAft>
          <a:spcPct val="0"/>
        </a:spcAft>
        <a:defRPr lang="en-US" sz="3200" kern="1200" spc="-100" dirty="0">
          <a:ln w="3200">
            <a:solidFill>
              <a:schemeClr val="bg2">
                <a:shade val="75000"/>
                <a:alpha val="25000"/>
              </a:schemeClr>
            </a:solidFill>
            <a:prstDash val="solid"/>
            <a:round/>
          </a:ln>
          <a:solidFill>
            <a:srgbClr val="FFD531"/>
          </a:solidFill>
          <a:latin typeface="Arial" pitchFamily="34" charset="0"/>
          <a:ea typeface="MS PGothic" pitchFamily="34" charset="-128"/>
          <a:cs typeface="Arial" pitchFamily="34" charset="0"/>
        </a:defRPr>
      </a:lvl1pPr>
      <a:lvl2pPr algn="r" rtl="0" eaLnBrk="0" fontAlgn="base" hangingPunct="0">
        <a:spcBef>
          <a:spcPct val="0"/>
        </a:spcBef>
        <a:spcAft>
          <a:spcPct val="0"/>
        </a:spcAft>
        <a:defRPr sz="3200">
          <a:solidFill>
            <a:srgbClr val="FFD531"/>
          </a:solidFill>
          <a:latin typeface="Arial" pitchFamily="34" charset="0"/>
          <a:ea typeface="MS PGothic" pitchFamily="34" charset="-128"/>
          <a:cs typeface="Arial" pitchFamily="34" charset="0"/>
        </a:defRPr>
      </a:lvl2pPr>
      <a:lvl3pPr algn="r" rtl="0" eaLnBrk="0" fontAlgn="base" hangingPunct="0">
        <a:spcBef>
          <a:spcPct val="0"/>
        </a:spcBef>
        <a:spcAft>
          <a:spcPct val="0"/>
        </a:spcAft>
        <a:defRPr sz="3200">
          <a:solidFill>
            <a:srgbClr val="FFD531"/>
          </a:solidFill>
          <a:latin typeface="Arial" pitchFamily="34" charset="0"/>
          <a:ea typeface="MS PGothic" pitchFamily="34" charset="-128"/>
          <a:cs typeface="Arial" pitchFamily="34" charset="0"/>
        </a:defRPr>
      </a:lvl3pPr>
      <a:lvl4pPr algn="r" rtl="0" eaLnBrk="0" fontAlgn="base" hangingPunct="0">
        <a:spcBef>
          <a:spcPct val="0"/>
        </a:spcBef>
        <a:spcAft>
          <a:spcPct val="0"/>
        </a:spcAft>
        <a:defRPr sz="3200">
          <a:solidFill>
            <a:srgbClr val="FFD531"/>
          </a:solidFill>
          <a:latin typeface="Arial" pitchFamily="34" charset="0"/>
          <a:ea typeface="MS PGothic" pitchFamily="34" charset="-128"/>
          <a:cs typeface="Arial" pitchFamily="34" charset="0"/>
        </a:defRPr>
      </a:lvl4pPr>
      <a:lvl5pPr algn="r" rtl="0" eaLnBrk="0" fontAlgn="base" hangingPunct="0">
        <a:spcBef>
          <a:spcPct val="0"/>
        </a:spcBef>
        <a:spcAft>
          <a:spcPct val="0"/>
        </a:spcAft>
        <a:defRPr sz="3200">
          <a:solidFill>
            <a:srgbClr val="FFD531"/>
          </a:solidFill>
          <a:latin typeface="Arial" pitchFamily="34" charset="0"/>
          <a:ea typeface="MS PGothic"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p:titleStyle>
    <p:bodyStyle>
      <a:lvl1pPr marL="341313" indent="-341313" algn="l" rtl="0" eaLnBrk="0" fontAlgn="base" hangingPunct="0">
        <a:spcBef>
          <a:spcPts val="600"/>
        </a:spcBef>
        <a:spcAft>
          <a:spcPts val="1200"/>
        </a:spcAft>
        <a:buClr>
          <a:srgbClr val="2D2901"/>
        </a:buClr>
        <a:buSzPct val="85000"/>
        <a:buFont typeface="Arial" pitchFamily="34" charset="0"/>
        <a:buChar char="•"/>
        <a:tabLst>
          <a:tab pos="341313" algn="l"/>
        </a:tabLst>
        <a:defRPr sz="2200" kern="1200">
          <a:solidFill>
            <a:schemeClr val="bg1"/>
          </a:solidFill>
          <a:latin typeface="Myriad Pro"/>
          <a:ea typeface="MS PGothic" pitchFamily="34" charset="-128"/>
          <a:cs typeface="Myriad Pro"/>
        </a:defRPr>
      </a:lvl1pPr>
      <a:lvl2pPr marL="639763" indent="-273050" algn="l" rtl="0" eaLnBrk="0" fontAlgn="base" hangingPunct="0">
        <a:spcBef>
          <a:spcPts val="300"/>
        </a:spcBef>
        <a:spcAft>
          <a:spcPts val="1200"/>
        </a:spcAft>
        <a:buClr>
          <a:srgbClr val="222613"/>
        </a:buClr>
        <a:buSzPct val="100000"/>
        <a:buFont typeface="Lucida Grande"/>
        <a:buChar char="–"/>
        <a:defRPr sz="2000" kern="1200">
          <a:solidFill>
            <a:schemeClr val="bg1"/>
          </a:solidFill>
          <a:latin typeface="Myriad Pro"/>
          <a:ea typeface="Arial" charset="0"/>
          <a:cs typeface="Myriad Pro"/>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kern="1200">
          <a:solidFill>
            <a:schemeClr val="bg1"/>
          </a:solidFill>
          <a:latin typeface="Myriad Pro"/>
          <a:ea typeface="Arial" charset="0"/>
          <a:cs typeface="Myriad Pro"/>
        </a:defRPr>
      </a:lvl3pPr>
      <a:lvl4pPr marL="1279525" indent="-228600" algn="l" rtl="0" eaLnBrk="0" fontAlgn="base" hangingPunct="0">
        <a:spcBef>
          <a:spcPts val="300"/>
        </a:spcBef>
        <a:spcAft>
          <a:spcPts val="1200"/>
        </a:spcAft>
        <a:buClr>
          <a:srgbClr val="222613"/>
        </a:buClr>
        <a:buSzPct val="75000"/>
        <a:buFont typeface="Courier New" pitchFamily="49" charset="0"/>
        <a:buChar char="o"/>
        <a:defRPr sz="1600" kern="1200">
          <a:solidFill>
            <a:schemeClr val="bg1"/>
          </a:solidFill>
          <a:latin typeface="Myriad Pro"/>
          <a:ea typeface="Arial" charset="0"/>
          <a:cs typeface="Myriad Pro"/>
        </a:defRPr>
      </a:lvl4pPr>
      <a:lvl5pPr marL="1554163" indent="-228600" algn="l" rtl="0" eaLnBrk="0" fontAlgn="base" hangingPunct="0">
        <a:spcBef>
          <a:spcPts val="338"/>
        </a:spcBef>
        <a:spcAft>
          <a:spcPts val="1200"/>
        </a:spcAft>
        <a:buClr>
          <a:srgbClr val="222613"/>
        </a:buClr>
        <a:buSzPct val="85000"/>
        <a:buFont typeface="Arial" pitchFamily="34" charset="0"/>
        <a:buChar char="•"/>
        <a:defRPr sz="1400" kern="1200">
          <a:solidFill>
            <a:schemeClr val="bg1"/>
          </a:solidFill>
          <a:latin typeface="Myriad Pro"/>
          <a:ea typeface="Arial" charset="0"/>
          <a:cs typeface="Myriad Pro"/>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7558" y="1981200"/>
            <a:ext cx="6858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cs typeface="Arial" panose="020B0604020202020204" pitchFamily="34" charset="0"/>
              </a:rPr>
              <a:t>2</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ABCT SHARP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cs typeface="Arial" panose="020B0604020202020204" pitchFamily="34" charset="0"/>
              </a:rPr>
              <a:t>Annual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Module 1- Prevention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77833" y="0"/>
            <a:ext cx="1049755" cy="1244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35" y="-21574"/>
            <a:ext cx="1169423" cy="1385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661553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Continuum of Harm</a:t>
            </a:r>
            <a:br>
              <a:rPr lang="en-US" b="1" dirty="0"/>
            </a:br>
            <a:r>
              <a:rPr lang="en-US" b="1" dirty="0" err="1"/>
              <a:t>cont</a:t>
            </a:r>
            <a:r>
              <a:rPr lang="en-US" b="1" dirty="0"/>
              <a:t>…</a:t>
            </a:r>
          </a:p>
        </p:txBody>
      </p:sp>
      <p:sp>
        <p:nvSpPr>
          <p:cNvPr id="3" name="Content Placeholder 2"/>
          <p:cNvSpPr>
            <a:spLocks noGrp="1"/>
          </p:cNvSpPr>
          <p:nvPr>
            <p:ph idx="1"/>
          </p:nvPr>
        </p:nvSpPr>
        <p:spPr>
          <a:xfrm>
            <a:off x="628650" y="1447800"/>
            <a:ext cx="7886700" cy="4351338"/>
          </a:xfrm>
        </p:spPr>
        <p:txBody>
          <a:bodyPr/>
          <a:lstStyle/>
          <a:p>
            <a:r>
              <a:rPr lang="en-US" sz="1500" dirty="0"/>
              <a:t>A professional work environment promotes trust and contributes to unit readiness. Leaders must remain aware of warning signs and act when necessary. </a:t>
            </a:r>
          </a:p>
          <a:p>
            <a:r>
              <a:rPr lang="en-US" sz="1500" dirty="0"/>
              <a:t>This illustration demonstrates how SH/SA degrade a unit or organization’s readiness. The stair-stepped, colored boxes show the decline of a unit’s readiness from green to red. </a:t>
            </a:r>
          </a:p>
          <a:p>
            <a:r>
              <a:rPr lang="en-US" sz="1500" dirty="0"/>
              <a:t>The silhouette Soldiers/Civilians depict the available personnel in a unit. The dark silhouettes represent personnel that are ready and capable to execute the mission. The grayed silhouettes depict Soldiers or Civilians that engage in and/or are affected by sexual assault or harassment who may still be present in the unit. However, their readiness and the readiness of the unit is compromised due to several reasons including investigations, medical appointments, support meetings, and the emotional effects of lack of trust, Esprit de Corps, respect, etc. The transition of the silhouettes from black to gray demonstrates how these events degrade the unit’s ability to complete its wartime mission. </a:t>
            </a:r>
          </a:p>
          <a:p>
            <a:r>
              <a:rPr lang="en-US" sz="1500" dirty="0"/>
              <a:t>When observing early warning signs or more serious behaviors along the continuum, leaders must intervene early and often to maintain a professional work environment. </a:t>
            </a:r>
          </a:p>
        </p:txBody>
      </p:sp>
    </p:spTree>
    <p:extLst>
      <p:ext uri="{BB962C8B-B14F-4D97-AF65-F5344CB8AC3E}">
        <p14:creationId xmlns:p14="http://schemas.microsoft.com/office/powerpoint/2010/main" val="42138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a:t>
            </a:r>
          </a:p>
        </p:txBody>
      </p:sp>
      <p:sp>
        <p:nvSpPr>
          <p:cNvPr id="3" name="Content Placeholder 2"/>
          <p:cNvSpPr>
            <a:spLocks noGrp="1"/>
          </p:cNvSpPr>
          <p:nvPr>
            <p:ph idx="1"/>
          </p:nvPr>
        </p:nvSpPr>
        <p:spPr>
          <a:xfrm>
            <a:off x="628650" y="1712912"/>
            <a:ext cx="7886700" cy="3432175"/>
          </a:xfrm>
        </p:spPr>
        <p:txBody>
          <a:bodyPr/>
          <a:lstStyle/>
          <a:p>
            <a:r>
              <a:rPr lang="en-US" dirty="0"/>
              <a:t>Green box = Professional Work Environment </a:t>
            </a:r>
          </a:p>
          <a:p>
            <a:pPr lvl="1"/>
            <a:r>
              <a:rPr lang="en-US" dirty="0"/>
              <a:t>This is based on mutual trust and respect</a:t>
            </a:r>
          </a:p>
          <a:p>
            <a:pPr lvl="1"/>
            <a:r>
              <a:rPr lang="en-US" dirty="0"/>
              <a:t>Leaders serve as the center of gravity for the unit climate by actively discouraging sexist comments, sexual harassment, and sexual assaults.</a:t>
            </a:r>
          </a:p>
          <a:p>
            <a:r>
              <a:rPr lang="en-US" dirty="0"/>
              <a:t>On the next slide we will discuss how the listed tenants make a unit healthy and create a positive environment.</a:t>
            </a:r>
          </a:p>
          <a:p>
            <a:pPr marL="366713" lvl="1" indent="0">
              <a:buNone/>
            </a:pPr>
            <a:endParaRPr lang="en-US" dirty="0"/>
          </a:p>
        </p:txBody>
      </p:sp>
    </p:spTree>
    <p:extLst>
      <p:ext uri="{BB962C8B-B14F-4D97-AF65-F5344CB8AC3E}">
        <p14:creationId xmlns:p14="http://schemas.microsoft.com/office/powerpoint/2010/main" val="289476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Positive Tenants</a:t>
            </a:r>
          </a:p>
        </p:txBody>
      </p:sp>
      <p:sp>
        <p:nvSpPr>
          <p:cNvPr id="3" name="Content Placeholder 2"/>
          <p:cNvSpPr>
            <a:spLocks noGrp="1"/>
          </p:cNvSpPr>
          <p:nvPr>
            <p:ph idx="1"/>
          </p:nvPr>
        </p:nvSpPr>
        <p:spPr>
          <a:xfrm>
            <a:off x="628650" y="1253331"/>
            <a:ext cx="7886700" cy="4351338"/>
          </a:xfrm>
        </p:spPr>
        <p:txBody>
          <a:bodyPr/>
          <a:lstStyle/>
          <a:p>
            <a:pPr marL="0" indent="0">
              <a:buNone/>
            </a:pPr>
            <a:r>
              <a:rPr lang="en-US" sz="1800" dirty="0"/>
              <a:t>• Engaged Leadership </a:t>
            </a:r>
          </a:p>
          <a:p>
            <a:pPr marL="0" indent="0">
              <a:buNone/>
            </a:pPr>
            <a:r>
              <a:rPr lang="en-US" sz="1800" dirty="0"/>
              <a:t>• Army Values </a:t>
            </a:r>
          </a:p>
          <a:p>
            <a:pPr marL="0" indent="0">
              <a:buNone/>
            </a:pPr>
            <a:r>
              <a:rPr lang="en-US" sz="1800" dirty="0"/>
              <a:t>• Good Order &amp; Discipline </a:t>
            </a:r>
          </a:p>
          <a:p>
            <a:pPr marL="0" indent="0">
              <a:buNone/>
            </a:pPr>
            <a:r>
              <a:rPr lang="en-US" sz="1800" dirty="0"/>
              <a:t>• Dignity &amp; Respect </a:t>
            </a:r>
          </a:p>
          <a:p>
            <a:pPr marL="0" indent="0">
              <a:buNone/>
            </a:pPr>
            <a:r>
              <a:rPr lang="en-US" sz="1800" dirty="0"/>
              <a:t>• Ethical Standards </a:t>
            </a:r>
          </a:p>
          <a:p>
            <a:pPr marL="0" indent="0">
              <a:buNone/>
            </a:pPr>
            <a:r>
              <a:rPr lang="en-US" sz="1800" dirty="0"/>
              <a:t>• Accountability </a:t>
            </a:r>
          </a:p>
          <a:p>
            <a:pPr marL="0" indent="0">
              <a:buNone/>
            </a:pPr>
            <a:r>
              <a:rPr lang="en-US" sz="1800" dirty="0"/>
              <a:t>• Safe Environment </a:t>
            </a:r>
          </a:p>
          <a:p>
            <a:pPr marL="0" indent="0">
              <a:buNone/>
            </a:pPr>
            <a:r>
              <a:rPr lang="en-US" sz="1800" dirty="0"/>
              <a:t>• Warrior Ethos </a:t>
            </a:r>
          </a:p>
          <a:p>
            <a:pPr marL="0" indent="0">
              <a:buNone/>
            </a:pPr>
            <a:endParaRPr lang="en-US" dirty="0"/>
          </a:p>
        </p:txBody>
      </p:sp>
    </p:spTree>
    <p:extLst>
      <p:ext uri="{BB962C8B-B14F-4D97-AF65-F5344CB8AC3E}">
        <p14:creationId xmlns:p14="http://schemas.microsoft.com/office/powerpoint/2010/main" val="309117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Early Warning</a:t>
            </a:r>
            <a:br>
              <a:rPr lang="en-US" b="1" dirty="0"/>
            </a:br>
            <a:r>
              <a:rPr lang="en-US" b="1" dirty="0"/>
              <a:t>Signs</a:t>
            </a:r>
            <a:br>
              <a:rPr lang="en-US" b="1" dirty="0"/>
            </a:br>
            <a:endParaRPr lang="en-US" b="1" dirty="0"/>
          </a:p>
        </p:txBody>
      </p:sp>
      <p:sp>
        <p:nvSpPr>
          <p:cNvPr id="3" name="Content Placeholder 2"/>
          <p:cNvSpPr>
            <a:spLocks noGrp="1"/>
          </p:cNvSpPr>
          <p:nvPr>
            <p:ph idx="1"/>
          </p:nvPr>
        </p:nvSpPr>
        <p:spPr>
          <a:xfrm>
            <a:off x="628650" y="1447800"/>
            <a:ext cx="7886700" cy="4351338"/>
          </a:xfrm>
        </p:spPr>
        <p:txBody>
          <a:bodyPr/>
          <a:lstStyle/>
          <a:p>
            <a:r>
              <a:rPr lang="en-US" dirty="0"/>
              <a:t>Below are examples of misconduct that can be identified as early warning signs in your unit</a:t>
            </a:r>
          </a:p>
          <a:p>
            <a:pPr lvl="1"/>
            <a:r>
              <a:rPr lang="en-US" dirty="0"/>
              <a:t>Sexting </a:t>
            </a:r>
          </a:p>
          <a:p>
            <a:pPr lvl="1"/>
            <a:r>
              <a:rPr lang="en-US" dirty="0"/>
              <a:t>Cat Calls </a:t>
            </a:r>
          </a:p>
          <a:p>
            <a:pPr lvl="1"/>
            <a:r>
              <a:rPr lang="en-US" dirty="0"/>
              <a:t>Sexual Innuendo </a:t>
            </a:r>
          </a:p>
          <a:p>
            <a:pPr lvl="1"/>
            <a:r>
              <a:rPr lang="en-US" dirty="0"/>
              <a:t>Cornering/Blocking </a:t>
            </a:r>
          </a:p>
          <a:p>
            <a:pPr lvl="1"/>
            <a:r>
              <a:rPr lang="en-US" dirty="0"/>
              <a:t>Sexually Oriented Cadence </a:t>
            </a:r>
          </a:p>
          <a:p>
            <a:pPr lvl="1"/>
            <a:r>
              <a:rPr lang="en-US" dirty="0"/>
              <a:t>Unsolicited Sexually Explicit Text/Email</a:t>
            </a:r>
          </a:p>
          <a:p>
            <a:pPr lvl="1"/>
            <a:r>
              <a:rPr lang="en-US" dirty="0"/>
              <a:t>Domestic Violence</a:t>
            </a:r>
          </a:p>
          <a:p>
            <a:pPr marL="0" indent="0">
              <a:buNone/>
            </a:pPr>
            <a:endParaRPr lang="en-US" dirty="0"/>
          </a:p>
        </p:txBody>
      </p:sp>
    </p:spTree>
    <p:extLst>
      <p:ext uri="{BB962C8B-B14F-4D97-AF65-F5344CB8AC3E}">
        <p14:creationId xmlns:p14="http://schemas.microsoft.com/office/powerpoint/2010/main" val="184119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Orange</a:t>
            </a:r>
            <a:br>
              <a:rPr lang="en-US" b="1" dirty="0"/>
            </a:br>
            <a:r>
              <a:rPr lang="en-US" b="1" dirty="0"/>
              <a:t>Section</a:t>
            </a:r>
          </a:p>
        </p:txBody>
      </p:sp>
      <p:sp>
        <p:nvSpPr>
          <p:cNvPr id="3" name="Content Placeholder 2"/>
          <p:cNvSpPr>
            <a:spLocks noGrp="1"/>
          </p:cNvSpPr>
          <p:nvPr>
            <p:ph idx="1"/>
          </p:nvPr>
        </p:nvSpPr>
        <p:spPr>
          <a:xfrm>
            <a:off x="628650" y="1447800"/>
            <a:ext cx="7886700" cy="4351338"/>
          </a:xfrm>
        </p:spPr>
        <p:txBody>
          <a:bodyPr/>
          <a:lstStyle/>
          <a:p>
            <a:pPr marL="0" indent="0">
              <a:buNone/>
            </a:pPr>
            <a:r>
              <a:rPr lang="en-US" dirty="0"/>
              <a:t>Contains behaviors that can border between sexual harassment and the criminal offenses of sexual assault. CID or law enforcement will determine if it is sexual assault. </a:t>
            </a:r>
          </a:p>
          <a:p>
            <a:pPr marL="0" indent="0">
              <a:buNone/>
            </a:pPr>
            <a:r>
              <a:rPr lang="en-US" dirty="0"/>
              <a:t>• Sending Unsolicited Naked Pictures </a:t>
            </a:r>
          </a:p>
          <a:p>
            <a:pPr marL="0" indent="0">
              <a:buNone/>
            </a:pPr>
            <a:r>
              <a:rPr lang="en-US" dirty="0"/>
              <a:t>• Unsolicited Kissing </a:t>
            </a:r>
          </a:p>
          <a:p>
            <a:pPr marL="0" indent="0">
              <a:buNone/>
            </a:pPr>
            <a:r>
              <a:rPr lang="en-US" dirty="0"/>
              <a:t>• Bullying </a:t>
            </a:r>
          </a:p>
          <a:p>
            <a:pPr marL="0" indent="0">
              <a:buNone/>
            </a:pPr>
            <a:r>
              <a:rPr lang="en-US" dirty="0"/>
              <a:t>• Hazing </a:t>
            </a:r>
          </a:p>
          <a:p>
            <a:endParaRPr lang="en-US" dirty="0"/>
          </a:p>
        </p:txBody>
      </p:sp>
    </p:spTree>
    <p:extLst>
      <p:ext uri="{BB962C8B-B14F-4D97-AF65-F5344CB8AC3E}">
        <p14:creationId xmlns:p14="http://schemas.microsoft.com/office/powerpoint/2010/main" val="343368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Red </a:t>
            </a:r>
            <a:br>
              <a:rPr lang="en-US" b="1" dirty="0"/>
            </a:br>
            <a:r>
              <a:rPr lang="en-US" b="1" dirty="0"/>
              <a:t>Section</a:t>
            </a:r>
          </a:p>
        </p:txBody>
      </p:sp>
      <p:sp>
        <p:nvSpPr>
          <p:cNvPr id="3" name="Content Placeholder 2"/>
          <p:cNvSpPr>
            <a:spLocks noGrp="1"/>
          </p:cNvSpPr>
          <p:nvPr>
            <p:ph idx="1"/>
          </p:nvPr>
        </p:nvSpPr>
        <p:spPr>
          <a:xfrm>
            <a:off x="628650" y="1447800"/>
            <a:ext cx="7886700" cy="4351338"/>
          </a:xfrm>
        </p:spPr>
        <p:txBody>
          <a:bodyPr/>
          <a:lstStyle/>
          <a:p>
            <a:pPr marL="0" indent="0">
              <a:buNone/>
            </a:pPr>
            <a:r>
              <a:rPr lang="en-US" sz="2000" dirty="0"/>
              <a:t>Represents an unhealthy environment that is sexual assault. The behaviors in this area are criminal offenses that CID will investigate. Let’s discuss the following behaviors and their early warning signs: </a:t>
            </a:r>
          </a:p>
          <a:p>
            <a:pPr marL="0" indent="0">
              <a:buNone/>
            </a:pPr>
            <a:r>
              <a:rPr lang="en-US" sz="2000" dirty="0"/>
              <a:t>• Rape </a:t>
            </a:r>
          </a:p>
          <a:p>
            <a:pPr marL="0" indent="0">
              <a:buNone/>
            </a:pPr>
            <a:r>
              <a:rPr lang="en-US" sz="2000" dirty="0"/>
              <a:t>• Sexual Assault </a:t>
            </a:r>
          </a:p>
          <a:p>
            <a:pPr marL="0" indent="0">
              <a:buNone/>
            </a:pPr>
            <a:r>
              <a:rPr lang="en-US" sz="2000" dirty="0"/>
              <a:t>• Abusive Sexual Contact </a:t>
            </a:r>
          </a:p>
          <a:p>
            <a:pPr marL="0" indent="0">
              <a:buNone/>
            </a:pPr>
            <a:r>
              <a:rPr lang="en-US" sz="2000" dirty="0"/>
              <a:t>• Aggravated Sexual Contact </a:t>
            </a:r>
          </a:p>
          <a:p>
            <a:endParaRPr lang="en-US" dirty="0"/>
          </a:p>
        </p:txBody>
      </p:sp>
    </p:spTree>
    <p:extLst>
      <p:ext uri="{BB962C8B-B14F-4D97-AF65-F5344CB8AC3E}">
        <p14:creationId xmlns:p14="http://schemas.microsoft.com/office/powerpoint/2010/main" val="259545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Grey</a:t>
            </a:r>
            <a:br>
              <a:rPr lang="en-US" b="1" dirty="0"/>
            </a:br>
            <a:r>
              <a:rPr lang="en-US" b="1" dirty="0"/>
              <a:t>Section</a:t>
            </a:r>
          </a:p>
        </p:txBody>
      </p:sp>
      <p:sp>
        <p:nvSpPr>
          <p:cNvPr id="3" name="Content Placeholder 2"/>
          <p:cNvSpPr>
            <a:spLocks noGrp="1"/>
          </p:cNvSpPr>
          <p:nvPr>
            <p:ph idx="1"/>
          </p:nvPr>
        </p:nvSpPr>
        <p:spPr>
          <a:xfrm>
            <a:off x="628650" y="1447800"/>
            <a:ext cx="7886700" cy="4351338"/>
          </a:xfrm>
        </p:spPr>
        <p:txBody>
          <a:bodyPr/>
          <a:lstStyle/>
          <a:p>
            <a:r>
              <a:rPr lang="en-US" dirty="0"/>
              <a:t>The gray box at the bottom represents the notion that leader engagements and intervention opportunities are present throughout the continuum. </a:t>
            </a:r>
          </a:p>
          <a:p>
            <a:r>
              <a:rPr lang="en-US" dirty="0"/>
              <a:t>IT IS IMPORTANT TO NOTE that units are frequently moving throughout the continuum. If a unit finds itself in the yellow to red zone of the continuum, they can reverse the movement by taking swift and appropriate action. </a:t>
            </a:r>
          </a:p>
          <a:p>
            <a:endParaRPr lang="en-US" dirty="0"/>
          </a:p>
          <a:p>
            <a:r>
              <a:rPr lang="en-US" sz="2400" b="1" dirty="0"/>
              <a:t>Where do you see your current or former unit on this continuum graphic? </a:t>
            </a:r>
          </a:p>
        </p:txBody>
      </p:sp>
    </p:spTree>
    <p:extLst>
      <p:ext uri="{BB962C8B-B14F-4D97-AF65-F5344CB8AC3E}">
        <p14:creationId xmlns:p14="http://schemas.microsoft.com/office/powerpoint/2010/main" val="338759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5872-21BA-0F89-4962-25F7B063B6E6}"/>
              </a:ext>
            </a:extLst>
          </p:cNvPr>
          <p:cNvSpPr>
            <a:spLocks noGrp="1"/>
          </p:cNvSpPr>
          <p:nvPr>
            <p:ph type="title"/>
          </p:nvPr>
        </p:nvSpPr>
        <p:spPr/>
        <p:txBody>
          <a:bodyPr/>
          <a:lstStyle/>
          <a:p>
            <a:r>
              <a:rPr lang="en-US" b="1" dirty="0"/>
              <a:t>SHARP</a:t>
            </a:r>
            <a:br>
              <a:rPr lang="en-US" b="1" dirty="0"/>
            </a:br>
            <a:r>
              <a:rPr lang="en-US" b="1" dirty="0"/>
              <a:t>POCs</a:t>
            </a:r>
          </a:p>
        </p:txBody>
      </p:sp>
      <p:sp>
        <p:nvSpPr>
          <p:cNvPr id="3" name="Content Placeholder 2">
            <a:extLst>
              <a:ext uri="{FF2B5EF4-FFF2-40B4-BE49-F238E27FC236}">
                <a16:creationId xmlns:a16="http://schemas.microsoft.com/office/drawing/2014/main" id="{BD08EF58-7113-C3D0-E583-6CDD9C3B610F}"/>
              </a:ext>
            </a:extLst>
          </p:cNvPr>
          <p:cNvSpPr>
            <a:spLocks noGrp="1"/>
          </p:cNvSpPr>
          <p:nvPr>
            <p:ph idx="1"/>
          </p:nvPr>
        </p:nvSpPr>
        <p:spPr>
          <a:xfrm>
            <a:off x="628650" y="1447800"/>
            <a:ext cx="7886700" cy="4351338"/>
          </a:xfrm>
        </p:spPr>
        <p:txBody>
          <a:bodyPr/>
          <a:lstStyle/>
          <a:p>
            <a:pPr marL="0" indent="0" algn="ctr">
              <a:buNone/>
            </a:pPr>
            <a:r>
              <a:rPr lang="en-US" b="1" u="sng" dirty="0"/>
              <a:t>DoD SAFE Hotline </a:t>
            </a:r>
          </a:p>
          <a:p>
            <a:pPr marL="0" indent="0" algn="ctr">
              <a:buNone/>
            </a:pPr>
            <a:r>
              <a:rPr lang="en-US" dirty="0"/>
              <a:t>877-995-5247</a:t>
            </a:r>
          </a:p>
          <a:p>
            <a:pPr marL="0" indent="0" algn="ctr">
              <a:buNone/>
            </a:pPr>
            <a:r>
              <a:rPr lang="en-US" b="1" u="sng" dirty="0"/>
              <a:t>Fort Riley 24/7 SHARP Hotline</a:t>
            </a:r>
          </a:p>
          <a:p>
            <a:pPr marL="0" indent="0" algn="ctr">
              <a:buNone/>
            </a:pPr>
            <a:r>
              <a:rPr lang="en-US" dirty="0"/>
              <a:t>785-307-9338</a:t>
            </a:r>
          </a:p>
          <a:p>
            <a:pPr marL="0" indent="0" algn="ctr">
              <a:buNone/>
            </a:pPr>
            <a:r>
              <a:rPr lang="en-US" b="1" u="sng" dirty="0"/>
              <a:t>Brigade SARC</a:t>
            </a:r>
          </a:p>
          <a:p>
            <a:pPr marL="0" indent="0" algn="ctr">
              <a:buNone/>
            </a:pPr>
            <a:r>
              <a:rPr lang="en-US" dirty="0"/>
              <a:t>785-307-2090</a:t>
            </a:r>
          </a:p>
          <a:p>
            <a:pPr marL="0" indent="0" algn="ctr">
              <a:buNone/>
            </a:pPr>
            <a:r>
              <a:rPr lang="en-US" b="1" u="sng" dirty="0"/>
              <a:t>Brigade VA</a:t>
            </a:r>
          </a:p>
          <a:p>
            <a:pPr marL="0" indent="0" algn="ctr">
              <a:buNone/>
            </a:pPr>
            <a:r>
              <a:rPr lang="en-US" dirty="0"/>
              <a:t>785-307-8842</a:t>
            </a:r>
          </a:p>
        </p:txBody>
      </p:sp>
    </p:spTree>
    <p:extLst>
      <p:ext uri="{BB962C8B-B14F-4D97-AF65-F5344CB8AC3E}">
        <p14:creationId xmlns:p14="http://schemas.microsoft.com/office/powerpoint/2010/main" val="635620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Module 1</a:t>
            </a:r>
            <a:br>
              <a:rPr lang="en-US" b="1" dirty="0"/>
            </a:br>
            <a:r>
              <a:rPr lang="en-US" b="1" dirty="0"/>
              <a:t>Prevention</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861281"/>
            <a:ext cx="4419600" cy="5088959"/>
          </a:xfrm>
        </p:spPr>
      </p:pic>
    </p:spTree>
    <p:extLst>
      <p:ext uri="{BB962C8B-B14F-4D97-AF65-F5344CB8AC3E}">
        <p14:creationId xmlns:p14="http://schemas.microsoft.com/office/powerpoint/2010/main" val="76729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Comprehensive</a:t>
            </a:r>
            <a:br>
              <a:rPr lang="en-US" b="1" dirty="0"/>
            </a:br>
            <a:r>
              <a:rPr lang="en-US" b="1" dirty="0"/>
              <a:t>Approach</a:t>
            </a:r>
          </a:p>
        </p:txBody>
      </p:sp>
      <p:sp>
        <p:nvSpPr>
          <p:cNvPr id="3" name="Content Placeholder 2"/>
          <p:cNvSpPr>
            <a:spLocks noGrp="1"/>
          </p:cNvSpPr>
          <p:nvPr>
            <p:ph idx="1"/>
          </p:nvPr>
        </p:nvSpPr>
        <p:spPr>
          <a:xfrm>
            <a:off x="628650" y="1524000"/>
            <a:ext cx="7886700" cy="4351338"/>
          </a:xfrm>
        </p:spPr>
        <p:txBody>
          <a:bodyPr/>
          <a:lstStyle/>
          <a:p>
            <a:r>
              <a:rPr lang="en-US" b="1" dirty="0"/>
              <a:t>Four Layered Approach</a:t>
            </a:r>
          </a:p>
          <a:p>
            <a:pPr lvl="1"/>
            <a:r>
              <a:rPr lang="en-US" dirty="0"/>
              <a:t>It starts within an </a:t>
            </a:r>
            <a:r>
              <a:rPr lang="en-US" b="1" i="1" dirty="0"/>
              <a:t>Individual</a:t>
            </a:r>
            <a:r>
              <a:rPr lang="en-US" dirty="0"/>
              <a:t> doing their part to live and uphold our Army Values and Army Ethic </a:t>
            </a:r>
          </a:p>
          <a:p>
            <a:pPr lvl="1"/>
            <a:r>
              <a:rPr lang="en-US" dirty="0"/>
              <a:t>The second layer of </a:t>
            </a:r>
            <a:r>
              <a:rPr lang="en-US" b="1" i="1" dirty="0"/>
              <a:t>Peers, Friends, and Family </a:t>
            </a:r>
          </a:p>
          <a:p>
            <a:pPr lvl="1"/>
            <a:r>
              <a:rPr lang="en-US" dirty="0"/>
              <a:t>The third layer of </a:t>
            </a:r>
            <a:r>
              <a:rPr lang="en-US" b="1" i="1" dirty="0"/>
              <a:t>Unit/Organization </a:t>
            </a:r>
          </a:p>
          <a:p>
            <a:pPr lvl="1"/>
            <a:r>
              <a:rPr lang="en-US" dirty="0"/>
              <a:t>The outside layer, </a:t>
            </a:r>
            <a:r>
              <a:rPr lang="en-US" b="1" i="1" dirty="0"/>
              <a:t>Post/Community </a:t>
            </a:r>
            <a:endParaRPr lang="en-US" dirty="0"/>
          </a:p>
          <a:p>
            <a:r>
              <a:rPr lang="en-US" b="1" dirty="0"/>
              <a:t>To help prevent Sexual Assault or Harassment you must understand risk factors for each layer to help you identify the problem before it begins</a:t>
            </a:r>
            <a:br>
              <a:rPr lang="en-US" b="1" dirty="0"/>
            </a:br>
            <a:endParaRPr lang="en-US" b="1" dirty="0"/>
          </a:p>
        </p:txBody>
      </p:sp>
    </p:spTree>
    <p:extLst>
      <p:ext uri="{BB962C8B-B14F-4D97-AF65-F5344CB8AC3E}">
        <p14:creationId xmlns:p14="http://schemas.microsoft.com/office/powerpoint/2010/main" val="166255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Individual Risk</a:t>
            </a:r>
            <a:br>
              <a:rPr lang="en-US" b="1" dirty="0"/>
            </a:br>
            <a:r>
              <a:rPr lang="en-US" b="1" dirty="0"/>
              <a:t>Factors</a:t>
            </a:r>
          </a:p>
        </p:txBody>
      </p:sp>
      <p:sp>
        <p:nvSpPr>
          <p:cNvPr id="3" name="Content Placeholder 2"/>
          <p:cNvSpPr>
            <a:spLocks noGrp="1"/>
          </p:cNvSpPr>
          <p:nvPr>
            <p:ph idx="1"/>
          </p:nvPr>
        </p:nvSpPr>
        <p:spPr>
          <a:xfrm>
            <a:off x="628650" y="1524000"/>
            <a:ext cx="7886700" cy="4351338"/>
          </a:xfrm>
        </p:spPr>
        <p:txBody>
          <a:bodyPr/>
          <a:lstStyle/>
          <a:p>
            <a:r>
              <a:rPr lang="en-US" b="1" dirty="0"/>
              <a:t>Individual Risk Factors that may cause someone to become a perpetrator of Sexual Assault or Sexual Harassment</a:t>
            </a:r>
          </a:p>
          <a:p>
            <a:pPr lvl="1"/>
            <a:r>
              <a:rPr lang="en-US" dirty="0"/>
              <a:t>Alcohol and drug use</a:t>
            </a:r>
          </a:p>
          <a:p>
            <a:pPr lvl="1"/>
            <a:r>
              <a:rPr lang="en-US" dirty="0"/>
              <a:t>Delinquency</a:t>
            </a:r>
          </a:p>
          <a:p>
            <a:pPr lvl="1"/>
            <a:r>
              <a:rPr lang="en-US" dirty="0"/>
              <a:t>Empathic deficits</a:t>
            </a:r>
          </a:p>
          <a:p>
            <a:pPr lvl="1"/>
            <a:r>
              <a:rPr lang="en-US" dirty="0"/>
              <a:t>General aggressiveness and acceptance of violence</a:t>
            </a:r>
          </a:p>
          <a:p>
            <a:pPr lvl="1"/>
            <a:r>
              <a:rPr lang="en-US" dirty="0"/>
              <a:t>Coercive sexual fantasies</a:t>
            </a:r>
          </a:p>
          <a:p>
            <a:pPr lvl="1"/>
            <a:r>
              <a:rPr lang="en-US" dirty="0"/>
              <a:t>Suicidal behavior</a:t>
            </a:r>
          </a:p>
          <a:p>
            <a:pPr lvl="1"/>
            <a:r>
              <a:rPr lang="en-US" dirty="0"/>
              <a:t>Prior sexual victimization or perpetration</a:t>
            </a:r>
          </a:p>
          <a:p>
            <a:pPr lvl="1"/>
            <a:endParaRPr lang="en-US" b="1" dirty="0"/>
          </a:p>
        </p:txBody>
      </p:sp>
    </p:spTree>
    <p:extLst>
      <p:ext uri="{BB962C8B-B14F-4D97-AF65-F5344CB8AC3E}">
        <p14:creationId xmlns:p14="http://schemas.microsoft.com/office/powerpoint/2010/main" val="74298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Peers, Friends, and </a:t>
            </a:r>
            <a:br>
              <a:rPr lang="en-US" b="1" dirty="0"/>
            </a:br>
            <a:r>
              <a:rPr lang="en-US" b="1" dirty="0"/>
              <a:t>Family Factors</a:t>
            </a:r>
          </a:p>
        </p:txBody>
      </p:sp>
      <p:sp>
        <p:nvSpPr>
          <p:cNvPr id="3" name="Content Placeholder 2"/>
          <p:cNvSpPr>
            <a:spLocks noGrp="1"/>
          </p:cNvSpPr>
          <p:nvPr>
            <p:ph idx="1"/>
          </p:nvPr>
        </p:nvSpPr>
        <p:spPr>
          <a:xfrm>
            <a:off x="628650" y="1524000"/>
            <a:ext cx="7886700" cy="4351338"/>
          </a:xfrm>
        </p:spPr>
        <p:txBody>
          <a:bodyPr/>
          <a:lstStyle/>
          <a:p>
            <a:r>
              <a:rPr lang="en-US" b="1" dirty="0"/>
              <a:t>Peers, Friends, and Family Factors that may cause someone to become a perpetrator of Sexual Assault or Sexual Harassment</a:t>
            </a:r>
          </a:p>
          <a:p>
            <a:pPr lvl="1"/>
            <a:r>
              <a:rPr lang="en-US" dirty="0"/>
              <a:t>Family environment characterized by physical violence and conflict</a:t>
            </a:r>
          </a:p>
          <a:p>
            <a:pPr lvl="1"/>
            <a:r>
              <a:rPr lang="en-US" dirty="0"/>
              <a:t>Childhood history of physical, sexual or emotional abuse</a:t>
            </a:r>
          </a:p>
          <a:p>
            <a:pPr lvl="1"/>
            <a:r>
              <a:rPr lang="en-US" dirty="0"/>
              <a:t>Poor parent-child relationships, particularly with fathers</a:t>
            </a:r>
          </a:p>
          <a:p>
            <a:pPr lvl="1"/>
            <a:r>
              <a:rPr lang="en-US" dirty="0"/>
              <a:t>Association with sexually aggressive, hyper-masculine, and delinquent peers</a:t>
            </a:r>
          </a:p>
          <a:p>
            <a:pPr lvl="1"/>
            <a:r>
              <a:rPr lang="en-US" dirty="0"/>
              <a:t>Involvement in a violent or abusive intimate relationship</a:t>
            </a:r>
          </a:p>
          <a:p>
            <a:pPr lvl="1"/>
            <a:endParaRPr lang="en-US" b="1" dirty="0"/>
          </a:p>
        </p:txBody>
      </p:sp>
    </p:spTree>
    <p:extLst>
      <p:ext uri="{BB962C8B-B14F-4D97-AF65-F5344CB8AC3E}">
        <p14:creationId xmlns:p14="http://schemas.microsoft.com/office/powerpoint/2010/main" val="10749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Unit/Organization</a:t>
            </a:r>
            <a:br>
              <a:rPr lang="en-US" b="1" dirty="0"/>
            </a:br>
            <a:r>
              <a:rPr lang="en-US" b="1" dirty="0"/>
              <a:t>Factors</a:t>
            </a:r>
          </a:p>
        </p:txBody>
      </p:sp>
      <p:sp>
        <p:nvSpPr>
          <p:cNvPr id="3" name="Content Placeholder 2"/>
          <p:cNvSpPr>
            <a:spLocks noGrp="1"/>
          </p:cNvSpPr>
          <p:nvPr>
            <p:ph idx="1"/>
          </p:nvPr>
        </p:nvSpPr>
        <p:spPr>
          <a:xfrm>
            <a:off x="628650" y="1524000"/>
            <a:ext cx="7886700" cy="4351338"/>
          </a:xfrm>
        </p:spPr>
        <p:txBody>
          <a:bodyPr/>
          <a:lstStyle/>
          <a:p>
            <a:r>
              <a:rPr lang="en-US" b="1" dirty="0"/>
              <a:t>Unit/Organization Risk Factors that may cause someone to become a perpetrator of Sexual Assault or Sexual Harassment</a:t>
            </a:r>
          </a:p>
          <a:p>
            <a:pPr lvl="1"/>
            <a:r>
              <a:rPr lang="en-US" sz="1900" dirty="0"/>
              <a:t>Unit/organizational norms that support sexual violence and sexual entitlement</a:t>
            </a:r>
          </a:p>
          <a:p>
            <a:pPr lvl="1"/>
            <a:r>
              <a:rPr lang="en-US" sz="1900" dirty="0"/>
              <a:t>Unit/organizational norms that maintain women’s inferiority and sexual submissiveness, and/or promote a culture of homophobia</a:t>
            </a:r>
          </a:p>
          <a:p>
            <a:pPr lvl="1"/>
            <a:r>
              <a:rPr lang="en-US" sz="1900" dirty="0"/>
              <a:t>Weak Command policies and disciplinary actions related to sexual violence</a:t>
            </a:r>
          </a:p>
          <a:p>
            <a:pPr lvl="1"/>
            <a:r>
              <a:rPr lang="en-US" sz="1900" dirty="0"/>
              <a:t>High levels of crime and other forms of violence within the organization</a:t>
            </a:r>
          </a:p>
          <a:p>
            <a:pPr lvl="1"/>
            <a:endParaRPr lang="en-US" b="1" dirty="0"/>
          </a:p>
        </p:txBody>
      </p:sp>
    </p:spTree>
    <p:extLst>
      <p:ext uri="{BB962C8B-B14F-4D97-AF65-F5344CB8AC3E}">
        <p14:creationId xmlns:p14="http://schemas.microsoft.com/office/powerpoint/2010/main" val="104504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Post/Community</a:t>
            </a:r>
            <a:br>
              <a:rPr lang="en-US" b="1" dirty="0"/>
            </a:br>
            <a:r>
              <a:rPr lang="en-US" b="1" dirty="0"/>
              <a:t>Factors</a:t>
            </a:r>
          </a:p>
        </p:txBody>
      </p:sp>
      <p:sp>
        <p:nvSpPr>
          <p:cNvPr id="3" name="Content Placeholder 2"/>
          <p:cNvSpPr>
            <a:spLocks noGrp="1"/>
          </p:cNvSpPr>
          <p:nvPr>
            <p:ph idx="1"/>
          </p:nvPr>
        </p:nvSpPr>
        <p:spPr>
          <a:xfrm>
            <a:off x="628650" y="1524000"/>
            <a:ext cx="7886700" cy="4351338"/>
          </a:xfrm>
        </p:spPr>
        <p:txBody>
          <a:bodyPr/>
          <a:lstStyle/>
          <a:p>
            <a:r>
              <a:rPr lang="en-US" b="1" dirty="0"/>
              <a:t>Post/Community Risk Factors that may cause someone to become a perpetrator of Sexual Assault or Sexual Harassment</a:t>
            </a:r>
          </a:p>
          <a:p>
            <a:pPr lvl="1"/>
            <a:r>
              <a:rPr lang="en-US" dirty="0"/>
              <a:t>Poverty or financial hardship</a:t>
            </a:r>
          </a:p>
          <a:p>
            <a:pPr lvl="1"/>
            <a:r>
              <a:rPr lang="en-US" dirty="0"/>
              <a:t>Lack of employment opportunities</a:t>
            </a:r>
          </a:p>
          <a:p>
            <a:pPr lvl="1"/>
            <a:r>
              <a:rPr lang="en-US" dirty="0"/>
              <a:t>Lack of institutional support from police and/or judicial system</a:t>
            </a:r>
          </a:p>
          <a:p>
            <a:pPr lvl="1"/>
            <a:r>
              <a:rPr lang="en-US" dirty="0"/>
              <a:t>General tolerance of sexual violence within the post/community</a:t>
            </a:r>
          </a:p>
          <a:p>
            <a:pPr lvl="1"/>
            <a:r>
              <a:rPr lang="en-US" dirty="0"/>
              <a:t>Weak community sanctions against sexual violence perpetrators (offenders not being held accountable)</a:t>
            </a:r>
          </a:p>
          <a:p>
            <a:pPr lvl="1"/>
            <a:endParaRPr lang="en-US" b="1" dirty="0"/>
          </a:p>
        </p:txBody>
      </p:sp>
    </p:spTree>
    <p:extLst>
      <p:ext uri="{BB962C8B-B14F-4D97-AF65-F5344CB8AC3E}">
        <p14:creationId xmlns:p14="http://schemas.microsoft.com/office/powerpoint/2010/main" val="339230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Healthy vs. Unhealthy</a:t>
            </a:r>
            <a:br>
              <a:rPr lang="en-US" b="1" dirty="0"/>
            </a:br>
            <a:r>
              <a:rPr lang="en-US" b="1" dirty="0"/>
              <a:t>Relationships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2609" y="1690689"/>
            <a:ext cx="6258781" cy="4086310"/>
          </a:xfrm>
        </p:spPr>
      </p:pic>
    </p:spTree>
    <p:extLst>
      <p:ext uri="{BB962C8B-B14F-4D97-AF65-F5344CB8AC3E}">
        <p14:creationId xmlns:p14="http://schemas.microsoft.com/office/powerpoint/2010/main" val="323648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Continuum of Harm</a:t>
            </a:r>
          </a:p>
        </p:txBody>
      </p:sp>
      <p:pic>
        <p:nvPicPr>
          <p:cNvPr id="4" name="Content Placeholder 3"/>
          <p:cNvPicPr>
            <a:picLocks noGrp="1" noChangeAspect="1"/>
          </p:cNvPicPr>
          <p:nvPr>
            <p:ph idx="1"/>
          </p:nvPr>
        </p:nvPicPr>
        <p:blipFill>
          <a:blip r:embed="rId2"/>
          <a:stretch>
            <a:fillRect/>
          </a:stretch>
        </p:blipFill>
        <p:spPr>
          <a:xfrm>
            <a:off x="628650" y="1447800"/>
            <a:ext cx="7848231" cy="4351338"/>
          </a:xfrm>
          <a:prstGeom prst="rect">
            <a:avLst/>
          </a:prstGeom>
        </p:spPr>
      </p:pic>
    </p:spTree>
    <p:extLst>
      <p:ext uri="{BB962C8B-B14F-4D97-AF65-F5344CB8AC3E}">
        <p14:creationId xmlns:p14="http://schemas.microsoft.com/office/powerpoint/2010/main" val="25764972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5_Template V 1-11">
  <a:themeElements>
    <a:clrScheme name="SHARP Colors">
      <a:dk1>
        <a:sysClr val="windowText" lastClr="000000"/>
      </a:dk1>
      <a:lt1>
        <a:sysClr val="window" lastClr="FFFFFF"/>
      </a:lt1>
      <a:dk2>
        <a:srgbClr val="5A5A59"/>
      </a:dk2>
      <a:lt2>
        <a:srgbClr val="90826C"/>
      </a:lt2>
      <a:accent1>
        <a:srgbClr val="FAC931"/>
      </a:accent1>
      <a:accent2>
        <a:srgbClr val="61705A"/>
      </a:accent2>
      <a:accent3>
        <a:srgbClr val="ADBDAC"/>
      </a:accent3>
      <a:accent4>
        <a:srgbClr val="4A2A18"/>
      </a:accent4>
      <a:accent5>
        <a:srgbClr val="C3AC63"/>
      </a:accent5>
      <a:accent6>
        <a:srgbClr val="90826C"/>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8B1925F2EFB241960044EC5F64C034" ma:contentTypeVersion="14" ma:contentTypeDescription="Create a new document." ma:contentTypeScope="" ma:versionID="965d8b3910506a68aff3868ba0c7d6a9">
  <xsd:schema xmlns:xsd="http://www.w3.org/2001/XMLSchema" xmlns:xs="http://www.w3.org/2001/XMLSchema" xmlns:p="http://schemas.microsoft.com/office/2006/metadata/properties" xmlns:ns1="http://schemas.microsoft.com/sharepoint/v3" xmlns:ns2="416eecfc-56a7-4354-8013-4a2d9c92e153" xmlns:ns3="38d2a309-d798-495b-b1a3-e97c37808eef" targetNamespace="http://schemas.microsoft.com/office/2006/metadata/properties" ma:root="true" ma:fieldsID="25a8d2f9d60bd8242f19c7c241f77aac" ns1:_="" ns2:_="" ns3:_="">
    <xsd:import namespace="http://schemas.microsoft.com/sharepoint/v3"/>
    <xsd:import namespace="416eecfc-56a7-4354-8013-4a2d9c92e153"/>
    <xsd:import namespace="38d2a309-d798-495b-b1a3-e97c37808ee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6eecfc-56a7-4354-8013-4a2d9c92e1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d2a309-d798-495b-b1a3-e97c37808ee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95a96bf-a49e-49bb-9105-deb179335ba7}" ma:internalName="TaxCatchAll" ma:showField="CatchAllData" ma:web="38d2a309-d798-495b-b1a3-e97c37808ee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8d2a309-d798-495b-b1a3-e97c37808eef" xsi:nil="true"/>
    <_ip_UnifiedCompliancePolicyUIAction xmlns="http://schemas.microsoft.com/sharepoint/v3" xsi:nil="true"/>
    <_ip_UnifiedCompliancePolicyProperties xmlns="http://schemas.microsoft.com/sharepoint/v3" xsi:nil="true"/>
    <lcf76f155ced4ddcb4097134ff3c332f xmlns="416eecfc-56a7-4354-8013-4a2d9c92e1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756BE1-51C0-479B-BAF6-F9BC6FE5CAD5}">
  <ds:schemaRefs>
    <ds:schemaRef ds:uri="http://schemas.microsoft.com/sharepoint/v3/contenttype/forms"/>
  </ds:schemaRefs>
</ds:datastoreItem>
</file>

<file path=customXml/itemProps2.xml><?xml version="1.0" encoding="utf-8"?>
<ds:datastoreItem xmlns:ds="http://schemas.openxmlformats.org/officeDocument/2006/customXml" ds:itemID="{B5B8FD5E-F404-4B53-9FA2-A1B0A9AB6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6eecfc-56a7-4354-8013-4a2d9c92e153"/>
    <ds:schemaRef ds:uri="38d2a309-d798-495b-b1a3-e97c37808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3C8E30-2397-4B66-80BF-4A995E0A6F2A}">
  <ds:schemaRefs>
    <ds:schemaRef ds:uri="http://schemas.microsoft.com/office/2006/metadata/properties"/>
    <ds:schemaRef ds:uri="http://schemas.microsoft.com/office/infopath/2007/PartnerControls"/>
    <ds:schemaRef ds:uri="38d2a309-d798-495b-b1a3-e97c37808eef"/>
    <ds:schemaRef ds:uri="http://schemas.microsoft.com/sharepoint/v3"/>
    <ds:schemaRef ds:uri="416eecfc-56a7-4354-8013-4a2d9c92e153"/>
  </ds:schemaRefs>
</ds:datastoreItem>
</file>

<file path=docProps/app.xml><?xml version="1.0" encoding="utf-8"?>
<Properties xmlns="http://schemas.openxmlformats.org/officeDocument/2006/extended-properties" xmlns:vt="http://schemas.openxmlformats.org/officeDocument/2006/docPropsVTypes">
  <Template/>
  <TotalTime>11835</TotalTime>
  <Words>1659</Words>
  <Application>Microsoft Office PowerPoint</Application>
  <PresentationFormat>On-screen Show (4:3)</PresentationFormat>
  <Paragraphs>141</Paragraphs>
  <Slides>17</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PGothic</vt:lpstr>
      <vt:lpstr>Arial</vt:lpstr>
      <vt:lpstr>Calibri</vt:lpstr>
      <vt:lpstr>Courier New</vt:lpstr>
      <vt:lpstr>Franklin Gothic Medium</vt:lpstr>
      <vt:lpstr>Lucida Grande</vt:lpstr>
      <vt:lpstr>Myriad Pro</vt:lpstr>
      <vt:lpstr>Wingdings</vt:lpstr>
      <vt:lpstr>Wingdings 2</vt:lpstr>
      <vt:lpstr>5_Template V 1-11</vt:lpstr>
      <vt:lpstr>PowerPoint Presentation</vt:lpstr>
      <vt:lpstr>Module 1 Prevention</vt:lpstr>
      <vt:lpstr>A Comprehensive Approach</vt:lpstr>
      <vt:lpstr>Individual Risk Factors</vt:lpstr>
      <vt:lpstr>Peers, Friends, and  Family Factors</vt:lpstr>
      <vt:lpstr>Unit/Organization Factors</vt:lpstr>
      <vt:lpstr>Post/Community Factors</vt:lpstr>
      <vt:lpstr>Healthy vs. Unhealthy Relationships</vt:lpstr>
      <vt:lpstr>Continuum of Harm</vt:lpstr>
      <vt:lpstr>Continuum of Harm cont…</vt:lpstr>
      <vt:lpstr>Background</vt:lpstr>
      <vt:lpstr>Positive Tenants</vt:lpstr>
      <vt:lpstr>Early Warning Signs </vt:lpstr>
      <vt:lpstr>The Orange Section</vt:lpstr>
      <vt:lpstr>The Red  Section</vt:lpstr>
      <vt:lpstr>The Grey Section</vt:lpstr>
      <vt:lpstr>SHARP POCs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 SHARP ADVISOR</dc:title>
  <dc:creator>James Tyler Wilson</dc:creator>
  <cp:lastModifiedBy>Rinehart, Cody T SFC USARMY 1 ID 2 ABCT (USA)</cp:lastModifiedBy>
  <cp:revision>139</cp:revision>
  <cp:lastPrinted>2018-06-27T17:23:41Z</cp:lastPrinted>
  <dcterms:created xsi:type="dcterms:W3CDTF">2014-09-09T20:49:16Z</dcterms:created>
  <dcterms:modified xsi:type="dcterms:W3CDTF">2024-05-16T22:13:38Z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0x010100E48B1925F2EFB241960044EC5F64C034</vt:lpwstr>
  </property>
</Properties>
</file>