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95" r:id="rId2"/>
    <p:sldId id="310" r:id="rId3"/>
    <p:sldId id="311" r:id="rId4"/>
    <p:sldId id="314" r:id="rId5"/>
    <p:sldId id="313" r:id="rId6"/>
    <p:sldId id="315" r:id="rId7"/>
    <p:sldId id="316" r:id="rId8"/>
    <p:sldId id="317" r:id="rId9"/>
    <p:sldId id="318" r:id="rId10"/>
    <p:sldId id="319" r:id="rId11"/>
    <p:sldId id="320" r:id="rId12"/>
    <p:sldId id="321" r:id="rId13"/>
    <p:sldId id="261" r:id="rId14"/>
    <p:sldId id="305" r:id="rId15"/>
    <p:sldId id="306" r:id="rId16"/>
    <p:sldId id="307" r:id="rId17"/>
    <p:sldId id="308" r:id="rId18"/>
    <p:sldId id="309" r:id="rId19"/>
    <p:sldId id="292" r:id="rId20"/>
    <p:sldId id="312" r:id="rId21"/>
    <p:sldId id="32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78246" autoAdjust="0"/>
  </p:normalViewPr>
  <p:slideViewPr>
    <p:cSldViewPr>
      <p:cViewPr varScale="1">
        <p:scale>
          <a:sx n="89" d="100"/>
          <a:sy n="89" d="100"/>
        </p:scale>
        <p:origin x="2136" y="96"/>
      </p:cViewPr>
      <p:guideLst>
        <p:guide orient="horz" pos="2160"/>
        <p:guide pos="2880"/>
      </p:guideLst>
    </p:cSldViewPr>
  </p:slideViewPr>
  <p:notesTextViewPr>
    <p:cViewPr>
      <p:scale>
        <a:sx n="3" d="2"/>
        <a:sy n="3" d="2"/>
      </p:scale>
      <p:origin x="0" y="0"/>
    </p:cViewPr>
  </p:notesTextViewPr>
  <p:sorterViewPr>
    <p:cViewPr>
      <p:scale>
        <a:sx n="70" d="100"/>
        <a:sy n="70" d="100"/>
      </p:scale>
      <p:origin x="0" y="0"/>
    </p:cViewPr>
  </p:sorterViewPr>
  <p:notesViewPr>
    <p:cSldViewPr>
      <p:cViewPr varScale="1">
        <p:scale>
          <a:sx n="76" d="100"/>
          <a:sy n="76" d="100"/>
        </p:scale>
        <p:origin x="20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8CF36C-32BA-4650-9DEC-4E2700C5DF87}" type="datetimeFigureOut">
              <a:rPr lang="en-US" smtClean="0"/>
              <a:pPr/>
              <a:t>3/4/2020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41939462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5E64C6D-7A32-4A64-B258-C6F8CC3C8656}" type="datetimeFigureOut">
              <a:rPr lang="en-US" smtClean="0"/>
              <a:pPr/>
              <a:t>3/4/2020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EECEEA-C262-40BE-ACB9-29FFEB683214}" type="slidenum">
              <a:rPr lang="en-US" smtClean="0"/>
              <a:pPr/>
              <a:t>‹#›</a:t>
            </a:fld>
            <a:endParaRPr lang="en-US"/>
          </a:p>
        </p:txBody>
      </p:sp>
    </p:spTree>
    <p:extLst>
      <p:ext uri="{BB962C8B-B14F-4D97-AF65-F5344CB8AC3E}">
        <p14:creationId xmlns:p14="http://schemas.microsoft.com/office/powerpoint/2010/main" val="15183670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t10KIAHynoE&amp;feature=youtu.b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Leaders have a directed responsibility to develop their subordinates. At the Army Profession Forum in December 2019, GEN James C. McConville, the 40th Chief of Staff of the Army (CSA), stated his philosophy and attitude: “People First, Army Priorities (readiness, modernization, reform), and Winning Matters. He then tied Readiness at the tactical level to cohesive teams that are highly trained, disciplined, and fit and elaborated on building cohesive teams, explaining his concept of, ‘this is my squad’.” His comments reinforced how leader development programs contribute to unit cohesion, resilience, and agility to improve readiness. This is how he tied leader development to one of his top priorities.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Now, let’s think for a moment. How do you </a:t>
            </a:r>
            <a:r>
              <a:rPr lang="en-US" sz="1200" kern="1200" dirty="0" smtClean="0">
                <a:solidFill>
                  <a:schemeClr val="tx1"/>
                </a:solidFill>
                <a:effectLst/>
                <a:latin typeface="+mn-lt"/>
                <a:ea typeface="+mn-ea"/>
                <a:cs typeface="+mn-cs"/>
              </a:rPr>
              <a:t>think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leader </a:t>
            </a:r>
            <a:r>
              <a:rPr lang="en-US" sz="1200" kern="1200" dirty="0" smtClean="0">
                <a:solidFill>
                  <a:schemeClr val="tx1"/>
                </a:solidFill>
                <a:effectLst/>
                <a:latin typeface="+mn-lt"/>
                <a:ea typeface="+mn-ea"/>
                <a:cs typeface="+mn-cs"/>
              </a:rPr>
              <a:t>development was prioritized at your last assignment?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Pause to allow students to reflect. </a:t>
            </a:r>
            <a:endParaRPr lang="en-US" dirty="0" smtClean="0">
              <a:effectLst/>
            </a:endParaRPr>
          </a:p>
          <a:p>
            <a:r>
              <a:rPr lang="en-US" sz="1200" kern="1200" dirty="0" smtClean="0">
                <a:solidFill>
                  <a:schemeClr val="tx1"/>
                </a:solidFill>
                <a:effectLst/>
                <a:latin typeface="+mn-lt"/>
                <a:ea typeface="+mn-ea"/>
                <a:cs typeface="+mn-cs"/>
              </a:rPr>
              <a:t>Tell me, where do you place leader development in your priority?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Let a few students provide their opinions and discuss. </a:t>
            </a:r>
            <a:endParaRPr lang="en-US" dirty="0" smtClean="0">
              <a:effectLst/>
            </a:endParaRPr>
          </a:p>
          <a:p>
            <a:r>
              <a:rPr lang="en-US" sz="1200" kern="1200" dirty="0" smtClean="0">
                <a:solidFill>
                  <a:schemeClr val="tx1"/>
                </a:solidFill>
                <a:effectLst/>
                <a:latin typeface="+mn-lt"/>
                <a:ea typeface="+mn-ea"/>
                <a:cs typeface="+mn-cs"/>
              </a:rPr>
              <a:t>If the Army places leader development on the top rung of priorities, don’t you think the command team should as well?</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2, References.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Note</a:t>
            </a:r>
            <a:r>
              <a:rPr lang="en-US" sz="1200" kern="1200" dirty="0" smtClean="0">
                <a:solidFill>
                  <a:schemeClr val="tx1"/>
                </a:solidFill>
                <a:effectLst/>
                <a:latin typeface="+mn-lt"/>
                <a:ea typeface="+mn-ea"/>
                <a:cs typeface="+mn-cs"/>
              </a:rPr>
              <a:t>: Slide 2</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shows the references used to develop this course. </a:t>
            </a:r>
            <a:endParaRPr lang="en-US" dirty="0" smtClean="0">
              <a:effectLst/>
            </a:endParaRPr>
          </a:p>
          <a:p>
            <a:endParaRPr lang="en-US" dirty="0"/>
          </a:p>
        </p:txBody>
      </p:sp>
    </p:spTree>
    <p:extLst>
      <p:ext uri="{BB962C8B-B14F-4D97-AF65-F5344CB8AC3E}">
        <p14:creationId xmlns:p14="http://schemas.microsoft.com/office/powerpoint/2010/main" val="287862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To start the planning process, the leadership goes through a conceptual process to consider how to achieve its desired end state.  The end state and enduring purpose help guide the detailed phase of planning that involves the selection of activities to emphasize the unit’s program.</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activities cover both unit and individual development for short-term and long-term development.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a:t>
            </a:r>
            <a:r>
              <a:rPr lang="en-US" sz="1200" kern="1200" dirty="0" smtClean="0">
                <a:solidFill>
                  <a:schemeClr val="tx1"/>
                </a:solidFill>
                <a:effectLst/>
                <a:latin typeface="+mn-lt"/>
                <a:ea typeface="+mn-ea"/>
                <a:cs typeface="+mn-cs"/>
              </a:rPr>
              <a:t>can we structure a leader development program using the following factors?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Ask the class for ideas on how to structure leader development programs using the following factors on the white board.  The intent is to get them thinking of how they would create their </a:t>
            </a:r>
            <a:r>
              <a:rPr lang="en-US" sz="1200" kern="1200" dirty="0" smtClean="0">
                <a:solidFill>
                  <a:schemeClr val="tx1"/>
                </a:solidFill>
                <a:effectLst/>
                <a:latin typeface="+mn-lt"/>
                <a:ea typeface="+mn-ea"/>
                <a:cs typeface="+mn-cs"/>
              </a:rPr>
              <a:t>unit’s </a:t>
            </a:r>
            <a:r>
              <a:rPr lang="en-US" sz="1200" kern="1200" dirty="0" smtClean="0">
                <a:solidFill>
                  <a:schemeClr val="tx1"/>
                </a:solidFill>
                <a:effectLst/>
                <a:latin typeface="+mn-lt"/>
                <a:ea typeface="+mn-ea"/>
                <a:cs typeface="+mn-cs"/>
              </a:rPr>
              <a:t>leader development programs.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Phases of a leader’s cycle within the unit</a:t>
            </a:r>
            <a:endParaRPr lang="en-US" dirty="0" smtClean="0">
              <a:effectLst/>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Reception</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Integration</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Utilization</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Assignment rotation within the unit</a:t>
            </a:r>
          </a:p>
          <a:p>
            <a:pPr marL="0" lvl="0" indent="0">
              <a:buFont typeface="Arial" panose="020B0604020202020204" pitchFamily="34" charset="0"/>
              <a:buNone/>
            </a:pPr>
            <a:r>
              <a:rPr lang="en-US" sz="1200" kern="1200" dirty="0" smtClean="0">
                <a:solidFill>
                  <a:schemeClr val="tx1"/>
                </a:solidFill>
                <a:effectLst/>
                <a:latin typeface="+mn-lt"/>
                <a:ea typeface="+mn-ea"/>
                <a:cs typeface="+mn-cs"/>
              </a:rPr>
              <a:t>Transition</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-Unit cycles</a:t>
            </a:r>
            <a:endParaRPr lang="en-US" dirty="0" smtClean="0">
              <a:effectLst/>
            </a:endParaRPr>
          </a:p>
          <a:p>
            <a:pPr lvl="0"/>
            <a:r>
              <a:rPr lang="en-US" sz="1200" kern="1200" dirty="0" smtClean="0">
                <a:solidFill>
                  <a:schemeClr val="tx1"/>
                </a:solidFill>
                <a:effectLst/>
                <a:latin typeface="+mn-lt"/>
                <a:ea typeface="+mn-ea"/>
                <a:cs typeface="+mn-cs"/>
              </a:rPr>
              <a:t>Sustainable readiness model (old term: ARFORGEN cycle)</a:t>
            </a:r>
          </a:p>
          <a:p>
            <a:pPr lvl="0"/>
            <a:r>
              <a:rPr lang="en-US" sz="1200" kern="1200" dirty="0" smtClean="0">
                <a:solidFill>
                  <a:schemeClr val="tx1"/>
                </a:solidFill>
                <a:effectLst/>
                <a:latin typeface="+mn-lt"/>
                <a:ea typeface="+mn-ea"/>
                <a:cs typeface="+mn-cs"/>
              </a:rPr>
              <a:t>Deployment schedule</a:t>
            </a:r>
          </a:p>
          <a:p>
            <a:pPr lvl="0"/>
            <a:r>
              <a:rPr lang="en-US" sz="1200" kern="1200" dirty="0" smtClean="0">
                <a:solidFill>
                  <a:schemeClr val="tx1"/>
                </a:solidFill>
                <a:effectLst/>
                <a:latin typeface="+mn-lt"/>
                <a:ea typeface="+mn-ea"/>
                <a:cs typeface="+mn-cs"/>
              </a:rPr>
              <a:t>Green-amber-red time management and training cycles</a:t>
            </a:r>
          </a:p>
          <a:p>
            <a:r>
              <a:rPr lang="en-US" sz="1200" kern="1200" dirty="0" smtClean="0">
                <a:solidFill>
                  <a:schemeClr val="tx1"/>
                </a:solidFill>
                <a:effectLst/>
                <a:latin typeface="+mn-lt"/>
                <a:ea typeface="+mn-ea"/>
                <a:cs typeface="+mn-cs"/>
              </a:rPr>
              <a:t>-Cohort programs</a:t>
            </a:r>
            <a:endParaRPr lang="en-US" dirty="0" smtClean="0">
              <a:effectLst/>
            </a:endParaRPr>
          </a:p>
          <a:p>
            <a:pPr lvl="0"/>
            <a:r>
              <a:rPr lang="en-US" sz="1200" kern="1200" dirty="0" smtClean="0">
                <a:solidFill>
                  <a:schemeClr val="tx1"/>
                </a:solidFill>
                <a:effectLst/>
                <a:latin typeface="+mn-lt"/>
                <a:ea typeface="+mn-ea"/>
                <a:cs typeface="+mn-cs"/>
              </a:rPr>
              <a:t>Sergeant’s time</a:t>
            </a:r>
          </a:p>
          <a:p>
            <a:pPr lvl="0"/>
            <a:r>
              <a:rPr lang="en-US" sz="1200" kern="1200" dirty="0" smtClean="0">
                <a:solidFill>
                  <a:schemeClr val="tx1"/>
                </a:solidFill>
                <a:effectLst/>
                <a:latin typeface="+mn-lt"/>
                <a:ea typeface="+mn-ea"/>
                <a:cs typeface="+mn-cs"/>
              </a:rPr>
              <a:t>Preparation for Soldier and NCO excellence boards</a:t>
            </a:r>
          </a:p>
          <a:p>
            <a:pPr lvl="0"/>
            <a:r>
              <a:rPr lang="en-US" sz="1200" kern="1200" dirty="0" smtClean="0">
                <a:solidFill>
                  <a:schemeClr val="tx1"/>
                </a:solidFill>
                <a:effectLst/>
                <a:latin typeface="+mn-lt"/>
                <a:ea typeface="+mn-ea"/>
                <a:cs typeface="+mn-cs"/>
              </a:rPr>
              <a:t>NCO professional development</a:t>
            </a:r>
          </a:p>
          <a:p>
            <a:pPr lvl="0"/>
            <a:r>
              <a:rPr lang="en-US" sz="1200" kern="1200" dirty="0" smtClean="0">
                <a:solidFill>
                  <a:schemeClr val="tx1"/>
                </a:solidFill>
                <a:effectLst/>
                <a:latin typeface="+mn-lt"/>
                <a:ea typeface="+mn-ea"/>
                <a:cs typeface="+mn-cs"/>
              </a:rPr>
              <a:t>Warrant officer professional development</a:t>
            </a:r>
            <a:endParaRPr lang="en-US" dirty="0" smtClean="0">
              <a:effectLst/>
            </a:endParaRPr>
          </a:p>
          <a:p>
            <a:pPr lvl="0"/>
            <a:r>
              <a:rPr lang="en-US" sz="1200" kern="1200" dirty="0" smtClean="0">
                <a:solidFill>
                  <a:schemeClr val="tx1"/>
                </a:solidFill>
                <a:effectLst/>
                <a:latin typeface="+mn-lt"/>
                <a:ea typeface="+mn-ea"/>
                <a:cs typeface="+mn-cs"/>
              </a:rPr>
              <a:t>Officer professional development</a:t>
            </a:r>
            <a:endParaRPr lang="en-US" dirty="0" smtClean="0">
              <a:effectLst/>
            </a:endParaRPr>
          </a:p>
          <a:p>
            <a:pPr lvl="0"/>
            <a:r>
              <a:rPr lang="en-US" sz="1200" kern="1200" dirty="0" smtClean="0">
                <a:solidFill>
                  <a:schemeClr val="tx1"/>
                </a:solidFill>
                <a:effectLst/>
                <a:latin typeface="+mn-lt"/>
                <a:ea typeface="+mn-ea"/>
                <a:cs typeface="+mn-cs"/>
              </a:rPr>
              <a:t>Command team</a:t>
            </a:r>
            <a:endParaRPr lang="en-US" dirty="0" smtClean="0">
              <a:effectLst/>
            </a:endParaRPr>
          </a:p>
          <a:p>
            <a:pPr lvl="0"/>
            <a:r>
              <a:rPr lang="en-US" sz="1200" kern="1200" dirty="0" smtClean="0">
                <a:solidFill>
                  <a:schemeClr val="tx1"/>
                </a:solidFill>
                <a:effectLst/>
                <a:latin typeface="+mn-lt"/>
                <a:ea typeface="+mn-ea"/>
                <a:cs typeface="+mn-cs"/>
              </a:rPr>
              <a:t>Civilian leader development seminars</a:t>
            </a:r>
            <a:endParaRPr lang="en-US" dirty="0" smtClean="0">
              <a:effectLst/>
            </a:endParaRPr>
          </a:p>
          <a:p>
            <a:pPr lvl="0"/>
            <a:r>
              <a:rPr lang="en-US" sz="1200" kern="1200" dirty="0" smtClean="0">
                <a:solidFill>
                  <a:schemeClr val="tx1"/>
                </a:solidFill>
                <a:effectLst/>
                <a:latin typeface="+mn-lt"/>
                <a:ea typeface="+mn-ea"/>
                <a:cs typeface="+mn-cs"/>
              </a:rPr>
              <a:t>Combined leader development programs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-Developmental focus – common core for the teams and all leaders</a:t>
            </a:r>
            <a:endParaRPr lang="en-US" dirty="0" smtClean="0">
              <a:effectLst/>
            </a:endParaRPr>
          </a:p>
          <a:p>
            <a:r>
              <a:rPr lang="en-US" sz="1200" kern="1200" dirty="0" smtClean="0">
                <a:solidFill>
                  <a:schemeClr val="tx1"/>
                </a:solidFill>
                <a:effectLst/>
                <a:latin typeface="+mn-lt"/>
                <a:ea typeface="+mn-ea"/>
                <a:cs typeface="+mn-cs"/>
              </a:rPr>
              <a:t>  - Command climate (AR 600-20)</a:t>
            </a:r>
            <a:endParaRPr lang="en-US" dirty="0" smtClean="0">
              <a:effectLst/>
            </a:endParaRPr>
          </a:p>
          <a:p>
            <a:pPr lvl="0"/>
            <a:r>
              <a:rPr lang="en-US" sz="1200" kern="1200" dirty="0" smtClean="0">
                <a:solidFill>
                  <a:schemeClr val="tx1"/>
                </a:solidFill>
                <a:effectLst/>
                <a:latin typeface="+mn-lt"/>
                <a:ea typeface="+mn-ea"/>
                <a:cs typeface="+mn-cs"/>
              </a:rPr>
              <a:t>Mission command principles (ADP 6-0)</a:t>
            </a:r>
          </a:p>
          <a:p>
            <a:pPr lvl="0"/>
            <a:r>
              <a:rPr lang="en-US" sz="1200" kern="1200" dirty="0" smtClean="0">
                <a:solidFill>
                  <a:schemeClr val="tx1"/>
                </a:solidFill>
                <a:effectLst/>
                <a:latin typeface="+mn-lt"/>
                <a:ea typeface="+mn-ea"/>
                <a:cs typeface="+mn-cs"/>
              </a:rPr>
              <a:t>Core leader competencies and attributes (ADP 6-22)</a:t>
            </a:r>
          </a:p>
          <a:p>
            <a:pPr lvl="0"/>
            <a:r>
              <a:rPr lang="en-US" sz="1200" kern="1200" dirty="0" smtClean="0">
                <a:solidFill>
                  <a:schemeClr val="tx1"/>
                </a:solidFill>
                <a:effectLst/>
                <a:latin typeface="+mn-lt"/>
                <a:ea typeface="+mn-ea"/>
                <a:cs typeface="+mn-cs"/>
              </a:rPr>
              <a:t>Essential characteristics of the Army Profession (ADP 6-22)</a:t>
            </a:r>
          </a:p>
          <a:p>
            <a:pPr lvl="0"/>
            <a:r>
              <a:rPr lang="en-US" sz="1200" kern="1200" dirty="0" smtClean="0">
                <a:solidFill>
                  <a:schemeClr val="tx1"/>
                </a:solidFill>
                <a:effectLst/>
                <a:latin typeface="+mn-lt"/>
                <a:ea typeface="+mn-ea"/>
                <a:cs typeface="+mn-cs"/>
              </a:rPr>
              <a:t>Performance qualities, such as adaptability, resilience, versatility, and creativity</a:t>
            </a:r>
          </a:p>
          <a:p>
            <a:pPr lvl="0"/>
            <a:r>
              <a:rPr lang="en-US" sz="1200" kern="1200" dirty="0" smtClean="0">
                <a:solidFill>
                  <a:schemeClr val="tx1"/>
                </a:solidFill>
                <a:effectLst/>
                <a:latin typeface="+mn-lt"/>
                <a:ea typeface="+mn-ea"/>
                <a:cs typeface="+mn-cs"/>
              </a:rPr>
              <a:t>Core unit mission and functions</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-Developmental focus – career paths for groups of leaders</a:t>
            </a:r>
            <a:endParaRPr lang="en-US" dirty="0" smtClean="0">
              <a:effectLst/>
            </a:endParaRPr>
          </a:p>
          <a:p>
            <a:pPr lvl="0"/>
            <a:r>
              <a:rPr lang="en-US" sz="1200" kern="1200" dirty="0" smtClean="0">
                <a:solidFill>
                  <a:schemeClr val="tx1"/>
                </a:solidFill>
                <a:effectLst/>
                <a:latin typeface="+mn-lt"/>
                <a:ea typeface="+mn-ea"/>
                <a:cs typeface="+mn-cs"/>
              </a:rPr>
              <a:t>Career leadership responsibilities (DA PAM 600-3, 600-25, Army Civilian Training, Education, and Development System (ACTEDS))</a:t>
            </a:r>
          </a:p>
          <a:p>
            <a:pPr lvl="0"/>
            <a:r>
              <a:rPr lang="en-US" sz="1200" kern="1200" dirty="0" smtClean="0">
                <a:solidFill>
                  <a:schemeClr val="tx1"/>
                </a:solidFill>
                <a:effectLst/>
                <a:latin typeface="+mn-lt"/>
                <a:ea typeface="+mn-ea"/>
                <a:cs typeface="+mn-cs"/>
              </a:rPr>
              <a:t>Career Management Field</a:t>
            </a:r>
          </a:p>
          <a:p>
            <a:pPr lvl="0"/>
            <a:r>
              <a:rPr lang="en-US" sz="1200" kern="1200" dirty="0" smtClean="0">
                <a:solidFill>
                  <a:schemeClr val="tx1"/>
                </a:solidFill>
                <a:effectLst/>
                <a:latin typeface="+mn-lt"/>
                <a:ea typeface="+mn-ea"/>
                <a:cs typeface="+mn-cs"/>
              </a:rPr>
              <a:t>Functional Area</a:t>
            </a:r>
          </a:p>
          <a:p>
            <a:pPr lvl="0"/>
            <a:r>
              <a:rPr lang="en-US" sz="1200" kern="1200" dirty="0" smtClean="0">
                <a:solidFill>
                  <a:schemeClr val="tx1"/>
                </a:solidFill>
                <a:effectLst/>
                <a:latin typeface="+mn-lt"/>
                <a:ea typeface="+mn-ea"/>
                <a:cs typeface="+mn-cs"/>
              </a:rPr>
              <a:t>Army Civilian Career Programs</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Successful programs integrate formal, semiformal, and informal practices.  Policy or regulation direct formal techniques.  Addressed in doctrine, semiformal activities are commonly practiced and may be required, but failure to conduct them does not carry punitive consequences.  Informal leader development consists of opportunities with a focus on learning.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Examples for techniques to enable learning are: formal – Individual development plans, performance counseling, evaluations, inspection programs, etc.  Semi-formal – 5 year plans, mentoring, etc.  Informal – Day-to-day observations, sensing sessions, 5-minute feedback, indirect questioning, etc.  Examples for techniques for developmental activities and opportunities include: Formal – broadening assignments, AARs, PME courses, structured self-development, etc.  Semiformal – unit talent management, developmental/rotational assignments, OPD/NCOPD, team building events, etc.  Informal – Broadening tasks (casualty assistance/notification officers, staff duty, food service duty, etc.), professional reading/writing programs, excellence competitions, reflective journaling, etc.</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11, Program Development</a:t>
            </a:r>
            <a:endParaRPr lang="en-US" dirty="0">
              <a:effectLst/>
            </a:endParaRPr>
          </a:p>
        </p:txBody>
      </p:sp>
    </p:spTree>
    <p:extLst>
      <p:ext uri="{BB962C8B-B14F-4D97-AF65-F5344CB8AC3E}">
        <p14:creationId xmlns:p14="http://schemas.microsoft.com/office/powerpoint/2010/main" val="268175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Facilitator Talking Points: </a:t>
            </a:r>
            <a:r>
              <a:rPr lang="en-US" sz="1200" kern="1200" dirty="0" smtClean="0">
                <a:solidFill>
                  <a:schemeClr val="tx1"/>
                </a:solidFill>
                <a:effectLst/>
                <a:latin typeface="+mn-lt"/>
                <a:ea typeface="+mn-ea"/>
                <a:cs typeface="+mn-cs"/>
              </a:rPr>
              <a:t>Once completed, the leaders distribute the leader development plan throughout the unit to direct program preparation and execution.  The program is a way to emphasize leader development and desired outcomes for individuals and units.  Reviewed, assessed, and updated periodically, the plan is a living document.  Leaders commit to creating an open learning environment where leader develop becomes second nature when they integrate leader development into daily administrative and training events, as well as deployed operations.  Execution of the leader development program can become a regularly reported item in reviews, situation reports, and training briefs.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leadership team sets, directs, and leads the organizational goals, shaping the conditions for individual development.  Individual leader development is based on the interest and the effort of individuals who develop others and themselves.  It is up to each individual to learn, grow, and develop as an Army professional.  An individual’s IDP is a personal version of a unit leader development program.  Ideally, individuals and their raters work together to develop the IDP.</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Leaders assess implementation and execution against the established vision and end states.  Assessments provide useful information on how well the end states are being achieved and identifies areas for adjustment.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Check on Learning</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are the five steps of the Operations Process?</a:t>
            </a:r>
            <a:endParaRPr lang="en-US" dirty="0" smtClean="0">
              <a:effectLst/>
            </a:endParaRP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Understand, Plan, Prepare, Execute, and Assess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is an IDP?  </a:t>
            </a:r>
            <a:endParaRPr lang="en-US" dirty="0" smtClean="0">
              <a:effectLst/>
            </a:endParaRP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An Individual Development Plan is a personal version of a unit leader development program.</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show slide 12, Fundamentals of Development</a:t>
            </a:r>
            <a:r>
              <a:rPr lang="en-US" sz="1200" dirty="0" smtClean="0">
                <a:effectLst/>
              </a:rPr>
              <a:t> </a:t>
            </a:r>
            <a:endParaRPr lang="en-US" dirty="0" smtClean="0">
              <a:effectLst/>
            </a:endParaRPr>
          </a:p>
          <a:p>
            <a:r>
              <a:rPr lang="en-US" sz="1200" kern="1200" dirty="0" smtClean="0">
                <a:solidFill>
                  <a:schemeClr val="tx1"/>
                </a:solidFill>
                <a:effectLst/>
                <a:latin typeface="+mn-lt"/>
                <a:ea typeface="+mn-ea"/>
                <a:cs typeface="+mn-cs"/>
              </a:rPr>
              <a:t> Revise slide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4145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The fundamentals of development simplify and span the formal leader development activities that the Army has advocated, such as assessing, counseling, coaching, mentoring, broadening, and team building.  The fundamentals are common across formal, semiformal, and formal leader development activities and serve to reinforce an Army development culture and a developmental mindset.  Other sources provide guidance on techniques associated with the formal activities, such as AR 623-3 on the evaluation process, ATP 6-22.1 on the counseling process, ADP 6-22 on leadership and profession, AR 621-7 and DA PAM 600-3 on broadening, and ATP 6-22.6 on team building.</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Setting the conditions for leader development.  Leaders personally model behaviors that encourage leader development, create an environment that encourages on-duty learning, apply principles that accelerate learning, and get to know the leaders in the organization.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Providing feedback on a leader’s actions.  Provide opportunities for observation, assessment, and feedback.  Immediate, short bursts of feedback on actual leader actions enhance leader development in operational assignments as well as regular counseling.</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Enhancing learning.  Use leaders as role models in the organization.  Encourage mentoring, training, reflection, and study.  Learning from other leaders is one of the most effective and efficient methods of development.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Creating opportunities.  Modify position assignments to challenge leaders.  Be deliberate about the selection and succession of leaders.  Integrate leader development across day-to-day activities.  Evaluate its effectiveness.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show slide 13, Setting Conditions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3277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Establishing a culture that promotes leader development throughout the organization is necessary.  The culture is affected by leaders who share a mindset that leader development is important and is achievable as part of what they do every day.  Leaders need to designate and protect time for leader development and develop a culture that encourages and rewards professional development.  Leaders setting the example for what is important through what they do (counseling, mentoring, etc.) and what they emphasize (rewards, recognition, feedback) is essential to developing a pro-development culture.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Leaders establish a learning environment by encouraging subordinates to take reasonable risks, grow, and develop on their own initiative and gain knowledge of subordinates in the organization as individuals with unique skills, abilities, backgrounds, and goals.  Be receptive to individuals’ input, recommendations, and advice, and shut down others who belittle someone’s suggestion to take a different or creative approach.  Good leaders back subordinates trying to do the right thing and learn something new at the same time.  A positive leadership climate encourages a learning environment.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Being a role model for leader development is essential.  Leaders who model the following leader actions encourage effective development in others and signal that leader development is valued:</a:t>
            </a:r>
            <a:endParaRPr lang="en-US" dirty="0" smtClean="0">
              <a:effectLst/>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development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Promote learning from mistakes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innovation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Allow for risk taking and encourage exercise of disciplined initiative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effective decision-making</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Be aware of personal reactions during times of crisis.  Before making off-the-cuff remarks, leaders should collect their thoughts and ask themselves what they want less-experienced leaders to learn from this reaction to crisis.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Subtle actions on the leader’s part build trust and communicate the role of trainer and developer.  Experienced leaders use the following techniques to create a developmental culture:</a:t>
            </a:r>
            <a:endParaRPr lang="en-US" dirty="0" smtClean="0">
              <a:effectLst/>
            </a:endParaRPr>
          </a:p>
          <a:p>
            <a:pPr lvl="0"/>
            <a:r>
              <a:rPr lang="en-US" sz="1200" kern="1200" dirty="0" smtClean="0">
                <a:solidFill>
                  <a:schemeClr val="tx1"/>
                </a:solidFill>
                <a:effectLst/>
                <a:latin typeface="+mn-lt"/>
                <a:ea typeface="+mn-ea"/>
                <a:cs typeface="+mn-cs"/>
              </a:rPr>
              <a:t>Be present to observe enough key activities without smothering the </a:t>
            </a:r>
            <a:r>
              <a:rPr lang="en-US" sz="1200" kern="1200" dirty="0" smtClean="0">
                <a:solidFill>
                  <a:schemeClr val="tx1"/>
                </a:solidFill>
                <a:effectLst/>
                <a:latin typeface="+mn-lt"/>
                <a:ea typeface="+mn-ea"/>
                <a:cs typeface="+mn-cs"/>
              </a:rPr>
              <a:t>leader.</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Take an indirect approach…allow the subordinate to understand what is going well and what needs improvement without directing.  The opposite of an indirect approach is </a:t>
            </a:r>
            <a:r>
              <a:rPr lang="en-US" sz="1200" kern="1200" dirty="0" smtClean="0">
                <a:solidFill>
                  <a:schemeClr val="tx1"/>
                </a:solidFill>
                <a:effectLst/>
                <a:latin typeface="+mn-lt"/>
                <a:ea typeface="+mn-ea"/>
                <a:cs typeface="+mn-cs"/>
              </a:rPr>
              <a:t>micromanaging.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 each leader a fresh, objective start.  Observe and assess each leader on individual merit.</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For effective leader development, individual relationships with each subordinate are necessary.  Leaders who interact with subordinates on and off duty better understand their subordinates’ backgrounds and experiences.  Likewise, leaders must avoid establishing or being perceived as having improper relationships.  Getting to know subordinates communicates a genuine interest in them as individuals.  This builds confidence and generates trust.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As a part of professional growth counseling and feedback sessions, leaders should help subordinates design an Individual Development Plan (IDP).  IDPs enable developing an objective approach to professional development.  The Army Career Tracker (ACT) provides the central location to develop and track IDPs over a service career for both military members and Army Civilians.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show slide 14, Providing Feedback  </a:t>
            </a:r>
          </a:p>
          <a:p>
            <a:endParaRPr lang="en-US" sz="1200" kern="1200" dirty="0" smtClean="0">
              <a:solidFill>
                <a:schemeClr val="tx1"/>
              </a:solidFill>
              <a:effectLst/>
              <a:latin typeface="+mn-lt"/>
              <a:ea typeface="+mn-ea"/>
              <a:cs typeface="+mn-cs"/>
            </a:endParaRPr>
          </a:p>
          <a:p>
            <a:endParaRPr lang="en-US" b="1" dirty="0"/>
          </a:p>
        </p:txBody>
      </p:sp>
    </p:spTree>
    <p:extLst>
      <p:ext uri="{BB962C8B-B14F-4D97-AF65-F5344CB8AC3E}">
        <p14:creationId xmlns:p14="http://schemas.microsoft.com/office/powerpoint/2010/main" val="74957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A leader’s ability to provide feedback to subordinates will significantly contribute to their development.  It will enhance and accelerate learning from the day-to-day work experience – the most valued and effective environment for leader development.  Providing accurate feedback starts with planned observation and accurate observation and assessment.</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first step to having a legitimate role in a subordinate’s leader development process is to observe them.  To use available time productively plan to:</a:t>
            </a:r>
            <a:endParaRPr lang="en-US" dirty="0" smtClean="0">
              <a:effectLst/>
            </a:endParaRPr>
          </a:p>
          <a:p>
            <a:pPr lvl="0"/>
            <a:r>
              <a:rPr lang="en-US" sz="1200" kern="1200" dirty="0" smtClean="0">
                <a:solidFill>
                  <a:schemeClr val="tx1"/>
                </a:solidFill>
                <a:effectLst/>
                <a:latin typeface="+mn-lt"/>
                <a:ea typeface="+mn-ea"/>
                <a:cs typeface="+mn-cs"/>
              </a:rPr>
              <a:t>See them challenged by a developmental </a:t>
            </a:r>
            <a:r>
              <a:rPr lang="en-US" sz="1200" kern="1200" dirty="0" smtClean="0">
                <a:solidFill>
                  <a:schemeClr val="tx1"/>
                </a:solidFill>
                <a:effectLst/>
                <a:latin typeface="+mn-lt"/>
                <a:ea typeface="+mn-ea"/>
                <a:cs typeface="+mn-cs"/>
              </a:rPr>
              <a:t>need.</a:t>
            </a:r>
            <a:endParaRPr lang="en-US" dirty="0" smtClean="0">
              <a:effectLst/>
            </a:endParaRPr>
          </a:p>
          <a:p>
            <a:pPr lvl="0"/>
            <a:r>
              <a:rPr lang="en-US" sz="1200" kern="1200" dirty="0" smtClean="0">
                <a:solidFill>
                  <a:schemeClr val="tx1"/>
                </a:solidFill>
                <a:effectLst/>
                <a:latin typeface="+mn-lt"/>
                <a:ea typeface="+mn-ea"/>
                <a:cs typeface="+mn-cs"/>
              </a:rPr>
              <a:t>See them excel by applying a personal </a:t>
            </a:r>
            <a:r>
              <a:rPr lang="en-US" sz="1200" kern="1200" dirty="0" smtClean="0">
                <a:solidFill>
                  <a:schemeClr val="tx1"/>
                </a:solidFill>
                <a:effectLst/>
                <a:latin typeface="+mn-lt"/>
                <a:ea typeface="+mn-ea"/>
                <a:cs typeface="+mn-cs"/>
              </a:rPr>
              <a:t>strength.</a:t>
            </a:r>
            <a:endParaRPr lang="en-US" dirty="0" smtClean="0">
              <a:effectLst/>
            </a:endParaRPr>
          </a:p>
          <a:p>
            <a:pPr lvl="0"/>
            <a:r>
              <a:rPr lang="en-US" sz="1200" kern="1200" dirty="0" smtClean="0">
                <a:solidFill>
                  <a:schemeClr val="tx1"/>
                </a:solidFill>
                <a:effectLst/>
                <a:latin typeface="+mn-lt"/>
                <a:ea typeface="+mn-ea"/>
                <a:cs typeface="+mn-cs"/>
              </a:rPr>
              <a:t>Observe their actions during critical times of </a:t>
            </a:r>
            <a:r>
              <a:rPr lang="en-US" sz="1200" kern="1200" dirty="0" smtClean="0">
                <a:solidFill>
                  <a:schemeClr val="tx1"/>
                </a:solidFill>
                <a:effectLst/>
                <a:latin typeface="+mn-lt"/>
                <a:ea typeface="+mn-ea"/>
                <a:cs typeface="+mn-cs"/>
              </a:rPr>
              <a:t>unit performance.</a:t>
            </a:r>
            <a:endParaRPr lang="en-US" dirty="0" smtClean="0">
              <a:effectLst/>
            </a:endParaRPr>
          </a:p>
          <a:p>
            <a:pPr lvl="0"/>
            <a:r>
              <a:rPr lang="en-US" sz="1200" kern="1200" dirty="0" smtClean="0">
                <a:solidFill>
                  <a:schemeClr val="tx1"/>
                </a:solidFill>
                <a:effectLst/>
                <a:latin typeface="+mn-lt"/>
                <a:ea typeface="+mn-ea"/>
                <a:cs typeface="+mn-cs"/>
              </a:rPr>
              <a:t>See them reach their limits of strength and </a:t>
            </a:r>
            <a:r>
              <a:rPr lang="en-US" sz="1200" kern="1200" dirty="0" smtClean="0">
                <a:solidFill>
                  <a:schemeClr val="tx1"/>
                </a:solidFill>
                <a:effectLst/>
                <a:latin typeface="+mn-lt"/>
                <a:ea typeface="+mn-ea"/>
                <a:cs typeface="+mn-cs"/>
              </a:rPr>
              <a:t>endurance.</a:t>
            </a:r>
            <a:endParaRPr lang="en-US" dirty="0" smtClean="0">
              <a:effectLst/>
            </a:endParaRPr>
          </a:p>
          <a:p>
            <a:pPr lvl="0"/>
            <a:r>
              <a:rPr lang="en-US" sz="1200" kern="1200" dirty="0" smtClean="0">
                <a:solidFill>
                  <a:schemeClr val="tx1"/>
                </a:solidFill>
                <a:effectLst/>
                <a:latin typeface="+mn-lt"/>
                <a:ea typeface="+mn-ea"/>
                <a:cs typeface="+mn-cs"/>
              </a:rPr>
              <a:t>Observe decision-making and </a:t>
            </a:r>
            <a:r>
              <a:rPr lang="en-US" sz="1200" kern="1200" dirty="0" smtClean="0">
                <a:solidFill>
                  <a:schemeClr val="tx1"/>
                </a:solidFill>
                <a:effectLst/>
                <a:latin typeface="+mn-lt"/>
                <a:ea typeface="+mn-ea"/>
                <a:cs typeface="+mn-cs"/>
              </a:rPr>
              <a:t>conduct.</a:t>
            </a:r>
            <a:endParaRPr lang="en-US" dirty="0" smtClean="0">
              <a:effectLst/>
            </a:endParaRPr>
          </a:p>
          <a:p>
            <a:pPr lvl="0"/>
            <a:r>
              <a:rPr lang="en-US" sz="1200" kern="1200" dirty="0" smtClean="0">
                <a:solidFill>
                  <a:schemeClr val="tx1"/>
                </a:solidFill>
                <a:effectLst/>
                <a:latin typeface="+mn-lt"/>
                <a:ea typeface="+mn-ea"/>
                <a:cs typeface="+mn-cs"/>
              </a:rPr>
              <a:t>Observe their effect on subordinate leaders and </a:t>
            </a:r>
            <a:r>
              <a:rPr lang="en-US" sz="1200" kern="1200" dirty="0" smtClean="0">
                <a:solidFill>
                  <a:schemeClr val="tx1"/>
                </a:solidFill>
                <a:effectLst/>
                <a:latin typeface="+mn-lt"/>
                <a:ea typeface="+mn-ea"/>
                <a:cs typeface="+mn-cs"/>
              </a:rPr>
              <a:t>Soldiers.</a:t>
            </a:r>
            <a:endParaRPr lang="en-US" dirty="0" smtClean="0">
              <a:effectLst/>
            </a:endParaRPr>
          </a:p>
          <a:p>
            <a:pPr lvl="0"/>
            <a:r>
              <a:rPr lang="en-US" sz="1200" kern="1200" dirty="0" smtClean="0">
                <a:solidFill>
                  <a:schemeClr val="tx1"/>
                </a:solidFill>
                <a:effectLst/>
                <a:latin typeface="+mn-lt"/>
                <a:ea typeface="+mn-ea"/>
                <a:cs typeface="+mn-cs"/>
              </a:rPr>
              <a:t>See them relaxed and available for </a:t>
            </a:r>
            <a:r>
              <a:rPr lang="en-US" sz="1200" kern="1200" dirty="0" smtClean="0">
                <a:solidFill>
                  <a:schemeClr val="tx1"/>
                </a:solidFill>
                <a:effectLst/>
                <a:latin typeface="+mn-lt"/>
                <a:ea typeface="+mn-ea"/>
                <a:cs typeface="+mn-cs"/>
              </a:rPr>
              <a:t>conversation.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Do not draw a lasting impression of a leader from a single observation.  It usually takes multiple observations before a pattern of behavior emerges.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While training briefs are full of metrics to assess unit performance, they do not provide leaders with an assessment of their leadership behaviors.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good leadership assessment:</a:t>
            </a:r>
            <a:endParaRPr lang="en-US" dirty="0" smtClean="0">
              <a:effectLst/>
            </a:endParaRPr>
          </a:p>
          <a:p>
            <a:pPr lvl="0"/>
            <a:r>
              <a:rPr lang="en-US" sz="1200" kern="1200" dirty="0" smtClean="0">
                <a:solidFill>
                  <a:schemeClr val="tx1"/>
                </a:solidFill>
                <a:effectLst/>
                <a:latin typeface="+mn-lt"/>
                <a:ea typeface="+mn-ea"/>
                <a:cs typeface="+mn-cs"/>
              </a:rPr>
              <a:t>Speaks to the leader behaviors that contributed to the unit’s performance</a:t>
            </a:r>
            <a:endParaRPr lang="en-US" dirty="0" smtClean="0">
              <a:effectLst/>
            </a:endParaRPr>
          </a:p>
          <a:p>
            <a:pPr lvl="0"/>
            <a:r>
              <a:rPr lang="en-US" sz="1200" kern="1200" dirty="0" smtClean="0">
                <a:solidFill>
                  <a:schemeClr val="tx1"/>
                </a:solidFill>
                <a:effectLst/>
                <a:latin typeface="+mn-lt"/>
                <a:ea typeface="+mn-ea"/>
                <a:cs typeface="+mn-cs"/>
              </a:rPr>
              <a:t>Combines perception and reality, with reality best confirmed by multiple sources</a:t>
            </a:r>
            <a:endParaRPr lang="en-US" dirty="0" smtClean="0">
              <a:effectLst/>
            </a:endParaRPr>
          </a:p>
          <a:p>
            <a:pPr lvl="0"/>
            <a:r>
              <a:rPr lang="en-US" sz="1200" kern="1200" dirty="0" smtClean="0">
                <a:solidFill>
                  <a:schemeClr val="tx1"/>
                </a:solidFill>
                <a:effectLst/>
                <a:latin typeface="+mn-lt"/>
                <a:ea typeface="+mn-ea"/>
                <a:cs typeface="+mn-cs"/>
              </a:rPr>
              <a:t>Occurs through two-way communication between leader and led</a:t>
            </a:r>
            <a:endParaRPr lang="en-US" dirty="0" smtClean="0">
              <a:effectLst/>
            </a:endParaRPr>
          </a:p>
          <a:p>
            <a:pPr lvl="0"/>
            <a:r>
              <a:rPr lang="en-US" sz="1200" kern="1200" dirty="0" smtClean="0">
                <a:solidFill>
                  <a:schemeClr val="tx1"/>
                </a:solidFill>
                <a:effectLst/>
                <a:latin typeface="+mn-lt"/>
                <a:ea typeface="+mn-ea"/>
                <a:cs typeface="+mn-cs"/>
              </a:rPr>
              <a:t>Has a common language defined by the doctrinal language of ADP 1 and ADP 6-22</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Effective commanders observe training, participate in operations, and interact with subordinates and their units.  Personnel other than the commander or rater, such as peers, trainers, operations officers, first sergeants,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make observations contributing to leader development.</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three key components that ensure observations are accurate and descriptive are:</a:t>
            </a:r>
            <a:endParaRPr lang="en-US" dirty="0" smtClean="0">
              <a:effectLst/>
            </a:endParaRPr>
          </a:p>
          <a:p>
            <a:pPr lvl="0"/>
            <a:r>
              <a:rPr lang="en-US" sz="1200" kern="1200" dirty="0" smtClean="0">
                <a:solidFill>
                  <a:schemeClr val="tx1"/>
                </a:solidFill>
                <a:effectLst/>
                <a:latin typeface="+mn-lt"/>
                <a:ea typeface="+mn-ea"/>
                <a:cs typeface="+mn-cs"/>
              </a:rPr>
              <a:t>Observations are planned around key events</a:t>
            </a:r>
            <a:endParaRPr lang="en-US" dirty="0" smtClean="0">
              <a:effectLst/>
            </a:endParaRPr>
          </a:p>
          <a:p>
            <a:pPr lvl="0"/>
            <a:r>
              <a:rPr lang="en-US" sz="1200" kern="1200" dirty="0" smtClean="0">
                <a:solidFill>
                  <a:schemeClr val="tx1"/>
                </a:solidFill>
                <a:effectLst/>
                <a:latin typeface="+mn-lt"/>
                <a:ea typeface="+mn-ea"/>
                <a:cs typeface="+mn-cs"/>
              </a:rPr>
              <a:t>Observations for patterns of behavior</a:t>
            </a:r>
            <a:endParaRPr lang="en-US" dirty="0" smtClean="0">
              <a:effectLst/>
            </a:endParaRPr>
          </a:p>
          <a:p>
            <a:pPr lvl="0"/>
            <a:r>
              <a:rPr lang="en-US" sz="1200" kern="1200" dirty="0" smtClean="0">
                <a:solidFill>
                  <a:schemeClr val="tx1"/>
                </a:solidFill>
                <a:effectLst/>
                <a:latin typeface="+mn-lt"/>
                <a:ea typeface="+mn-ea"/>
                <a:cs typeface="+mn-cs"/>
              </a:rPr>
              <a:t>Recording important observations immediately</a:t>
            </a:r>
            <a:endParaRPr lang="en-US" dirty="0" smtClean="0">
              <a:effectLst/>
            </a:endParaRPr>
          </a:p>
          <a:p>
            <a:pPr lvl="0"/>
            <a:r>
              <a:rPr lang="en-US" sz="1200" kern="1200" dirty="0" smtClean="0">
                <a:solidFill>
                  <a:schemeClr val="tx1"/>
                </a:solidFill>
                <a:effectLst/>
                <a:latin typeface="+mn-lt"/>
                <a:ea typeface="+mn-ea"/>
                <a:cs typeface="+mn-cs"/>
              </a:rPr>
              <a:t>Use words that depict action</a:t>
            </a:r>
            <a:endParaRPr lang="en-US" dirty="0" smtClean="0">
              <a:effectLst/>
            </a:endParaRPr>
          </a:p>
          <a:p>
            <a:pPr lvl="0"/>
            <a:r>
              <a:rPr lang="en-US" sz="1200" kern="1200" dirty="0" smtClean="0">
                <a:solidFill>
                  <a:schemeClr val="tx1"/>
                </a:solidFill>
                <a:effectLst/>
                <a:latin typeface="+mn-lt"/>
                <a:ea typeface="+mn-ea"/>
                <a:cs typeface="+mn-cs"/>
              </a:rPr>
              <a:t>Link to effects and outcomes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When observing leadership, it is important to frame observations in a context consistent with Army doctrine.  A way to capture observations and assessments is to use a quick, accurate, and complete way to take notes that make for an effective feedback session such as situation, observation, associate and assess, and reinforce and recommend (SOAR) format.  Figure 3-3 and Paragraph 3-31 of FM 6-22 provide an example and definitions of SOAR feedback notes.  Chapter 6 of FM 6-22 provides performance indicators for the competencies and attributes in ADP 6-22.</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Day-to-day informal feedback makes sitting down with subordinates for developmental counseling much easier.  This informal feedback develops a shared understanding of the subordinate’s strengths and developmental needs.  ATP 6-22.1 provides extensive guidelines on the counseling process.  The timing of a discussion of leadership observations can be critical and a deciding factor between whether perceiving a situation as evaluative or developmental.  Consider whether delivery should occur during an action, at a break in action, or at the end of the day or even completion.  If done at the completion of an event, at a minimum, provide a “heads up” about a situation or circumstance to be discussed.  This allows the leader an opportunity to reflect and prepare to listen and receive feedback.  This approach reduces the likelihood the subordinate will be preoccupied, nervous, or defensive.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An effective way to deliver an observation is to take an indirect approach. </a:t>
            </a:r>
            <a:endParaRPr lang="en-US" dirty="0" smtClean="0">
              <a:effectLst/>
            </a:endParaRPr>
          </a:p>
          <a:p>
            <a:pPr lvl="0"/>
            <a:r>
              <a:rPr lang="en-US" sz="1200" kern="1200" dirty="0" smtClean="0">
                <a:solidFill>
                  <a:schemeClr val="tx1"/>
                </a:solidFill>
                <a:effectLst/>
                <a:latin typeface="+mn-lt"/>
                <a:ea typeface="+mn-ea"/>
                <a:cs typeface="+mn-cs"/>
              </a:rPr>
              <a:t>Confirm the situation</a:t>
            </a:r>
            <a:endParaRPr lang="en-US" dirty="0" smtClean="0">
              <a:effectLst/>
            </a:endParaRPr>
          </a:p>
          <a:p>
            <a:pPr lvl="0"/>
            <a:r>
              <a:rPr lang="en-US" sz="1200" kern="1200" dirty="0" smtClean="0">
                <a:solidFill>
                  <a:schemeClr val="tx1"/>
                </a:solidFill>
                <a:effectLst/>
                <a:latin typeface="+mn-lt"/>
                <a:ea typeface="+mn-ea"/>
                <a:cs typeface="+mn-cs"/>
              </a:rPr>
              <a:t>Ask for a self-assessment</a:t>
            </a:r>
            <a:endParaRPr lang="en-US" dirty="0" smtClean="0">
              <a:effectLst/>
            </a:endParaRPr>
          </a:p>
          <a:p>
            <a:pPr lvl="0"/>
            <a:r>
              <a:rPr lang="en-US" sz="1200" kern="1200" dirty="0" smtClean="0">
                <a:solidFill>
                  <a:schemeClr val="tx1"/>
                </a:solidFill>
                <a:effectLst/>
                <a:latin typeface="+mn-lt"/>
                <a:ea typeface="+mn-ea"/>
                <a:cs typeface="+mn-cs"/>
              </a:rPr>
              <a:t>Clarify and come to an agreement</a:t>
            </a:r>
            <a:endParaRPr lang="en-US" dirty="0" smtClean="0">
              <a:effectLst/>
            </a:endParaRPr>
          </a:p>
          <a:p>
            <a:pPr lvl="0"/>
            <a:r>
              <a:rPr lang="en-US" sz="1200" kern="1200" dirty="0" smtClean="0">
                <a:solidFill>
                  <a:schemeClr val="tx1"/>
                </a:solidFill>
                <a:effectLst/>
                <a:latin typeface="+mn-lt"/>
                <a:ea typeface="+mn-ea"/>
                <a:cs typeface="+mn-cs"/>
              </a:rPr>
              <a:t>Add your observations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Leaders can also raise questions that will prompt subordinates to think about how to act or respond in the future, and be sure to provide reinforcement on what the subordinate is doing correctly.  Leaders should avoid delivering some kinds of feedback to a subordinate, such as vague and general ideas, using absolutes or generalities, observations applied to general traits or the total person, and untimely feedback that the leader is unable to apply.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is also important for leaders to learn from the delivery of their observations and realize it takes practice.  It is helpful after an interaction for leaders to reflect on their delivery.</a:t>
            </a:r>
            <a:endParaRPr lang="en-US" dirty="0" smtClean="0">
              <a:effectLst/>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eaLnBrk="0" hangingPunct="0"/>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show slide 15, Enhancing Learning  </a:t>
            </a:r>
          </a:p>
          <a:p>
            <a:pPr marL="0" lvl="0" indent="0">
              <a:buFontTx/>
              <a:buNone/>
            </a:pPr>
            <a:endParaRPr lang="en-US" b="1" baseline="0" dirty="0" smtClean="0"/>
          </a:p>
        </p:txBody>
      </p:sp>
    </p:spTree>
    <p:extLst>
      <p:ext uri="{BB962C8B-B14F-4D97-AF65-F5344CB8AC3E}">
        <p14:creationId xmlns:p14="http://schemas.microsoft.com/office/powerpoint/2010/main" val="370768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Applying practices to enhance learning will make development more effective.  Enhancing learning draws on the developmental value from learning opportunities.  Learning from experience can be enhanced by facilitating what an experience means.  Practical approaches to enhance learning include leader role models, mentoring, guided discovery learning, and individual group study.  These practices are not events that come up on a schedule, they are powerful ways to integrate and promote learning in the day-to-day operations of the organization.</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Because leaders vary in skill and experience level, an effective way to learn is directly from unit role models.  Positive role models exhibit leadership behaviors that others should emulate.  Supervisors should identify role models for each key position (such as company commander or platoon sergeant) and may want to identify role models possessing special skills that other leaders need to master.</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Mentorship is the voluntary developmental relationship that exists between a person of greater experience and person of lesser experience that is characterized by mutual trust and respect (AR 600-100).  A mentor is a leader who assists personal and professional development by helping a mentee clarify personal, professional, and career goals and develop actions to improve attributes, skills, and competencies.  Mentor-mentee relationships work best when they are voluntary and if they occur outside the chain of command.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Guided discovery learning is an advanced technique that experienced leaders employ to help the subordinate learn.  It involves the use of indirect feedback that places more responsibility on the leader to identify his or her own strengths and developmental needs.  Guided discovery learning techniques are an effective way to deliver leadership observations; these techniques include:</a:t>
            </a:r>
            <a:endParaRPr lang="en-US" dirty="0" smtClean="0">
              <a:effectLst/>
            </a:endParaRPr>
          </a:p>
          <a:p>
            <a:pPr lvl="0"/>
            <a:r>
              <a:rPr lang="en-US" sz="1200" kern="1200" dirty="0" smtClean="0">
                <a:solidFill>
                  <a:schemeClr val="tx1"/>
                </a:solidFill>
                <a:effectLst/>
                <a:latin typeface="+mn-lt"/>
                <a:ea typeface="+mn-ea"/>
                <a:cs typeface="+mn-cs"/>
              </a:rPr>
              <a:t>Positive reinforcement</a:t>
            </a:r>
            <a:endParaRPr lang="en-US" dirty="0" smtClean="0">
              <a:effectLst/>
            </a:endParaRPr>
          </a:p>
          <a:p>
            <a:pPr lvl="0"/>
            <a:r>
              <a:rPr lang="en-US" sz="1200" kern="1200" dirty="0" smtClean="0">
                <a:solidFill>
                  <a:schemeClr val="tx1"/>
                </a:solidFill>
                <a:effectLst/>
                <a:latin typeface="+mn-lt"/>
                <a:ea typeface="+mn-ea"/>
                <a:cs typeface="+mn-cs"/>
              </a:rPr>
              <a:t>Open-ended questioning</a:t>
            </a:r>
            <a:endParaRPr lang="en-US" dirty="0" smtClean="0">
              <a:effectLst/>
            </a:endParaRPr>
          </a:p>
          <a:p>
            <a:pPr lvl="0"/>
            <a:r>
              <a:rPr lang="en-US" sz="1200" kern="1200" dirty="0" smtClean="0">
                <a:solidFill>
                  <a:schemeClr val="tx1"/>
                </a:solidFill>
                <a:effectLst/>
                <a:latin typeface="+mn-lt"/>
                <a:ea typeface="+mn-ea"/>
                <a:cs typeface="+mn-cs"/>
              </a:rPr>
              <a:t>Multiple perspectives</a:t>
            </a:r>
            <a:endParaRPr lang="en-US" dirty="0" smtClean="0">
              <a:effectLst/>
            </a:endParaRPr>
          </a:p>
          <a:p>
            <a:pPr lvl="0"/>
            <a:r>
              <a:rPr lang="en-US" sz="1200" kern="1200" dirty="0" smtClean="0">
                <a:solidFill>
                  <a:schemeClr val="tx1"/>
                </a:solidFill>
                <a:effectLst/>
                <a:latin typeface="+mn-lt"/>
                <a:ea typeface="+mn-ea"/>
                <a:cs typeface="+mn-cs"/>
              </a:rPr>
              <a:t>Scaling questions</a:t>
            </a:r>
            <a:endParaRPr lang="en-US" dirty="0" smtClean="0">
              <a:effectLst/>
            </a:endParaRPr>
          </a:p>
          <a:p>
            <a:pPr lvl="0"/>
            <a:r>
              <a:rPr lang="en-US" sz="1200" kern="1200" dirty="0" smtClean="0">
                <a:solidFill>
                  <a:schemeClr val="tx1"/>
                </a:solidFill>
                <a:effectLst/>
                <a:latin typeface="+mn-lt"/>
                <a:ea typeface="+mn-ea"/>
                <a:cs typeface="+mn-cs"/>
              </a:rPr>
              <a:t>Cause and effect analysis</a:t>
            </a:r>
            <a:endParaRPr lang="en-US" dirty="0" smtClean="0">
              <a:effectLst/>
            </a:endParaRPr>
          </a:p>
          <a:p>
            <a:pPr lvl="0"/>
            <a:r>
              <a:rPr lang="en-US" sz="1200" kern="1200" dirty="0" smtClean="0">
                <a:solidFill>
                  <a:schemeClr val="tx1"/>
                </a:solidFill>
                <a:effectLst/>
                <a:latin typeface="+mn-lt"/>
                <a:ea typeface="+mn-ea"/>
                <a:cs typeface="+mn-cs"/>
              </a:rPr>
              <a:t>Recovery from setbacks</a:t>
            </a:r>
            <a:endParaRPr lang="en-US" dirty="0" smtClean="0">
              <a:effectLst/>
            </a:endParaRPr>
          </a:p>
          <a:p>
            <a:pPr lvl="0"/>
            <a:r>
              <a:rPr lang="en-US" sz="1200" kern="1200" dirty="0" smtClean="0">
                <a:solidFill>
                  <a:schemeClr val="tx1"/>
                </a:solidFill>
                <a:effectLst/>
                <a:latin typeface="+mn-lt"/>
                <a:ea typeface="+mn-ea"/>
                <a:cs typeface="+mn-cs"/>
              </a:rPr>
              <a:t>Use experience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Leader development processes in the organization should establish an expectation for each leader to spend personal time seeking sources of knowledge and opportunities to grown and learn.  Some ways to promote self-study is through professional reading and writing programs.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show slide 16, Creating Opportunities  </a:t>
            </a:r>
          </a:p>
          <a:p>
            <a:pPr marL="0" lvl="0" indent="0">
              <a:buFontTx/>
              <a:buNone/>
            </a:pPr>
            <a:endParaRPr lang="en-US" b="1" baseline="0" dirty="0" smtClean="0"/>
          </a:p>
        </p:txBody>
      </p:sp>
    </p:spTree>
    <p:extLst>
      <p:ext uri="{BB962C8B-B14F-4D97-AF65-F5344CB8AC3E}">
        <p14:creationId xmlns:p14="http://schemas.microsoft.com/office/powerpoint/2010/main" val="368732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Leaders foster a positive culture by providing a supportive command climate that values member involvement and learning.  Likewise, the selections for and responsibilities of key positions of leadership have implications for developing leaders far into the future.  Integrating these efforts into a holistic program will establish lasting operating norms.  Selection and screening of leaders can be useful in leader development efforts.  Forming leadership teams where strengths in one complement developmental needs in another is a common selection goal.  Developing leaders is often about preparing them for responsibilities in the next position.  </a:t>
            </a: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Challenging experiences are characterized by pressure, complexity, novelty, and uncertainty.  Challenge creates learning situations that are interesting and motivating.  Not all leaders develop on the same timelines.  Supervising leaders should be willing to adjust how much time each subordinate stays in position.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Supervising leaders should foster an attitude that leadership positions are not necessarily automatic appointments.  It is a privilege, not an entitlement, to serve in a leadership position.  Selections for key leadership positions require thorough consideration.  Each step in the screening and selection process should narrow the field of acceptable candidates.  These processes fall within the realm of talent management, which complements leader development.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Succession planning is a developmental activity for the individual leaders that focus on deliberate planning to provide opportunities for experience in key developmental assignments and to prepare for future assignments beyond the unit.  Senior leaders plan the systematic rotation of subordinates within the organization so that trained and qualified leaders are ready to assume vacancies, proven leaders move on to positions of greater responsibility, and marginal leaders receive opportunities to improve.  Moving leaders in and out of positions should be a factor of unit performance, Army need, and individual leader development goals and readiness.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Individuals should understand and actively manage their own career paths while supervisors should consider the career paths and influence their subordinates to gain breadth in development.  Commanders and other senior leaders should encourage their developing subordinates to take challenging assignments.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are the fundamentals of development?</a:t>
            </a:r>
            <a:endParaRPr lang="en-US" dirty="0" smtClean="0">
              <a:effectLst/>
            </a:endParaRP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Setting Conditions, Providing Feedback, Enhancing Learning, and Creating Opportunities</a:t>
            </a:r>
            <a:endParaRPr lang="en-US" dirty="0" smtClean="0">
              <a:effectLst/>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How can a leader establish a culture of learning/leader development?</a:t>
            </a: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Leaders who share a mindset that leader development is important and achievable is shown by what they do every day to establish a culture of leader development.  They need to designate and protect time for leader development and encourage and reward professional development.  Leaders should also set the example for what is importation through what they do and what they emphasize.</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is the definition of mentorship?</a:t>
            </a: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Mentorship is the voluntary developmental relationship that exists between a person of greater experience and a person of lesser experience that is characterized by mutual trust and respect.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BREAK: Allow the students to take a 10-minute break.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transition to the next topic and show slide 17, Counseling. </a:t>
            </a:r>
            <a:endParaRPr lang="en-US" dirty="0" smtClean="0">
              <a:effectLst/>
            </a:endParaRPr>
          </a:p>
          <a:p>
            <a:pPr marL="0" lvl="0" indent="0">
              <a:buFontTx/>
              <a:buNone/>
            </a:pPr>
            <a:endParaRPr lang="en-US" b="1" baseline="0" dirty="0" smtClean="0"/>
          </a:p>
        </p:txBody>
      </p:sp>
    </p:spTree>
    <p:extLst>
      <p:ext uri="{BB962C8B-B14F-4D97-AF65-F5344CB8AC3E}">
        <p14:creationId xmlns:p14="http://schemas.microsoft.com/office/powerpoint/2010/main" val="385363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Counseling is the process used by leaders to review with a subordinate his or her demonstrated performance and potential.  Counseling, one of the most important leadership and professional development responsibilities, enables Army leaders to help Soldiers and Army Civilians become more capable, resilient, satisfied, and better prepared for current and future responsibilities.  Counseling is required of leaders and occurs at prescribed times.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eaLnBrk="0" hangingPunct="0"/>
            <a:r>
              <a:rPr lang="en-US" sz="1200" kern="1200" dirty="0" smtClean="0">
                <a:solidFill>
                  <a:schemeClr val="tx1"/>
                </a:solidFill>
                <a:effectLst/>
                <a:latin typeface="+mn-lt"/>
                <a:ea typeface="+mn-ea"/>
                <a:cs typeface="+mn-cs"/>
              </a:rPr>
              <a:t>ATP 6-22.1 provides a doctrinal framework for counseling subordinates and consists of two chapters. </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 Chapter 1 addresses the types of developmental counseling: event, performance, and professional growth</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 Chapter 2 addresses counseling fundamentals supporting effective counseling</a:t>
            </a:r>
            <a:endParaRPr lang="en-US" dirty="0" smtClean="0">
              <a:effectLst/>
            </a:endParaRPr>
          </a:p>
          <a:p>
            <a:pPr lvl="0" eaLnBrk="0" hangingPunct="0"/>
            <a:r>
              <a:rPr lang="en-US" sz="1200" kern="1200" dirty="0" smtClean="0">
                <a:solidFill>
                  <a:schemeClr val="tx1"/>
                </a:solidFill>
                <a:effectLst/>
                <a:latin typeface="+mn-lt"/>
                <a:ea typeface="+mn-ea"/>
                <a:cs typeface="+mn-cs"/>
              </a:rPr>
              <a:t>Counselor qualities</a:t>
            </a:r>
          </a:p>
          <a:p>
            <a:pPr lvl="0" eaLnBrk="0" hangingPunct="0"/>
            <a:r>
              <a:rPr lang="en-US" sz="1200" kern="1200" dirty="0" smtClean="0">
                <a:solidFill>
                  <a:schemeClr val="tx1"/>
                </a:solidFill>
                <a:effectLst/>
                <a:latin typeface="+mn-lt"/>
                <a:ea typeface="+mn-ea"/>
                <a:cs typeface="+mn-cs"/>
              </a:rPr>
              <a:t>Counseling skills</a:t>
            </a:r>
          </a:p>
          <a:p>
            <a:pPr lvl="0" eaLnBrk="0" hangingPunct="0"/>
            <a:r>
              <a:rPr lang="en-US" sz="1200" kern="1200" dirty="0" smtClean="0">
                <a:solidFill>
                  <a:schemeClr val="tx1"/>
                </a:solidFill>
                <a:effectLst/>
                <a:latin typeface="+mn-lt"/>
                <a:ea typeface="+mn-ea"/>
                <a:cs typeface="+mn-cs"/>
              </a:rPr>
              <a:t>Counseling practices</a:t>
            </a:r>
          </a:p>
          <a:p>
            <a:pPr lvl="0" eaLnBrk="0" hangingPunct="0"/>
            <a:r>
              <a:rPr lang="en-US" sz="1200" kern="1200" dirty="0" smtClean="0">
                <a:solidFill>
                  <a:schemeClr val="tx1"/>
                </a:solidFill>
                <a:effectLst/>
                <a:latin typeface="+mn-lt"/>
                <a:ea typeface="+mn-ea"/>
                <a:cs typeface="+mn-cs"/>
              </a:rPr>
              <a:t>Accepting limitations</a:t>
            </a:r>
          </a:p>
          <a:p>
            <a:pPr lvl="0" eaLnBrk="0" hangingPunct="0"/>
            <a:r>
              <a:rPr lang="en-US" sz="1200" kern="1200" dirty="0" smtClean="0">
                <a:solidFill>
                  <a:schemeClr val="tx1"/>
                </a:solidFill>
                <a:effectLst/>
                <a:latin typeface="+mn-lt"/>
                <a:ea typeface="+mn-ea"/>
                <a:cs typeface="+mn-cs"/>
              </a:rPr>
              <a:t>Addressing resistance</a:t>
            </a:r>
          </a:p>
          <a:p>
            <a:pPr lvl="0" eaLnBrk="0" hangingPunct="0"/>
            <a:r>
              <a:rPr lang="en-US" sz="1200" kern="1200" dirty="0" smtClean="0">
                <a:solidFill>
                  <a:schemeClr val="tx1"/>
                </a:solidFill>
                <a:effectLst/>
                <a:latin typeface="+mn-lt"/>
                <a:ea typeface="+mn-ea"/>
                <a:cs typeface="+mn-cs"/>
              </a:rPr>
              <a:t>The four-stage counseling process</a:t>
            </a:r>
          </a:p>
          <a:p>
            <a:pPr lvl="0" eaLnBrk="0" hangingPunct="0"/>
            <a:r>
              <a:rPr lang="en-US" sz="1200" kern="1200" dirty="0" smtClean="0">
                <a:solidFill>
                  <a:schemeClr val="tx1"/>
                </a:solidFill>
                <a:effectLst/>
                <a:latin typeface="+mn-lt"/>
                <a:ea typeface="+mn-ea"/>
                <a:cs typeface="+mn-cs"/>
              </a:rPr>
              <a:t>Counseling approaches and techniques</a:t>
            </a: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Event oriented counseling involves a specific event or situation.  It also addresses events such as noteworthy duty performance, and issue with performance or mission accomplishment, or a personal issue.</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Performance counseling is the review of a subordinate’s duty performance during a specific period.  The leader and the subordinate jointly establish performance objectives and clear standards for the next counseling period.  The counseling focuses on the subordinate’s strengths, areas to improve, and potential.  Performance counseling is required under the officer, NCO, and Army Civilian evaluation reporting systems (see AR 623-3 or AR 690-400).</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Professional growth counseling includes planning for the accomplishment of individual and professional goals.  During the counseling, leader and subordinate conduct a review to identify and discuss the subordinate’s strengths and weaknesses  to create an individual development plan that builds upon those strengths and compensates for (or eliminates) shortcomings.</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Army leaders must demonstrate qualities such as respect for subordinates, self-awareness, cultural awareness, empathy, and credibility to be effective counselors.   Leaders also must have the basic counseling skills of active listening, responding, and appropriate questioning.</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Dominating the session by talking too much, giving unnecessary or inappropriate advice, not truly listening, and projecting biases and prejudices all interfere with effective counseling.  Competent leaders avoid rash judgments, stereotyping, losing emotional control, inflexible counseling methods, or improper follow-up.  Leaders should be open to new ideas and thoughts.</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Army leaders cannot help everyone in every situation.  Army leaders should recognize their personal limitations and seek outside assistance when required.  When necessary, leaders refer a subordinate to an outside agency for more qualified help.  Leaders should also respect an individual’s preference to contact outside support agencies.</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Resistance in counseling may stem from either the leader or subordinate and may occur in several ways.  Leaders may preempt potential subordinate resistance by opening the counseling session with a discussion of the purpose of the session, expectations of the session, and how they relate to the subordinate’s short- and long-term goals.  Once a leader understands that counseling subordinates is a significant leader responsibility in developing subordinates’ potential, leader reluctance to counsel can be overcome through preparation and improving counseling skills.</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Instructor Note:</a:t>
            </a:r>
            <a:r>
              <a:rPr lang="en-US" sz="1200" kern="1200" dirty="0" smtClean="0">
                <a:solidFill>
                  <a:schemeClr val="tx1"/>
                </a:solidFill>
                <a:effectLst/>
                <a:latin typeface="+mn-lt"/>
                <a:ea typeface="+mn-ea"/>
                <a:cs typeface="+mn-cs"/>
              </a:rPr>
              <a:t>  On a separate white board, list the four-stage counseling process</a:t>
            </a:r>
            <a:r>
              <a:rPr lang="en-US" sz="1200" kern="1200" dirty="0" smtClean="0">
                <a:solidFill>
                  <a:schemeClr val="tx1"/>
                </a:solidFill>
                <a:effectLst/>
                <a:latin typeface="+mn-lt"/>
                <a:ea typeface="+mn-ea"/>
                <a:cs typeface="+mn-cs"/>
              </a:rPr>
              <a:t>.</a:t>
            </a:r>
          </a:p>
          <a:p>
            <a:pPr eaLnBrk="0" hangingPunct="0"/>
            <a:endParaRPr lang="en-US" dirty="0" smtClean="0">
              <a:effectLst/>
            </a:endParaRPr>
          </a:p>
          <a:p>
            <a:pPr eaLnBrk="0" hangingPunct="0"/>
            <a:r>
              <a:rPr lang="en-US" sz="1200" kern="1200" dirty="0" smtClean="0">
                <a:solidFill>
                  <a:schemeClr val="tx1"/>
                </a:solidFill>
                <a:effectLst/>
                <a:latin typeface="+mn-lt"/>
                <a:ea typeface="+mn-ea"/>
                <a:cs typeface="+mn-cs"/>
              </a:rPr>
              <a:t>Effective Army leaders use a four-stage counseling process:</a:t>
            </a:r>
            <a:endParaRPr lang="en-US" dirty="0" smtClean="0">
              <a:effectLst/>
            </a:endParaRPr>
          </a:p>
          <a:p>
            <a:pPr eaLnBrk="0" hangingPunct="0"/>
            <a:r>
              <a:rPr lang="en-US" sz="1200" kern="1200" dirty="0" smtClean="0">
                <a:solidFill>
                  <a:schemeClr val="tx1"/>
                </a:solidFill>
                <a:effectLst/>
                <a:latin typeface="+mn-lt"/>
                <a:ea typeface="+mn-ea"/>
                <a:cs typeface="+mn-cs"/>
              </a:rPr>
              <a:t>	-Identify the need for counseling</a:t>
            </a:r>
            <a:endParaRPr lang="en-US" dirty="0" smtClean="0">
              <a:effectLst/>
            </a:endParaRPr>
          </a:p>
          <a:p>
            <a:pPr eaLnBrk="0" hangingPunct="0"/>
            <a:r>
              <a:rPr lang="en-US" sz="1200" kern="1200" dirty="0" smtClean="0">
                <a:solidFill>
                  <a:schemeClr val="tx1"/>
                </a:solidFill>
                <a:effectLst/>
                <a:latin typeface="+mn-lt"/>
                <a:ea typeface="+mn-ea"/>
                <a:cs typeface="+mn-cs"/>
              </a:rPr>
              <a:t>	-Prepare for counseling</a:t>
            </a:r>
            <a:endParaRPr lang="en-US" dirty="0" smtClean="0">
              <a:effectLst/>
            </a:endParaRPr>
          </a:p>
          <a:p>
            <a:pPr eaLnBrk="0" hangingPunct="0"/>
            <a:r>
              <a:rPr lang="en-US" sz="1200" kern="1200" dirty="0" smtClean="0">
                <a:solidFill>
                  <a:schemeClr val="tx1"/>
                </a:solidFill>
                <a:effectLst/>
                <a:latin typeface="+mn-lt"/>
                <a:ea typeface="+mn-ea"/>
                <a:cs typeface="+mn-cs"/>
              </a:rPr>
              <a:t>	-Conduct the counseling session</a:t>
            </a:r>
            <a:endParaRPr lang="en-US" dirty="0" smtClean="0">
              <a:effectLst/>
            </a:endParaRPr>
          </a:p>
          <a:p>
            <a:pPr eaLnBrk="0" hangingPunct="0"/>
            <a:r>
              <a:rPr lang="en-US" sz="1200" kern="1200" dirty="0" smtClean="0">
                <a:solidFill>
                  <a:schemeClr val="tx1"/>
                </a:solidFill>
                <a:effectLst/>
                <a:latin typeface="+mn-lt"/>
                <a:ea typeface="+mn-ea"/>
                <a:cs typeface="+mn-cs"/>
              </a:rPr>
              <a:t>	-Follow-up</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An effective leader approaches each subordinate as an individual.  Different people and different situations require different counseling approaches.  Army leaders may employ three major approaches to counseling: nondirective, directive, or combined.</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The leader can select from several techniques when counseling subordinates.  These techniques may cause subordinates to change behavior and improve their performance.  Some types of counseling techniques used during the nondirective or combined approach include suggesting alternatives, recommending, persuading, and advising.  Techniques used during the directive approach include corrective training and commanding.</a:t>
            </a:r>
            <a:endParaRPr lang="en-US" dirty="0" smtClean="0">
              <a:effectLst/>
            </a:endParaRPr>
          </a:p>
          <a:p>
            <a:pPr eaLnBrk="0" hangingPunct="0"/>
            <a:r>
              <a:rPr lang="en-US" sz="1200" b="1"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Check on Learning</a:t>
            </a:r>
            <a:endParaRPr lang="en-US" dirty="0" smtClean="0">
              <a:effectLst/>
            </a:endParaRPr>
          </a:p>
          <a:p>
            <a:pPr eaLnBrk="0" hangingPunct="0"/>
            <a:r>
              <a:rPr lang="en-US" sz="1200" b="1"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What is the doctrinal publication on counseling?</a:t>
            </a:r>
            <a:endParaRPr lang="en-US" dirty="0" smtClean="0">
              <a:effectLst/>
            </a:endParaRPr>
          </a:p>
          <a:p>
            <a:pPr eaLnBrk="0" hangingPunct="0"/>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ATP 6-22.1 The Counseling Process</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What are the types of counseling?</a:t>
            </a:r>
            <a:endParaRPr lang="en-US" dirty="0" smtClean="0">
              <a:effectLst/>
            </a:endParaRPr>
          </a:p>
          <a:p>
            <a:pPr eaLnBrk="0" hangingPunct="0"/>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Event, performance, and professional growth.</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transition to next topic and show slide 18, Team Building.</a:t>
            </a:r>
            <a:endParaRPr lang="en-US" dirty="0" smtClean="0">
              <a:effectLst/>
            </a:endParaRPr>
          </a:p>
          <a:p>
            <a:pPr marL="0" lvl="0" indent="0">
              <a:buFontTx/>
              <a:buNone/>
            </a:pPr>
            <a:endParaRPr lang="en-US" b="1" baseline="0" dirty="0" smtClean="0"/>
          </a:p>
        </p:txBody>
      </p:sp>
    </p:spTree>
    <p:extLst>
      <p:ext uri="{BB962C8B-B14F-4D97-AF65-F5344CB8AC3E}">
        <p14:creationId xmlns:p14="http://schemas.microsoft.com/office/powerpoint/2010/main" val="450739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Building cohesive teams through mutual trust is a principle of mission command and an essential skill for Army leaders.  ATP 6-22.6 expands upon this principle by offering fundamentals of team building and specific techniques for building and maintaining effective teams.  The ATP describes the major activities of Army team building and provides a method for team assessments.</a:t>
            </a: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Army organizations rely on effective teams to complete tasks, achieve objectives, and accomplish missions.  The ability to build teams through mutual trust and maintain effective, cohesive teams throughout military operations is an essential skill for commanders, staffs, and all Army leaders.</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Team leaders assemble the team and provide the team direction.  The formation stage is important because the team members get to know one another, exchange some personal information, and make new friends.  Formation begins with receiving new team members.  Having a good experience when joining an organization makes it easier for a new member to fit in and to contribute to the team effort.  The principle work for the team during the formation stage is to create a team with a clear structure, goals, direction, and roles so that members begin to build trust, understand how to collaborate, and learn to communicate effectively.</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During the enrichment stage, the team members build commitment to the team.  Team members feel an increasing acceptance of others, recognizing that the variety of opinions and experiences make the team stronger, and thus, there is increased cohesion and collaboration.  The enrichment stage focuses on how to strengthen relationships and motivate team members.  During this stage, team members develop accountability focused at the team rather than the individual level.  Team members begin to develop shared competence and shared confidence.</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At the sustainment stage, team members will do what is necessary without direction.  The team’s attitude about its capabilities elevates motivation and increases its ability to overcome adversity.  Effective team leaders will watch for signs of complacency and intervene with it occurs by reinforcing good interaction practices and holding the team to the standard.  Learning how to manage conflict is important in all of the stages of team building, but it is especially relevant in the sustainment stage.  When conflict arises or trust is broken, team members disregard commitments, team members are not accountable, or work goes undone.  At this point, the leader steps in and gets the team back on track.</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kind of teams have you been a part of? How did you move through the team building stages? </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Response:</a:t>
            </a:r>
            <a:r>
              <a:rPr lang="en-US" sz="1200" kern="1200" dirty="0" smtClean="0">
                <a:solidFill>
                  <a:schemeClr val="tx1"/>
                </a:solidFill>
                <a:effectLst/>
                <a:latin typeface="+mn-lt"/>
                <a:ea typeface="+mn-ea"/>
                <a:cs typeface="+mn-cs"/>
              </a:rPr>
              <a:t> Answer will vary.  Students should stress that building and maintaining effective teams is essential to mission command. The Army is a team of teams composed of numerous organizations with one overarching common mission: win the nation’s wars.</a:t>
            </a:r>
          </a:p>
          <a:p>
            <a:pPr eaLnBrk="0" hangingPunct="0"/>
            <a:endParaRPr lang="en-US" dirty="0" smtClean="0">
              <a:effectLst/>
            </a:endParaRPr>
          </a:p>
          <a:p>
            <a:pPr eaLnBrk="0" hangingPunct="0"/>
            <a:r>
              <a:rPr lang="en-US" sz="1200" kern="1200" dirty="0" smtClean="0">
                <a:solidFill>
                  <a:schemeClr val="tx1"/>
                </a:solidFill>
                <a:effectLst/>
                <a:latin typeface="+mn-lt"/>
                <a:ea typeface="+mn-ea"/>
                <a:cs typeface="+mn-cs"/>
              </a:rPr>
              <a:t>Internal </a:t>
            </a:r>
            <a:r>
              <a:rPr lang="en-US" sz="1200" kern="1200" dirty="0" smtClean="0">
                <a:solidFill>
                  <a:schemeClr val="tx1"/>
                </a:solidFill>
                <a:effectLst/>
                <a:latin typeface="+mn-lt"/>
                <a:ea typeface="+mn-ea"/>
                <a:cs typeface="+mn-cs"/>
              </a:rPr>
              <a:t>teams are teams comprised of leaders, Soldiers, and DA Civilians assigned to a specific unit or organization.  Internal teams are the most common types of teams.  These teams do not include individuals from outside organizations, unified action partners, or other nations.  Internal teams have leaders who possess formal leadership authority by virtue of their assignment to positions of responsibility.  Internal teams accomplish specific missions or tasks and typically have an established structure.</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External teams are teams whose members are from different organizations, cultures, agencies, or backgrounds and who bring specific knowledge, skill, and attitudes to the team.  Most leaders do not have the option to select their team members.  These teams have members with different expertise and can cross boundaries such as distance, time zones, functions, or cultures.  In external teams, the members most often do not have authority over one another, come from different cultures and levels of experience, and may have separate agendas.  They usually work by influencing and co-opting others through strong relationships and mutual benefits.  Some examples include a security force assistance team, a working group, or a provincial reconstruction team.</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is the doctrinal publication on team building?</a:t>
            </a:r>
            <a:endParaRPr lang="en-US" dirty="0" smtClean="0">
              <a:effectLst/>
            </a:endParaRPr>
          </a:p>
          <a:p>
            <a:pPr eaLnBrk="0" hangingPunct="0"/>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ATP 6-22.6 Army Team Building</a:t>
            </a:r>
            <a:endParaRPr lang="en-US" dirty="0" smtClean="0">
              <a:effectLst/>
            </a:endParaRPr>
          </a:p>
          <a:p>
            <a:pPr eaLnBrk="0" hangingPunct="0"/>
            <a:r>
              <a:rPr lang="en-US" sz="1200" b="1"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are the stages of team building?</a:t>
            </a:r>
            <a:endParaRPr lang="en-US" dirty="0" smtClean="0">
              <a:effectLst/>
            </a:endParaRPr>
          </a:p>
          <a:p>
            <a:pPr eaLnBrk="0" hangingPunct="0"/>
            <a:r>
              <a:rPr lang="en-US" sz="1200" b="1" kern="1200" dirty="0" smtClean="0">
                <a:solidFill>
                  <a:schemeClr val="tx1"/>
                </a:solidFill>
                <a:effectLst/>
                <a:latin typeface="+mn-lt"/>
                <a:ea typeface="+mn-ea"/>
                <a:cs typeface="+mn-cs"/>
              </a:rPr>
              <a:t>Expected response: </a:t>
            </a:r>
            <a:r>
              <a:rPr lang="en-US" sz="1200" kern="1200" dirty="0" smtClean="0">
                <a:solidFill>
                  <a:schemeClr val="tx1"/>
                </a:solidFill>
                <a:effectLst/>
                <a:latin typeface="+mn-lt"/>
                <a:ea typeface="+mn-ea"/>
                <a:cs typeface="+mn-cs"/>
              </a:rPr>
              <a:t>Formation, enrichment, and sustainment</a:t>
            </a:r>
            <a:endParaRPr lang="en-US" dirty="0" smtClean="0">
              <a:effectLst/>
            </a:endParaRPr>
          </a:p>
          <a:p>
            <a:pPr eaLnBrk="0" hangingPunct="0"/>
            <a:r>
              <a:rPr lang="en-US" sz="1200" b="1"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Facilitator Action</a:t>
            </a:r>
            <a:r>
              <a:rPr lang="en-US" sz="1200" kern="1200" dirty="0" smtClean="0">
                <a:solidFill>
                  <a:schemeClr val="tx1"/>
                </a:solidFill>
                <a:effectLst/>
                <a:latin typeface="+mn-lt"/>
                <a:ea typeface="+mn-ea"/>
                <a:cs typeface="+mn-cs"/>
              </a:rPr>
              <a:t>: show slide 19, Leader Development Tools </a:t>
            </a:r>
            <a:r>
              <a:rPr lang="en-US" sz="1200" dirty="0" smtClean="0">
                <a:effectLst/>
              </a:rPr>
              <a:t> </a:t>
            </a:r>
            <a:endParaRPr lang="en-US" sz="1200" kern="1200" dirty="0" smtClean="0">
              <a:solidFill>
                <a:schemeClr val="tx1"/>
              </a:solidFill>
              <a:effectLst/>
              <a:latin typeface="+mn-lt"/>
              <a:ea typeface="+mn-ea"/>
              <a:cs typeface="+mn-cs"/>
            </a:endParaRPr>
          </a:p>
          <a:p>
            <a:pPr marL="0" lvl="0" indent="0">
              <a:buFontTx/>
              <a:buNone/>
            </a:pPr>
            <a:endParaRPr lang="en-US" b="1" baseline="0" dirty="0" smtClean="0"/>
          </a:p>
        </p:txBody>
      </p:sp>
    </p:spTree>
    <p:extLst>
      <p:ext uri="{BB962C8B-B14F-4D97-AF65-F5344CB8AC3E}">
        <p14:creationId xmlns:p14="http://schemas.microsoft.com/office/powerpoint/2010/main" val="663798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Facilitator Talking Points: </a:t>
            </a:r>
            <a:r>
              <a:rPr lang="en-US" b="0" dirty="0" smtClean="0"/>
              <a:t>The Army Career Tracker (ACT) is a leadership development tool that integrates training and education into one personalized, easy-to-use website.  Users can search multiple Army education and training resources, monitor their career development, and receive personalized advice from their supervisor and Army leadership.  Users can identify and select mentors, create Individual Development Plans, and create personal and professional goals for the near, mid, and long-term.</a:t>
            </a:r>
          </a:p>
          <a:p>
            <a:endParaRPr lang="en-US" b="0" dirty="0" smtClean="0"/>
          </a:p>
          <a:p>
            <a:r>
              <a:rPr lang="en-US" b="0" dirty="0" smtClean="0"/>
              <a:t>The Ready and Resilient (R2) Campaign integrates and synchronizes multiple efforts and initiatives to improve the readiness and resilience of the Total Army – Soldiers (active duty, Reserve, and National Guard), Army Civilians, and Families.  It provides capabilities to commanders and leaders to enable them to achieve and sustain personal readiness, foster an environment of trust, and optimize human performance in environments of uncertainty and persistent danger.  </a:t>
            </a:r>
            <a:endParaRPr lang="en-US" b="0" dirty="0" smtClean="0"/>
          </a:p>
          <a:p>
            <a:endParaRPr lang="en-US" b="0" dirty="0" smtClean="0"/>
          </a:p>
          <a:p>
            <a:r>
              <a:rPr lang="en-US" b="0" dirty="0" smtClean="0"/>
              <a:t>CAPL offers case studies,</a:t>
            </a:r>
            <a:r>
              <a:rPr lang="en-US" b="0" baseline="0" dirty="0" smtClean="0"/>
              <a:t> vignettes, videos, doctrine, and other products for leadership, leader development, the Army profession, and the integration of ethics. </a:t>
            </a:r>
            <a:endParaRPr lang="en-US" b="0" dirty="0" smtClean="0"/>
          </a:p>
          <a:p>
            <a:endParaRPr lang="en-US" b="0" dirty="0" smtClean="0"/>
          </a:p>
          <a:p>
            <a:r>
              <a:rPr lang="en-US" b="1" dirty="0" smtClean="0"/>
              <a:t>Reflection/Summary (5 minutes)</a:t>
            </a:r>
          </a:p>
          <a:p>
            <a:r>
              <a:rPr lang="en-US" b="1" dirty="0" smtClean="0"/>
              <a:t>Facilitator Action</a:t>
            </a:r>
            <a:r>
              <a:rPr lang="en-US" b="0" dirty="0" smtClean="0"/>
              <a:t>: show slide 20, Reflection/Summary, and use the questions to reflect and summarize with the learners.</a:t>
            </a:r>
          </a:p>
        </p:txBody>
      </p:sp>
    </p:spTree>
    <p:extLst>
      <p:ext uri="{BB962C8B-B14F-4D97-AF65-F5344CB8AC3E}">
        <p14:creationId xmlns:p14="http://schemas.microsoft.com/office/powerpoint/2010/main" val="231065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Instructional Lead In: </a:t>
            </a:r>
            <a:r>
              <a:rPr lang="en-US" sz="1200" kern="1200" dirty="0" smtClean="0">
                <a:solidFill>
                  <a:schemeClr val="tx1"/>
                </a:solidFill>
                <a:effectLst/>
                <a:latin typeface="+mn-lt"/>
                <a:ea typeface="+mn-ea"/>
                <a:cs typeface="+mn-cs"/>
              </a:rPr>
              <a:t>How many times over the past couple years have you thought I wish I had had more time to prepare for this mission?  How many times have you coordinated or worked with Soldiers that you knew they needed more time to develop so they could accomplish the mission with better results?  Leader development gets to the core leadership competencies to lead, develop, and achieve.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What is your definition of leader development?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Responses will </a:t>
            </a:r>
            <a:r>
              <a:rPr lang="en-US" sz="1200" kern="1200" dirty="0" smtClean="0">
                <a:solidFill>
                  <a:schemeClr val="tx1"/>
                </a:solidFill>
                <a:effectLst/>
                <a:latin typeface="+mn-lt"/>
                <a:ea typeface="+mn-ea"/>
                <a:cs typeface="+mn-cs"/>
              </a:rPr>
              <a:t>vary. However</a:t>
            </a:r>
            <a:r>
              <a:rPr lang="en-US" sz="1200" kern="1200" dirty="0" smtClean="0">
                <a:solidFill>
                  <a:schemeClr val="tx1"/>
                </a:solidFill>
                <a:effectLst/>
                <a:latin typeface="+mn-lt"/>
                <a:ea typeface="+mn-ea"/>
                <a:cs typeface="+mn-cs"/>
              </a:rPr>
              <a:t>, FM 6-22, para 1-2 indicates that Leader Development is the deliberate, continuous, sequential, and progressive process founded in Army Values that grows Soldiers and Army Civilians into competent and confident leaders capable of decisive action. Leader development is achieved through the life-long synthesis of knowledge, skills, and experiences gained through the training and education opportunities in the institutional, operational, and self-development domains.</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is critical that you understand and are able to execute the basic concepts of Army leader development.  This lesson will provide you the basis from which to build that knowledge and provide you resources to go to that will assist you.  Leadership development is key to our Army’s future success.</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3, TLO </a:t>
            </a:r>
            <a:r>
              <a:rPr lang="en-US" sz="1200" dirty="0" smtClean="0">
                <a:effectLst/>
              </a:rPr>
              <a:t> </a:t>
            </a:r>
            <a:endParaRPr lang="en-US" dirty="0" smtClean="0">
              <a:effectLst/>
            </a:endParaRPr>
          </a:p>
          <a:p>
            <a:r>
              <a:rPr lang="en-US" sz="1200" kern="1200" dirty="0" smtClean="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4048660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Summary</a:t>
            </a:r>
            <a:r>
              <a:rPr lang="en-US" sz="1200" kern="1200" dirty="0" smtClean="0">
                <a:solidFill>
                  <a:schemeClr val="tx1"/>
                </a:solidFill>
                <a:effectLst/>
                <a:latin typeface="+mn-lt"/>
                <a:ea typeface="+mn-ea"/>
                <a:cs typeface="+mn-cs"/>
              </a:rPr>
              <a:t>: In summary, leader development is essential to the Army and is the </a:t>
            </a:r>
            <a:r>
              <a:rPr lang="en-US" sz="1200" dirty="0" smtClean="0">
                <a:effectLst/>
              </a:rPr>
              <a:t> </a:t>
            </a:r>
            <a:r>
              <a:rPr lang="en-US" sz="1200" kern="1200" dirty="0" smtClean="0">
                <a:solidFill>
                  <a:schemeClr val="tx1"/>
                </a:solidFill>
                <a:effectLst/>
                <a:latin typeface="+mn-lt"/>
                <a:ea typeface="+mn-ea"/>
                <a:cs typeface="+mn-cs"/>
              </a:rPr>
              <a:t>responsibility of all domains (institutional, operation, and self-developmental).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Army leader development doctrine is there to assist and guide you in implementing your leader development programs.  Take the time to read and understand ADP 6-22 and FM 6-22 to get a more in-depth understanding of leader development and the requirements of the unit leadership.</a:t>
            </a:r>
            <a:endParaRPr lang="en-US" dirty="0" smtClean="0">
              <a:effectLst/>
            </a:endParaRPr>
          </a:p>
          <a:p>
            <a:r>
              <a:rPr 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Possible questions: </a:t>
            </a:r>
            <a:endParaRPr lang="en-US" dirty="0" smtClean="0">
              <a:effectLst/>
            </a:endParaRPr>
          </a:p>
          <a:p>
            <a:r>
              <a:rPr lang="en-US" sz="1200" kern="1200" dirty="0" smtClean="0">
                <a:solidFill>
                  <a:schemeClr val="tx1"/>
                </a:solidFill>
                <a:effectLst/>
                <a:latin typeface="+mn-lt"/>
                <a:ea typeface="+mn-ea"/>
                <a:cs typeface="+mn-cs"/>
              </a:rPr>
              <a:t> How will you use this information in the future? </a:t>
            </a:r>
            <a:endParaRPr lang="en-US" dirty="0" smtClean="0">
              <a:effectLst/>
            </a:endParaRPr>
          </a:p>
          <a:p>
            <a:r>
              <a:rPr lang="en-US" sz="1200" kern="1200" dirty="0" smtClean="0">
                <a:solidFill>
                  <a:schemeClr val="tx1"/>
                </a:solidFill>
                <a:effectLst/>
                <a:latin typeface="+mn-lt"/>
                <a:ea typeface="+mn-ea"/>
                <a:cs typeface="+mn-cs"/>
              </a:rPr>
              <a:t> How is leader development different for you now that you are a company commander or 1SG? </a:t>
            </a:r>
            <a:endParaRPr lang="en-US" dirty="0" smtClean="0">
              <a:effectLst/>
            </a:endParaRPr>
          </a:p>
          <a:p>
            <a:endParaRPr lang="en-US" b="1" dirty="0"/>
          </a:p>
        </p:txBody>
      </p:sp>
    </p:spTree>
    <p:extLst>
      <p:ext uri="{BB962C8B-B14F-4D97-AF65-F5344CB8AC3E}">
        <p14:creationId xmlns:p14="http://schemas.microsoft.com/office/powerpoint/2010/main" val="387245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Facilitator Talking Points: </a:t>
            </a:r>
            <a:r>
              <a:rPr lang="en-US" sz="1200" kern="1200" dirty="0" smtClean="0">
                <a:solidFill>
                  <a:schemeClr val="tx1"/>
                </a:solidFill>
                <a:effectLst/>
                <a:latin typeface="+mn-lt"/>
                <a:ea typeface="+mn-ea"/>
                <a:cs typeface="+mn-cs"/>
              </a:rPr>
              <a:t>This lesson will build on existing knowledge of leadership and the responsibility to develop subordinates.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Concrete Experience </a:t>
            </a:r>
            <a:endParaRPr lang="en-US" dirty="0" smtClean="0">
              <a:effectLst/>
            </a:endParaRPr>
          </a:p>
          <a:p>
            <a:endParaRPr lang="en-US" dirty="0"/>
          </a:p>
        </p:txBody>
      </p:sp>
    </p:spTree>
    <p:extLst>
      <p:ext uri="{BB962C8B-B14F-4D97-AF65-F5344CB8AC3E}">
        <p14:creationId xmlns:p14="http://schemas.microsoft.com/office/powerpoint/2010/main" val="137147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Publish and Process: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Facilitator Action:</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Select the link to play the video</a:t>
            </a:r>
            <a:r>
              <a:rPr lang="en-US" sz="1200" kern="1200" dirty="0" smtClean="0">
                <a:solidFill>
                  <a:schemeClr val="tx1"/>
                </a:solidFill>
                <a:effectLst/>
                <a:latin typeface="+mn-lt"/>
                <a:ea typeface="+mn-ea"/>
                <a:cs typeface="+mn-cs"/>
              </a:rPr>
              <a:t> </a:t>
            </a:r>
            <a:r>
              <a:rPr lang="en-US" dirty="0" smtClean="0">
                <a:hlinkClick r:id="rId3"/>
              </a:rPr>
              <a:t>https://www.youtube.com/watch?v=t10KIAHynoE&amp;feature=youtu.be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Describe your reaction to the video. </a:t>
            </a:r>
          </a:p>
          <a:p>
            <a:pPr lvl="0"/>
            <a:r>
              <a:rPr lang="en-US" sz="1200" kern="1200" dirty="0" smtClean="0">
                <a:solidFill>
                  <a:schemeClr val="tx1"/>
                </a:solidFill>
                <a:effectLst/>
                <a:latin typeface="+mn-lt"/>
                <a:ea typeface="+mn-ea"/>
                <a:cs typeface="+mn-cs"/>
              </a:rPr>
              <a:t>Why is professional development important?</a:t>
            </a: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Note:</a:t>
            </a:r>
            <a:r>
              <a:rPr lang="en-US" sz="1200" kern="1200" dirty="0" smtClean="0">
                <a:solidFill>
                  <a:schemeClr val="tx1"/>
                </a:solidFill>
                <a:effectLst/>
                <a:latin typeface="+mn-lt"/>
                <a:ea typeface="+mn-ea"/>
                <a:cs typeface="+mn-cs"/>
              </a:rPr>
              <a:t> Leader development is a fundamental mission of all Army leaders at all levels and cohorts (NCO, Officer, Warrant Officer, and Army Civilian) and a responsibility of the organization/unit.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5,</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Leader Development Doctrine</a:t>
            </a:r>
            <a:endParaRPr lang="en-US" dirty="0" smtClean="0">
              <a:effectLst/>
            </a:endParaRPr>
          </a:p>
          <a:p>
            <a:endParaRPr lang="en-US" dirty="0"/>
          </a:p>
        </p:txBody>
      </p:sp>
    </p:spTree>
    <p:extLst>
      <p:ext uri="{BB962C8B-B14F-4D97-AF65-F5344CB8AC3E}">
        <p14:creationId xmlns:p14="http://schemas.microsoft.com/office/powerpoint/2010/main" val="323534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The purpose of FM 6-22 is to provide a common language and expectations the Army has on developing leaders, and examples/ideas of how to do it.  Like all doctrine, it gives a “what right looks like.”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focus of FM 6-22 is for leaders in all cohorts (Officer, Warrant Officer, NCO, and Army Civilian) at all levels (BDE and below)</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FM 6-22 integrates shared knowledge from around the Army, Sister Services and even the business world through systematic and scientific research.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FM 6-22 incorporates not only doctrine, but real experiences from leaders in the field and shared best practices.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manual is full of excerpts from Army Leaders and examples of products from units across the Army.</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speaks to the formal and informal ways we can develop leaders.  How do you currently develop leaders within your organizations?  Everything we do is developing leaders.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FM 6-22 provides</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deas, example products, experiences, and best-practices were taken from around the Army and are shared within the manual.</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provides a common language and expectations. There is no need to guess what each attribute/competency means.  The FM defines each broken down by developmental need, standard, and strength. (Chapter 6)</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provides a guide for developing oneself and/or others and breaks down each attribute/competency with learning and development tools/activities on how to provide/gain feedback, self-study, and practice.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Check on Learning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What is the definition of Leader Development? </a:t>
            </a:r>
            <a:endParaRPr lang="en-US" dirty="0" smtClean="0">
              <a:effectLst/>
            </a:endParaRP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Leader development is the deliberate, continuous, and progressive process – founded in the Army Values – that grows Soldiers and Army Civilians into competent, committed professional leaders capable of decisive action.</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a:t>
            </a:r>
            <a:r>
              <a:rPr lang="en-US" sz="1200" kern="1200" dirty="0" smtClean="0">
                <a:solidFill>
                  <a:schemeClr val="tx1"/>
                </a:solidFill>
                <a:effectLst/>
                <a:latin typeface="+mn-lt"/>
                <a:ea typeface="+mn-ea"/>
                <a:cs typeface="+mn-cs"/>
              </a:rPr>
              <a:t>  Which publication provides the framework for leader development?	</a:t>
            </a:r>
            <a:endParaRPr lang="en-US" dirty="0" smtClean="0">
              <a:effectLst/>
            </a:endParaRP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FM 6-22: Leader Development</a:t>
            </a:r>
            <a:endParaRPr lang="en-US" dirty="0" smtClean="0">
              <a:effectLst/>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6, Leader Development Tenets.</a:t>
            </a:r>
            <a:endParaRPr lang="en-US" dirty="0">
              <a:effectLst/>
            </a:endParaRPr>
          </a:p>
        </p:txBody>
      </p:sp>
    </p:spTree>
    <p:extLst>
      <p:ext uri="{BB962C8B-B14F-4D97-AF65-F5344CB8AC3E}">
        <p14:creationId xmlns:p14="http://schemas.microsoft.com/office/powerpoint/2010/main" val="111002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Leaders have a directed responsibility to develop their subordinates.  AR 600-100: Army Leadership states that “every leader will ensure the physical, moral, personal, and professional wellbeing of subordinates; build cohesive teams and empower subordinates; teach, coach, and counsel subordinates; develop their own and their subordinates’ skills, knowledge, and attitudes; and foster a healthy command climate.”  Leaders must be committed to the development of others and themselves.  In the operational domain of the Leader Development Model, it is the leaders within the force that are responsible for leader development not only through day-to-day training, but through a systematic, deliberate, and planned leader development program or programs.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Development depends on having a clear purpose for what, when, and how to develop.  A clearly established purpose enables leaders to guide, assess, and accomplish development.  </a:t>
            </a:r>
          </a:p>
          <a:p>
            <a:endParaRPr lang="en-US" dirty="0" smtClean="0">
              <a:effectLst/>
            </a:endParaRPr>
          </a:p>
          <a:p>
            <a:r>
              <a:rPr lang="en-US" sz="1200" kern="1200" dirty="0" smtClean="0">
                <a:solidFill>
                  <a:schemeClr val="tx1"/>
                </a:solidFill>
                <a:effectLst/>
                <a:latin typeface="+mn-lt"/>
                <a:ea typeface="+mn-ea"/>
                <a:cs typeface="+mn-cs"/>
              </a:rPr>
              <a:t>Supportive relationships and a culture of learning recognize that for development to occur, a willingness to engage with others must exist.  Leaders must balance leader development against organizational requirements and mission performance.  In operational units and other organizations, development can occur concurrently with training and mission performance, especially when leaders create an environment that places real value and accountability on leader development activities.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Leaders help individuals realize that individual commitment to career-long learning is essential to development.  Army senior leaders set the conditions for the Army to develop leaders.  Professional military education (PME) and other institutional schooling is an essential part of the Leader Development Model.  Simultaneously, leaders at all levels create conditions in their organizations that maximize the development of subordinate leaders by teaching them, training them, and providing the supporting experiences they need to grow as leaders.  Self-development bridges the gaps between the operational and institutional domains and sets the conditions for continuous learning and growth.  Self-knowledge is an important part of a leader’s development, and is an individual’s responsibility but it is important for leaders to set conditions and support self-development.</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Feedback is necessary to guide and gauge development.  Formal and informal feedback based on observation and assessment provide information to confirm or increase self-awareness about developmental progress.  The Army established performance monitoring, evaluation reports, coaching, mentoring, and growth counseling processes to engage leaders and individuals.</a:t>
            </a:r>
            <a:endParaRPr lang="en-US" dirty="0" smtClean="0">
              <a:effectLst/>
            </a:endParaRPr>
          </a:p>
          <a:p>
            <a:pPr eaLnBrk="0" hangingPunct="0"/>
            <a:r>
              <a:rPr lang="en-US" sz="1200" b="1"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8, Program Development </a:t>
            </a:r>
            <a:endParaRPr lang="en-US" dirty="0">
              <a:effectLst/>
            </a:endParaRPr>
          </a:p>
        </p:txBody>
      </p:sp>
    </p:spTree>
    <p:extLst>
      <p:ext uri="{BB962C8B-B14F-4D97-AF65-F5344CB8AC3E}">
        <p14:creationId xmlns:p14="http://schemas.microsoft.com/office/powerpoint/2010/main" val="334319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0" hangingPunct="0"/>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Attributes are the desired internal characteristics of a leader – what the Army wants leaders to be and know.</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Competencies are skills and learnable behaviors the Army expects leaders to acquire, demonstrate, and continue to enhance – what the Army wants leaders to do. The pie chart represents the idea that you cannot be a whole and complete leader without all the attributes and competencies.  While you may use some more than others depending on the situation or environment, all will be present and essential.</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The LRM is:</a:t>
            </a:r>
            <a:endParaRPr lang="en-US" dirty="0" smtClean="0">
              <a:effectLst/>
            </a:endParaRPr>
          </a:p>
          <a:p>
            <a:pPr lvl="0" eaLnBrk="0" hangingPunct="0"/>
            <a:r>
              <a:rPr lang="en-US" sz="1200" kern="1200" dirty="0" smtClean="0">
                <a:solidFill>
                  <a:schemeClr val="tx1"/>
                </a:solidFill>
                <a:effectLst/>
                <a:latin typeface="+mn-lt"/>
                <a:ea typeface="+mn-ea"/>
                <a:cs typeface="+mn-cs"/>
              </a:rPr>
              <a:t>Universal as it applies across all levels of authority and levels of responsibility</a:t>
            </a:r>
            <a:endParaRPr lang="en-US" dirty="0" smtClean="0">
              <a:effectLst/>
            </a:endParaRPr>
          </a:p>
          <a:p>
            <a:pPr lvl="0" eaLnBrk="0" hangingPunct="0"/>
            <a:r>
              <a:rPr lang="en-US" sz="1200" kern="1200" dirty="0" smtClean="0">
                <a:solidFill>
                  <a:schemeClr val="tx1"/>
                </a:solidFill>
                <a:effectLst/>
                <a:latin typeface="+mn-lt"/>
                <a:ea typeface="+mn-ea"/>
                <a:cs typeface="+mn-cs"/>
              </a:rPr>
              <a:t>Enduring as it is portable across time regardless of resources, demands, requirements, priorities, and strategies</a:t>
            </a:r>
            <a:endParaRPr lang="en-US" dirty="0" smtClean="0">
              <a:effectLst/>
            </a:endParaRPr>
          </a:p>
          <a:p>
            <a:pPr lvl="0" eaLnBrk="0" hangingPunct="0"/>
            <a:r>
              <a:rPr lang="en-US" sz="1200" kern="1200" dirty="0" smtClean="0">
                <a:solidFill>
                  <a:schemeClr val="tx1"/>
                </a:solidFill>
                <a:effectLst/>
                <a:latin typeface="+mn-lt"/>
                <a:ea typeface="+mn-ea"/>
                <a:cs typeface="+mn-cs"/>
              </a:rPr>
              <a:t>Inclusive as it applies to leaders in all cohorts (military/civilian, officer/enlisted, active/guard/reserve) within the Army</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is an attribute (definition), and what are the three attribute categories in the LRM?  </a:t>
            </a: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A desired internal characteristic of a leader/What the Army wants leaders to be and know; Character, Presence, Intellect</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Question: </a:t>
            </a:r>
            <a:r>
              <a:rPr lang="en-US" sz="1200" kern="1200" dirty="0" smtClean="0">
                <a:solidFill>
                  <a:schemeClr val="tx1"/>
                </a:solidFill>
                <a:effectLst/>
                <a:latin typeface="+mn-lt"/>
                <a:ea typeface="+mn-ea"/>
                <a:cs typeface="+mn-cs"/>
              </a:rPr>
              <a:t>What is a competency (definition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what are the three competency categories in the LRM?  </a:t>
            </a:r>
            <a:endParaRPr lang="en-US" dirty="0" smtClean="0">
              <a:effectLst/>
            </a:endParaRPr>
          </a:p>
          <a:p>
            <a:r>
              <a:rPr lang="en-US" sz="1200" b="1" kern="1200" dirty="0" smtClean="0">
                <a:solidFill>
                  <a:schemeClr val="tx1"/>
                </a:solidFill>
                <a:effectLst/>
                <a:latin typeface="+mn-lt"/>
                <a:ea typeface="+mn-ea"/>
                <a:cs typeface="+mn-cs"/>
              </a:rPr>
              <a:t>Expected response:</a:t>
            </a:r>
            <a:r>
              <a:rPr lang="en-US" sz="1200" kern="1200" dirty="0" smtClean="0">
                <a:solidFill>
                  <a:schemeClr val="tx1"/>
                </a:solidFill>
                <a:effectLst/>
                <a:latin typeface="+mn-lt"/>
                <a:ea typeface="+mn-ea"/>
                <a:cs typeface="+mn-cs"/>
              </a:rPr>
              <a:t> A skill and/or learnable behavior the Army expects leaders to acquire, demonstrate, and continue to enhance/What the Army wants leaders to do; Leads, Develops, Achieves.</a:t>
            </a: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8, Program Development </a:t>
            </a:r>
            <a:endParaRPr lang="en-US" dirty="0">
              <a:effectLst/>
            </a:endParaRPr>
          </a:p>
        </p:txBody>
      </p:sp>
    </p:spTree>
    <p:extLst>
      <p:ext uri="{BB962C8B-B14F-4D97-AF65-F5344CB8AC3E}">
        <p14:creationId xmlns:p14="http://schemas.microsoft.com/office/powerpoint/2010/main" val="165790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0" hangingPunct="0"/>
            <a:r>
              <a:rPr lang="en-US" sz="1200" b="1" kern="1200" dirty="0" smtClean="0">
                <a:solidFill>
                  <a:schemeClr val="tx1"/>
                </a:solidFill>
                <a:effectLst/>
                <a:latin typeface="+mn-lt"/>
                <a:ea typeface="+mn-ea"/>
                <a:cs typeface="+mn-cs"/>
              </a:rPr>
              <a:t>Facilitator Talking Points</a:t>
            </a:r>
            <a:r>
              <a:rPr lang="en-US" sz="1200" kern="1200" dirty="0" smtClean="0">
                <a:solidFill>
                  <a:schemeClr val="tx1"/>
                </a:solidFill>
                <a:effectLst/>
                <a:latin typeface="+mn-lt"/>
                <a:ea typeface="+mn-ea"/>
                <a:cs typeface="+mn-cs"/>
              </a:rPr>
              <a:t>: Chapter 2 of FM 6-22: Leader Development describes in detail how to cultivate leader development programs within your organizations</a:t>
            </a:r>
            <a:r>
              <a:rPr lang="en-US" sz="1200" kern="1200" dirty="0" smtClean="0">
                <a:solidFill>
                  <a:schemeClr val="tx1"/>
                </a:solidFill>
                <a:effectLst/>
                <a:latin typeface="+mn-lt"/>
                <a:ea typeface="+mn-ea"/>
                <a:cs typeface="+mn-cs"/>
              </a:rPr>
              <a:t>.</a:t>
            </a:r>
          </a:p>
          <a:p>
            <a:pPr eaLnBrk="0" hangingPunct="0"/>
            <a:endParaRPr lang="en-US" dirty="0" smtClean="0">
              <a:effectLst/>
            </a:endParaRPr>
          </a:p>
          <a:p>
            <a:pPr eaLnBrk="0" hangingPunct="0"/>
            <a:r>
              <a:rPr lang="en-US" sz="1200" kern="1200" dirty="0" smtClean="0">
                <a:solidFill>
                  <a:schemeClr val="tx1"/>
                </a:solidFill>
                <a:effectLst/>
                <a:latin typeface="+mn-lt"/>
                <a:ea typeface="+mn-ea"/>
                <a:cs typeface="+mn-cs"/>
              </a:rPr>
              <a:t>Commanders are responsible for training and leader development in their units, and for providing a culture in which learning takes place.  They must deliberately plan, prepare, execute, and assess training and leader development as part of their overall operations.  Commanders and leaders must integrate leader development into their organizational training plans or leader development programs.</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Organizational leader development programs must nest in purpose and guidance of the higher organization’s plan.  Plans should provide guidance to subordinate units yet all them the freedom to determine practices and schedules most conducive to their missions.  Variations in programs will occur across echelons depending on the type and size of the organization. </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The Army holds commanders accountable for unit leader development by regulation (see AR 350-1), and accountability can be included as part of the organizational inspection program (AR 1-201).  Responsibility for leader development cuts across all leader and staff roles.  Efficient implementation of leader development programs depends on a clear definition and allocation of responsibilities across leaders and staff both in and outside the organization.  </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Example roles and responsibilities might be:</a:t>
            </a:r>
            <a:endParaRPr lang="en-US" dirty="0" smtClean="0">
              <a:effectLst/>
            </a:endParaRPr>
          </a:p>
          <a:p>
            <a:pPr lvl="0" eaLnBrk="0" hangingPunct="0"/>
            <a:r>
              <a:rPr lang="en-US" sz="1200" kern="1200" dirty="0" smtClean="0">
                <a:solidFill>
                  <a:schemeClr val="tx1"/>
                </a:solidFill>
                <a:effectLst/>
                <a:latin typeface="+mn-lt"/>
                <a:ea typeface="+mn-ea"/>
                <a:cs typeface="+mn-cs"/>
              </a:rPr>
              <a:t>Each leader develops </a:t>
            </a:r>
            <a:r>
              <a:rPr lang="en-US" sz="1200" kern="1200" dirty="0" smtClean="0">
                <a:solidFill>
                  <a:schemeClr val="tx1"/>
                </a:solidFill>
                <a:effectLst/>
                <a:latin typeface="+mn-lt"/>
                <a:ea typeface="+mn-ea"/>
                <a:cs typeface="+mn-cs"/>
              </a:rPr>
              <a:t>subordinates.</a:t>
            </a:r>
            <a:endParaRPr lang="en-US" dirty="0" smtClean="0">
              <a:effectLst/>
            </a:endParaRPr>
          </a:p>
          <a:p>
            <a:pPr lvl="0" eaLnBrk="0" hangingPunct="0"/>
            <a:r>
              <a:rPr lang="en-US" sz="1200" kern="1200" dirty="0" smtClean="0">
                <a:solidFill>
                  <a:schemeClr val="tx1"/>
                </a:solidFill>
                <a:effectLst/>
                <a:latin typeface="+mn-lt"/>
                <a:ea typeface="+mn-ea"/>
                <a:cs typeface="+mn-cs"/>
              </a:rPr>
              <a:t>The senior warrant officer, NCO, and Army Civilian leaders take ownership for their cohorts’ leader development in the </a:t>
            </a:r>
            <a:r>
              <a:rPr lang="en-US" sz="1200" kern="1200" dirty="0" smtClean="0">
                <a:solidFill>
                  <a:schemeClr val="tx1"/>
                </a:solidFill>
                <a:effectLst/>
                <a:latin typeface="+mn-lt"/>
                <a:ea typeface="+mn-ea"/>
                <a:cs typeface="+mn-cs"/>
              </a:rPr>
              <a:t>organization.</a:t>
            </a:r>
            <a:endParaRPr lang="en-US" dirty="0" smtClean="0">
              <a:effectLst/>
            </a:endParaRPr>
          </a:p>
          <a:p>
            <a:pPr lvl="0" eaLnBrk="0" hangingPunct="0"/>
            <a:r>
              <a:rPr lang="en-US" sz="1200" kern="1200" dirty="0" smtClean="0">
                <a:solidFill>
                  <a:schemeClr val="tx1"/>
                </a:solidFill>
                <a:effectLst/>
                <a:latin typeface="+mn-lt"/>
                <a:ea typeface="+mn-ea"/>
                <a:cs typeface="+mn-cs"/>
              </a:rPr>
              <a:t>Each leader (as well as those who aspire to positions of leadership) takes responsibility for their own leader </a:t>
            </a:r>
            <a:r>
              <a:rPr lang="en-US" sz="1200" kern="1200" dirty="0" smtClean="0">
                <a:solidFill>
                  <a:schemeClr val="tx1"/>
                </a:solidFill>
                <a:effectLst/>
                <a:latin typeface="+mn-lt"/>
                <a:ea typeface="+mn-ea"/>
                <a:cs typeface="+mn-cs"/>
              </a:rPr>
              <a:t>development.</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Leader development is an ongoing process intended to achieve incremental and progressive results over time.  An opportunity for leader development exists in every event, class, assignment, duty position, discussion, physical training formation, briefing, and engagement.</a:t>
            </a:r>
            <a:endParaRPr lang="en-US" dirty="0" smtClean="0">
              <a:effectLst/>
            </a:endParaRPr>
          </a:p>
          <a:p>
            <a:pPr eaLnBrk="0" hangingPunct="0"/>
            <a:r>
              <a:rPr lang="en-US" sz="1200" kern="1200" dirty="0" smtClean="0">
                <a:solidFill>
                  <a:schemeClr val="tx1"/>
                </a:solidFill>
                <a:effectLst/>
                <a:latin typeface="+mn-lt"/>
                <a:ea typeface="+mn-ea"/>
                <a:cs typeface="+mn-cs"/>
              </a:rPr>
              <a:t> </a:t>
            </a:r>
            <a:endParaRPr lang="en-US" dirty="0" smtClean="0">
              <a:effectLst/>
            </a:endParaRPr>
          </a:p>
          <a:p>
            <a:pPr eaLnBrk="0" hangingPunct="0"/>
            <a:r>
              <a:rPr lang="en-US" sz="1200" kern="1200" dirty="0" smtClean="0">
                <a:solidFill>
                  <a:schemeClr val="tx1"/>
                </a:solidFill>
                <a:effectLst/>
                <a:latin typeface="+mn-lt"/>
                <a:ea typeface="+mn-ea"/>
                <a:cs typeface="+mn-cs"/>
              </a:rPr>
              <a:t>Developing a leader development program follows the same steps used in the operations process (ADP 5-0).  Once the commander’s understanding is established and a plan is developed, it directs preparation and execution of the unit’s leader development program.  The commander and unit leaders lead the execution of the program and assess its progress.  It is a living document; as the program creates change and as leaders develop, the plan can be updated.</a:t>
            </a:r>
            <a:endParaRPr lang="en-US" dirty="0" smtClean="0">
              <a:effectLst/>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9, Program Development- Understand</a:t>
            </a:r>
            <a:r>
              <a:rPr lang="en-US" sz="1200" b="1" kern="1200" dirty="0" smtClean="0">
                <a:solidFill>
                  <a:schemeClr val="tx1"/>
                </a:solidFill>
                <a:effectLst/>
                <a:latin typeface="+mn-lt"/>
                <a:ea typeface="+mn-ea"/>
                <a:cs typeface="+mn-cs"/>
              </a:rPr>
              <a:t>  </a:t>
            </a:r>
            <a:endParaRPr lang="en-US" dirty="0" smtClean="0">
              <a:effectLst/>
            </a:endParaRPr>
          </a:p>
          <a:p>
            <a:endParaRPr lang="en-US" b="1" dirty="0"/>
          </a:p>
        </p:txBody>
      </p:sp>
    </p:spTree>
    <p:extLst>
      <p:ext uri="{BB962C8B-B14F-4D97-AF65-F5344CB8AC3E}">
        <p14:creationId xmlns:p14="http://schemas.microsoft.com/office/powerpoint/2010/main" val="23116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effectLst/>
                <a:latin typeface="+mn-lt"/>
                <a:ea typeface="+mn-ea"/>
                <a:cs typeface="+mn-cs"/>
              </a:rPr>
              <a:t>Facilitator Talking Points: </a:t>
            </a:r>
            <a:r>
              <a:rPr lang="en-US" sz="1200" kern="1200" dirty="0" smtClean="0">
                <a:solidFill>
                  <a:schemeClr val="tx1"/>
                </a:solidFill>
                <a:effectLst/>
                <a:latin typeface="+mn-lt"/>
                <a:ea typeface="+mn-ea"/>
                <a:cs typeface="+mn-cs"/>
              </a:rPr>
              <a:t>To aid in understanding, command teams can use formal </a:t>
            </a:r>
            <a:r>
              <a:rPr lang="en-US" sz="1200" kern="1200" dirty="0" smtClean="0">
                <a:solidFill>
                  <a:schemeClr val="tx1"/>
                </a:solidFill>
                <a:effectLst/>
                <a:latin typeface="+mn-lt"/>
                <a:ea typeface="+mn-ea"/>
                <a:cs typeface="+mn-cs"/>
              </a:rPr>
              <a:t>assessments </a:t>
            </a:r>
            <a:r>
              <a:rPr lang="en-US" sz="1200" kern="1200" dirty="0" smtClean="0">
                <a:solidFill>
                  <a:schemeClr val="tx1"/>
                </a:solidFill>
                <a:effectLst/>
                <a:latin typeface="+mn-lt"/>
                <a:ea typeface="+mn-ea"/>
                <a:cs typeface="+mn-cs"/>
              </a:rPr>
              <a:t>such as command climate surveys, training center after action reviews (AAR) take-home packages, and command inspection program results to focus on conditions indicating unit strengths and developmental needs.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There might not always be existing formal assessments to use, or the unit mission or composition may change so those sources may no longer apply.  In these cases, leaders align goals with their observational assessments and any changes to organizational mission and goals.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Army Campaign Plan and the intent in higher and sister organizations’ leader development plans are just some of the several sources to inform decisions about setting the desired future end states for leader development.  The most important and enduring outcomes are stated in a statement of vision or intent, depending on the preference of the commander.</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Discuss the supporting areas of leader development programs on a separate white board.</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Each leader development program has four mutually supporting purposes:</a:t>
            </a:r>
            <a:endParaRPr lang="en-US" dirty="0" smtClean="0">
              <a:effectLst/>
            </a:endParaRPr>
          </a:p>
          <a:p>
            <a:r>
              <a:rPr lang="en-US" sz="1200" kern="1200" dirty="0" smtClean="0">
                <a:solidFill>
                  <a:schemeClr val="tx1"/>
                </a:solidFill>
                <a:effectLst/>
                <a:latin typeface="+mn-lt"/>
                <a:ea typeface="+mn-ea"/>
                <a:cs typeface="+mn-cs"/>
              </a:rPr>
              <a:t>1.	Accomplish the </a:t>
            </a:r>
            <a:r>
              <a:rPr lang="en-US" sz="1200" kern="1200" dirty="0" smtClean="0">
                <a:solidFill>
                  <a:schemeClr val="tx1"/>
                </a:solidFill>
                <a:effectLst/>
                <a:latin typeface="+mn-lt"/>
                <a:ea typeface="+mn-ea"/>
                <a:cs typeface="+mn-cs"/>
              </a:rPr>
              <a:t>mission.</a:t>
            </a:r>
            <a:endParaRPr lang="en-US" dirty="0" smtClean="0">
              <a:effectLst/>
            </a:endParaRPr>
          </a:p>
          <a:p>
            <a:r>
              <a:rPr lang="en-US" sz="1200" kern="1200" dirty="0" smtClean="0">
                <a:solidFill>
                  <a:schemeClr val="tx1"/>
                </a:solidFill>
                <a:effectLst/>
                <a:latin typeface="+mn-lt"/>
                <a:ea typeface="+mn-ea"/>
                <a:cs typeface="+mn-cs"/>
              </a:rPr>
              <a:t>2.	Improve the </a:t>
            </a:r>
            <a:r>
              <a:rPr lang="en-US" sz="1200" kern="1200" dirty="0" smtClean="0">
                <a:solidFill>
                  <a:schemeClr val="tx1"/>
                </a:solidFill>
                <a:effectLst/>
                <a:latin typeface="+mn-lt"/>
                <a:ea typeface="+mn-ea"/>
                <a:cs typeface="+mn-cs"/>
              </a:rPr>
              <a:t>organization.</a:t>
            </a:r>
            <a:endParaRPr lang="en-US" dirty="0" smtClean="0">
              <a:effectLst/>
            </a:endParaRPr>
          </a:p>
          <a:p>
            <a:r>
              <a:rPr lang="en-US" sz="1200" kern="1200" dirty="0" smtClean="0">
                <a:solidFill>
                  <a:schemeClr val="tx1"/>
                </a:solidFill>
                <a:effectLst/>
                <a:latin typeface="+mn-lt"/>
                <a:ea typeface="+mn-ea"/>
                <a:cs typeface="+mn-cs"/>
              </a:rPr>
              <a:t>3.	Enable personnel to be able to perform their current </a:t>
            </a:r>
            <a:r>
              <a:rPr lang="en-US" sz="1200" kern="1200" dirty="0" smtClean="0">
                <a:solidFill>
                  <a:schemeClr val="tx1"/>
                </a:solidFill>
                <a:effectLst/>
                <a:latin typeface="+mn-lt"/>
                <a:ea typeface="+mn-ea"/>
                <a:cs typeface="+mn-cs"/>
              </a:rPr>
              <a:t>duties.</a:t>
            </a:r>
            <a:endParaRPr lang="en-US" dirty="0" smtClean="0">
              <a:effectLst/>
            </a:endParaRPr>
          </a:p>
          <a:p>
            <a:r>
              <a:rPr lang="en-US" sz="1200" kern="1200" dirty="0" smtClean="0">
                <a:solidFill>
                  <a:schemeClr val="tx1"/>
                </a:solidFill>
                <a:effectLst/>
                <a:latin typeface="+mn-lt"/>
                <a:ea typeface="+mn-ea"/>
                <a:cs typeface="+mn-cs"/>
              </a:rPr>
              <a:t>4.	Develop leaders for future responsibilities and other </a:t>
            </a:r>
            <a:r>
              <a:rPr lang="en-US" sz="1200" kern="1200" dirty="0" smtClean="0">
                <a:solidFill>
                  <a:schemeClr val="tx1"/>
                </a:solidFill>
                <a:effectLst/>
                <a:latin typeface="+mn-lt"/>
                <a:ea typeface="+mn-ea"/>
                <a:cs typeface="+mn-cs"/>
              </a:rPr>
              <a:t>assignments.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Different from unit training plans, the leader development plan addresses long-term outcomes for individuals and the organization.  Goals and end states should address these four areas.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Leaders who recognize and approach leader development as a process are able to balance the long-term needs of the Army, the short-term needs and career needs of their subordinates, and the immediate needs of their organizations to determine how and when to integrate leader development opportunities in already busy schedules.</a:t>
            </a:r>
            <a:endParaRPr lang="en-US" dirty="0" smtClean="0">
              <a:effectLst/>
            </a:endParaRPr>
          </a:p>
          <a:p>
            <a:pPr fontAlgn="base"/>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Facilitator Action: </a:t>
            </a:r>
            <a:r>
              <a:rPr lang="en-US" sz="1200" kern="1200" dirty="0" smtClean="0">
                <a:solidFill>
                  <a:schemeClr val="tx1"/>
                </a:solidFill>
                <a:effectLst/>
                <a:latin typeface="+mn-lt"/>
                <a:ea typeface="+mn-ea"/>
                <a:cs typeface="+mn-cs"/>
              </a:rPr>
              <a:t>show slide 10, Program Development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Plan/Prepare</a:t>
            </a:r>
            <a:endParaRPr lang="en-US" dirty="0">
              <a:effectLst/>
            </a:endParaRPr>
          </a:p>
        </p:txBody>
      </p:sp>
    </p:spTree>
    <p:extLst>
      <p:ext uri="{BB962C8B-B14F-4D97-AF65-F5344CB8AC3E}">
        <p14:creationId xmlns:p14="http://schemas.microsoft.com/office/powerpoint/2010/main" val="22509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113898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Slide Number Placeholder 1"/>
          <p:cNvSpPr>
            <a:spLocks noGrp="1"/>
          </p:cNvSpPr>
          <p:nvPr>
            <p:ph type="sldNum" sz="quarter" idx="4"/>
          </p:nvPr>
        </p:nvSpPr>
        <p:spPr>
          <a:xfrm>
            <a:off x="8675798" y="6502491"/>
            <a:ext cx="374073" cy="179470"/>
          </a:xfrm>
          <a:prstGeom prst="rect">
            <a:avLst/>
          </a:prstGeom>
        </p:spPr>
        <p:txBody>
          <a:bodyPr vert="horz" lIns="91440" tIns="45720" rIns="91440" bIns="45720" rtlCol="0" anchor="ctr"/>
          <a:lstStyle>
            <a:lvl1pPr algn="ctr">
              <a:defRPr sz="900" b="1">
                <a:solidFill>
                  <a:schemeClr val="tx1"/>
                </a:solidFill>
              </a:defRPr>
            </a:lvl1pPr>
          </a:lstStyle>
          <a:p>
            <a:fld id="{9A150B3A-A78F-4258-8E08-A23A146A2578}" type="slidenum">
              <a:rPr lang="en-US" smtClean="0">
                <a:solidFill>
                  <a:prstClr val="black"/>
                </a:solidFill>
              </a:rPr>
              <a:pPr/>
              <a:t>‹#›</a:t>
            </a:fld>
            <a:endParaRPr lang="en-US" dirty="0">
              <a:solidFill>
                <a:prstClr val="black"/>
              </a:solidFill>
            </a:endParaRPr>
          </a:p>
        </p:txBody>
      </p:sp>
      <p:sp>
        <p:nvSpPr>
          <p:cNvPr id="3" name="Content Placeholder 2"/>
          <p:cNvSpPr>
            <a:spLocks noGrp="1"/>
          </p:cNvSpPr>
          <p:nvPr>
            <p:ph sz="half" idx="1"/>
          </p:nvPr>
        </p:nvSpPr>
        <p:spPr>
          <a:xfrm>
            <a:off x="134471" y="506941"/>
            <a:ext cx="8686800" cy="5669280"/>
          </a:xfrm>
          <a:prstGeom prst="rect">
            <a:avLst/>
          </a:prstGeom>
        </p:spPr>
        <p:txBody>
          <a:bodyPr/>
          <a:lstStyle>
            <a:lvl1pPr>
              <a:defRPr sz="2100">
                <a:latin typeface="+mj-lt"/>
              </a:defRPr>
            </a:lvl1pPr>
            <a:lvl2pPr>
              <a:defRPr sz="1800">
                <a:latin typeface="+mj-lt"/>
              </a:defRPr>
            </a:lvl2pPr>
            <a:lvl3pPr>
              <a:defRPr sz="150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1"/>
          <p:cNvSpPr>
            <a:spLocks noGrp="1"/>
          </p:cNvSpPr>
          <p:nvPr>
            <p:ph type="title"/>
          </p:nvPr>
        </p:nvSpPr>
        <p:spPr>
          <a:xfrm>
            <a:off x="534521" y="2"/>
            <a:ext cx="7886700" cy="506941"/>
          </a:xfrm>
          <a:prstGeom prst="rect">
            <a:avLst/>
          </a:prstGeom>
        </p:spPr>
        <p:txBody>
          <a:bodyPr/>
          <a:lstStyle>
            <a:lvl1pPr algn="ctr">
              <a:defRPr sz="21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19576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566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U.S. Army Officer Captain"/>
          <p:cNvPicPr>
            <a:picLocks noChangeAspect="1" noChangeArrowheads="1"/>
          </p:cNvPicPr>
          <p:nvPr userDrawn="1"/>
        </p:nvPicPr>
        <p:blipFill>
          <a:blip r:embed="rId2" cstate="print"/>
          <a:srcRect/>
          <a:stretch>
            <a:fillRect/>
          </a:stretch>
        </p:blipFill>
        <p:spPr bwMode="auto">
          <a:xfrm>
            <a:off x="964096" y="457200"/>
            <a:ext cx="636104" cy="609600"/>
          </a:xfrm>
          <a:prstGeom prst="rect">
            <a:avLst/>
          </a:prstGeom>
          <a:noFill/>
          <a:ln w="9525">
            <a:noFill/>
            <a:miter lim="800000"/>
            <a:headEnd/>
            <a:tailEnd/>
          </a:ln>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344" y="557858"/>
            <a:ext cx="457752" cy="823954"/>
          </a:xfrm>
          <a:prstGeom prst="rect">
            <a:avLst/>
          </a:prstGeom>
        </p:spPr>
      </p:pic>
    </p:spTree>
    <p:extLst>
      <p:ext uri="{BB962C8B-B14F-4D97-AF65-F5344CB8AC3E}">
        <p14:creationId xmlns:p14="http://schemas.microsoft.com/office/powerpoint/2010/main" val="3850085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A4FD56-5429-427F-B421-4F1D19A929D3}" type="datetimeFigureOut">
              <a:rPr lang="en-US" smtClean="0">
                <a:solidFill>
                  <a:prstClr val="black">
                    <a:tint val="75000"/>
                  </a:prstClr>
                </a:solidFill>
              </a:rPr>
              <a:pPr/>
              <a:t>3/4/2020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FA95C2-E087-40C5-B6EF-F6CF010B0E16}" type="slidenum">
              <a:rPr lang="en-US" smtClean="0">
                <a:solidFill>
                  <a:prstClr val="black">
                    <a:tint val="75000"/>
                  </a:prstClr>
                </a:solidFill>
              </a:rPr>
              <a:pPr/>
              <a:t>‹#›</a:t>
            </a:fld>
            <a:endParaRPr lang="en-US">
              <a:solidFill>
                <a:prstClr val="black">
                  <a:tint val="75000"/>
                </a:prstClr>
              </a:solidFill>
            </a:endParaRPr>
          </a:p>
        </p:txBody>
      </p:sp>
      <p:sp>
        <p:nvSpPr>
          <p:cNvPr id="9" name="Rectangle 8"/>
          <p:cNvSpPr/>
          <p:nvPr userDrawn="1"/>
        </p:nvSpPr>
        <p:spPr>
          <a:xfrm>
            <a:off x="0" y="6103385"/>
            <a:ext cx="9144000" cy="45424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ectangle 10"/>
          <p:cNvSpPr/>
          <p:nvPr userDrawn="1"/>
        </p:nvSpPr>
        <p:spPr>
          <a:xfrm>
            <a:off x="0" y="6554679"/>
            <a:ext cx="9144000" cy="4925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2" name="Rectangle 11"/>
          <p:cNvSpPr/>
          <p:nvPr userDrawn="1"/>
        </p:nvSpPr>
        <p:spPr>
          <a:xfrm>
            <a:off x="-2872" y="6607239"/>
            <a:ext cx="9144000" cy="2489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561" y="6118416"/>
            <a:ext cx="494723" cy="439504"/>
          </a:xfrm>
          <a:prstGeom prst="rect">
            <a:avLst/>
          </a:prstGeom>
        </p:spPr>
      </p:pic>
    </p:spTree>
    <p:extLst>
      <p:ext uri="{BB962C8B-B14F-4D97-AF65-F5344CB8AC3E}">
        <p14:creationId xmlns:p14="http://schemas.microsoft.com/office/powerpoint/2010/main" val="163265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68578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gif"/><Relationship Id="rId7"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www.army.mil/readyandresilient" TargetMode="External"/><Relationship Id="rId5" Type="http://schemas.openxmlformats.org/officeDocument/2006/relationships/hyperlink" Target="https://actnow.army.mil/" TargetMode="External"/><Relationship Id="rId4" Type="http://schemas.openxmlformats.org/officeDocument/2006/relationships/hyperlink" Target="https://capl.arm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apl.army.mil/"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youtube.com/watch?v=M_xvKoAKU28&amp;feature=player_embedded"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457200" y="1447800"/>
            <a:ext cx="8153400" cy="2308324"/>
          </a:xfrm>
          <a:prstGeom prst="rect">
            <a:avLst/>
          </a:prstGeom>
          <a:noFill/>
          <a:ln w="9525">
            <a:noFill/>
            <a:miter lim="800000"/>
            <a:headEnd/>
            <a:tailEnd/>
          </a:ln>
        </p:spPr>
        <p:txBody>
          <a:bodyPr wrap="square">
            <a:spAutoFit/>
          </a:bodyPr>
          <a:lstStyle/>
          <a:p>
            <a:pPr algn="ctr"/>
            <a:r>
              <a:rPr lang="en-US" sz="4800" dirty="0" smtClean="0"/>
              <a:t>Command Responsibility</a:t>
            </a:r>
            <a:br>
              <a:rPr lang="en-US" sz="4800" dirty="0" smtClean="0"/>
            </a:br>
            <a:r>
              <a:rPr lang="en-US" sz="4800" dirty="0" smtClean="0"/>
              <a:t> for Leader Development</a:t>
            </a:r>
            <a:br>
              <a:rPr lang="en-US" sz="4800" dirty="0" smtClean="0"/>
            </a:br>
            <a:r>
              <a:rPr lang="en-US" sz="4800" dirty="0" smtClean="0"/>
              <a:t>158-SCP-0001 </a:t>
            </a:r>
            <a:endParaRPr lang="en-US" sz="4800" b="1" dirty="0">
              <a:latin typeface="Times New Roman" pitchFamily="18" charset="0"/>
              <a:cs typeface="Times New Roman" pitchFamily="18" charset="0"/>
            </a:endParaRPr>
          </a:p>
        </p:txBody>
      </p:sp>
      <p:pic>
        <p:nvPicPr>
          <p:cNvPr id="2051" name="Picture 3" descr="C:\Users\kristy.russell\Desktop\CPT_Rank.bmp"/>
          <p:cNvPicPr>
            <a:picLocks noChangeAspect="1" noChangeArrowheads="1"/>
          </p:cNvPicPr>
          <p:nvPr/>
        </p:nvPicPr>
        <p:blipFill>
          <a:blip r:embed="rId3" cstate="print"/>
          <a:srcRect/>
          <a:stretch>
            <a:fillRect/>
          </a:stretch>
        </p:blipFill>
        <p:spPr bwMode="auto">
          <a:xfrm>
            <a:off x="304800" y="273907"/>
            <a:ext cx="716693" cy="716693"/>
          </a:xfrm>
          <a:prstGeom prst="rect">
            <a:avLst/>
          </a:prstGeom>
          <a:noFill/>
          <a:ln w="9525">
            <a:noFill/>
            <a:miter lim="800000"/>
            <a:headEnd/>
            <a:tailEnd/>
          </a:ln>
        </p:spPr>
      </p:pic>
      <p:sp>
        <p:nvSpPr>
          <p:cNvPr id="9" name="Rectangle 8"/>
          <p:cNvSpPr/>
          <p:nvPr/>
        </p:nvSpPr>
        <p:spPr>
          <a:xfrm>
            <a:off x="152400" y="1143000"/>
            <a:ext cx="8839200" cy="76200"/>
          </a:xfrm>
          <a:prstGeom prst="rect">
            <a:avLst/>
          </a:prstGeom>
          <a:solidFill>
            <a:srgbClr val="92D050"/>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1"/>
          <p:cNvSpPr txBox="1">
            <a:spLocks noChangeArrowheads="1"/>
          </p:cNvSpPr>
          <p:nvPr/>
        </p:nvSpPr>
        <p:spPr bwMode="auto">
          <a:xfrm>
            <a:off x="1676400" y="5262027"/>
            <a:ext cx="5871607" cy="461665"/>
          </a:xfrm>
          <a:prstGeom prst="rect">
            <a:avLst/>
          </a:prstGeom>
          <a:noFill/>
          <a:ln w="9525">
            <a:noFill/>
            <a:miter lim="800000"/>
            <a:headEnd/>
            <a:tailEnd/>
          </a:ln>
        </p:spPr>
        <p:txBody>
          <a:bodyPr wrap="none">
            <a:spAutoFit/>
          </a:bodyPr>
          <a:lstStyle/>
          <a:p>
            <a:r>
              <a:rPr lang="en-US" sz="2400" dirty="0" smtClean="0"/>
              <a:t>Company Commander / First Sergeant Course</a:t>
            </a:r>
            <a:endParaRPr lang="en-US" sz="24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600" y="19359"/>
            <a:ext cx="584200" cy="10515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dirty="0" smtClean="0"/>
              <a:t>Program</a:t>
            </a:r>
            <a:r>
              <a:rPr lang="en-US" sz="3200" dirty="0" smtClean="0"/>
              <a:t> Development – Plan/Prepare</a:t>
            </a:r>
            <a:endParaRPr lang="en-US" sz="3200" dirty="0"/>
          </a:p>
        </p:txBody>
      </p:sp>
      <p:sp>
        <p:nvSpPr>
          <p:cNvPr id="3" name="Content Placeholder 2"/>
          <p:cNvSpPr>
            <a:spLocks noGrp="1"/>
          </p:cNvSpPr>
          <p:nvPr>
            <p:ph idx="1"/>
          </p:nvPr>
        </p:nvSpPr>
        <p:spPr>
          <a:xfrm>
            <a:off x="457200" y="1905000"/>
            <a:ext cx="8534400" cy="4525963"/>
          </a:xfrm>
        </p:spPr>
        <p:txBody>
          <a:bodyPr>
            <a:normAutofit/>
          </a:bodyPr>
          <a:lstStyle/>
          <a:p>
            <a:r>
              <a:rPr lang="en-US" sz="2400" dirty="0" smtClean="0"/>
              <a:t> Selection of leader development activities </a:t>
            </a:r>
          </a:p>
          <a:p>
            <a:endParaRPr lang="en-US" sz="2400" dirty="0" smtClean="0"/>
          </a:p>
          <a:p>
            <a:r>
              <a:rPr lang="en-US" sz="2400" dirty="0" smtClean="0"/>
              <a:t> Program that fits both individual and unit schedules</a:t>
            </a:r>
          </a:p>
          <a:p>
            <a:endParaRPr lang="en-US" sz="2400" dirty="0" smtClean="0"/>
          </a:p>
          <a:p>
            <a:r>
              <a:rPr lang="en-US" sz="2400" dirty="0" smtClean="0"/>
              <a:t> Formal, semiformal, and informal practices</a:t>
            </a:r>
            <a:endParaRPr lang="en-US" sz="2400" dirty="0"/>
          </a:p>
        </p:txBody>
      </p:sp>
    </p:spTree>
    <p:extLst>
      <p:ext uri="{BB962C8B-B14F-4D97-AF65-F5344CB8AC3E}">
        <p14:creationId xmlns:p14="http://schemas.microsoft.com/office/powerpoint/2010/main" val="2530522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229600" cy="1143000"/>
          </a:xfrm>
        </p:spPr>
        <p:txBody>
          <a:bodyPr>
            <a:normAutofit/>
          </a:bodyPr>
          <a:lstStyle/>
          <a:p>
            <a:r>
              <a:rPr lang="en-US" sz="3200" dirty="0" smtClean="0"/>
              <a:t>Program Development – Execute/Assess</a:t>
            </a:r>
            <a:endParaRPr lang="en-US" sz="3200" dirty="0"/>
          </a:p>
        </p:txBody>
      </p:sp>
      <p:sp>
        <p:nvSpPr>
          <p:cNvPr id="3" name="Content Placeholder 2"/>
          <p:cNvSpPr>
            <a:spLocks noGrp="1"/>
          </p:cNvSpPr>
          <p:nvPr>
            <p:ph idx="1"/>
          </p:nvPr>
        </p:nvSpPr>
        <p:spPr>
          <a:xfrm>
            <a:off x="304800" y="2209800"/>
            <a:ext cx="8610600" cy="4525963"/>
          </a:xfrm>
        </p:spPr>
        <p:txBody>
          <a:bodyPr>
            <a:normAutofit/>
          </a:bodyPr>
          <a:lstStyle/>
          <a:p>
            <a:r>
              <a:rPr lang="en-US" sz="2400" dirty="0" smtClean="0"/>
              <a:t>Leader </a:t>
            </a:r>
            <a:r>
              <a:rPr lang="en-US" sz="2400" dirty="0"/>
              <a:t>d</a:t>
            </a:r>
            <a:r>
              <a:rPr lang="en-US" sz="2400" dirty="0" smtClean="0"/>
              <a:t>evelopment </a:t>
            </a:r>
            <a:r>
              <a:rPr lang="en-US" sz="2400" dirty="0"/>
              <a:t>p</a:t>
            </a:r>
            <a:r>
              <a:rPr lang="en-US" sz="2400" dirty="0" smtClean="0"/>
              <a:t>rogram as a living </a:t>
            </a:r>
            <a:r>
              <a:rPr lang="en-US" sz="2400" dirty="0" smtClean="0"/>
              <a:t>document</a:t>
            </a:r>
          </a:p>
          <a:p>
            <a:endParaRPr lang="en-US" sz="2400" dirty="0" smtClean="0"/>
          </a:p>
          <a:p>
            <a:r>
              <a:rPr lang="en-US" sz="2400" dirty="0" smtClean="0"/>
              <a:t>Unit </a:t>
            </a:r>
            <a:r>
              <a:rPr lang="en-US" sz="2400" dirty="0" smtClean="0"/>
              <a:t>leader development </a:t>
            </a:r>
            <a:r>
              <a:rPr lang="en-US" sz="2400" dirty="0"/>
              <a:t>p</a:t>
            </a:r>
            <a:r>
              <a:rPr lang="en-US" sz="2400" dirty="0" smtClean="0"/>
              <a:t>rograms </a:t>
            </a:r>
            <a:r>
              <a:rPr lang="en-US" sz="2400" dirty="0" smtClean="0"/>
              <a:t>and IDPs</a:t>
            </a:r>
          </a:p>
          <a:p>
            <a:endParaRPr lang="en-US" sz="2400" dirty="0" smtClean="0"/>
          </a:p>
          <a:p>
            <a:r>
              <a:rPr lang="en-US" sz="2400" dirty="0" smtClean="0"/>
              <a:t>Assessment of vision </a:t>
            </a:r>
            <a:r>
              <a:rPr lang="en-US" sz="2400" dirty="0" smtClean="0"/>
              <a:t>and end states</a:t>
            </a:r>
          </a:p>
          <a:p>
            <a:endParaRPr lang="en-US" sz="2400" dirty="0" smtClean="0"/>
          </a:p>
          <a:p>
            <a:r>
              <a:rPr lang="en-US" sz="2400" dirty="0" smtClean="0"/>
              <a:t>Higher headquarters’ responsibilities</a:t>
            </a:r>
          </a:p>
          <a:p>
            <a:endParaRPr lang="en-US" sz="2400" dirty="0"/>
          </a:p>
        </p:txBody>
      </p:sp>
    </p:spTree>
    <p:extLst>
      <p:ext uri="{BB962C8B-B14F-4D97-AF65-F5344CB8AC3E}">
        <p14:creationId xmlns:p14="http://schemas.microsoft.com/office/powerpoint/2010/main" val="207109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dirty="0" smtClean="0"/>
              <a:t>Fundamentals of Development</a:t>
            </a:r>
            <a:endParaRPr lang="en-US"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7887" y="1219200"/>
            <a:ext cx="4848225" cy="4848225"/>
          </a:xfrm>
          <a:prstGeom prst="rect">
            <a:avLst/>
          </a:prstGeom>
        </p:spPr>
      </p:pic>
    </p:spTree>
    <p:extLst>
      <p:ext uri="{BB962C8B-B14F-4D97-AF65-F5344CB8AC3E}">
        <p14:creationId xmlns:p14="http://schemas.microsoft.com/office/powerpoint/2010/main" val="1981890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Conditions</a:t>
            </a:r>
            <a:endParaRPr lang="en-US" dirty="0"/>
          </a:p>
        </p:txBody>
      </p:sp>
      <p:sp>
        <p:nvSpPr>
          <p:cNvPr id="5" name="Content Placeholder 2"/>
          <p:cNvSpPr>
            <a:spLocks noGrp="1"/>
          </p:cNvSpPr>
          <p:nvPr>
            <p:ph idx="1"/>
          </p:nvPr>
        </p:nvSpPr>
        <p:spPr>
          <a:xfrm>
            <a:off x="457200" y="1828800"/>
            <a:ext cx="8382000" cy="4267199"/>
          </a:xfrm>
        </p:spPr>
        <p:txBody>
          <a:bodyPr>
            <a:normAutofit/>
          </a:bodyPr>
          <a:lstStyle/>
          <a:p>
            <a:r>
              <a:rPr lang="en-US" sz="2400" dirty="0" smtClean="0"/>
              <a:t>Establishing a culture that promotes leader development</a:t>
            </a:r>
          </a:p>
          <a:p>
            <a:endParaRPr lang="en-US" sz="2400" dirty="0" smtClean="0"/>
          </a:p>
          <a:p>
            <a:r>
              <a:rPr lang="en-US" sz="2400" dirty="0" smtClean="0"/>
              <a:t>Creating a learning environment</a:t>
            </a:r>
          </a:p>
          <a:p>
            <a:endParaRPr lang="en-US" sz="2400" dirty="0" smtClean="0"/>
          </a:p>
          <a:p>
            <a:r>
              <a:rPr lang="en-US" sz="2400" dirty="0" smtClean="0"/>
              <a:t>Knowing your subordinates</a:t>
            </a:r>
          </a:p>
          <a:p>
            <a:endParaRPr lang="en-US" sz="2400" dirty="0" smtClean="0"/>
          </a:p>
          <a:p>
            <a:r>
              <a:rPr lang="en-US" sz="2400" dirty="0" smtClean="0"/>
              <a:t>B</a:t>
            </a:r>
            <a:r>
              <a:rPr lang="en-US" sz="2400" dirty="0" smtClean="0"/>
              <a:t>uilding </a:t>
            </a:r>
            <a:r>
              <a:rPr lang="en-US" sz="2400" dirty="0" smtClean="0"/>
              <a:t>trust and </a:t>
            </a:r>
            <a:r>
              <a:rPr lang="en-US" sz="2400" dirty="0" smtClean="0"/>
              <a:t>communicating roles </a:t>
            </a:r>
            <a:endParaRPr lang="en-US" sz="2400" dirty="0" smtClean="0"/>
          </a:p>
          <a:p>
            <a:pPr marL="0" indent="0">
              <a:buNone/>
            </a:pPr>
            <a:endParaRPr lang="en-US"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Feedback</a:t>
            </a:r>
            <a:endParaRPr lang="en-US" dirty="0"/>
          </a:p>
        </p:txBody>
      </p:sp>
      <p:sp>
        <p:nvSpPr>
          <p:cNvPr id="5" name="Content Placeholder 2"/>
          <p:cNvSpPr>
            <a:spLocks noGrp="1"/>
          </p:cNvSpPr>
          <p:nvPr>
            <p:ph idx="1"/>
          </p:nvPr>
        </p:nvSpPr>
        <p:spPr>
          <a:xfrm>
            <a:off x="228600" y="1600200"/>
            <a:ext cx="8458200" cy="4525963"/>
          </a:xfrm>
        </p:spPr>
        <p:txBody>
          <a:bodyPr>
            <a:noAutofit/>
          </a:bodyPr>
          <a:lstStyle/>
          <a:p>
            <a:r>
              <a:rPr lang="en-US" sz="2400" dirty="0" smtClean="0"/>
              <a:t>Leaders observe subordinates and provide developmental  </a:t>
            </a:r>
            <a:r>
              <a:rPr lang="en-US" sz="2400" dirty="0" smtClean="0"/>
              <a:t>feedback.</a:t>
            </a:r>
            <a:endParaRPr lang="en-US" sz="2400" dirty="0" smtClean="0"/>
          </a:p>
          <a:p>
            <a:endParaRPr lang="en-US" sz="2400" dirty="0" smtClean="0"/>
          </a:p>
          <a:p>
            <a:r>
              <a:rPr lang="en-US" sz="2400" dirty="0" smtClean="0"/>
              <a:t>Effective feedback accelerates subordinate </a:t>
            </a:r>
            <a:r>
              <a:rPr lang="en-US" sz="2400" dirty="0" smtClean="0"/>
              <a:t>development.</a:t>
            </a:r>
            <a:endParaRPr lang="en-US" sz="2400" dirty="0" smtClean="0"/>
          </a:p>
          <a:p>
            <a:endParaRPr lang="en-US" sz="2400" dirty="0" smtClean="0"/>
          </a:p>
          <a:p>
            <a:r>
              <a:rPr lang="en-US" sz="2400" dirty="0" smtClean="0"/>
              <a:t>Leaders should provide immediate feedback that encourages positive </a:t>
            </a:r>
            <a:r>
              <a:rPr lang="en-US" sz="2400" dirty="0" smtClean="0"/>
              <a:t>behavior.</a:t>
            </a:r>
            <a:endParaRPr lang="en-US" sz="2400" dirty="0" smtClean="0"/>
          </a:p>
          <a:p>
            <a:endParaRPr lang="en-US" sz="2400" dirty="0" smtClean="0"/>
          </a:p>
          <a:p>
            <a:r>
              <a:rPr lang="en-US" sz="2400" dirty="0" smtClean="0"/>
              <a:t>Time and frequent observations help leaders build </a:t>
            </a:r>
            <a:r>
              <a:rPr lang="en-US" sz="2400" dirty="0" smtClean="0"/>
              <a:t>confidence.</a:t>
            </a:r>
            <a:endParaRPr lang="en-US" sz="2400" dirty="0" smtClean="0"/>
          </a:p>
        </p:txBody>
      </p:sp>
    </p:spTree>
    <p:extLst>
      <p:ext uri="{BB962C8B-B14F-4D97-AF65-F5344CB8AC3E}">
        <p14:creationId xmlns:p14="http://schemas.microsoft.com/office/powerpoint/2010/main" val="332948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Learning</a:t>
            </a:r>
            <a:endParaRPr lang="en-US" dirty="0"/>
          </a:p>
        </p:txBody>
      </p:sp>
      <p:sp>
        <p:nvSpPr>
          <p:cNvPr id="5" name="Content Placeholder 2"/>
          <p:cNvSpPr>
            <a:spLocks noGrp="1"/>
          </p:cNvSpPr>
          <p:nvPr>
            <p:ph idx="1"/>
          </p:nvPr>
        </p:nvSpPr>
        <p:spPr>
          <a:xfrm>
            <a:off x="304800" y="1981200"/>
            <a:ext cx="8534400" cy="4525963"/>
          </a:xfrm>
        </p:spPr>
        <p:txBody>
          <a:bodyPr>
            <a:normAutofit/>
          </a:bodyPr>
          <a:lstStyle/>
          <a:p>
            <a:r>
              <a:rPr lang="en-US" sz="2400" dirty="0" smtClean="0"/>
              <a:t>Positive role models </a:t>
            </a:r>
            <a:r>
              <a:rPr lang="en-US" sz="2400" dirty="0" smtClean="0"/>
              <a:t>and emulation of leadership behaviors</a:t>
            </a:r>
          </a:p>
          <a:p>
            <a:pPr marL="0" indent="0">
              <a:buNone/>
            </a:pPr>
            <a:endParaRPr lang="en-US" sz="2400" dirty="0" smtClean="0"/>
          </a:p>
          <a:p>
            <a:r>
              <a:rPr lang="en-US" sz="2400" dirty="0" smtClean="0"/>
              <a:t>Benefits of mentorship </a:t>
            </a:r>
            <a:endParaRPr lang="en-US" sz="2400" dirty="0" smtClean="0"/>
          </a:p>
          <a:p>
            <a:endParaRPr lang="en-US" sz="2400" dirty="0" smtClean="0"/>
          </a:p>
          <a:p>
            <a:r>
              <a:rPr lang="en-US" sz="2400" dirty="0" smtClean="0"/>
              <a:t>Guided </a:t>
            </a:r>
            <a:r>
              <a:rPr lang="en-US" sz="2400" dirty="0"/>
              <a:t>d</a:t>
            </a:r>
            <a:r>
              <a:rPr lang="en-US" sz="2400" dirty="0" smtClean="0"/>
              <a:t>iscovery learning </a:t>
            </a:r>
          </a:p>
          <a:p>
            <a:endParaRPr lang="en-US" sz="2400" dirty="0" smtClean="0"/>
          </a:p>
          <a:p>
            <a:r>
              <a:rPr lang="en-US" sz="2400" dirty="0" smtClean="0"/>
              <a:t>S</a:t>
            </a:r>
            <a:r>
              <a:rPr lang="en-US" sz="2400" dirty="0" smtClean="0"/>
              <a:t>tudy </a:t>
            </a:r>
            <a:r>
              <a:rPr lang="en-US" sz="2400" dirty="0" smtClean="0"/>
              <a:t>of </a:t>
            </a:r>
            <a:r>
              <a:rPr lang="en-US" sz="2400" dirty="0" smtClean="0"/>
              <a:t>the </a:t>
            </a:r>
            <a:r>
              <a:rPr lang="en-US" sz="2400" dirty="0" smtClean="0"/>
              <a:t>profession</a:t>
            </a:r>
          </a:p>
          <a:p>
            <a:endParaRPr lang="en-US" sz="2400" dirty="0" smtClean="0"/>
          </a:p>
          <a:p>
            <a:endParaRPr lang="en-US" sz="2400" dirty="0"/>
          </a:p>
        </p:txBody>
      </p:sp>
    </p:spTree>
    <p:extLst>
      <p:ext uri="{BB962C8B-B14F-4D97-AF65-F5344CB8AC3E}">
        <p14:creationId xmlns:p14="http://schemas.microsoft.com/office/powerpoint/2010/main" val="3707778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Opportunities</a:t>
            </a:r>
            <a:endParaRPr lang="en-US" dirty="0"/>
          </a:p>
        </p:txBody>
      </p:sp>
      <p:sp>
        <p:nvSpPr>
          <p:cNvPr id="5" name="Content Placeholder 2"/>
          <p:cNvSpPr>
            <a:spLocks noGrp="1"/>
          </p:cNvSpPr>
          <p:nvPr>
            <p:ph idx="1"/>
          </p:nvPr>
        </p:nvSpPr>
        <p:spPr>
          <a:xfrm>
            <a:off x="190500" y="1752600"/>
            <a:ext cx="8763000" cy="4525963"/>
          </a:xfrm>
        </p:spPr>
        <p:txBody>
          <a:bodyPr>
            <a:normAutofit/>
          </a:bodyPr>
          <a:lstStyle/>
          <a:p>
            <a:r>
              <a:rPr lang="en-US" sz="2400" dirty="0" smtClean="0"/>
              <a:t>Create challenging experiences to create a culture of </a:t>
            </a:r>
            <a:r>
              <a:rPr lang="en-US" sz="2400" dirty="0" smtClean="0"/>
              <a:t>development.</a:t>
            </a:r>
            <a:endParaRPr lang="en-US" sz="2400" dirty="0" smtClean="0"/>
          </a:p>
          <a:p>
            <a:pPr marL="0" indent="0">
              <a:buNone/>
            </a:pPr>
            <a:endParaRPr lang="en-US" sz="2400" dirty="0" smtClean="0"/>
          </a:p>
          <a:p>
            <a:r>
              <a:rPr lang="en-US" sz="2400" dirty="0" smtClean="0"/>
              <a:t>Leaders foster an attitude that leadership positions are not automatic </a:t>
            </a:r>
            <a:r>
              <a:rPr lang="en-US" sz="2400" dirty="0" smtClean="0"/>
              <a:t>appointments.</a:t>
            </a:r>
            <a:endParaRPr lang="en-US" sz="2400" dirty="0" smtClean="0"/>
          </a:p>
          <a:p>
            <a:endParaRPr lang="en-US" sz="2400" dirty="0" smtClean="0"/>
          </a:p>
          <a:p>
            <a:r>
              <a:rPr lang="en-US" sz="2400" dirty="0" smtClean="0"/>
              <a:t>Succession is a developmental activity that should be </a:t>
            </a:r>
            <a:r>
              <a:rPr lang="en-US" sz="2400" dirty="0" smtClean="0"/>
              <a:t>planned.</a:t>
            </a:r>
            <a:endParaRPr lang="en-US" sz="2400" dirty="0" smtClean="0"/>
          </a:p>
          <a:p>
            <a:endParaRPr lang="en-US" sz="2400" dirty="0" smtClean="0"/>
          </a:p>
          <a:p>
            <a:r>
              <a:rPr lang="en-US" sz="2400" dirty="0" smtClean="0"/>
              <a:t>Track career development and </a:t>
            </a:r>
            <a:r>
              <a:rPr lang="en-US" sz="2400" dirty="0" smtClean="0"/>
              <a:t>management.</a:t>
            </a: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6889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Counseling</a:t>
            </a:r>
            <a:endParaRPr lang="en-US" dirty="0"/>
          </a:p>
        </p:txBody>
      </p:sp>
      <p:sp>
        <p:nvSpPr>
          <p:cNvPr id="5" name="Content Placeholder 2"/>
          <p:cNvSpPr>
            <a:spLocks noGrp="1"/>
          </p:cNvSpPr>
          <p:nvPr>
            <p:ph idx="1"/>
          </p:nvPr>
        </p:nvSpPr>
        <p:spPr>
          <a:xfrm>
            <a:off x="457200" y="1676400"/>
            <a:ext cx="5029200" cy="4876800"/>
          </a:xfrm>
        </p:spPr>
        <p:txBody>
          <a:bodyPr>
            <a:normAutofit/>
          </a:bodyPr>
          <a:lstStyle/>
          <a:p>
            <a:r>
              <a:rPr lang="en-US" sz="2400" dirty="0" smtClean="0"/>
              <a:t>Types of Counseling</a:t>
            </a:r>
          </a:p>
          <a:p>
            <a:pPr lvl="1"/>
            <a:r>
              <a:rPr lang="en-US" sz="2000" dirty="0" smtClean="0"/>
              <a:t>Event</a:t>
            </a:r>
          </a:p>
          <a:p>
            <a:pPr lvl="1"/>
            <a:r>
              <a:rPr lang="en-US" sz="2000" dirty="0" smtClean="0"/>
              <a:t>Performance</a:t>
            </a:r>
          </a:p>
          <a:p>
            <a:pPr lvl="1"/>
            <a:r>
              <a:rPr lang="en-US" sz="2000" dirty="0" smtClean="0"/>
              <a:t>Professional Growth</a:t>
            </a:r>
          </a:p>
          <a:p>
            <a:r>
              <a:rPr lang="en-US" sz="2400" dirty="0" smtClean="0"/>
              <a:t>Fundamentals of Counseling</a:t>
            </a:r>
          </a:p>
          <a:p>
            <a:pPr lvl="1"/>
            <a:r>
              <a:rPr lang="en-US" sz="2000" dirty="0" smtClean="0"/>
              <a:t>Counselor qualities</a:t>
            </a:r>
          </a:p>
          <a:p>
            <a:pPr lvl="1"/>
            <a:r>
              <a:rPr lang="en-US" sz="2000" dirty="0" smtClean="0"/>
              <a:t>Counseling practices</a:t>
            </a:r>
          </a:p>
          <a:p>
            <a:pPr lvl="1"/>
            <a:r>
              <a:rPr lang="en-US" sz="2000" dirty="0" smtClean="0"/>
              <a:t>Accepting limitations</a:t>
            </a:r>
          </a:p>
          <a:p>
            <a:pPr lvl="1"/>
            <a:r>
              <a:rPr lang="en-US" sz="2000" dirty="0" smtClean="0"/>
              <a:t>Addressing resistance</a:t>
            </a:r>
          </a:p>
          <a:p>
            <a:pPr lvl="1"/>
            <a:r>
              <a:rPr lang="en-US" sz="2000" dirty="0" smtClean="0"/>
              <a:t>The four-stage counseling process</a:t>
            </a:r>
          </a:p>
          <a:p>
            <a:pPr lvl="1"/>
            <a:r>
              <a:rPr lang="en-US" sz="2000" dirty="0" smtClean="0"/>
              <a:t>Counseling approaches and techniques</a:t>
            </a:r>
          </a:p>
          <a:p>
            <a:pPr marL="0" indent="0">
              <a:buNone/>
            </a:pP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066800"/>
            <a:ext cx="2944466" cy="3806447"/>
          </a:xfrm>
          <a:prstGeom prst="rect">
            <a:avLst/>
          </a:prstGeom>
          <a:effectLst>
            <a:outerShdw blurRad="101600" dist="38100" dir="2700000" algn="tl" rotWithShape="0">
              <a:prstClr val="black">
                <a:alpha val="61000"/>
              </a:prstClr>
            </a:outerShdw>
          </a:effectLst>
        </p:spPr>
      </p:pic>
    </p:spTree>
    <p:extLst>
      <p:ext uri="{BB962C8B-B14F-4D97-AF65-F5344CB8AC3E}">
        <p14:creationId xmlns:p14="http://schemas.microsoft.com/office/powerpoint/2010/main" val="2426383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5" name="Content Placeholder 2"/>
          <p:cNvSpPr>
            <a:spLocks noGrp="1"/>
          </p:cNvSpPr>
          <p:nvPr>
            <p:ph idx="1"/>
          </p:nvPr>
        </p:nvSpPr>
        <p:spPr>
          <a:xfrm>
            <a:off x="457200" y="1676400"/>
            <a:ext cx="5029200" cy="4876800"/>
          </a:xfrm>
        </p:spPr>
        <p:txBody>
          <a:bodyPr>
            <a:normAutofit/>
          </a:bodyPr>
          <a:lstStyle/>
          <a:p>
            <a:r>
              <a:rPr lang="en-US" sz="2400" dirty="0" smtClean="0"/>
              <a:t>Team building stages</a:t>
            </a:r>
          </a:p>
          <a:p>
            <a:pPr lvl="1"/>
            <a:r>
              <a:rPr lang="en-US" sz="2400" dirty="0" smtClean="0"/>
              <a:t>Formation</a:t>
            </a:r>
          </a:p>
          <a:p>
            <a:pPr lvl="1"/>
            <a:r>
              <a:rPr lang="en-US" sz="2400" dirty="0" smtClean="0"/>
              <a:t>Enrichment</a:t>
            </a:r>
          </a:p>
          <a:p>
            <a:pPr lvl="1"/>
            <a:r>
              <a:rPr lang="en-US" sz="2400" dirty="0" smtClean="0"/>
              <a:t>Sustainment</a:t>
            </a:r>
            <a:endParaRPr lang="en-US" sz="2400" dirty="0"/>
          </a:p>
          <a:p>
            <a:r>
              <a:rPr lang="en-US" sz="2400" dirty="0" smtClean="0"/>
              <a:t>Categories</a:t>
            </a:r>
          </a:p>
          <a:p>
            <a:pPr lvl="1"/>
            <a:r>
              <a:rPr lang="en-US" sz="2400" dirty="0" smtClean="0"/>
              <a:t>Internal teams</a:t>
            </a:r>
          </a:p>
          <a:p>
            <a:pPr lvl="1"/>
            <a:r>
              <a:rPr lang="en-US" sz="2400" dirty="0" smtClean="0"/>
              <a:t>External teams</a:t>
            </a:r>
            <a:endParaRPr lang="en-US" sz="2400" dirty="0"/>
          </a:p>
        </p:txBody>
      </p:sp>
      <p:pic>
        <p:nvPicPr>
          <p:cNvPr id="6" name="Picture 5"/>
          <p:cNvPicPr>
            <a:picLocks noChangeAspect="1"/>
          </p:cNvPicPr>
          <p:nvPr/>
        </p:nvPicPr>
        <p:blipFill rotWithShape="1">
          <a:blip r:embed="rId3"/>
          <a:srcRect l="63437" t="14062" r="13750" b="11718"/>
          <a:stretch/>
        </p:blipFill>
        <p:spPr>
          <a:xfrm>
            <a:off x="5562600" y="1676400"/>
            <a:ext cx="2986237" cy="3886200"/>
          </a:xfrm>
          <a:prstGeom prst="rect">
            <a:avLst/>
          </a:prstGeom>
          <a:effectLst>
            <a:outerShdw blurRad="101600" dist="38100" dir="2700000" algn="tl" rotWithShape="0">
              <a:prstClr val="black">
                <a:alpha val="52000"/>
              </a:prstClr>
            </a:outerShdw>
          </a:effectLst>
        </p:spPr>
      </p:pic>
    </p:spTree>
    <p:extLst>
      <p:ext uri="{BB962C8B-B14F-4D97-AF65-F5344CB8AC3E}">
        <p14:creationId xmlns:p14="http://schemas.microsoft.com/office/powerpoint/2010/main" val="147186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Development Tools</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5405"/>
          <a:stretch/>
        </p:blipFill>
        <p:spPr>
          <a:xfrm>
            <a:off x="156444" y="1600645"/>
            <a:ext cx="4415556" cy="990155"/>
          </a:xfrm>
          <a:prstGeom prst="rect">
            <a:avLst/>
          </a:prstGeom>
          <a:effectLst>
            <a:outerShdw blurRad="101600" dist="38100" dir="2700000" algn="tl" rotWithShape="0">
              <a:prstClr val="black">
                <a:alpha val="61000"/>
              </a:prstClr>
            </a:outerShdw>
          </a:effectLst>
        </p:spPr>
      </p:pic>
      <p:sp>
        <p:nvSpPr>
          <p:cNvPr id="11" name="TextBox 10"/>
          <p:cNvSpPr txBox="1"/>
          <p:nvPr/>
        </p:nvSpPr>
        <p:spPr>
          <a:xfrm>
            <a:off x="4701752" y="1848683"/>
            <a:ext cx="4374811" cy="4431983"/>
          </a:xfrm>
          <a:prstGeom prst="rect">
            <a:avLst/>
          </a:prstGeom>
          <a:noFill/>
        </p:spPr>
        <p:txBody>
          <a:bodyPr wrap="square" rtlCol="0">
            <a:spAutoFit/>
          </a:bodyPr>
          <a:lstStyle/>
          <a:p>
            <a:pPr marL="173038" indent="-173038">
              <a:buFont typeface="Arial" panose="020B0604020202020204" pitchFamily="34" charset="0"/>
              <a:buChar char="•"/>
            </a:pPr>
            <a:r>
              <a:rPr lang="en-US" sz="2400" b="1" dirty="0" smtClean="0"/>
              <a:t>Center for the Army Profession and Leadership</a:t>
            </a:r>
          </a:p>
          <a:p>
            <a:pPr lvl="1"/>
            <a:r>
              <a:rPr lang="en-US" dirty="0">
                <a:hlinkClick r:id="rId4"/>
              </a:rPr>
              <a:t>h</a:t>
            </a:r>
            <a:r>
              <a:rPr lang="en-US" dirty="0" smtClean="0">
                <a:hlinkClick r:id="rId4"/>
              </a:rPr>
              <a:t>ttps://capl.army.mil</a:t>
            </a:r>
            <a:endParaRPr lang="en-US" dirty="0" smtClean="0"/>
          </a:p>
          <a:p>
            <a:pPr lvl="1"/>
            <a:endParaRPr lang="en-US" dirty="0" smtClean="0"/>
          </a:p>
          <a:p>
            <a:pPr marL="173038" indent="-173038">
              <a:buFont typeface="Arial" panose="020B0604020202020204" pitchFamily="34" charset="0"/>
              <a:buChar char="•"/>
            </a:pPr>
            <a:r>
              <a:rPr lang="en-US" sz="2400" b="1" dirty="0" smtClean="0"/>
              <a:t>Army Career Tracker</a:t>
            </a:r>
          </a:p>
          <a:p>
            <a:pPr lvl="1"/>
            <a:r>
              <a:rPr lang="en-US" dirty="0" smtClean="0">
                <a:hlinkClick r:id="rId5"/>
              </a:rPr>
              <a:t>https://actnow.army.mil</a:t>
            </a:r>
            <a:endParaRPr lang="en-US" dirty="0" smtClean="0"/>
          </a:p>
          <a:p>
            <a:pPr lvl="1"/>
            <a:endParaRPr lang="en-US" dirty="0"/>
          </a:p>
          <a:p>
            <a:pPr marL="173038" indent="-173038">
              <a:buFont typeface="Arial" panose="020B0604020202020204" pitchFamily="34" charset="0"/>
              <a:buChar char="•"/>
            </a:pPr>
            <a:r>
              <a:rPr lang="en-US" sz="2400" b="1" dirty="0" smtClean="0"/>
              <a:t>Army’s Ready &amp; Resilient Campaign</a:t>
            </a:r>
          </a:p>
          <a:p>
            <a:pPr lvl="1"/>
            <a:r>
              <a:rPr lang="en-US" dirty="0" smtClean="0">
                <a:hlinkClick r:id="rId6"/>
              </a:rPr>
              <a:t>www.army.mil/readyandresilient</a:t>
            </a:r>
            <a:endParaRPr lang="en-US" sz="2400" dirty="0"/>
          </a:p>
          <a:p>
            <a:pPr marL="741362" lvl="2"/>
            <a:r>
              <a:rPr lang="en-US" sz="2400" dirty="0" smtClean="0"/>
              <a:t>	</a:t>
            </a:r>
          </a:p>
          <a:p>
            <a:pPr marL="284162" lvl="1"/>
            <a:endParaRPr lang="en-US" sz="1600" dirty="0" smtClean="0"/>
          </a:p>
          <a:p>
            <a:pPr marL="284162" lvl="1"/>
            <a:endParaRPr lang="en-US" sz="1600" dirty="0" smtClean="0"/>
          </a:p>
          <a:p>
            <a:endParaRPr lang="en-US" sz="1600" dirty="0" smtClean="0"/>
          </a:p>
        </p:txBody>
      </p:sp>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r="74107"/>
          <a:stretch/>
        </p:blipFill>
        <p:spPr>
          <a:xfrm>
            <a:off x="3253581" y="3191032"/>
            <a:ext cx="1244825" cy="1914368"/>
          </a:xfrm>
          <a:prstGeom prst="rect">
            <a:avLst/>
          </a:prstGeom>
          <a:effectLst>
            <a:outerShdw blurRad="101600" dist="38100" dir="2700000" algn="tl" rotWithShape="0">
              <a:prstClr val="black">
                <a:alpha val="43000"/>
              </a:prstClr>
            </a:outerShdw>
          </a:effectLst>
        </p:spPr>
      </p:pic>
      <p:pic>
        <p:nvPicPr>
          <p:cNvPr id="4" name="Picture 3"/>
          <p:cNvPicPr>
            <a:picLocks noChangeAspect="1"/>
          </p:cNvPicPr>
          <p:nvPr/>
        </p:nvPicPr>
        <p:blipFill>
          <a:blip r:embed="rId8"/>
          <a:stretch>
            <a:fillRect/>
          </a:stretch>
        </p:blipFill>
        <p:spPr>
          <a:xfrm>
            <a:off x="125021" y="3559434"/>
            <a:ext cx="3047259" cy="200040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5" name="Content Placeholder 4"/>
          <p:cNvSpPr>
            <a:spLocks noGrp="1"/>
          </p:cNvSpPr>
          <p:nvPr>
            <p:ph idx="1"/>
          </p:nvPr>
        </p:nvSpPr>
        <p:spPr>
          <a:xfrm>
            <a:off x="457200" y="1905000"/>
            <a:ext cx="8229600" cy="4525963"/>
          </a:xfrm>
        </p:spPr>
        <p:txBody>
          <a:bodyPr>
            <a:normAutofit/>
          </a:bodyPr>
          <a:lstStyle/>
          <a:p>
            <a:r>
              <a:rPr lang="en-US" sz="2400" dirty="0" smtClean="0"/>
              <a:t>ADP 6-22: Army Leadership and the Profession</a:t>
            </a:r>
          </a:p>
          <a:p>
            <a:r>
              <a:rPr lang="en-US" sz="2400" dirty="0" smtClean="0"/>
              <a:t>FM 6-22: Leader Development</a:t>
            </a:r>
          </a:p>
          <a:p>
            <a:r>
              <a:rPr lang="en-US" sz="2400" dirty="0" smtClean="0"/>
              <a:t>ATP 6-22.1: The Counseling Process</a:t>
            </a:r>
          </a:p>
          <a:p>
            <a:r>
              <a:rPr lang="en-US" sz="2400" dirty="0" smtClean="0"/>
              <a:t>ATP 6-22.6: Army Team Building</a:t>
            </a:r>
          </a:p>
          <a:p>
            <a:r>
              <a:rPr lang="en-US" sz="2400" dirty="0" smtClean="0"/>
              <a:t>AR 600-100: Army </a:t>
            </a:r>
            <a:r>
              <a:rPr lang="en-US" sz="2400" dirty="0" smtClean="0"/>
              <a:t>Profession and Leadership Policy</a:t>
            </a:r>
            <a:endParaRPr lang="en-US" sz="2400" dirty="0" smtClean="0"/>
          </a:p>
          <a:p>
            <a:r>
              <a:rPr lang="en-US" sz="2400" dirty="0"/>
              <a:t>ADP 7-0: </a:t>
            </a:r>
            <a:r>
              <a:rPr lang="en-US" sz="2400" dirty="0" smtClean="0"/>
              <a:t>Training</a:t>
            </a:r>
          </a:p>
          <a:p>
            <a:r>
              <a:rPr lang="en-US" sz="2400" dirty="0" smtClean="0"/>
              <a:t>DA PAM 350-58: Army Leader Development Program</a:t>
            </a:r>
          </a:p>
          <a:p>
            <a:r>
              <a:rPr lang="en-US" sz="2400" dirty="0" smtClean="0"/>
              <a:t>The Army Leader Development Strategy 2013</a:t>
            </a:r>
          </a:p>
          <a:p>
            <a:endParaRPr lang="en-US" sz="2400" dirty="0"/>
          </a:p>
        </p:txBody>
      </p:sp>
    </p:spTree>
    <p:extLst>
      <p:ext uri="{BB962C8B-B14F-4D97-AF65-F5344CB8AC3E}">
        <p14:creationId xmlns:p14="http://schemas.microsoft.com/office/powerpoint/2010/main" val="203230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26720" y="2057400"/>
            <a:ext cx="8229600" cy="4525963"/>
          </a:xfrm>
        </p:spPr>
        <p:txBody>
          <a:bodyPr/>
          <a:lstStyle/>
          <a:p>
            <a:r>
              <a:rPr lang="en-US" sz="2400" dirty="0" smtClean="0"/>
              <a:t>Leader Development is your </a:t>
            </a:r>
            <a:r>
              <a:rPr lang="en-US" sz="2400" dirty="0" smtClean="0"/>
              <a:t>responsibility.</a:t>
            </a:r>
            <a:endParaRPr lang="en-US" sz="2400" dirty="0" smtClean="0"/>
          </a:p>
          <a:p>
            <a:pPr marL="0" indent="0">
              <a:buNone/>
            </a:pPr>
            <a:endParaRPr lang="en-US" sz="2400" dirty="0" smtClean="0"/>
          </a:p>
          <a:p>
            <a:r>
              <a:rPr lang="en-US" sz="2400" dirty="0" smtClean="0"/>
              <a:t>Use doctrine, available tools, and other publications to guide your program development and </a:t>
            </a:r>
            <a:r>
              <a:rPr lang="en-US" sz="2400" dirty="0" smtClean="0"/>
              <a:t>implementation.</a:t>
            </a:r>
            <a:endParaRPr lang="en-US" sz="2400" dirty="0"/>
          </a:p>
        </p:txBody>
      </p:sp>
    </p:spTree>
    <p:extLst>
      <p:ext uri="{BB962C8B-B14F-4D97-AF65-F5344CB8AC3E}">
        <p14:creationId xmlns:p14="http://schemas.microsoft.com/office/powerpoint/2010/main" val="3873236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for The Army Profession and Leadership Resources</a:t>
            </a:r>
            <a:endParaRPr lang="en-US" dirty="0"/>
          </a:p>
        </p:txBody>
      </p:sp>
      <p:pic>
        <p:nvPicPr>
          <p:cNvPr id="4" name="Picture 3"/>
          <p:cNvPicPr>
            <a:picLocks noChangeAspect="1"/>
          </p:cNvPicPr>
          <p:nvPr/>
        </p:nvPicPr>
        <p:blipFill rotWithShape="1">
          <a:blip r:embed="rId2"/>
          <a:srcRect t="5648"/>
          <a:stretch/>
        </p:blipFill>
        <p:spPr>
          <a:xfrm>
            <a:off x="0" y="1676400"/>
            <a:ext cx="9144000" cy="4323000"/>
          </a:xfrm>
          <a:prstGeom prst="rect">
            <a:avLst/>
          </a:prstGeom>
        </p:spPr>
      </p:pic>
    </p:spTree>
    <p:extLst>
      <p:ext uri="{BB962C8B-B14F-4D97-AF65-F5344CB8AC3E}">
        <p14:creationId xmlns:p14="http://schemas.microsoft.com/office/powerpoint/2010/main" val="399784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Terminal Learning Objective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9939370"/>
              </p:ext>
            </p:extLst>
          </p:nvPr>
        </p:nvGraphicFramePr>
        <p:xfrm>
          <a:off x="152400" y="1469348"/>
          <a:ext cx="8839200" cy="4586399"/>
        </p:xfrm>
        <a:graphic>
          <a:graphicData uri="http://schemas.openxmlformats.org/drawingml/2006/table">
            <a:tbl>
              <a:tblPr firstRow="1" bandRow="1">
                <a:tableStyleId>{F5AB1C69-6EDB-4FF4-983F-18BD219EF322}</a:tableStyleId>
              </a:tblPr>
              <a:tblGrid>
                <a:gridCol w="1692613"/>
                <a:gridCol w="7146587"/>
              </a:tblGrid>
              <a:tr h="615567">
                <a:tc>
                  <a:txBody>
                    <a:bodyPr/>
                    <a:lstStyle/>
                    <a:p>
                      <a:r>
                        <a:rPr lang="en-US" sz="1800" b="1" dirty="0" smtClean="0">
                          <a:solidFill>
                            <a:schemeClr val="tx1"/>
                          </a:solidFill>
                        </a:rPr>
                        <a:t>Action</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Demonstrate</a:t>
                      </a:r>
                      <a:r>
                        <a:rPr lang="en-US" sz="1800" b="0" baseline="0" dirty="0" smtClean="0">
                          <a:solidFill>
                            <a:schemeClr val="tx1"/>
                          </a:solidFill>
                        </a:rPr>
                        <a:t> Command Responsibility for Leader Development</a:t>
                      </a:r>
                      <a:r>
                        <a:rPr lang="en-US" sz="1800" baseline="0" dirty="0" smtClean="0">
                          <a:solidFill>
                            <a:schemeClr val="tx1"/>
                          </a:solidFill>
                        </a:rPr>
                        <a:t>.</a:t>
                      </a:r>
                      <a:endParaRPr lang="en-US" sz="1800" dirty="0" smtClean="0">
                        <a:solidFill>
                          <a:schemeClr val="tx1"/>
                        </a:solidFill>
                      </a:endParaRPr>
                    </a:p>
                    <a:p>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1934639">
                <a:tc>
                  <a:txBody>
                    <a:bodyPr/>
                    <a:lstStyle/>
                    <a:p>
                      <a:r>
                        <a:rPr lang="en-US" sz="1800" b="1" dirty="0" smtClean="0">
                          <a:solidFill>
                            <a:schemeClr val="tx1"/>
                          </a:solidFill>
                        </a:rPr>
                        <a:t>Condition</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solidFill>
                            <a:schemeClr val="tx1"/>
                          </a:solidFill>
                        </a:rPr>
                        <a:t>As an incoming Company Commander or First Sergeant attending the pre- command course, tasked to analyze organizational leader responsibilities, using an organizational-level leadership perspective in notional, tactical, and operational environments, given references, practical exercises, and classroom discussion.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6292">
                <a:tc>
                  <a:txBody>
                    <a:bodyPr/>
                    <a:lstStyle/>
                    <a:p>
                      <a:r>
                        <a:rPr lang="en-US" sz="1800" b="1" dirty="0" smtClean="0">
                          <a:solidFill>
                            <a:schemeClr val="tx1"/>
                          </a:solidFill>
                        </a:rPr>
                        <a:t>Standard</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Students will demonstrate their command responsibility for leader development in accordance with FM 6-22 and AR 600-100.</a:t>
                      </a:r>
                    </a:p>
                    <a:p>
                      <a:r>
                        <a:rPr lang="en-US" sz="1800" baseline="0" dirty="0" smtClean="0">
                          <a:solidFill>
                            <a:schemeClr val="tx1"/>
                          </a:solidFill>
                        </a:rPr>
                        <a:t>Demonstration will include: </a:t>
                      </a:r>
                    </a:p>
                    <a:p>
                      <a:pPr marL="342900" indent="-342900">
                        <a:buFont typeface="+mj-lt"/>
                        <a:buAutoNum type="arabicPeriod"/>
                      </a:pPr>
                      <a:r>
                        <a:rPr lang="en-US" sz="1800" baseline="0" dirty="0" smtClean="0">
                          <a:solidFill>
                            <a:schemeClr val="tx1"/>
                          </a:solidFill>
                        </a:rPr>
                        <a:t>Fundamentals of Leader Development</a:t>
                      </a:r>
                    </a:p>
                    <a:p>
                      <a:pPr marL="342900" indent="-342900">
                        <a:buFont typeface="+mj-lt"/>
                        <a:buAutoNum type="arabicPeriod"/>
                      </a:pPr>
                      <a:r>
                        <a:rPr lang="en-US" sz="1800" baseline="0" dirty="0" smtClean="0">
                          <a:solidFill>
                            <a:schemeClr val="tx1"/>
                          </a:solidFill>
                        </a:rPr>
                        <a:t>Counseling</a:t>
                      </a:r>
                    </a:p>
                    <a:p>
                      <a:pPr marL="342900" indent="-342900">
                        <a:buFont typeface="+mj-lt"/>
                        <a:buAutoNum type="arabicPeriod"/>
                      </a:pPr>
                      <a:r>
                        <a:rPr lang="en-US" sz="1800" baseline="0" dirty="0" smtClean="0">
                          <a:solidFill>
                            <a:schemeClr val="tx1"/>
                          </a:solidFill>
                        </a:rPr>
                        <a:t>Team Building</a:t>
                      </a:r>
                    </a:p>
                    <a:p>
                      <a:pPr marL="342900" indent="-342900">
                        <a:buFont typeface="+mj-lt"/>
                        <a:buAutoNum type="arabicPeriod"/>
                      </a:pPr>
                      <a:r>
                        <a:rPr lang="en-US" sz="1800" baseline="0" dirty="0" smtClean="0">
                          <a:solidFill>
                            <a:schemeClr val="tx1"/>
                          </a:solidFill>
                        </a:rPr>
                        <a:t>Leader Development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33045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Development Programs</a:t>
            </a:r>
            <a:endParaRPr lang="en-US" dirty="0"/>
          </a:p>
        </p:txBody>
      </p:sp>
      <p:pic>
        <p:nvPicPr>
          <p:cNvPr id="4" name="Picture 3"/>
          <p:cNvPicPr>
            <a:picLocks noChangeAspect="1"/>
          </p:cNvPicPr>
          <p:nvPr/>
        </p:nvPicPr>
        <p:blipFill>
          <a:blip r:embed="rId3"/>
          <a:stretch>
            <a:fillRect/>
          </a:stretch>
        </p:blipFill>
        <p:spPr>
          <a:xfrm>
            <a:off x="3181350" y="1981200"/>
            <a:ext cx="2781300" cy="3114675"/>
          </a:xfrm>
          <a:prstGeom prst="rect">
            <a:avLst/>
          </a:prstGeom>
        </p:spPr>
      </p:pic>
    </p:spTree>
    <p:extLst>
      <p:ext uri="{BB962C8B-B14F-4D97-AF65-F5344CB8AC3E}">
        <p14:creationId xmlns:p14="http://schemas.microsoft.com/office/powerpoint/2010/main" val="3321289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 Development Doctrine</a:t>
            </a:r>
            <a:endParaRPr lang="en-US" dirty="0"/>
          </a:p>
        </p:txBody>
      </p:sp>
      <p:sp>
        <p:nvSpPr>
          <p:cNvPr id="7" name="TextBox 6"/>
          <p:cNvSpPr txBox="1"/>
          <p:nvPr/>
        </p:nvSpPr>
        <p:spPr>
          <a:xfrm>
            <a:off x="2952750" y="1148106"/>
            <a:ext cx="6191250" cy="3170099"/>
          </a:xfrm>
          <a:prstGeom prst="rect">
            <a:avLst/>
          </a:prstGeom>
          <a:noFill/>
        </p:spPr>
        <p:txBody>
          <a:bodyPr wrap="square" rtlCol="0">
            <a:spAutoFit/>
          </a:bodyPr>
          <a:lstStyle/>
          <a:p>
            <a:pPr marL="173038" indent="-173038">
              <a:buFont typeface="Arial" panose="020B0604020202020204" pitchFamily="34" charset="0"/>
              <a:buChar char="•"/>
            </a:pPr>
            <a:r>
              <a:rPr lang="en-US" sz="2000" dirty="0" smtClean="0"/>
              <a:t>Provides a common framework in language and expectations</a:t>
            </a:r>
          </a:p>
          <a:p>
            <a:endParaRPr lang="en-US" sz="2000" dirty="0" smtClean="0"/>
          </a:p>
          <a:p>
            <a:pPr marL="173038" indent="-173038">
              <a:buFont typeface="Arial" panose="020B0604020202020204" pitchFamily="34" charset="0"/>
              <a:buChar char="•"/>
            </a:pPr>
            <a:r>
              <a:rPr lang="en-US" sz="2000" dirty="0" smtClean="0"/>
              <a:t>Defines a fundamental set of leader attributes and competencies common to all cohorts and leader levels</a:t>
            </a:r>
          </a:p>
          <a:p>
            <a:endParaRPr lang="en-US" sz="2000" dirty="0" smtClean="0"/>
          </a:p>
          <a:p>
            <a:pPr marL="173038" indent="-173038">
              <a:buFont typeface="Arial" panose="020B0604020202020204" pitchFamily="34" charset="0"/>
              <a:buChar char="•"/>
            </a:pPr>
            <a:r>
              <a:rPr lang="en-US" sz="2000" dirty="0" smtClean="0"/>
              <a:t>Aligns leader development activities (institutional, operational, and self-development domains)</a:t>
            </a:r>
          </a:p>
          <a:p>
            <a:endParaRPr lang="en-US" sz="2000" dirty="0"/>
          </a:p>
        </p:txBody>
      </p:sp>
      <p:sp>
        <p:nvSpPr>
          <p:cNvPr id="10" name="TextBox 9"/>
          <p:cNvSpPr txBox="1"/>
          <p:nvPr/>
        </p:nvSpPr>
        <p:spPr>
          <a:xfrm>
            <a:off x="1282653" y="5309892"/>
            <a:ext cx="1454244" cy="261610"/>
          </a:xfrm>
          <a:prstGeom prst="rect">
            <a:avLst/>
          </a:prstGeom>
          <a:noFill/>
        </p:spPr>
        <p:txBody>
          <a:bodyPr wrap="none" rtlCol="0">
            <a:spAutoFit/>
          </a:bodyPr>
          <a:lstStyle/>
          <a:p>
            <a:r>
              <a:rPr lang="en-US" sz="1100" dirty="0">
                <a:hlinkClick r:id="rId3"/>
              </a:rPr>
              <a:t>https://capl.army.mil/</a:t>
            </a:r>
            <a:endParaRPr lang="en-US" sz="11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2183659"/>
            <a:ext cx="1885950" cy="2428875"/>
          </a:xfrm>
          <a:prstGeom prst="rect">
            <a:avLst/>
          </a:prstGeom>
          <a:effectLst>
            <a:outerShdw blurRad="76200" dist="38100" dir="2700000" algn="tl" rotWithShape="0">
              <a:prstClr val="black">
                <a:alpha val="45000"/>
              </a:prstClr>
            </a:outerShdw>
          </a:effectLst>
        </p:spPr>
      </p:pic>
      <p:sp>
        <p:nvSpPr>
          <p:cNvPr id="14" name="TextBox 13"/>
          <p:cNvSpPr txBox="1"/>
          <p:nvPr/>
        </p:nvSpPr>
        <p:spPr>
          <a:xfrm>
            <a:off x="5410200" y="5387274"/>
            <a:ext cx="1981200" cy="553998"/>
          </a:xfrm>
          <a:prstGeom prst="rect">
            <a:avLst/>
          </a:prstGeom>
          <a:noFill/>
        </p:spPr>
        <p:txBody>
          <a:bodyPr wrap="square" rtlCol="0">
            <a:spAutoFit/>
          </a:bodyPr>
          <a:lstStyle/>
          <a:p>
            <a:r>
              <a:rPr lang="en-US" sz="1000" u="sng" dirty="0">
                <a:hlinkClick r:id="rId5"/>
              </a:rPr>
              <a:t>https://www.youtube.com/watch?v=M_xvKoAKU28&amp;feature=player_embedded</a:t>
            </a:r>
            <a:endParaRPr lang="en-US" sz="1000" dirty="0"/>
          </a:p>
        </p:txBody>
      </p:sp>
      <p:pic>
        <p:nvPicPr>
          <p:cNvPr id="4" name="Picture 3">
            <a:hlinkClick r:id="rId5"/>
          </p:cNvPr>
          <p:cNvPicPr>
            <a:picLocks noChangeAspect="1"/>
          </p:cNvPicPr>
          <p:nvPr/>
        </p:nvPicPr>
        <p:blipFill rotWithShape="1">
          <a:blip r:embed="rId6"/>
          <a:srcRect l="56513" t="24025" r="21936" b="50000"/>
          <a:stretch/>
        </p:blipFill>
        <p:spPr>
          <a:xfrm>
            <a:off x="5410200" y="4273738"/>
            <a:ext cx="2057400" cy="991965"/>
          </a:xfrm>
          <a:prstGeom prst="rect">
            <a:avLst/>
          </a:prstGeom>
        </p:spPr>
      </p:pic>
      <p:pic>
        <p:nvPicPr>
          <p:cNvPr id="3" name="Picture 2"/>
          <p:cNvPicPr>
            <a:picLocks noChangeAspect="1"/>
          </p:cNvPicPr>
          <p:nvPr/>
        </p:nvPicPr>
        <p:blipFill rotWithShape="1">
          <a:blip r:embed="rId7"/>
          <a:srcRect l="853" t="-528" r="2252"/>
          <a:stretch/>
        </p:blipFill>
        <p:spPr>
          <a:xfrm>
            <a:off x="1066800" y="2644026"/>
            <a:ext cx="1885950" cy="2467109"/>
          </a:xfrm>
          <a:prstGeom prst="rect">
            <a:avLst/>
          </a:prstGeom>
        </p:spPr>
      </p:pic>
    </p:spTree>
    <p:extLst>
      <p:ext uri="{BB962C8B-B14F-4D97-AF65-F5344CB8AC3E}">
        <p14:creationId xmlns:p14="http://schemas.microsoft.com/office/powerpoint/2010/main" val="3337691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 Development Tenets</a:t>
            </a:r>
            <a:endParaRPr lang="en-US" dirty="0"/>
          </a:p>
        </p:txBody>
      </p:sp>
      <p:sp>
        <p:nvSpPr>
          <p:cNvPr id="5" name="Rectangle 4"/>
          <p:cNvSpPr/>
          <p:nvPr/>
        </p:nvSpPr>
        <p:spPr>
          <a:xfrm>
            <a:off x="152400" y="1600200"/>
            <a:ext cx="8839200" cy="4616648"/>
          </a:xfrm>
          <a:prstGeom prst="rect">
            <a:avLst/>
          </a:prstGeom>
        </p:spPr>
        <p:txBody>
          <a:bodyPr wrap="square">
            <a:spAutoFit/>
          </a:bodyPr>
          <a:lstStyle/>
          <a:p>
            <a:pPr marL="225425" indent="-225425"/>
            <a:r>
              <a:rPr lang="en-US" sz="2400" dirty="0" smtClean="0"/>
              <a:t>• Strong commitment by the Army, superiors, and individuals to leader development</a:t>
            </a:r>
          </a:p>
          <a:p>
            <a:pPr marL="225425" indent="-225425"/>
            <a:endParaRPr lang="en-US" dirty="0" smtClean="0"/>
          </a:p>
          <a:p>
            <a:r>
              <a:rPr lang="en-US" sz="2400" dirty="0" smtClean="0"/>
              <a:t>• Clear purpose for what, when, and how to develop leaders</a:t>
            </a:r>
          </a:p>
          <a:p>
            <a:endParaRPr lang="en-US" dirty="0" smtClean="0"/>
          </a:p>
          <a:p>
            <a:r>
              <a:rPr lang="en-US" sz="2400" dirty="0" smtClean="0"/>
              <a:t>• Supportive relationships and culture of learning</a:t>
            </a:r>
          </a:p>
          <a:p>
            <a:endParaRPr lang="en-US" dirty="0" smtClean="0"/>
          </a:p>
          <a:p>
            <a:pPr marL="225425" indent="-225425"/>
            <a:r>
              <a:rPr lang="en-US" sz="2400" dirty="0" smtClean="0"/>
              <a:t>• Three mutually supportive domains (institutional, operational, and self-development) that enable education, training, and experience</a:t>
            </a:r>
          </a:p>
          <a:p>
            <a:pPr marL="225425" indent="-225425"/>
            <a:endParaRPr lang="en-US" dirty="0" smtClean="0"/>
          </a:p>
          <a:p>
            <a:pPr marL="225425" indent="-225425"/>
            <a:r>
              <a:rPr lang="en-US" sz="2400" dirty="0" smtClean="0"/>
              <a:t>• Providing, accepting, and acting upon candid assessment and feedback</a:t>
            </a:r>
          </a:p>
        </p:txBody>
      </p:sp>
    </p:spTree>
    <p:extLst>
      <p:ext uri="{BB962C8B-B14F-4D97-AF65-F5344CB8AC3E}">
        <p14:creationId xmlns:p14="http://schemas.microsoft.com/office/powerpoint/2010/main" val="394315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Requirements Model</a:t>
            </a:r>
            <a:endParaRPr lang="en-US" dirty="0"/>
          </a:p>
        </p:txBody>
      </p:sp>
      <p:sp>
        <p:nvSpPr>
          <p:cNvPr id="6" name="TextBox 5"/>
          <p:cNvSpPr txBox="1"/>
          <p:nvPr/>
        </p:nvSpPr>
        <p:spPr>
          <a:xfrm>
            <a:off x="5029200" y="1561980"/>
            <a:ext cx="3808074" cy="4401205"/>
          </a:xfrm>
          <a:prstGeom prst="rect">
            <a:avLst/>
          </a:prstGeom>
          <a:noFill/>
        </p:spPr>
        <p:txBody>
          <a:bodyPr wrap="square" rtlCol="0">
            <a:spAutoFit/>
          </a:bodyPr>
          <a:lstStyle/>
          <a:p>
            <a:pPr marL="173038" indent="-173038">
              <a:buFont typeface="Arial" panose="020B0604020202020204" pitchFamily="34" charset="0"/>
              <a:buChar char="•"/>
            </a:pPr>
            <a:r>
              <a:rPr lang="en-US" sz="2000" dirty="0" smtClean="0"/>
              <a:t>Illustrates the expectations of every leader (NCO, Officer, DA Civilian)</a:t>
            </a:r>
          </a:p>
          <a:p>
            <a:endParaRPr lang="en-US" sz="2000" dirty="0" smtClean="0"/>
          </a:p>
          <a:p>
            <a:pPr marL="173038" indent="-173038">
              <a:buFont typeface="Arial" panose="020B0604020202020204" pitchFamily="34" charset="0"/>
              <a:buChar char="•"/>
            </a:pPr>
            <a:r>
              <a:rPr lang="en-US" sz="2000" dirty="0" smtClean="0"/>
              <a:t>Attributes: the desired internal characteristics of a leader (Be/Know)</a:t>
            </a:r>
          </a:p>
          <a:p>
            <a:endParaRPr lang="en-US" sz="2000" dirty="0" smtClean="0"/>
          </a:p>
          <a:p>
            <a:pPr marL="173038" indent="-173038">
              <a:buFont typeface="Arial" panose="020B0604020202020204" pitchFamily="34" charset="0"/>
              <a:buChar char="•"/>
            </a:pPr>
            <a:r>
              <a:rPr lang="en-US" sz="2000" dirty="0" smtClean="0"/>
              <a:t>Competencies: skills and learnable behaviors the Army expects leaders to acquire, demonstrate, and continue to enhance (Do)</a:t>
            </a:r>
          </a:p>
          <a:p>
            <a:endParaRPr lang="en-US" sz="2000" dirty="0"/>
          </a:p>
        </p:txBody>
      </p:sp>
      <p:pic>
        <p:nvPicPr>
          <p:cNvPr id="4" name="Picture 3"/>
          <p:cNvPicPr>
            <a:picLocks noChangeAspect="1"/>
          </p:cNvPicPr>
          <p:nvPr/>
        </p:nvPicPr>
        <p:blipFill>
          <a:blip r:embed="rId3"/>
          <a:stretch>
            <a:fillRect/>
          </a:stretch>
        </p:blipFill>
        <p:spPr>
          <a:xfrm>
            <a:off x="144046" y="1417638"/>
            <a:ext cx="4588394" cy="4531141"/>
          </a:xfrm>
          <a:prstGeom prst="rect">
            <a:avLst/>
          </a:prstGeom>
        </p:spPr>
      </p:pic>
    </p:spTree>
    <p:extLst>
      <p:ext uri="{BB962C8B-B14F-4D97-AF65-F5344CB8AC3E}">
        <p14:creationId xmlns:p14="http://schemas.microsoft.com/office/powerpoint/2010/main" val="2720539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Development</a:t>
            </a:r>
            <a:endParaRPr lang="en-US" dirty="0"/>
          </a:p>
        </p:txBody>
      </p:sp>
      <p:sp>
        <p:nvSpPr>
          <p:cNvPr id="3" name="Rectangle 2"/>
          <p:cNvSpPr/>
          <p:nvPr/>
        </p:nvSpPr>
        <p:spPr>
          <a:xfrm>
            <a:off x="457200" y="1673806"/>
            <a:ext cx="8382000" cy="1569660"/>
          </a:xfrm>
          <a:prstGeom prst="rect">
            <a:avLst/>
          </a:prstGeom>
        </p:spPr>
        <p:txBody>
          <a:bodyPr wrap="square">
            <a:spAutoFit/>
          </a:bodyPr>
          <a:lstStyle/>
          <a:p>
            <a:pPr marL="225425" indent="-225425"/>
            <a:r>
              <a:rPr lang="en-US" sz="2400" dirty="0" smtClean="0"/>
              <a:t>• </a:t>
            </a:r>
            <a:r>
              <a:rPr lang="en-US" sz="2400" dirty="0" smtClean="0"/>
              <a:t>Is a </a:t>
            </a:r>
            <a:r>
              <a:rPr lang="en-US" sz="2400" dirty="0" smtClean="0"/>
              <a:t>Command </a:t>
            </a:r>
            <a:r>
              <a:rPr lang="en-US" sz="2400" dirty="0" smtClean="0"/>
              <a:t>responsibility</a:t>
            </a:r>
          </a:p>
          <a:p>
            <a:pPr marL="234950" indent="-234950"/>
            <a:r>
              <a:rPr lang="en-US" sz="2400" dirty="0" smtClean="0"/>
              <a:t>• </a:t>
            </a:r>
            <a:r>
              <a:rPr lang="en-US" sz="2400" dirty="0"/>
              <a:t>M</a:t>
            </a:r>
            <a:r>
              <a:rPr lang="en-US" sz="2400" dirty="0" smtClean="0"/>
              <a:t>ust </a:t>
            </a:r>
            <a:r>
              <a:rPr lang="en-US" sz="2400" dirty="0" smtClean="0"/>
              <a:t>nest with </a:t>
            </a:r>
            <a:r>
              <a:rPr lang="en-US" sz="2400" dirty="0" smtClean="0"/>
              <a:t>higher headquarter’s </a:t>
            </a:r>
            <a:r>
              <a:rPr lang="en-US" sz="2400" dirty="0" smtClean="0"/>
              <a:t>guidance</a:t>
            </a:r>
          </a:p>
          <a:p>
            <a:r>
              <a:rPr lang="en-US" sz="2400" dirty="0" smtClean="0"/>
              <a:t>• </a:t>
            </a:r>
            <a:r>
              <a:rPr lang="en-US" sz="2400" dirty="0" smtClean="0"/>
              <a:t>Defines </a:t>
            </a:r>
            <a:r>
              <a:rPr lang="en-US" sz="2400" dirty="0" smtClean="0"/>
              <a:t>roles and responsibilities</a:t>
            </a:r>
          </a:p>
          <a:p>
            <a:pPr marL="225425" indent="-225425"/>
            <a:r>
              <a:rPr lang="en-US" sz="2400" dirty="0" smtClean="0"/>
              <a:t>• </a:t>
            </a:r>
            <a:r>
              <a:rPr lang="en-US" sz="2400" dirty="0" smtClean="0"/>
              <a:t>Uses </a:t>
            </a:r>
            <a:r>
              <a:rPr lang="en-US" sz="2400" dirty="0" smtClean="0"/>
              <a:t>the Operations Process </a:t>
            </a:r>
          </a:p>
        </p:txBody>
      </p:sp>
      <p:pic>
        <p:nvPicPr>
          <p:cNvPr id="7" name="Picture 6"/>
          <p:cNvPicPr>
            <a:picLocks noChangeAspect="1"/>
          </p:cNvPicPr>
          <p:nvPr/>
        </p:nvPicPr>
        <p:blipFill rotWithShape="1">
          <a:blip r:embed="rId3"/>
          <a:srcRect l="13152" t="1752" r="9057" b="4434"/>
          <a:stretch/>
        </p:blipFill>
        <p:spPr>
          <a:xfrm>
            <a:off x="3048000" y="3691592"/>
            <a:ext cx="3200400" cy="2358190"/>
          </a:xfrm>
          <a:prstGeom prst="rect">
            <a:avLst/>
          </a:prstGeom>
        </p:spPr>
      </p:pic>
      <p:sp>
        <p:nvSpPr>
          <p:cNvPr id="5" name="TextBox 4"/>
          <p:cNvSpPr txBox="1"/>
          <p:nvPr/>
        </p:nvSpPr>
        <p:spPr>
          <a:xfrm>
            <a:off x="6248400" y="4739882"/>
            <a:ext cx="2358420" cy="261610"/>
          </a:xfrm>
          <a:prstGeom prst="rect">
            <a:avLst/>
          </a:prstGeom>
          <a:noFill/>
        </p:spPr>
        <p:txBody>
          <a:bodyPr wrap="square" rtlCol="0">
            <a:spAutoFit/>
          </a:bodyPr>
          <a:lstStyle/>
          <a:p>
            <a:r>
              <a:rPr lang="en-US" sz="1100" b="1" dirty="0" smtClean="0"/>
              <a:t>Operations Process</a:t>
            </a:r>
          </a:p>
        </p:txBody>
      </p:sp>
    </p:spTree>
    <p:extLst>
      <p:ext uri="{BB962C8B-B14F-4D97-AF65-F5344CB8AC3E}">
        <p14:creationId xmlns:p14="http://schemas.microsoft.com/office/powerpoint/2010/main" val="1773864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Development - Understand</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r>
              <a:rPr lang="en-US" sz="2400" dirty="0" smtClean="0"/>
              <a:t>Use formal assessments and/or leader observations</a:t>
            </a:r>
          </a:p>
          <a:p>
            <a:endParaRPr lang="en-US" sz="2400" dirty="0" smtClean="0"/>
          </a:p>
          <a:p>
            <a:r>
              <a:rPr lang="en-US" sz="2400" dirty="0" smtClean="0"/>
              <a:t>Develop a </a:t>
            </a:r>
            <a:r>
              <a:rPr lang="en-US" sz="2400" dirty="0" smtClean="0"/>
              <a:t>vision </a:t>
            </a:r>
            <a:r>
              <a:rPr lang="en-US" sz="2400" dirty="0"/>
              <a:t>s</a:t>
            </a:r>
            <a:r>
              <a:rPr lang="en-US" sz="2400" dirty="0" smtClean="0"/>
              <a:t>tatement</a:t>
            </a:r>
            <a:endParaRPr lang="en-US" sz="2400" dirty="0" smtClean="0"/>
          </a:p>
          <a:p>
            <a:endParaRPr lang="en-US" sz="2400" dirty="0" smtClean="0"/>
          </a:p>
          <a:p>
            <a:r>
              <a:rPr lang="en-US" sz="2400" dirty="0" smtClean="0"/>
              <a:t>Establish goals and an end state</a:t>
            </a:r>
            <a:endParaRPr lang="en-US" sz="2400" dirty="0"/>
          </a:p>
        </p:txBody>
      </p:sp>
    </p:spTree>
    <p:extLst>
      <p:ext uri="{BB962C8B-B14F-4D97-AF65-F5344CB8AC3E}">
        <p14:creationId xmlns:p14="http://schemas.microsoft.com/office/powerpoint/2010/main" val="3480317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11082</TotalTime>
  <Words>2222</Words>
  <Application>Microsoft Office PowerPoint</Application>
  <PresentationFormat>On-screen Show (4:3)</PresentationFormat>
  <Paragraphs>544</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1_Office Theme</vt:lpstr>
      <vt:lpstr>PowerPoint Presentation</vt:lpstr>
      <vt:lpstr>References</vt:lpstr>
      <vt:lpstr>Terminal Learning Objective</vt:lpstr>
      <vt:lpstr>Leader Development Programs</vt:lpstr>
      <vt:lpstr>Leader Development Doctrine</vt:lpstr>
      <vt:lpstr>Leader Development Tenets</vt:lpstr>
      <vt:lpstr>Leadership Requirements Model</vt:lpstr>
      <vt:lpstr>Program Development</vt:lpstr>
      <vt:lpstr>Program Development - Understand</vt:lpstr>
      <vt:lpstr>Program Development – Plan/Prepare</vt:lpstr>
      <vt:lpstr>Program Development – Execute/Assess</vt:lpstr>
      <vt:lpstr>Fundamentals of Development</vt:lpstr>
      <vt:lpstr>Setting Conditions</vt:lpstr>
      <vt:lpstr>Providing Feedback</vt:lpstr>
      <vt:lpstr>Enhancing Learning</vt:lpstr>
      <vt:lpstr>Creating Opportunities</vt:lpstr>
      <vt:lpstr>Counseling</vt:lpstr>
      <vt:lpstr>Team Building</vt:lpstr>
      <vt:lpstr>Leader Development Tools</vt:lpstr>
      <vt:lpstr>Summary</vt:lpstr>
      <vt:lpstr>Center for The Army Profession and Leadership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Command Responsibility for Leader development 15</dc:title>
  <dc:creator>Henry, Robert J Mr CIV USA TRADOC</dc:creator>
  <cp:lastModifiedBy>DoD Admin</cp:lastModifiedBy>
  <cp:revision>402</cp:revision>
  <cp:lastPrinted>2015-10-28T14:14:12Z</cp:lastPrinted>
  <dcterms:created xsi:type="dcterms:W3CDTF">2006-08-16T00:00:00Z</dcterms:created>
  <dcterms:modified xsi:type="dcterms:W3CDTF">2020-03-04T14:34:23Z</dcterms:modified>
</cp:coreProperties>
</file>