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69" r:id="rId5"/>
    <p:sldId id="299" r:id="rId6"/>
    <p:sldId id="300" r:id="rId7"/>
    <p:sldId id="301" r:id="rId8"/>
    <p:sldId id="296" r:id="rId9"/>
    <p:sldId id="297" r:id="rId10"/>
    <p:sldId id="298" r:id="rId11"/>
    <p:sldId id="315"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koi, Ashley L" initials="TAL" lastIdx="1" clrIdx="0">
    <p:extLst>
      <p:ext uri="{19B8F6BF-5375-455C-9EA6-DF929625EA0E}">
        <p15:presenceInfo xmlns:p15="http://schemas.microsoft.com/office/powerpoint/2012/main" userId="S-1-5-21-3676333592-1006736145-1283606961-89975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05" autoAdjust="0"/>
    <p:restoredTop sz="78839" autoAdjust="0"/>
  </p:normalViewPr>
  <p:slideViewPr>
    <p:cSldViewPr>
      <p:cViewPr varScale="1">
        <p:scale>
          <a:sx n="87" d="100"/>
          <a:sy n="87" d="100"/>
        </p:scale>
        <p:origin x="274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0FF2B38-478B-4778-B249-415F914E3507}" type="datetimeFigureOut">
              <a:rPr lang="en-US" smtClean="0"/>
              <a:t>5/13/2024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D6A75A3-C8C7-49F1-9075-A37C1773B12F}" type="slidenum">
              <a:rPr lang="en-US" smtClean="0"/>
              <a:t>‹#›</a:t>
            </a:fld>
            <a:endParaRPr lang="en-US"/>
          </a:p>
        </p:txBody>
      </p:sp>
    </p:spTree>
    <p:extLst>
      <p:ext uri="{BB962C8B-B14F-4D97-AF65-F5344CB8AC3E}">
        <p14:creationId xmlns:p14="http://schemas.microsoft.com/office/powerpoint/2010/main" val="869892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Simply put, overcoming barriers is a formidable task, however the benefits of intervening significantly outweigh the consequences of allowing detrimental behaviors to continue. Research shows that bystanders intervene when they can identify something as a problem, they feel responsible, and know they have the skills to act. </a:t>
            </a:r>
            <a:endParaRPr lang="en-US" dirty="0"/>
          </a:p>
        </p:txBody>
      </p:sp>
      <p:sp>
        <p:nvSpPr>
          <p:cNvPr id="4" name="Slide Number Placeholder 3"/>
          <p:cNvSpPr>
            <a:spLocks noGrp="1"/>
          </p:cNvSpPr>
          <p:nvPr>
            <p:ph type="sldNum" sz="quarter" idx="10"/>
          </p:nvPr>
        </p:nvSpPr>
        <p:spPr/>
        <p:txBody>
          <a:bodyPr/>
          <a:lstStyle/>
          <a:p>
            <a:fld id="{7D6A75A3-C8C7-49F1-9075-A37C1773B12F}" type="slidenum">
              <a:rPr lang="en-US" smtClean="0"/>
              <a:t>7</a:t>
            </a:fld>
            <a:endParaRPr lang="en-US"/>
          </a:p>
        </p:txBody>
      </p:sp>
    </p:spTree>
    <p:extLst>
      <p:ext uri="{BB962C8B-B14F-4D97-AF65-F5344CB8AC3E}">
        <p14:creationId xmlns:p14="http://schemas.microsoft.com/office/powerpoint/2010/main" val="2713832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Title">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91830" y="1589358"/>
            <a:ext cx="8618706" cy="4422336"/>
          </a:xfrm>
          <a:prstGeom prst="rect">
            <a:avLst/>
          </a:prstGeom>
        </p:spPr>
        <p:txBody>
          <a:bodyPr/>
          <a:lstStyle>
            <a:lvl1pPr marL="228600" indent="-228600">
              <a:lnSpc>
                <a:spcPct val="115000"/>
              </a:lnSpc>
              <a:spcBef>
                <a:spcPts val="0"/>
              </a:spcBef>
              <a:spcAft>
                <a:spcPts val="600"/>
              </a:spcAft>
              <a:tabLst/>
              <a:defRPr sz="2400" b="1">
                <a:solidFill>
                  <a:schemeClr val="bg1"/>
                </a:solidFill>
                <a:latin typeface="Arial" pitchFamily="34" charset="0"/>
                <a:cs typeface="Arial" pitchFamily="34" charset="0"/>
              </a:defRPr>
            </a:lvl1pPr>
            <a:lvl2pPr marL="521208" indent="-228600">
              <a:lnSpc>
                <a:spcPct val="115000"/>
              </a:lnSpc>
              <a:spcBef>
                <a:spcPts val="0"/>
              </a:spcBef>
              <a:spcAft>
                <a:spcPts val="600"/>
              </a:spcAft>
              <a:buFont typeface="Arial" pitchFamily="34" charset="0"/>
              <a:buChar char="–"/>
              <a:defRPr b="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solidFill>
                  <a:schemeClr val="bg1"/>
                </a:solidFill>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lang="en-US" sz="1200" b="1" kern="1200" dirty="0" smtClean="0">
                <a:solidFill>
                  <a:schemeClr val="bg1"/>
                </a:solidFill>
                <a:latin typeface="Arial" pitchFamily="34" charset="0"/>
                <a:ea typeface="Arial"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dirty="0"/>
              <a:t>Click to edit Master title style</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Content Placeholder 2"/>
          <p:cNvSpPr>
            <a:spLocks noGrp="1"/>
          </p:cNvSpPr>
          <p:nvPr>
            <p:ph idx="10"/>
          </p:nvPr>
        </p:nvSpPr>
        <p:spPr>
          <a:xfrm>
            <a:off x="4727642" y="1245139"/>
            <a:ext cx="4114801" cy="4688733"/>
          </a:xfrm>
          <a:prstGeom prst="rect">
            <a:avLst/>
          </a:prstGeom>
        </p:spPr>
        <p:txBody>
          <a:bodyPr/>
          <a:lstStyle>
            <a:lvl1pPr marL="228600" indent="-228600">
              <a:lnSpc>
                <a:spcPct val="115000"/>
              </a:lnSpc>
              <a:spcBef>
                <a:spcPts val="0"/>
              </a:spcBef>
              <a:spcAft>
                <a:spcPts val="600"/>
              </a:spcAft>
              <a:tabLst/>
              <a:defRPr sz="2400" b="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sz="1200" b="1">
                <a:latin typeface="Arial" pitchFamily="34" charset="0"/>
                <a:cs typeface="Arial" pitchFamily="34" charset="0"/>
              </a:defRPr>
            </a:lvl4pPr>
            <a:lvl5pPr>
              <a:defRPr b="1">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2"/>
          <p:cNvSpPr>
            <a:spLocks noGrp="1"/>
          </p:cNvSpPr>
          <p:nvPr>
            <p:ph idx="1"/>
          </p:nvPr>
        </p:nvSpPr>
        <p:spPr>
          <a:xfrm>
            <a:off x="398834" y="1245141"/>
            <a:ext cx="4114801" cy="4688731"/>
          </a:xfrm>
          <a:prstGeom prst="rect">
            <a:avLst/>
          </a:prstGeom>
        </p:spPr>
        <p:txBody>
          <a:bodyPr/>
          <a:lstStyle>
            <a:lvl1pPr marL="228600" indent="-228600">
              <a:lnSpc>
                <a:spcPct val="115000"/>
              </a:lnSpc>
              <a:spcBef>
                <a:spcPts val="0"/>
              </a:spcBef>
              <a:spcAft>
                <a:spcPts val="600"/>
              </a:spcAft>
              <a:tabLst/>
              <a:defRPr sz="2400" b="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sz="1200" b="1">
                <a:latin typeface="Arial" pitchFamily="34" charset="0"/>
                <a:cs typeface="Arial" pitchFamily="34" charset="0"/>
              </a:defRPr>
            </a:lvl4pPr>
            <a:lvl5pPr>
              <a:defRPr b="1">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dirty="0"/>
              <a:t>Click to edit Master title style</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584200" y="1390650"/>
            <a:ext cx="7943850" cy="4538663"/>
          </a:xfrm>
          <a:prstGeom prst="rect">
            <a:avLst/>
          </a:prstGeom>
        </p:spPr>
        <p:txBody>
          <a:bodyPr rtlCol="0">
            <a:normAutofit/>
          </a:bodyPr>
          <a:lstStyle>
            <a:lvl1pPr>
              <a:defRPr>
                <a:latin typeface="Arial" pitchFamily="34" charset="0"/>
                <a:cs typeface="Arial" pitchFamily="34" charset="0"/>
              </a:defRPr>
            </a:lvl1pPr>
          </a:lstStyle>
          <a:p>
            <a:pPr lvl="0"/>
            <a:endParaRPr lang="en-US" noProof="0" dirty="0"/>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ext Placeholder 5"/>
          <p:cNvSpPr>
            <a:spLocks noGrp="1"/>
          </p:cNvSpPr>
          <p:nvPr>
            <p:ph type="body" sz="quarter" idx="10"/>
          </p:nvPr>
        </p:nvSpPr>
        <p:spPr>
          <a:xfrm>
            <a:off x="291830" y="1254868"/>
            <a:ext cx="4124527" cy="4756826"/>
          </a:xfrm>
          <a:prstGeom prst="rect">
            <a:avLst/>
          </a:prstGeom>
        </p:spPr>
        <p:txBody>
          <a:bodyPr/>
          <a:lstStyle>
            <a:lvl1pPr marL="0" indent="0" algn="ctr">
              <a:lnSpc>
                <a:spcPct val="115000"/>
              </a:lnSpc>
              <a:spcBef>
                <a:spcPts val="0"/>
              </a:spcBef>
              <a:spcAft>
                <a:spcPts val="600"/>
              </a:spcAft>
              <a:buNone/>
              <a:tabLst/>
              <a:defRPr sz="2200" b="1" i="1">
                <a:solidFill>
                  <a:schemeClr val="bg1"/>
                </a:solidFill>
                <a:latin typeface="Arial" pitchFamily="34" charset="0"/>
                <a:cs typeface="Arial" pitchFamily="34" charset="0"/>
              </a:defRPr>
            </a:lvl1pPr>
            <a:lvl2pPr marL="521208" indent="-228600">
              <a:lnSpc>
                <a:spcPct val="115000"/>
              </a:lnSpc>
              <a:spcBef>
                <a:spcPts val="0"/>
              </a:spcBef>
              <a:spcAft>
                <a:spcPts val="600"/>
              </a:spcAft>
              <a:buNone/>
              <a:defRPr sz="2200" b="1" i="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None/>
              <a:defRPr sz="2200" b="1" i="1">
                <a:solidFill>
                  <a:schemeClr val="bg1"/>
                </a:solidFill>
                <a:latin typeface="Arial" pitchFamily="34" charset="0"/>
                <a:cs typeface="Arial" pitchFamily="34" charset="0"/>
              </a:defRPr>
            </a:lvl3pPr>
            <a:lvl4pPr marL="1115568" indent="-228600">
              <a:lnSpc>
                <a:spcPct val="115000"/>
              </a:lnSpc>
              <a:spcBef>
                <a:spcPts val="0"/>
              </a:spcBef>
              <a:spcAft>
                <a:spcPts val="600"/>
              </a:spcAft>
              <a:buNone/>
              <a:defRPr sz="2200" b="1" i="1">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
        <p:nvSpPr>
          <p:cNvPr id="3" name="Content Placeholder 2"/>
          <p:cNvSpPr>
            <a:spLocks noGrp="1"/>
          </p:cNvSpPr>
          <p:nvPr>
            <p:ph idx="11"/>
          </p:nvPr>
        </p:nvSpPr>
        <p:spPr>
          <a:xfrm>
            <a:off x="4727642" y="1245139"/>
            <a:ext cx="4114801" cy="4766555"/>
          </a:xfrm>
          <a:prstGeom prst="rect">
            <a:avLst/>
          </a:prstGeom>
        </p:spPr>
        <p:txBody>
          <a:bodyPr/>
          <a:lstStyle>
            <a:lvl1pPr marL="0" indent="0">
              <a:lnSpc>
                <a:spcPct val="115000"/>
              </a:lnSpc>
              <a:spcBef>
                <a:spcPts val="0"/>
              </a:spcBef>
              <a:spcAft>
                <a:spcPts val="600"/>
              </a:spcAft>
              <a:buNone/>
              <a:tabLst/>
              <a:defRPr sz="2200" b="1" i="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defRPr sz="1200" b="1">
                <a:latin typeface="Arial" pitchFamily="34" charset="0"/>
                <a:cs typeface="Arial" pitchFamily="34" charset="0"/>
              </a:defRPr>
            </a:lvl4pPr>
            <a:lvl5pPr>
              <a:defRPr b="1">
                <a:latin typeface="Arial" pitchFamily="34" charset="0"/>
                <a:cs typeface="Arial" pitchFamily="34" charset="0"/>
              </a:defRPr>
            </a:lvl5pPr>
          </a:lstStyle>
          <a:p>
            <a:pPr lvl="0"/>
            <a:endParaRPr lang="en-US" dirty="0"/>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2" name="Text Placeholder 5"/>
          <p:cNvSpPr>
            <a:spLocks noGrp="1"/>
          </p:cNvSpPr>
          <p:nvPr>
            <p:ph type="body" sz="quarter" idx="10"/>
          </p:nvPr>
        </p:nvSpPr>
        <p:spPr>
          <a:xfrm>
            <a:off x="291830" y="1254868"/>
            <a:ext cx="8608979" cy="4756826"/>
          </a:xfrm>
          <a:prstGeom prst="rect">
            <a:avLst/>
          </a:prstGeom>
        </p:spPr>
        <p:txBody>
          <a:bodyPr/>
          <a:lstStyle>
            <a:lvl1pPr marL="0" indent="0" algn="ctr">
              <a:lnSpc>
                <a:spcPct val="115000"/>
              </a:lnSpc>
              <a:spcBef>
                <a:spcPts val="0"/>
              </a:spcBef>
              <a:spcAft>
                <a:spcPts val="600"/>
              </a:spcAft>
              <a:buNone/>
              <a:tabLst/>
              <a:defRPr sz="2200" b="1" i="1">
                <a:solidFill>
                  <a:schemeClr val="bg1"/>
                </a:solidFill>
                <a:latin typeface="Arial" pitchFamily="34" charset="0"/>
                <a:cs typeface="Arial" pitchFamily="34" charset="0"/>
              </a:defRPr>
            </a:lvl1pPr>
            <a:lvl2pPr marL="521208" indent="-228600">
              <a:lnSpc>
                <a:spcPct val="115000"/>
              </a:lnSpc>
              <a:spcBef>
                <a:spcPts val="0"/>
              </a:spcBef>
              <a:spcAft>
                <a:spcPts val="600"/>
              </a:spcAft>
              <a:buNone/>
              <a:defRPr sz="2200" b="1" i="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None/>
              <a:defRPr sz="2200" b="1" i="1">
                <a:solidFill>
                  <a:schemeClr val="bg1"/>
                </a:solidFill>
                <a:latin typeface="Arial" pitchFamily="34" charset="0"/>
                <a:cs typeface="Arial" pitchFamily="34" charset="0"/>
              </a:defRPr>
            </a:lvl3pPr>
            <a:lvl4pPr marL="1115568" indent="-228600">
              <a:lnSpc>
                <a:spcPct val="115000"/>
              </a:lnSpc>
              <a:spcBef>
                <a:spcPts val="0"/>
              </a:spcBef>
              <a:spcAft>
                <a:spcPts val="600"/>
              </a:spcAft>
              <a:buNone/>
              <a:defRPr sz="2200" b="1" i="1">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
        <p:nvSpPr>
          <p:cNvPr id="4"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4" name="Picture 10" descr="D:\Bharti\Bharti's Projects\PPT Templates\US Army\top bar1.png"/>
          <p:cNvPicPr>
            <a:picLocks noChangeAspect="1" noChangeArrowheads="1"/>
          </p:cNvPicPr>
          <p:nvPr userDrawn="1"/>
        </p:nvPicPr>
        <p:blipFill>
          <a:blip r:embed="rId2" cstate="print"/>
          <a:srcRect b="4819"/>
          <a:stretch>
            <a:fillRect/>
          </a:stretch>
        </p:blipFill>
        <p:spPr bwMode="auto">
          <a:xfrm>
            <a:off x="0" y="6089650"/>
            <a:ext cx="9144000" cy="768350"/>
          </a:xfrm>
          <a:prstGeom prst="rect">
            <a:avLst/>
          </a:prstGeom>
          <a:noFill/>
          <a:ln w="9525">
            <a:noFill/>
            <a:miter lim="800000"/>
            <a:headEnd/>
            <a:tailEnd/>
          </a:ln>
        </p:spPr>
      </p:pic>
      <p:sp>
        <p:nvSpPr>
          <p:cNvPr id="5" name="TextBox 16"/>
          <p:cNvSpPr txBox="1">
            <a:spLocks noChangeArrowheads="1"/>
          </p:cNvSpPr>
          <p:nvPr userDrawn="1"/>
        </p:nvSpPr>
        <p:spPr bwMode="white">
          <a:xfrm>
            <a:off x="569913" y="6184900"/>
            <a:ext cx="8001000" cy="461963"/>
          </a:xfrm>
          <a:prstGeom prst="rect">
            <a:avLst/>
          </a:prstGeom>
          <a:noFill/>
          <a:ln>
            <a:noFill/>
          </a:ln>
        </p:spPr>
        <p:txBody>
          <a:bodyPr>
            <a:spAutoFit/>
          </a:bodyPr>
          <a:lstStyle>
            <a:lvl1pPr eaLnBrk="0" hangingPunct="0">
              <a:defRPr sz="1200">
                <a:solidFill>
                  <a:schemeClr val="tx1"/>
                </a:solidFill>
                <a:latin typeface="Arial" pitchFamily="34" charset="0"/>
                <a:cs typeface="Arial" pitchFamily="34" charset="0"/>
              </a:defRPr>
            </a:lvl1pPr>
            <a:lvl2pPr marL="742950" indent="-285750" eaLnBrk="0" hangingPunct="0">
              <a:defRPr sz="1200">
                <a:solidFill>
                  <a:schemeClr val="tx1"/>
                </a:solidFill>
                <a:latin typeface="Arial" pitchFamily="34" charset="0"/>
                <a:cs typeface="Arial" pitchFamily="34" charset="0"/>
              </a:defRPr>
            </a:lvl2pPr>
            <a:lvl3pPr marL="1143000" indent="-228600" eaLnBrk="0" hangingPunct="0">
              <a:defRPr sz="1200">
                <a:solidFill>
                  <a:schemeClr val="tx1"/>
                </a:solidFill>
                <a:latin typeface="Arial" pitchFamily="34" charset="0"/>
                <a:cs typeface="Arial" pitchFamily="34" charset="0"/>
              </a:defRPr>
            </a:lvl3pPr>
            <a:lvl4pPr marL="1600200" indent="-228600" eaLnBrk="0" hangingPunct="0">
              <a:defRPr sz="1200">
                <a:solidFill>
                  <a:schemeClr val="tx1"/>
                </a:solidFill>
                <a:latin typeface="Arial" pitchFamily="34" charset="0"/>
                <a:cs typeface="Arial" pitchFamily="34" charset="0"/>
              </a:defRPr>
            </a:lvl4pPr>
            <a:lvl5pPr marL="2057400" indent="-228600" eaLnBrk="0" hangingPunct="0">
              <a:defRPr sz="12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cs typeface="Arial" pitchFamily="34" charset="0"/>
              </a:defRPr>
            </a:lvl9pPr>
          </a:lstStyle>
          <a:p>
            <a:pPr algn="ctr" eaLnBrk="1" fontAlgn="base" hangingPunct="1">
              <a:spcBef>
                <a:spcPct val="0"/>
              </a:spcBef>
              <a:spcAft>
                <a:spcPct val="0"/>
              </a:spcAft>
              <a:defRPr/>
            </a:pPr>
            <a:r>
              <a:rPr lang="en-US" sz="2400" b="1" i="1" dirty="0">
                <a:solidFill>
                  <a:srgbClr val="FFD531"/>
                </a:solidFill>
                <a:latin typeface="Franklin Gothic Medium" pitchFamily="34" charset="0"/>
                <a:ea typeface="ＭＳ Ｐゴシック" pitchFamily="34" charset="-128"/>
              </a:rPr>
              <a:t>SHARP Program: </a:t>
            </a:r>
            <a:r>
              <a:rPr lang="en-US" sz="2400" i="1" dirty="0">
                <a:solidFill>
                  <a:srgbClr val="FFD531"/>
                </a:solidFill>
                <a:latin typeface="Franklin Gothic Medium" pitchFamily="34" charset="0"/>
                <a:ea typeface="ＭＳ Ｐゴシック" pitchFamily="34" charset="-128"/>
              </a:rPr>
              <a:t>I AM THE FORCE BEHIND THE FIGHT </a:t>
            </a:r>
          </a:p>
        </p:txBody>
      </p:sp>
      <p:sp>
        <p:nvSpPr>
          <p:cNvPr id="6" name="TextBox 20"/>
          <p:cNvSpPr txBox="1">
            <a:spLocks noChangeArrowheads="1"/>
          </p:cNvSpPr>
          <p:nvPr userDrawn="1"/>
        </p:nvSpPr>
        <p:spPr bwMode="white">
          <a:xfrm>
            <a:off x="8510588" y="6508750"/>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51391EE3-F013-4FBA-98CC-5660F9BBB36F}" type="slidenum">
              <a:rPr lang="en-US" smtClean="0">
                <a:solidFill>
                  <a:srgbClr val="898989"/>
                </a:solidFill>
                <a:cs typeface="Arial" pitchFamily="34" charset="0"/>
              </a:rPr>
              <a:pPr algn="ctr" fontAlgn="base">
                <a:spcBef>
                  <a:spcPct val="0"/>
                </a:spcBef>
                <a:spcAft>
                  <a:spcPct val="0"/>
                </a:spcAft>
                <a:defRPr/>
              </a:pPr>
              <a:t>‹#›</a:t>
            </a:fld>
            <a:endParaRPr lang="en-US" dirty="0">
              <a:solidFill>
                <a:srgbClr val="898989"/>
              </a:solidFill>
              <a:cs typeface="Arial" pitchFamily="34" charset="0"/>
            </a:endParaRPr>
          </a:p>
        </p:txBody>
      </p:sp>
      <p:cxnSp>
        <p:nvCxnSpPr>
          <p:cNvPr id="7" name="Straight Connector 6"/>
          <p:cNvCxnSpPr/>
          <p:nvPr userDrawn="1"/>
        </p:nvCxnSpPr>
        <p:spPr>
          <a:xfrm>
            <a:off x="350339" y="-3108325"/>
            <a:ext cx="4151300" cy="0"/>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4712721" y="-3108325"/>
            <a:ext cx="4151300" cy="0"/>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463626" y="3888922"/>
            <a:ext cx="2971800" cy="1588"/>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4708574" y="3888922"/>
            <a:ext cx="2971800" cy="1588"/>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sp>
        <p:nvSpPr>
          <p:cNvPr id="11" name="Oval 10"/>
          <p:cNvSpPr>
            <a:spLocks noChangeArrowheads="1"/>
          </p:cNvSpPr>
          <p:nvPr userDrawn="1"/>
        </p:nvSpPr>
        <p:spPr bwMode="auto">
          <a:xfrm>
            <a:off x="4540250" y="3863975"/>
            <a:ext cx="46038" cy="46038"/>
          </a:xfrm>
          <a:prstGeom prst="ellipse">
            <a:avLst/>
          </a:prstGeom>
          <a:solidFill>
            <a:schemeClr val="accent2"/>
          </a:solidFill>
          <a:ln w="38100">
            <a:solidFill>
              <a:schemeClr val="accent2"/>
            </a:solidFill>
            <a:round/>
            <a:headEnd/>
            <a:tailEnd/>
          </a:ln>
          <a:effectLst>
            <a:outerShdw blurRad="63500" algn="tl" rotWithShape="0">
              <a:srgbClr val="000000">
                <a:alpha val="54999"/>
              </a:srgbClr>
            </a:outerShdw>
          </a:effectLst>
        </p:spPr>
        <p:txBody>
          <a:bodyPr anchor="ctr"/>
          <a:lstStyle/>
          <a:p>
            <a:pPr algn="ctr" fontAlgn="base">
              <a:spcBef>
                <a:spcPct val="0"/>
              </a:spcBef>
              <a:spcAft>
                <a:spcPct val="0"/>
              </a:spcAft>
              <a:defRPr/>
            </a:pPr>
            <a:endParaRPr lang="en-US" sz="1200" dirty="0">
              <a:solidFill>
                <a:prstClr val="white"/>
              </a:solidFill>
              <a:ea typeface="MS PGothic" pitchFamily="34" charset="-128"/>
            </a:endParaRPr>
          </a:p>
        </p:txBody>
      </p:sp>
      <p:pic>
        <p:nvPicPr>
          <p:cNvPr id="12" name="Picture 12"/>
          <p:cNvPicPr>
            <a:picLocks noChangeAspect="1" noChangeArrowheads="1"/>
          </p:cNvPicPr>
          <p:nvPr userDrawn="1"/>
        </p:nvPicPr>
        <p:blipFill>
          <a:blip r:embed="rId3" cstate="print"/>
          <a:srcRect/>
          <a:stretch>
            <a:fillRect/>
          </a:stretch>
        </p:blipFill>
        <p:spPr bwMode="auto">
          <a:xfrm>
            <a:off x="1727200" y="9525"/>
            <a:ext cx="5668963" cy="879475"/>
          </a:xfrm>
          <a:prstGeom prst="rect">
            <a:avLst/>
          </a:prstGeom>
          <a:noFill/>
          <a:ln w="9525">
            <a:noFill/>
            <a:miter lim="800000"/>
            <a:headEnd/>
            <a:tailEnd/>
          </a:ln>
        </p:spPr>
      </p:pic>
      <p:sp>
        <p:nvSpPr>
          <p:cNvPr id="13" name="TextBox 20"/>
          <p:cNvSpPr txBox="1">
            <a:spLocks noChangeArrowheads="1"/>
          </p:cNvSpPr>
          <p:nvPr userDrawn="1"/>
        </p:nvSpPr>
        <p:spPr bwMode="white">
          <a:xfrm>
            <a:off x="8510588" y="6289675"/>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FD1B5D39-2BF8-45F8-A687-9B94732DBAA4}" type="slidenum">
              <a:rPr lang="en-US" smtClean="0">
                <a:solidFill>
                  <a:srgbClr val="FFDD4F"/>
                </a:solidFill>
                <a:latin typeface="Myriad Pro" pitchFamily="34" charset="0"/>
              </a:rPr>
              <a:pPr algn="ctr" fontAlgn="base">
                <a:spcBef>
                  <a:spcPct val="0"/>
                </a:spcBef>
                <a:spcAft>
                  <a:spcPct val="0"/>
                </a:spcAft>
                <a:defRPr/>
              </a:pPr>
              <a:t>‹#›</a:t>
            </a:fld>
            <a:endParaRPr lang="en-US" dirty="0">
              <a:solidFill>
                <a:srgbClr val="FFDD4F"/>
              </a:solidFill>
              <a:latin typeface="Myriad Pro" pitchFamily="34" charset="0"/>
            </a:endParaRPr>
          </a:p>
        </p:txBody>
      </p:sp>
      <p:sp>
        <p:nvSpPr>
          <p:cNvPr id="25" name="Title 27"/>
          <p:cNvSpPr>
            <a:spLocks noGrp="1"/>
          </p:cNvSpPr>
          <p:nvPr>
            <p:ph type="ctrTitle"/>
          </p:nvPr>
        </p:nvSpPr>
        <p:spPr>
          <a:xfrm>
            <a:off x="433827" y="1774263"/>
            <a:ext cx="8305800" cy="1905000"/>
          </a:xfrm>
          <a:prstGeom prst="rect">
            <a:avLst/>
          </a:prstGeom>
          <a:ln w="6350" cap="rnd">
            <a:noFill/>
          </a:ln>
        </p:spPr>
        <p:txBody>
          <a:bodyPr anchor="b" anchorCtr="0">
            <a:noAutofit/>
          </a:bodyPr>
          <a:lstStyle>
            <a:lvl1pPr algn="ctr">
              <a:defRPr lang="en-US" sz="4400" b="1" i="1" dirty="0">
                <a:ln w="3200">
                  <a:noFill/>
                  <a:prstDash val="solid"/>
                  <a:round/>
                </a:ln>
                <a:solidFill>
                  <a:srgbClr val="9F883D"/>
                </a:solidFill>
                <a:effectLst/>
                <a:latin typeface="Arial" pitchFamily="34" charset="0"/>
                <a:cs typeface="Arial" pitchFamily="34" charset="0"/>
              </a:defRPr>
            </a:lvl1pPr>
          </a:lstStyle>
          <a:p>
            <a:r>
              <a:rPr lang="en-US"/>
              <a:t>Click to edit Master title style</a:t>
            </a:r>
            <a:endParaRPr lang="en-US" dirty="0"/>
          </a:p>
        </p:txBody>
      </p:sp>
      <p:sp>
        <p:nvSpPr>
          <p:cNvPr id="26" name="Subtitle 8"/>
          <p:cNvSpPr>
            <a:spLocks noGrp="1"/>
          </p:cNvSpPr>
          <p:nvPr>
            <p:ph type="subTitle" idx="1"/>
          </p:nvPr>
        </p:nvSpPr>
        <p:spPr>
          <a:xfrm>
            <a:off x="433827" y="4038600"/>
            <a:ext cx="8305800" cy="1143000"/>
          </a:xfrm>
          <a:prstGeom prst="rect">
            <a:avLst/>
          </a:prstGeom>
        </p:spPr>
        <p:txBody>
          <a:bodyPr>
            <a:noAutofit/>
          </a:bodyPr>
          <a:lstStyle>
            <a:lvl1pPr marL="0" indent="0" algn="ctr">
              <a:buNone/>
              <a:defRPr kumimoji="0" lang="en-US" sz="4000" b="1" i="0" kern="1200" spc="-100" baseline="0" dirty="0">
                <a:ln w="3200">
                  <a:noFill/>
                  <a:prstDash val="solid"/>
                  <a:round/>
                </a:ln>
                <a:solidFill>
                  <a:srgbClr val="5A5A59"/>
                </a:solidFill>
                <a:effectLst/>
                <a:latin typeface="Arial" pitchFamily="34" charset="0"/>
                <a:ea typeface="+mj-ea"/>
                <a:cs typeface="Arial"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Comparison">
    <p:spTree>
      <p:nvGrpSpPr>
        <p:cNvPr id="1" name=""/>
        <p:cNvGrpSpPr/>
        <p:nvPr/>
      </p:nvGrpSpPr>
      <p:grpSpPr>
        <a:xfrm>
          <a:off x="0" y="0"/>
          <a:ext cx="0" cy="0"/>
          <a:chOff x="0" y="0"/>
          <a:chExt cx="0" cy="0"/>
        </a:xfrm>
      </p:grpSpPr>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D0052B3-D105-48E5-A4F6-DA748D3575C1}" type="datetimeFigureOut">
              <a:rPr lang="en-US" smtClean="0">
                <a:solidFill>
                  <a:prstClr val="black">
                    <a:tint val="75000"/>
                  </a:prstClr>
                </a:solidFill>
              </a:rPr>
              <a:pPr/>
              <a:t>5/13/2024</a:t>
            </a:fld>
            <a:endParaRPr lang="en-US" dirty="0">
              <a:solidFill>
                <a:prstClr val="black">
                  <a:tint val="75000"/>
                </a:prstClr>
              </a:solidFill>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67BBA731-9BAD-4125-9E82-91446834D90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4072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alpha val="63136"/>
          </a:schemeClr>
        </a:solidFill>
        <a:effectLst/>
      </p:bgPr>
    </p:bg>
    <p:spTree>
      <p:nvGrpSpPr>
        <p:cNvPr id="1" name=""/>
        <p:cNvGrpSpPr/>
        <p:nvPr/>
      </p:nvGrpSpPr>
      <p:grpSpPr>
        <a:xfrm>
          <a:off x="0" y="0"/>
          <a:ext cx="0" cy="0"/>
          <a:chOff x="0" y="0"/>
          <a:chExt cx="0" cy="0"/>
        </a:xfrm>
      </p:grpSpPr>
      <p:pic>
        <p:nvPicPr>
          <p:cNvPr id="1026" name="Picture 10" descr="D:\Bharti\Bharti's Projects\PPT Templates\US Army\top bar1.png"/>
          <p:cNvPicPr>
            <a:picLocks noChangeAspect="1" noChangeArrowheads="1"/>
          </p:cNvPicPr>
          <p:nvPr userDrawn="1"/>
        </p:nvPicPr>
        <p:blipFill>
          <a:blip r:embed="rId11" cstate="print"/>
          <a:srcRect b="4819"/>
          <a:stretch>
            <a:fillRect/>
          </a:stretch>
        </p:blipFill>
        <p:spPr bwMode="auto">
          <a:xfrm>
            <a:off x="0" y="6089650"/>
            <a:ext cx="9144000" cy="768350"/>
          </a:xfrm>
          <a:prstGeom prst="rect">
            <a:avLst/>
          </a:prstGeom>
          <a:noFill/>
          <a:ln w="9525">
            <a:noFill/>
            <a:miter lim="800000"/>
            <a:headEnd/>
            <a:tailEnd/>
          </a:ln>
        </p:spPr>
      </p:pic>
      <p:pic>
        <p:nvPicPr>
          <p:cNvPr id="1027" name="Picture 9"/>
          <p:cNvPicPr>
            <a:picLocks noChangeAspect="1" noChangeArrowheads="1"/>
          </p:cNvPicPr>
          <p:nvPr userDrawn="1"/>
        </p:nvPicPr>
        <p:blipFill>
          <a:blip r:embed="rId12" cstate="print"/>
          <a:srcRect/>
          <a:stretch>
            <a:fillRect/>
          </a:stretch>
        </p:blipFill>
        <p:spPr bwMode="auto">
          <a:xfrm>
            <a:off x="55563" y="74613"/>
            <a:ext cx="4516437" cy="700087"/>
          </a:xfrm>
          <a:prstGeom prst="rect">
            <a:avLst/>
          </a:prstGeom>
          <a:noFill/>
          <a:ln w="9525">
            <a:noFill/>
            <a:miter lim="800000"/>
            <a:headEnd/>
            <a:tailEnd/>
          </a:ln>
        </p:spPr>
      </p:pic>
      <p:sp>
        <p:nvSpPr>
          <p:cNvPr id="8" name="TextBox 16"/>
          <p:cNvSpPr txBox="1">
            <a:spLocks noChangeArrowheads="1"/>
          </p:cNvSpPr>
          <p:nvPr userDrawn="1"/>
        </p:nvSpPr>
        <p:spPr bwMode="white">
          <a:xfrm>
            <a:off x="569913" y="6184900"/>
            <a:ext cx="8001000" cy="461963"/>
          </a:xfrm>
          <a:prstGeom prst="rect">
            <a:avLst/>
          </a:prstGeom>
          <a:noFill/>
          <a:ln>
            <a:noFill/>
          </a:ln>
        </p:spPr>
        <p:txBody>
          <a:bodyPr>
            <a:spAutoFit/>
          </a:bodyPr>
          <a:lstStyle>
            <a:lvl1pPr eaLnBrk="0" hangingPunct="0">
              <a:defRPr sz="1200">
                <a:solidFill>
                  <a:schemeClr val="tx1"/>
                </a:solidFill>
                <a:latin typeface="Arial" pitchFamily="34" charset="0"/>
                <a:cs typeface="Arial" pitchFamily="34" charset="0"/>
              </a:defRPr>
            </a:lvl1pPr>
            <a:lvl2pPr marL="742950" indent="-285750" eaLnBrk="0" hangingPunct="0">
              <a:defRPr sz="1200">
                <a:solidFill>
                  <a:schemeClr val="tx1"/>
                </a:solidFill>
                <a:latin typeface="Arial" pitchFamily="34" charset="0"/>
                <a:cs typeface="Arial" pitchFamily="34" charset="0"/>
              </a:defRPr>
            </a:lvl2pPr>
            <a:lvl3pPr marL="1143000" indent="-228600" eaLnBrk="0" hangingPunct="0">
              <a:defRPr sz="1200">
                <a:solidFill>
                  <a:schemeClr val="tx1"/>
                </a:solidFill>
                <a:latin typeface="Arial" pitchFamily="34" charset="0"/>
                <a:cs typeface="Arial" pitchFamily="34" charset="0"/>
              </a:defRPr>
            </a:lvl3pPr>
            <a:lvl4pPr marL="1600200" indent="-228600" eaLnBrk="0" hangingPunct="0">
              <a:defRPr sz="1200">
                <a:solidFill>
                  <a:schemeClr val="tx1"/>
                </a:solidFill>
                <a:latin typeface="Arial" pitchFamily="34" charset="0"/>
                <a:cs typeface="Arial" pitchFamily="34" charset="0"/>
              </a:defRPr>
            </a:lvl4pPr>
            <a:lvl5pPr marL="2057400" indent="-228600" eaLnBrk="0" hangingPunct="0">
              <a:defRPr sz="12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cs typeface="Arial" pitchFamily="34" charset="0"/>
              </a:defRPr>
            </a:lvl9pPr>
          </a:lstStyle>
          <a:p>
            <a:pPr algn="ctr" eaLnBrk="1" fontAlgn="base" hangingPunct="1">
              <a:spcBef>
                <a:spcPct val="0"/>
              </a:spcBef>
              <a:spcAft>
                <a:spcPct val="0"/>
              </a:spcAft>
              <a:defRPr/>
            </a:pPr>
            <a:r>
              <a:rPr lang="en-US" sz="2400" b="1" i="1" dirty="0">
                <a:solidFill>
                  <a:srgbClr val="FFD531"/>
                </a:solidFill>
                <a:latin typeface="Franklin Gothic Medium" pitchFamily="34" charset="0"/>
                <a:ea typeface="ＭＳ Ｐゴシック" pitchFamily="34" charset="-128"/>
              </a:rPr>
              <a:t>SHARP Program: </a:t>
            </a:r>
            <a:r>
              <a:rPr lang="en-US" sz="2400" i="1" dirty="0">
                <a:solidFill>
                  <a:srgbClr val="FFD531"/>
                </a:solidFill>
                <a:latin typeface="Franklin Gothic Medium" pitchFamily="34" charset="0"/>
                <a:ea typeface="ＭＳ Ｐゴシック" pitchFamily="34" charset="-128"/>
              </a:rPr>
              <a:t>I AM THE FORCE BEHIND THE FIGHT </a:t>
            </a:r>
          </a:p>
        </p:txBody>
      </p:sp>
      <p:sp>
        <p:nvSpPr>
          <p:cNvPr id="1029" name="TextBox 20"/>
          <p:cNvSpPr txBox="1">
            <a:spLocks noChangeArrowheads="1"/>
          </p:cNvSpPr>
          <p:nvPr userDrawn="1"/>
        </p:nvSpPr>
        <p:spPr bwMode="white">
          <a:xfrm>
            <a:off x="8510588" y="6289675"/>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6F4DAEDE-448A-4247-A547-6C1575F45AFB}" type="slidenum">
              <a:rPr lang="en-US" smtClean="0">
                <a:solidFill>
                  <a:srgbClr val="FFDD4F"/>
                </a:solidFill>
                <a:cs typeface="Arial" pitchFamily="34" charset="0"/>
              </a:rPr>
              <a:pPr algn="ctr" fontAlgn="base">
                <a:spcBef>
                  <a:spcPct val="0"/>
                </a:spcBef>
                <a:spcAft>
                  <a:spcPct val="0"/>
                </a:spcAft>
                <a:defRPr/>
              </a:pPr>
              <a:t>‹#›</a:t>
            </a:fld>
            <a:endParaRPr lang="en-US" dirty="0">
              <a:solidFill>
                <a:srgbClr val="FFDD4F"/>
              </a:solidFill>
              <a:cs typeface="Arial" pitchFamily="34" charset="0"/>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82" r:id="rId9"/>
  </p:sldLayoutIdLst>
  <p:transition/>
  <p:txStyles>
    <p:titleStyle>
      <a:lvl1pPr algn="r" rtl="0" eaLnBrk="0" fontAlgn="base" hangingPunct="0">
        <a:spcBef>
          <a:spcPct val="0"/>
        </a:spcBef>
        <a:spcAft>
          <a:spcPct val="0"/>
        </a:spcAft>
        <a:defRPr lang="en-US" sz="3200" kern="1200" spc="-100" dirty="0">
          <a:ln w="3200">
            <a:solidFill>
              <a:schemeClr val="bg2">
                <a:shade val="75000"/>
                <a:alpha val="25000"/>
              </a:schemeClr>
            </a:solidFill>
            <a:prstDash val="solid"/>
            <a:round/>
          </a:ln>
          <a:solidFill>
            <a:srgbClr val="FFD531"/>
          </a:solidFill>
          <a:latin typeface="Arial" pitchFamily="34" charset="0"/>
          <a:ea typeface="MS PGothic" pitchFamily="34" charset="-128"/>
          <a:cs typeface="Arial" pitchFamily="34" charset="0"/>
        </a:defRPr>
      </a:lvl1pPr>
      <a:lvl2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2pPr>
      <a:lvl3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3pPr>
      <a:lvl4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4pPr>
      <a:lvl5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5pPr>
      <a:lvl6pPr marL="457200" algn="r" rtl="0" eaLnBrk="1" fontAlgn="base" hangingPunct="1">
        <a:spcBef>
          <a:spcPct val="0"/>
        </a:spcBef>
        <a:spcAft>
          <a:spcPct val="0"/>
        </a:spcAft>
        <a:defRPr sz="3200">
          <a:solidFill>
            <a:schemeClr val="tx1"/>
          </a:solidFill>
          <a:latin typeface="Arial" pitchFamily="34" charset="0"/>
          <a:cs typeface="Arial" pitchFamily="34" charset="0"/>
        </a:defRPr>
      </a:lvl6pPr>
      <a:lvl7pPr marL="914400" algn="r" rtl="0" eaLnBrk="1" fontAlgn="base" hangingPunct="1">
        <a:spcBef>
          <a:spcPct val="0"/>
        </a:spcBef>
        <a:spcAft>
          <a:spcPct val="0"/>
        </a:spcAft>
        <a:defRPr sz="3200">
          <a:solidFill>
            <a:schemeClr val="tx1"/>
          </a:solidFill>
          <a:latin typeface="Arial" pitchFamily="34" charset="0"/>
          <a:cs typeface="Arial" pitchFamily="34" charset="0"/>
        </a:defRPr>
      </a:lvl7pPr>
      <a:lvl8pPr marL="1371600" algn="r" rtl="0" eaLnBrk="1" fontAlgn="base" hangingPunct="1">
        <a:spcBef>
          <a:spcPct val="0"/>
        </a:spcBef>
        <a:spcAft>
          <a:spcPct val="0"/>
        </a:spcAft>
        <a:defRPr sz="3200">
          <a:solidFill>
            <a:schemeClr val="tx1"/>
          </a:solidFill>
          <a:latin typeface="Arial" pitchFamily="34" charset="0"/>
          <a:cs typeface="Arial" pitchFamily="34" charset="0"/>
        </a:defRPr>
      </a:lvl8pPr>
      <a:lvl9pPr marL="1828800" algn="r" rtl="0" eaLnBrk="1" fontAlgn="base" hangingPunct="1">
        <a:spcBef>
          <a:spcPct val="0"/>
        </a:spcBef>
        <a:spcAft>
          <a:spcPct val="0"/>
        </a:spcAft>
        <a:defRPr sz="3200">
          <a:solidFill>
            <a:schemeClr val="tx1"/>
          </a:solidFill>
          <a:latin typeface="Arial" pitchFamily="34" charset="0"/>
          <a:cs typeface="Arial" pitchFamily="34" charset="0"/>
        </a:defRPr>
      </a:lvl9pPr>
    </p:titleStyle>
    <p:bodyStyle>
      <a:lvl1pPr marL="341313" indent="-341313" algn="l" rtl="0" eaLnBrk="0" fontAlgn="base" hangingPunct="0">
        <a:spcBef>
          <a:spcPts val="600"/>
        </a:spcBef>
        <a:spcAft>
          <a:spcPts val="1200"/>
        </a:spcAft>
        <a:buClr>
          <a:srgbClr val="2D2901"/>
        </a:buClr>
        <a:buSzPct val="85000"/>
        <a:buFont typeface="Arial" pitchFamily="34" charset="0"/>
        <a:buChar char="•"/>
        <a:tabLst>
          <a:tab pos="341313" algn="l"/>
        </a:tabLst>
        <a:defRPr sz="2200" kern="1200">
          <a:solidFill>
            <a:schemeClr val="bg1"/>
          </a:solidFill>
          <a:latin typeface="Myriad Pro"/>
          <a:ea typeface="MS PGothic" pitchFamily="34" charset="-128"/>
          <a:cs typeface="Myriad Pro"/>
        </a:defRPr>
      </a:lvl1pPr>
      <a:lvl2pPr marL="639763" indent="-273050" algn="l" rtl="0" eaLnBrk="0" fontAlgn="base" hangingPunct="0">
        <a:spcBef>
          <a:spcPts val="300"/>
        </a:spcBef>
        <a:spcAft>
          <a:spcPts val="1200"/>
        </a:spcAft>
        <a:buClr>
          <a:srgbClr val="222613"/>
        </a:buClr>
        <a:buSzPct val="100000"/>
        <a:buFont typeface="Lucida Grande"/>
        <a:buChar char="–"/>
        <a:defRPr sz="2000" kern="1200">
          <a:solidFill>
            <a:schemeClr val="bg1"/>
          </a:solidFill>
          <a:latin typeface="Myriad Pro"/>
          <a:ea typeface="Arial" charset="0"/>
          <a:cs typeface="Myriad Pro"/>
        </a:defRPr>
      </a:lvl2pPr>
      <a:lvl3pPr marL="1004888" indent="-228600" algn="l" rtl="0" eaLnBrk="0" fontAlgn="base" hangingPunct="0">
        <a:spcBef>
          <a:spcPts val="300"/>
        </a:spcBef>
        <a:spcAft>
          <a:spcPts val="1200"/>
        </a:spcAft>
        <a:buClr>
          <a:srgbClr val="222613"/>
        </a:buClr>
        <a:buSzPct val="85000"/>
        <a:buFont typeface="Wingdings" pitchFamily="2" charset="2"/>
        <a:buChar char="§"/>
        <a:defRPr kern="1200">
          <a:solidFill>
            <a:schemeClr val="bg1"/>
          </a:solidFill>
          <a:latin typeface="Myriad Pro"/>
          <a:ea typeface="Arial" charset="0"/>
          <a:cs typeface="Myriad Pro"/>
        </a:defRPr>
      </a:lvl3pPr>
      <a:lvl4pPr marL="1279525" indent="-228600" algn="l" rtl="0" eaLnBrk="0" fontAlgn="base" hangingPunct="0">
        <a:spcBef>
          <a:spcPts val="300"/>
        </a:spcBef>
        <a:spcAft>
          <a:spcPts val="1200"/>
        </a:spcAft>
        <a:buClr>
          <a:srgbClr val="222613"/>
        </a:buClr>
        <a:buSzPct val="75000"/>
        <a:buFont typeface="Courier New" pitchFamily="49" charset="0"/>
        <a:buChar char="o"/>
        <a:defRPr sz="1600" kern="1200">
          <a:solidFill>
            <a:schemeClr val="bg1"/>
          </a:solidFill>
          <a:latin typeface="Myriad Pro"/>
          <a:ea typeface="Arial" charset="0"/>
          <a:cs typeface="Myriad Pro"/>
        </a:defRPr>
      </a:lvl4pPr>
      <a:lvl5pPr marL="1554163" indent="-228600" algn="l" rtl="0" eaLnBrk="0" fontAlgn="base" hangingPunct="0">
        <a:spcBef>
          <a:spcPts val="338"/>
        </a:spcBef>
        <a:spcAft>
          <a:spcPts val="1200"/>
        </a:spcAft>
        <a:buClr>
          <a:srgbClr val="222613"/>
        </a:buClr>
        <a:buSzPct val="85000"/>
        <a:buFont typeface="Arial" pitchFamily="34" charset="0"/>
        <a:buChar char="•"/>
        <a:defRPr sz="1400" kern="1200">
          <a:solidFill>
            <a:schemeClr val="bg1"/>
          </a:solidFill>
          <a:latin typeface="Myriad Pro"/>
          <a:ea typeface="Arial" charset="0"/>
          <a:cs typeface="Myriad Pro"/>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97558" y="1981200"/>
            <a:ext cx="6858000" cy="156966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schemeClr val="bg1"/>
                </a:solidFill>
                <a:latin typeface="Arial" panose="020B0604020202020204" pitchFamily="34" charset="0"/>
                <a:cs typeface="Arial" panose="020B0604020202020204" pitchFamily="34" charset="0"/>
              </a:rPr>
              <a:t>2</a:t>
            </a:r>
            <a:r>
              <a:rPr kumimoji="0" lang="en-US" sz="32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ABCT SHARP</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schemeClr val="bg1"/>
                </a:solidFill>
                <a:latin typeface="Arial" panose="020B0604020202020204" pitchFamily="34" charset="0"/>
                <a:cs typeface="Arial" panose="020B0604020202020204" pitchFamily="34" charset="0"/>
              </a:rPr>
              <a:t>Annual Training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Module 2- Bystander Intervention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77833" y="0"/>
            <a:ext cx="1049755" cy="12441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135" y="-21574"/>
            <a:ext cx="1169423" cy="13859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76615531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96080"/>
            <a:ext cx="7886700" cy="1325563"/>
          </a:xfrm>
        </p:spPr>
        <p:txBody>
          <a:bodyPr/>
          <a:lstStyle/>
          <a:p>
            <a:r>
              <a:rPr lang="en-US" b="1" dirty="0"/>
              <a:t>Bystander Intervention</a:t>
            </a:r>
            <a:br>
              <a:rPr lang="en-US" b="1" dirty="0"/>
            </a:br>
            <a:r>
              <a:rPr lang="en-US" b="1" dirty="0"/>
              <a:t>Process</a:t>
            </a:r>
          </a:p>
        </p:txBody>
      </p:sp>
      <p:sp>
        <p:nvSpPr>
          <p:cNvPr id="5" name="Content Placeholder 4"/>
          <p:cNvSpPr>
            <a:spLocks noGrp="1"/>
          </p:cNvSpPr>
          <p:nvPr>
            <p:ph idx="1"/>
          </p:nvPr>
        </p:nvSpPr>
        <p:spPr>
          <a:xfrm>
            <a:off x="628650" y="1447800"/>
            <a:ext cx="7886700" cy="4351338"/>
          </a:xfrm>
        </p:spPr>
        <p:txBody>
          <a:bodyPr/>
          <a:lstStyle/>
          <a:p>
            <a:r>
              <a:rPr lang="en-US" sz="2400" dirty="0"/>
              <a:t>The five intervention steps are as follows: </a:t>
            </a:r>
          </a:p>
          <a:p>
            <a:pPr lvl="1"/>
            <a:r>
              <a:rPr lang="en-US" sz="2400" b="1" dirty="0"/>
              <a:t>Step 1: </a:t>
            </a:r>
            <a:r>
              <a:rPr lang="en-US" sz="2400" dirty="0"/>
              <a:t>Notice the event </a:t>
            </a:r>
          </a:p>
          <a:p>
            <a:pPr lvl="1"/>
            <a:r>
              <a:rPr lang="en-US" sz="2400" b="1" dirty="0"/>
              <a:t>Step 2: </a:t>
            </a:r>
            <a:r>
              <a:rPr lang="en-US" sz="2400" dirty="0"/>
              <a:t>Interpret the event as a problem </a:t>
            </a:r>
          </a:p>
          <a:p>
            <a:pPr lvl="1"/>
            <a:r>
              <a:rPr lang="en-US" sz="2400" b="1" dirty="0"/>
              <a:t>Step 3: </a:t>
            </a:r>
            <a:r>
              <a:rPr lang="en-US" sz="2400" dirty="0"/>
              <a:t>Accept personal responsibility for doing something </a:t>
            </a:r>
          </a:p>
          <a:p>
            <a:pPr lvl="1"/>
            <a:r>
              <a:rPr lang="en-US" sz="2400" b="1" dirty="0"/>
              <a:t>Step 4: </a:t>
            </a:r>
            <a:r>
              <a:rPr lang="en-US" sz="2400" dirty="0"/>
              <a:t>Decide how to intervene (Utilizing the 3Ds)</a:t>
            </a:r>
          </a:p>
          <a:p>
            <a:pPr lvl="1"/>
            <a:r>
              <a:rPr lang="en-US" sz="2400" b="1" dirty="0"/>
              <a:t>Step 5: </a:t>
            </a:r>
            <a:r>
              <a:rPr lang="en-US" sz="2400" dirty="0"/>
              <a:t>Take Action - Bottom-line: Do something to stop the negative behavior or action! </a:t>
            </a:r>
          </a:p>
          <a:p>
            <a:endParaRPr lang="en-US" dirty="0"/>
          </a:p>
        </p:txBody>
      </p:sp>
    </p:spTree>
    <p:extLst>
      <p:ext uri="{BB962C8B-B14F-4D97-AF65-F5344CB8AC3E}">
        <p14:creationId xmlns:p14="http://schemas.microsoft.com/office/powerpoint/2010/main" val="1591541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 Ds</a:t>
            </a:r>
          </a:p>
        </p:txBody>
      </p:sp>
      <p:sp>
        <p:nvSpPr>
          <p:cNvPr id="3" name="Content Placeholder 2"/>
          <p:cNvSpPr>
            <a:spLocks noGrp="1"/>
          </p:cNvSpPr>
          <p:nvPr>
            <p:ph idx="1"/>
          </p:nvPr>
        </p:nvSpPr>
        <p:spPr>
          <a:xfrm>
            <a:off x="628650" y="1253331"/>
            <a:ext cx="7886700" cy="4351338"/>
          </a:xfrm>
        </p:spPr>
        <p:txBody>
          <a:bodyPr/>
          <a:lstStyle/>
          <a:p>
            <a:r>
              <a:rPr lang="en-US" sz="2400" b="1" dirty="0"/>
              <a:t>Direct </a:t>
            </a:r>
          </a:p>
          <a:p>
            <a:pPr lvl="1"/>
            <a:r>
              <a:rPr lang="en-US" dirty="0"/>
              <a:t>Address the perpetrator </a:t>
            </a:r>
          </a:p>
          <a:p>
            <a:pPr lvl="1"/>
            <a:r>
              <a:rPr lang="en-US" dirty="0"/>
              <a:t>Remove either party from the situation/hostile environment (potential victim or perpetrator) </a:t>
            </a:r>
          </a:p>
          <a:p>
            <a:pPr lvl="1"/>
            <a:r>
              <a:rPr lang="en-US" dirty="0"/>
              <a:t>Have personal courage to intervene </a:t>
            </a:r>
          </a:p>
          <a:p>
            <a:r>
              <a:rPr lang="en-US" sz="2400" b="1" dirty="0"/>
              <a:t>Distract </a:t>
            </a:r>
          </a:p>
          <a:p>
            <a:pPr lvl="1"/>
            <a:r>
              <a:rPr lang="en-US" dirty="0"/>
              <a:t>Anything that distracts perpetrator </a:t>
            </a:r>
          </a:p>
          <a:p>
            <a:pPr lvl="1"/>
            <a:r>
              <a:rPr lang="en-US" dirty="0"/>
              <a:t>Change the subject </a:t>
            </a:r>
          </a:p>
          <a:p>
            <a:pPr lvl="1"/>
            <a:r>
              <a:rPr lang="en-US" dirty="0"/>
              <a:t>Ask either person to go do something </a:t>
            </a:r>
          </a:p>
          <a:p>
            <a:pPr lvl="1"/>
            <a:r>
              <a:rPr lang="en-US" dirty="0"/>
              <a:t>Or say: “I think someone is coming” </a:t>
            </a:r>
            <a:endParaRPr lang="en-US" sz="3200" dirty="0"/>
          </a:p>
        </p:txBody>
      </p:sp>
    </p:spTree>
    <p:extLst>
      <p:ext uri="{BB962C8B-B14F-4D97-AF65-F5344CB8AC3E}">
        <p14:creationId xmlns:p14="http://schemas.microsoft.com/office/powerpoint/2010/main" val="3802677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 Ds </a:t>
            </a:r>
            <a:r>
              <a:rPr lang="en-US" b="1" dirty="0" err="1"/>
              <a:t>cont</a:t>
            </a:r>
            <a:r>
              <a:rPr lang="en-US" b="1" dirty="0"/>
              <a:t>…</a:t>
            </a:r>
          </a:p>
        </p:txBody>
      </p:sp>
      <p:sp>
        <p:nvSpPr>
          <p:cNvPr id="3" name="Content Placeholder 2"/>
          <p:cNvSpPr>
            <a:spLocks noGrp="1"/>
          </p:cNvSpPr>
          <p:nvPr>
            <p:ph idx="1"/>
          </p:nvPr>
        </p:nvSpPr>
        <p:spPr>
          <a:xfrm>
            <a:off x="628650" y="1253331"/>
            <a:ext cx="7886700" cy="4351338"/>
          </a:xfrm>
        </p:spPr>
        <p:txBody>
          <a:bodyPr/>
          <a:lstStyle/>
          <a:p>
            <a:r>
              <a:rPr lang="en-US" sz="2400" b="1" dirty="0"/>
              <a:t>Delegate</a:t>
            </a:r>
            <a:r>
              <a:rPr lang="en-US" sz="2400" dirty="0"/>
              <a:t> </a:t>
            </a:r>
          </a:p>
          <a:p>
            <a:pPr lvl="1"/>
            <a:r>
              <a:rPr lang="en-US" dirty="0"/>
              <a:t>Delegate the intervention to others </a:t>
            </a:r>
          </a:p>
          <a:p>
            <a:pPr lvl="1"/>
            <a:r>
              <a:rPr lang="en-US" dirty="0"/>
              <a:t>Have friends, squad/section members, or co-workers take either person out of the situation </a:t>
            </a:r>
          </a:p>
          <a:p>
            <a:pPr lvl="1"/>
            <a:r>
              <a:rPr lang="en-US" dirty="0"/>
              <a:t>Send someone for help to intervene (Chain of Command, MPs, etc.) </a:t>
            </a:r>
          </a:p>
          <a:p>
            <a:pPr marL="366713" lvl="1" indent="0">
              <a:buNone/>
            </a:pPr>
            <a:endParaRPr lang="en-US" sz="2400" dirty="0"/>
          </a:p>
          <a:p>
            <a:r>
              <a:rPr lang="en-US" sz="2400" b="1" dirty="0"/>
              <a:t>Why is it important that we have a good working knowledge of the Bystander Intervention Process? </a:t>
            </a:r>
          </a:p>
        </p:txBody>
      </p:sp>
    </p:spTree>
    <p:extLst>
      <p:ext uri="{BB962C8B-B14F-4D97-AF65-F5344CB8AC3E}">
        <p14:creationId xmlns:p14="http://schemas.microsoft.com/office/powerpoint/2010/main" val="3039814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Barriers to</a:t>
            </a:r>
            <a:br>
              <a:rPr lang="en-US" b="1" dirty="0"/>
            </a:br>
            <a:r>
              <a:rPr lang="en-US" b="1" dirty="0"/>
              <a:t>Intervention</a:t>
            </a:r>
          </a:p>
        </p:txBody>
      </p:sp>
      <p:sp>
        <p:nvSpPr>
          <p:cNvPr id="6" name="Content Placeholder 5"/>
          <p:cNvSpPr>
            <a:spLocks noGrp="1"/>
          </p:cNvSpPr>
          <p:nvPr>
            <p:ph idx="1"/>
          </p:nvPr>
        </p:nvSpPr>
        <p:spPr>
          <a:xfrm>
            <a:off x="628650" y="1524000"/>
            <a:ext cx="7886700" cy="4351338"/>
          </a:xfrm>
        </p:spPr>
        <p:txBody>
          <a:bodyPr/>
          <a:lstStyle/>
          <a:p>
            <a:r>
              <a:rPr lang="en-US" b="1" dirty="0"/>
              <a:t>Comfort</a:t>
            </a:r>
          </a:p>
          <a:p>
            <a:pPr lvl="1"/>
            <a:r>
              <a:rPr lang="en-US" dirty="0"/>
              <a:t>Intervening in an uncomfortable and/or challenging situation is a difficult task that Soldiers may encounter. When questioned “would you intervene” most people will answer with a resounding “Yes”. However, when asked “how would you intervene” many times the answer is not always as assured. Every Soldier may face barriers from a variety of influences that inhibit them from intervening. </a:t>
            </a:r>
          </a:p>
        </p:txBody>
      </p:sp>
    </p:spTree>
    <p:extLst>
      <p:ext uri="{BB962C8B-B14F-4D97-AF65-F5344CB8AC3E}">
        <p14:creationId xmlns:p14="http://schemas.microsoft.com/office/powerpoint/2010/main" val="767297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Barriers to</a:t>
            </a:r>
            <a:br>
              <a:rPr lang="en-US" dirty="0"/>
            </a:br>
            <a:r>
              <a:rPr lang="en-US" dirty="0"/>
              <a:t>Intervention </a:t>
            </a:r>
            <a:r>
              <a:rPr lang="en-US" dirty="0" err="1"/>
              <a:t>cont</a:t>
            </a:r>
            <a:r>
              <a:rPr lang="en-US" dirty="0"/>
              <a:t>…</a:t>
            </a:r>
          </a:p>
        </p:txBody>
      </p:sp>
      <p:sp>
        <p:nvSpPr>
          <p:cNvPr id="6" name="Content Placeholder 5"/>
          <p:cNvSpPr>
            <a:spLocks noGrp="1"/>
          </p:cNvSpPr>
          <p:nvPr>
            <p:ph idx="1"/>
          </p:nvPr>
        </p:nvSpPr>
        <p:spPr>
          <a:xfrm>
            <a:off x="628650" y="1371600"/>
            <a:ext cx="7886700" cy="4351338"/>
          </a:xfrm>
        </p:spPr>
        <p:txBody>
          <a:bodyPr/>
          <a:lstStyle/>
          <a:p>
            <a:r>
              <a:rPr lang="en-US" b="1" dirty="0"/>
              <a:t>Rank</a:t>
            </a:r>
          </a:p>
          <a:p>
            <a:pPr lvl="1"/>
            <a:r>
              <a:rPr lang="en-US" dirty="0"/>
              <a:t>Rank can be a difficult barrier to overcome as the Army is clearly rank conscious. It might be very intimidating to intervene when dealing with someone of a higher rank or grade. It may take a high degree of personal courage to address or challenge a senior service member. One technique involves posing a non-confrontational question to the senior service member in order to prompt self-reflection, asking if the behavior is appropriate. This approach may allow them to acknowledge and identify for themselves the way Soldiers should behave, and if they were living up to Army standards. </a:t>
            </a:r>
          </a:p>
        </p:txBody>
      </p:sp>
    </p:spTree>
    <p:extLst>
      <p:ext uri="{BB962C8B-B14F-4D97-AF65-F5344CB8AC3E}">
        <p14:creationId xmlns:p14="http://schemas.microsoft.com/office/powerpoint/2010/main" val="26135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Barriers to</a:t>
            </a:r>
            <a:br>
              <a:rPr lang="en-US" b="1" dirty="0"/>
            </a:br>
            <a:r>
              <a:rPr lang="en-US" b="1" dirty="0"/>
              <a:t>Intervention cont.</a:t>
            </a:r>
          </a:p>
        </p:txBody>
      </p:sp>
      <p:sp>
        <p:nvSpPr>
          <p:cNvPr id="6" name="Content Placeholder 5"/>
          <p:cNvSpPr>
            <a:spLocks noGrp="1"/>
          </p:cNvSpPr>
          <p:nvPr>
            <p:ph idx="1"/>
          </p:nvPr>
        </p:nvSpPr>
        <p:spPr>
          <a:xfrm>
            <a:off x="628650" y="1371600"/>
            <a:ext cx="7886700" cy="4351338"/>
          </a:xfrm>
        </p:spPr>
        <p:txBody>
          <a:bodyPr/>
          <a:lstStyle/>
          <a:p>
            <a:r>
              <a:rPr lang="en-US" b="1" dirty="0"/>
              <a:t>Fear</a:t>
            </a:r>
          </a:p>
          <a:p>
            <a:pPr lvl="1"/>
            <a:r>
              <a:rPr lang="en-US" dirty="0"/>
              <a:t>Fear of embarrassment or retaliation can also be an obstacle to intervention. Exhibiting the personal courage to step in when a sexual harassment or sexual assault is about to occur demonstrates great character, and devotion to the well-being of teammates. In the long run, people will realize that they are an upstanding individual and will ultimately gain respect among their supervisors, peers, and co-workers. </a:t>
            </a:r>
          </a:p>
          <a:p>
            <a:pPr lvl="1"/>
            <a:endParaRPr lang="en-US" b="1" dirty="0"/>
          </a:p>
          <a:p>
            <a:r>
              <a:rPr lang="en-US" b="1" dirty="0"/>
              <a:t>What are some other barriers to intervention?</a:t>
            </a:r>
          </a:p>
        </p:txBody>
      </p:sp>
    </p:spTree>
    <p:extLst>
      <p:ext uri="{BB962C8B-B14F-4D97-AF65-F5344CB8AC3E}">
        <p14:creationId xmlns:p14="http://schemas.microsoft.com/office/powerpoint/2010/main" val="3885441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5872-21BA-0F89-4962-25F7B063B6E6}"/>
              </a:ext>
            </a:extLst>
          </p:cNvPr>
          <p:cNvSpPr>
            <a:spLocks noGrp="1"/>
          </p:cNvSpPr>
          <p:nvPr>
            <p:ph type="title"/>
          </p:nvPr>
        </p:nvSpPr>
        <p:spPr/>
        <p:txBody>
          <a:bodyPr/>
          <a:lstStyle/>
          <a:p>
            <a:r>
              <a:rPr lang="en-US" b="1" dirty="0"/>
              <a:t>SHARP</a:t>
            </a:r>
            <a:br>
              <a:rPr lang="en-US" b="1" dirty="0"/>
            </a:br>
            <a:r>
              <a:rPr lang="en-US" b="1" dirty="0"/>
              <a:t>POCs</a:t>
            </a:r>
          </a:p>
        </p:txBody>
      </p:sp>
      <p:sp>
        <p:nvSpPr>
          <p:cNvPr id="3" name="Content Placeholder 2">
            <a:extLst>
              <a:ext uri="{FF2B5EF4-FFF2-40B4-BE49-F238E27FC236}">
                <a16:creationId xmlns:a16="http://schemas.microsoft.com/office/drawing/2014/main" id="{BD08EF58-7113-C3D0-E583-6CDD9C3B610F}"/>
              </a:ext>
            </a:extLst>
          </p:cNvPr>
          <p:cNvSpPr>
            <a:spLocks noGrp="1"/>
          </p:cNvSpPr>
          <p:nvPr>
            <p:ph idx="1"/>
          </p:nvPr>
        </p:nvSpPr>
        <p:spPr>
          <a:xfrm>
            <a:off x="628650" y="1447800"/>
            <a:ext cx="7886700" cy="4351338"/>
          </a:xfrm>
        </p:spPr>
        <p:txBody>
          <a:bodyPr/>
          <a:lstStyle/>
          <a:p>
            <a:pPr marL="0" indent="0" algn="ctr">
              <a:buNone/>
            </a:pPr>
            <a:r>
              <a:rPr lang="en-US" b="1" u="sng" dirty="0"/>
              <a:t>DoD SAFE Hotline </a:t>
            </a:r>
          </a:p>
          <a:p>
            <a:pPr marL="0" indent="0" algn="ctr">
              <a:buNone/>
            </a:pPr>
            <a:r>
              <a:rPr lang="en-US" dirty="0"/>
              <a:t>877-995-5247</a:t>
            </a:r>
          </a:p>
          <a:p>
            <a:pPr marL="0" indent="0" algn="ctr">
              <a:buNone/>
            </a:pPr>
            <a:r>
              <a:rPr lang="en-US" b="1" u="sng" dirty="0"/>
              <a:t>Fort Riley 24/7 SHARP Hotline</a:t>
            </a:r>
          </a:p>
          <a:p>
            <a:pPr marL="0" indent="0" algn="ctr">
              <a:buNone/>
            </a:pPr>
            <a:r>
              <a:rPr lang="en-US" dirty="0"/>
              <a:t>785-307-9338</a:t>
            </a:r>
          </a:p>
          <a:p>
            <a:pPr marL="0" indent="0" algn="ctr">
              <a:buNone/>
            </a:pPr>
            <a:r>
              <a:rPr lang="en-US" b="1" u="sng" dirty="0"/>
              <a:t>Brigade SARC</a:t>
            </a:r>
          </a:p>
          <a:p>
            <a:pPr marL="0" indent="0" algn="ctr">
              <a:buNone/>
            </a:pPr>
            <a:r>
              <a:rPr lang="en-US" dirty="0"/>
              <a:t>785-307-2090</a:t>
            </a:r>
          </a:p>
          <a:p>
            <a:pPr marL="0" indent="0" algn="ctr">
              <a:buNone/>
            </a:pPr>
            <a:r>
              <a:rPr lang="en-US" b="1" u="sng" dirty="0"/>
              <a:t>Brigade VA</a:t>
            </a:r>
          </a:p>
          <a:p>
            <a:pPr marL="0" indent="0" algn="ctr">
              <a:buNone/>
            </a:pPr>
            <a:r>
              <a:rPr lang="en-US" dirty="0"/>
              <a:t>785-307-8842</a:t>
            </a:r>
          </a:p>
        </p:txBody>
      </p:sp>
    </p:spTree>
    <p:extLst>
      <p:ext uri="{BB962C8B-B14F-4D97-AF65-F5344CB8AC3E}">
        <p14:creationId xmlns:p14="http://schemas.microsoft.com/office/powerpoint/2010/main" val="63562086"/>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5_Template V 1-11">
  <a:themeElements>
    <a:clrScheme name="SHARP Colors">
      <a:dk1>
        <a:sysClr val="windowText" lastClr="000000"/>
      </a:dk1>
      <a:lt1>
        <a:sysClr val="window" lastClr="FFFFFF"/>
      </a:lt1>
      <a:dk2>
        <a:srgbClr val="5A5A59"/>
      </a:dk2>
      <a:lt2>
        <a:srgbClr val="90826C"/>
      </a:lt2>
      <a:accent1>
        <a:srgbClr val="FAC931"/>
      </a:accent1>
      <a:accent2>
        <a:srgbClr val="61705A"/>
      </a:accent2>
      <a:accent3>
        <a:srgbClr val="ADBDAC"/>
      </a:accent3>
      <a:accent4>
        <a:srgbClr val="4A2A18"/>
      </a:accent4>
      <a:accent5>
        <a:srgbClr val="C3AC63"/>
      </a:accent5>
      <a:accent6>
        <a:srgbClr val="90826C"/>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8d2a309-d798-495b-b1a3-e97c37808eef" xsi:nil="true"/>
    <_ip_UnifiedCompliancePolicyUIAction xmlns="http://schemas.microsoft.com/sharepoint/v3" xsi:nil="true"/>
    <_ip_UnifiedCompliancePolicyProperties xmlns="http://schemas.microsoft.com/sharepoint/v3" xsi:nil="true"/>
    <lcf76f155ced4ddcb4097134ff3c332f xmlns="416eecfc-56a7-4354-8013-4a2d9c92e15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48B1925F2EFB241960044EC5F64C034" ma:contentTypeVersion="14" ma:contentTypeDescription="Create a new document." ma:contentTypeScope="" ma:versionID="965d8b3910506a68aff3868ba0c7d6a9">
  <xsd:schema xmlns:xsd="http://www.w3.org/2001/XMLSchema" xmlns:xs="http://www.w3.org/2001/XMLSchema" xmlns:p="http://schemas.microsoft.com/office/2006/metadata/properties" xmlns:ns1="http://schemas.microsoft.com/sharepoint/v3" xmlns:ns2="416eecfc-56a7-4354-8013-4a2d9c92e153" xmlns:ns3="38d2a309-d798-495b-b1a3-e97c37808eef" targetNamespace="http://schemas.microsoft.com/office/2006/metadata/properties" ma:root="true" ma:fieldsID="25a8d2f9d60bd8242f19c7c241f77aac" ns1:_="" ns2:_="" ns3:_="">
    <xsd:import namespace="http://schemas.microsoft.com/sharepoint/v3"/>
    <xsd:import namespace="416eecfc-56a7-4354-8013-4a2d9c92e153"/>
    <xsd:import namespace="38d2a309-d798-495b-b1a3-e97c37808ee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3:SharedWithUsers" minOccurs="0"/>
                <xsd:element ref="ns3: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16eecfc-56a7-4354-8013-4a2d9c92e1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8d2a309-d798-495b-b1a3-e97c37808ee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95a96bf-a49e-49bb-9105-deb179335ba7}" ma:internalName="TaxCatchAll" ma:showField="CatchAllData" ma:web="38d2a309-d798-495b-b1a3-e97c37808eef">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982267-C7F4-4540-9545-F97E011912B7}">
  <ds:schemaRefs>
    <ds:schemaRef ds:uri="http://schemas.microsoft.com/office/2006/metadata/properties"/>
    <ds:schemaRef ds:uri="http://schemas.microsoft.com/office/infopath/2007/PartnerControls"/>
    <ds:schemaRef ds:uri="38d2a309-d798-495b-b1a3-e97c37808eef"/>
    <ds:schemaRef ds:uri="http://schemas.microsoft.com/sharepoint/v3"/>
    <ds:schemaRef ds:uri="416eecfc-56a7-4354-8013-4a2d9c92e153"/>
  </ds:schemaRefs>
</ds:datastoreItem>
</file>

<file path=customXml/itemProps2.xml><?xml version="1.0" encoding="utf-8"?>
<ds:datastoreItem xmlns:ds="http://schemas.openxmlformats.org/officeDocument/2006/customXml" ds:itemID="{C33D9A00-8B41-4279-9FB4-F3C360452121}">
  <ds:schemaRefs>
    <ds:schemaRef ds:uri="http://schemas.microsoft.com/sharepoint/v3/contenttype/forms"/>
  </ds:schemaRefs>
</ds:datastoreItem>
</file>

<file path=customXml/itemProps3.xml><?xml version="1.0" encoding="utf-8"?>
<ds:datastoreItem xmlns:ds="http://schemas.openxmlformats.org/officeDocument/2006/customXml" ds:itemID="{74ABC4A7-CB60-471D-9602-5EA82E4CAA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16eecfc-56a7-4354-8013-4a2d9c92e153"/>
    <ds:schemaRef ds:uri="38d2a309-d798-495b-b1a3-e97c37808e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8857</TotalTime>
  <Words>530</Words>
  <Application>Microsoft Office PowerPoint</Application>
  <PresentationFormat>On-screen Show (4:3)</PresentationFormat>
  <Paragraphs>49</Paragraphs>
  <Slides>8</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MS PGothic</vt:lpstr>
      <vt:lpstr>Arial</vt:lpstr>
      <vt:lpstr>Calibri</vt:lpstr>
      <vt:lpstr>Courier New</vt:lpstr>
      <vt:lpstr>Franklin Gothic Medium</vt:lpstr>
      <vt:lpstr>Lucida Grande</vt:lpstr>
      <vt:lpstr>Myriad Pro</vt:lpstr>
      <vt:lpstr>Wingdings</vt:lpstr>
      <vt:lpstr>Wingdings 2</vt:lpstr>
      <vt:lpstr>5_Template V 1-11</vt:lpstr>
      <vt:lpstr>PowerPoint Presentation</vt:lpstr>
      <vt:lpstr>Bystander Intervention Process</vt:lpstr>
      <vt:lpstr>3 Ds</vt:lpstr>
      <vt:lpstr>3 Ds cont…</vt:lpstr>
      <vt:lpstr>Barriers to Intervention</vt:lpstr>
      <vt:lpstr>Barriers to Intervention cont…</vt:lpstr>
      <vt:lpstr>Barriers to Intervention cont.</vt:lpstr>
      <vt:lpstr>SHARP POCs</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 SHARP ADVISOR</dc:title>
  <dc:creator>James Tyler Wilson</dc:creator>
  <cp:lastModifiedBy>Rinehart, Cody T SFC USARMY 1 ID 2 ABCT (USA)</cp:lastModifiedBy>
  <cp:revision>134</cp:revision>
  <cp:lastPrinted>2018-06-27T17:23:41Z</cp:lastPrinted>
  <dcterms:created xsi:type="dcterms:W3CDTF">2014-09-09T20:49:16Z</dcterms:created>
  <dcterms:modified xsi:type="dcterms:W3CDTF">2024-05-13T22:22:04Z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0x010100E48B1925F2EFB241960044EC5F64C034</vt:lpwstr>
  </property>
</Properties>
</file>