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9"/>
  </p:notesMasterIdLst>
  <p:sldIdLst>
    <p:sldId id="431" r:id="rId6"/>
    <p:sldId id="432" r:id="rId7"/>
    <p:sldId id="433" r:id="rId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CD8D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15" autoAdjust="0"/>
    <p:restoredTop sz="94660"/>
  </p:normalViewPr>
  <p:slideViewPr>
    <p:cSldViewPr snapToGrid="0">
      <p:cViewPr varScale="1">
        <p:scale>
          <a:sx n="101" d="100"/>
          <a:sy n="101" d="100"/>
        </p:scale>
        <p:origin x="30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1.xml"/><Relationship Id="rId10"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40" y="0"/>
            <a:ext cx="3037840" cy="466434"/>
          </a:xfrm>
          <a:prstGeom prst="rect">
            <a:avLst/>
          </a:prstGeom>
        </p:spPr>
        <p:txBody>
          <a:bodyPr vert="horz" lIns="93177" tIns="46589" rIns="93177" bIns="46589" rtlCol="0"/>
          <a:lstStyle>
            <a:lvl1pPr algn="r">
              <a:defRPr sz="1200"/>
            </a:lvl1pPr>
          </a:lstStyle>
          <a:p>
            <a:fld id="{7ABE1B13-B4C0-4FCB-A7F4-6296BBED44F6}" type="datetimeFigureOut">
              <a:rPr lang="en-US" smtClean="0"/>
              <a:t>7/16/2019</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1"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2" y="8829971"/>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40" y="8829971"/>
            <a:ext cx="3037840" cy="466433"/>
          </a:xfrm>
          <a:prstGeom prst="rect">
            <a:avLst/>
          </a:prstGeom>
        </p:spPr>
        <p:txBody>
          <a:bodyPr vert="horz" lIns="93177" tIns="46589" rIns="93177" bIns="46589" rtlCol="0" anchor="b"/>
          <a:lstStyle>
            <a:lvl1pPr algn="r">
              <a:defRPr sz="1200"/>
            </a:lvl1pPr>
          </a:lstStyle>
          <a:p>
            <a:fld id="{F8B9AC00-51CA-4385-9A85-30DD91CCF692}" type="slidenum">
              <a:rPr lang="en-US" smtClean="0"/>
              <a:t>‹#›</a:t>
            </a:fld>
            <a:endParaRPr lang="en-US"/>
          </a:p>
        </p:txBody>
      </p:sp>
    </p:spTree>
    <p:extLst>
      <p:ext uri="{BB962C8B-B14F-4D97-AF65-F5344CB8AC3E}">
        <p14:creationId xmlns:p14="http://schemas.microsoft.com/office/powerpoint/2010/main" val="8971180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293864" y="192066"/>
            <a:ext cx="4555972" cy="401206"/>
          </a:xfrm>
          <a:prstGeom prst="rect">
            <a:avLst/>
          </a:prstGeom>
        </p:spPr>
        <p:txBody>
          <a:bodyPr/>
          <a:lstStyle/>
          <a:p>
            <a:r>
              <a:rPr lang="en-US" smtClean="0"/>
              <a:t>Click to edit Master title style</a:t>
            </a:r>
            <a:endParaRPr lang="en-US" dirty="0"/>
          </a:p>
        </p:txBody>
      </p:sp>
    </p:spTree>
    <p:extLst>
      <p:ext uri="{BB962C8B-B14F-4D97-AF65-F5344CB8AC3E}">
        <p14:creationId xmlns:p14="http://schemas.microsoft.com/office/powerpoint/2010/main" val="421745381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Title 1"/>
          <p:cNvSpPr txBox="1">
            <a:spLocks/>
          </p:cNvSpPr>
          <p:nvPr/>
        </p:nvSpPr>
        <p:spPr>
          <a:xfrm>
            <a:off x="2293863" y="192065"/>
            <a:ext cx="4555973" cy="413668"/>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800" dirty="0" smtClean="0">
                <a:solidFill>
                  <a:prstClr val="black"/>
                </a:solidFill>
              </a:rPr>
              <a:t> </a:t>
            </a:r>
            <a:endParaRPr lang="en-US" sz="1800" dirty="0">
              <a:solidFill>
                <a:prstClr val="black"/>
              </a:solidFill>
            </a:endParaRPr>
          </a:p>
        </p:txBody>
      </p:sp>
      <p:sp>
        <p:nvSpPr>
          <p:cNvPr id="13" name="Text Box 8"/>
          <p:cNvSpPr txBox="1">
            <a:spLocks noChangeArrowheads="1"/>
          </p:cNvSpPr>
          <p:nvPr userDrawn="1"/>
        </p:nvSpPr>
        <p:spPr bwMode="auto">
          <a:xfrm>
            <a:off x="-151" y="6688723"/>
            <a:ext cx="9144000" cy="169277"/>
          </a:xfrm>
          <a:prstGeom prst="rect">
            <a:avLst/>
          </a:prstGeom>
          <a:solidFill>
            <a:srgbClr val="00B050"/>
          </a:solidFill>
          <a:ln w="9525">
            <a:noFill/>
            <a:miter lim="800000"/>
            <a:headEnd/>
            <a:tailEnd/>
          </a:ln>
        </p:spPr>
        <p:txBody>
          <a:bodyPr wrap="square" lIns="0" tIns="0" rIns="0" bIns="0" anchor="ctr" anchorCtr="1">
            <a:spAutoFit/>
          </a:bodyPr>
          <a:lstStyle/>
          <a:p>
            <a:pPr algn="ctr" defTabSz="914172">
              <a:defRPr/>
            </a:pPr>
            <a:r>
              <a:rPr lang="en-US" sz="1100" kern="0" dirty="0">
                <a:solidFill>
                  <a:sysClr val="window" lastClr="FFFFFF"/>
                </a:solidFill>
              </a:rPr>
              <a:t>UNCLASSIFIED</a:t>
            </a:r>
          </a:p>
        </p:txBody>
      </p:sp>
    </p:spTree>
    <p:extLst>
      <p:ext uri="{BB962C8B-B14F-4D97-AF65-F5344CB8AC3E}">
        <p14:creationId xmlns:p14="http://schemas.microsoft.com/office/powerpoint/2010/main" val="3647046287"/>
      </p:ext>
    </p:extLst>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hf hdr="0" ftr="0"/>
  <p:txStyles>
    <p:titleStyle>
      <a:lvl1pPr algn="ctr" defTabSz="914400" rtl="0" eaLnBrk="1" latinLnBrk="0" hangingPunct="1">
        <a:lnSpc>
          <a:spcPct val="90000"/>
        </a:lnSpc>
        <a:spcBef>
          <a:spcPct val="0"/>
        </a:spcBef>
        <a:buNone/>
        <a:defRPr sz="26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8.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2876950" cy="1727375"/>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76950" y="0"/>
            <a:ext cx="3008487" cy="1636970"/>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85437" y="0"/>
            <a:ext cx="3258564" cy="1701314"/>
          </a:xfrm>
          <a:prstGeom prst="rect">
            <a:avLst/>
          </a:prstGeom>
        </p:spPr>
      </p:pic>
      <p:grpSp>
        <p:nvGrpSpPr>
          <p:cNvPr id="14" name="Group 13"/>
          <p:cNvGrpSpPr/>
          <p:nvPr/>
        </p:nvGrpSpPr>
        <p:grpSpPr>
          <a:xfrm>
            <a:off x="1552575" y="1707938"/>
            <a:ext cx="1543050" cy="4967411"/>
            <a:chOff x="3581400" y="1701314"/>
            <a:chExt cx="1543050" cy="4967411"/>
          </a:xfrm>
        </p:grpSpPr>
        <p:pic>
          <p:nvPicPr>
            <p:cNvPr id="6" name="Picture 5"/>
            <p:cNvPicPr>
              <a:picLocks noChangeAspect="1"/>
            </p:cNvPicPr>
            <p:nvPr/>
          </p:nvPicPr>
          <p:blipFill rotWithShape="1">
            <a:blip r:embed="rId5">
              <a:extLst>
                <a:ext uri="{28A0092B-C50C-407E-A947-70E740481C1C}">
                  <a14:useLocalDpi xmlns:a14="http://schemas.microsoft.com/office/drawing/2010/main" val="0"/>
                </a:ext>
              </a:extLst>
            </a:blip>
            <a:srcRect r="79494"/>
            <a:stretch/>
          </p:blipFill>
          <p:spPr>
            <a:xfrm>
              <a:off x="3581400" y="1701840"/>
              <a:ext cx="695325" cy="4966885"/>
            </a:xfrm>
            <a:prstGeom prst="rect">
              <a:avLst/>
            </a:prstGeom>
          </p:spPr>
        </p:pic>
        <p:pic>
          <p:nvPicPr>
            <p:cNvPr id="13" name="Picture 12"/>
            <p:cNvPicPr>
              <a:picLocks noChangeAspect="1"/>
            </p:cNvPicPr>
            <p:nvPr/>
          </p:nvPicPr>
          <p:blipFill rotWithShape="1">
            <a:blip r:embed="rId5">
              <a:extLst>
                <a:ext uri="{28A0092B-C50C-407E-A947-70E740481C1C}">
                  <a14:useLocalDpi xmlns:a14="http://schemas.microsoft.com/office/drawing/2010/main" val="0"/>
                </a:ext>
              </a:extLst>
            </a:blip>
            <a:srcRect l="62374" r="14394"/>
            <a:stretch/>
          </p:blipFill>
          <p:spPr>
            <a:xfrm>
              <a:off x="4248150" y="1701314"/>
              <a:ext cx="876300" cy="4967411"/>
            </a:xfrm>
            <a:prstGeom prst="rect">
              <a:avLst/>
            </a:prstGeom>
          </p:spPr>
        </p:pic>
      </p:grpSp>
      <p:grpSp>
        <p:nvGrpSpPr>
          <p:cNvPr id="16" name="Group 15"/>
          <p:cNvGrpSpPr/>
          <p:nvPr/>
        </p:nvGrpSpPr>
        <p:grpSpPr>
          <a:xfrm>
            <a:off x="0" y="1714564"/>
            <a:ext cx="1552575" cy="4954161"/>
            <a:chOff x="0" y="1714564"/>
            <a:chExt cx="1552575" cy="4954161"/>
          </a:xfrm>
        </p:grpSpPr>
        <p:pic>
          <p:nvPicPr>
            <p:cNvPr id="7" name="Picture 6"/>
            <p:cNvPicPr>
              <a:picLocks noChangeAspect="1"/>
            </p:cNvPicPr>
            <p:nvPr/>
          </p:nvPicPr>
          <p:blipFill rotWithShape="1">
            <a:blip r:embed="rId6">
              <a:extLst>
                <a:ext uri="{28A0092B-C50C-407E-A947-70E740481C1C}">
                  <a14:useLocalDpi xmlns:a14="http://schemas.microsoft.com/office/drawing/2010/main" val="0"/>
                </a:ext>
              </a:extLst>
            </a:blip>
            <a:srcRect r="79255"/>
            <a:stretch/>
          </p:blipFill>
          <p:spPr>
            <a:xfrm>
              <a:off x="0" y="1714564"/>
              <a:ext cx="742950" cy="4954161"/>
            </a:xfrm>
            <a:prstGeom prst="rect">
              <a:avLst/>
            </a:prstGeom>
          </p:spPr>
        </p:pic>
        <p:pic>
          <p:nvPicPr>
            <p:cNvPr id="15" name="Picture 14"/>
            <p:cNvPicPr>
              <a:picLocks noChangeAspect="1"/>
            </p:cNvPicPr>
            <p:nvPr/>
          </p:nvPicPr>
          <p:blipFill rotWithShape="1">
            <a:blip r:embed="rId6">
              <a:extLst>
                <a:ext uri="{28A0092B-C50C-407E-A947-70E740481C1C}">
                  <a14:useLocalDpi xmlns:a14="http://schemas.microsoft.com/office/drawing/2010/main" val="0"/>
                </a:ext>
              </a:extLst>
            </a:blip>
            <a:srcRect l="64054" r="13814"/>
            <a:stretch/>
          </p:blipFill>
          <p:spPr>
            <a:xfrm>
              <a:off x="742950" y="1714564"/>
              <a:ext cx="809625" cy="4954161"/>
            </a:xfrm>
            <a:prstGeom prst="rect">
              <a:avLst/>
            </a:prstGeom>
          </p:spPr>
        </p:pic>
      </p:grpSp>
      <p:sp>
        <p:nvSpPr>
          <p:cNvPr id="17" name="Rectangle 16"/>
          <p:cNvSpPr/>
          <p:nvPr/>
        </p:nvSpPr>
        <p:spPr>
          <a:xfrm>
            <a:off x="3191276" y="1685820"/>
            <a:ext cx="5972175" cy="5036763"/>
          </a:xfrm>
          <a:prstGeom prst="rect">
            <a:avLst/>
          </a:prstGeom>
        </p:spPr>
        <p:txBody>
          <a:bodyPr wrap="square">
            <a:spAutoFit/>
          </a:bodyPr>
          <a:lstStyle/>
          <a:p>
            <a:r>
              <a:rPr lang="en-US" sz="630" b="1" u="sng" dirty="0">
                <a:solidFill>
                  <a:srgbClr val="FF0000"/>
                </a:solidFill>
                <a:latin typeface="Times New Roman" panose="02020603050405020304" pitchFamily="18" charset="0"/>
                <a:ea typeface="Times New Roman" panose="02020603050405020304" pitchFamily="18" charset="0"/>
              </a:rPr>
              <a:t>Enemy Tasks</a:t>
            </a:r>
            <a:endParaRPr lang="en-US" sz="630" dirty="0">
              <a:latin typeface="Times New Roman" panose="02020603050405020304" pitchFamily="18" charset="0"/>
              <a:ea typeface="Times New Roman" panose="02020603050405020304" pitchFamily="18" charset="0"/>
            </a:endParaRPr>
          </a:p>
          <a:p>
            <a:r>
              <a:rPr lang="en-US" sz="630" b="1" u="sng" dirty="0">
                <a:latin typeface="Times New Roman" panose="02020603050405020304" pitchFamily="18" charset="0"/>
                <a:ea typeface="Times New Roman" panose="02020603050405020304" pitchFamily="18" charset="0"/>
              </a:rPr>
              <a:t>Ambush</a:t>
            </a:r>
            <a:r>
              <a:rPr lang="en-US" sz="630" dirty="0">
                <a:latin typeface="Times New Roman" panose="02020603050405020304" pitchFamily="18" charset="0"/>
                <a:ea typeface="Times New Roman" panose="02020603050405020304" pitchFamily="18" charset="0"/>
              </a:rPr>
              <a:t>- A surprise attack by fire from concealed positions on a moving or temporary halted enemy.</a:t>
            </a:r>
          </a:p>
          <a:p>
            <a:r>
              <a:rPr lang="en-US" sz="630" b="1" u="sng" dirty="0">
                <a:latin typeface="Times New Roman" panose="02020603050405020304" pitchFamily="18" charset="0"/>
                <a:ea typeface="Times New Roman" panose="02020603050405020304" pitchFamily="18" charset="0"/>
              </a:rPr>
              <a:t>Attack-</a:t>
            </a:r>
            <a:r>
              <a:rPr lang="en-US" sz="630" dirty="0">
                <a:latin typeface="Times New Roman" panose="02020603050405020304" pitchFamily="18" charset="0"/>
                <a:ea typeface="Times New Roman" panose="02020603050405020304" pitchFamily="18" charset="0"/>
              </a:rPr>
              <a:t>  An offensive operation of coordinated movement supported by fire, conducted to defeat, destroy, neutralize, or capture the enemy. </a:t>
            </a:r>
          </a:p>
          <a:p>
            <a:r>
              <a:rPr lang="en-US" sz="630" b="1" u="sng" dirty="0">
                <a:latin typeface="Times New Roman" panose="02020603050405020304" pitchFamily="18" charset="0"/>
                <a:ea typeface="Times New Roman" panose="02020603050405020304" pitchFamily="18" charset="0"/>
              </a:rPr>
              <a:t>Attack by Fire</a:t>
            </a:r>
            <a:r>
              <a:rPr lang="en-US" sz="630" dirty="0">
                <a:latin typeface="Times New Roman" panose="02020603050405020304" pitchFamily="18" charset="0"/>
                <a:ea typeface="Times New Roman" panose="02020603050405020304" pitchFamily="18" charset="0"/>
              </a:rPr>
              <a:t>- Fires (direct or indirect) to destroy the enemy from a distance, normally used when the mission does not require or support occupation of the objective.  This task is normally given to the supporting effort and as </a:t>
            </a:r>
            <a:r>
              <a:rPr lang="en-US" sz="630" dirty="0" err="1">
                <a:latin typeface="Times New Roman" panose="02020603050405020304" pitchFamily="18" charset="0"/>
                <a:ea typeface="Times New Roman" panose="02020603050405020304" pitchFamily="18" charset="0"/>
              </a:rPr>
              <a:t>ctr</a:t>
            </a:r>
            <a:r>
              <a:rPr lang="en-US" sz="630" dirty="0">
                <a:latin typeface="Times New Roman" panose="02020603050405020304" pitchFamily="18" charset="0"/>
                <a:ea typeface="Times New Roman" panose="02020603050405020304" pitchFamily="18" charset="0"/>
              </a:rPr>
              <a:t> </a:t>
            </a:r>
            <a:r>
              <a:rPr lang="en-US" sz="630" dirty="0" err="1">
                <a:latin typeface="Times New Roman" panose="02020603050405020304" pitchFamily="18" charset="0"/>
                <a:ea typeface="Times New Roman" panose="02020603050405020304" pitchFamily="18" charset="0"/>
              </a:rPr>
              <a:t>attk</a:t>
            </a:r>
            <a:r>
              <a:rPr lang="en-US" sz="630" dirty="0">
                <a:latin typeface="Times New Roman" panose="02020603050405020304" pitchFamily="18" charset="0"/>
                <a:ea typeface="Times New Roman" panose="02020603050405020304" pitchFamily="18" charset="0"/>
              </a:rPr>
              <a:t> option for a reserve in the defense.  The </a:t>
            </a:r>
            <a:r>
              <a:rPr lang="en-US" sz="630" dirty="0" err="1">
                <a:latin typeface="Times New Roman" panose="02020603050405020304" pitchFamily="18" charset="0"/>
                <a:ea typeface="Times New Roman" panose="02020603050405020304" pitchFamily="18" charset="0"/>
              </a:rPr>
              <a:t>cmdr</a:t>
            </a:r>
            <a:r>
              <a:rPr lang="en-US" sz="630" dirty="0">
                <a:latin typeface="Times New Roman" panose="02020603050405020304" pitchFamily="18" charset="0"/>
                <a:ea typeface="Times New Roman" panose="02020603050405020304" pitchFamily="18" charset="0"/>
              </a:rPr>
              <a:t> must specify intent of fire (destroy, fix, neutralize, suppress)</a:t>
            </a:r>
          </a:p>
          <a:p>
            <a:r>
              <a:rPr lang="en-US" sz="630" b="1" u="sng" dirty="0">
                <a:latin typeface="Times New Roman" panose="02020603050405020304" pitchFamily="18" charset="0"/>
                <a:ea typeface="Times New Roman" panose="02020603050405020304" pitchFamily="18" charset="0"/>
              </a:rPr>
              <a:t>Block</a:t>
            </a:r>
            <a:r>
              <a:rPr lang="en-US" sz="630" dirty="0">
                <a:latin typeface="Times New Roman" panose="02020603050405020304" pitchFamily="18" charset="0"/>
                <a:ea typeface="Times New Roman" panose="02020603050405020304" pitchFamily="18" charset="0"/>
              </a:rPr>
              <a:t>-  To deny enemy access to a given area or to prevent enemy advance in a given direction or AA.  It may be for a specified time and units may have to retain terrain.</a:t>
            </a:r>
          </a:p>
          <a:p>
            <a:r>
              <a:rPr lang="en-US" sz="630" b="1" u="sng" dirty="0">
                <a:latin typeface="Times New Roman" panose="02020603050405020304" pitchFamily="18" charset="0"/>
                <a:ea typeface="Times New Roman" panose="02020603050405020304" pitchFamily="18" charset="0"/>
              </a:rPr>
              <a:t>Breach</a:t>
            </a:r>
            <a:r>
              <a:rPr lang="en-US" sz="630" dirty="0">
                <a:latin typeface="Times New Roman" panose="02020603050405020304" pitchFamily="18" charset="0"/>
                <a:ea typeface="Times New Roman" panose="02020603050405020304" pitchFamily="18" charset="0"/>
              </a:rPr>
              <a:t>-  To break through or secure a passage through natural or man-made obstacle.</a:t>
            </a:r>
          </a:p>
          <a:p>
            <a:r>
              <a:rPr lang="en-US" sz="630" b="1" u="sng" dirty="0">
                <a:latin typeface="Times New Roman" panose="02020603050405020304" pitchFamily="18" charset="0"/>
                <a:ea typeface="Times New Roman" panose="02020603050405020304" pitchFamily="18" charset="0"/>
              </a:rPr>
              <a:t>Bypass</a:t>
            </a:r>
            <a:r>
              <a:rPr lang="en-US" sz="630" dirty="0">
                <a:latin typeface="Times New Roman" panose="02020603050405020304" pitchFamily="18" charset="0"/>
                <a:ea typeface="Times New Roman" panose="02020603050405020304" pitchFamily="18" charset="0"/>
              </a:rPr>
              <a:t>-  To maneuver around an obstacle, position, or enemy force to maintain the momentum of advance.  Unreported obstacles or bypassed enemy are reported up.</a:t>
            </a:r>
          </a:p>
          <a:p>
            <a:r>
              <a:rPr lang="en-US" sz="630" b="1" u="sng" dirty="0">
                <a:latin typeface="Times New Roman" panose="02020603050405020304" pitchFamily="18" charset="0"/>
                <a:ea typeface="Times New Roman" panose="02020603050405020304" pitchFamily="18" charset="0"/>
              </a:rPr>
              <a:t>Canalize</a:t>
            </a:r>
            <a:r>
              <a:rPr lang="en-US" sz="630" dirty="0">
                <a:latin typeface="Times New Roman" panose="02020603050405020304" pitchFamily="18" charset="0"/>
                <a:ea typeface="Times New Roman" panose="02020603050405020304" pitchFamily="18" charset="0"/>
              </a:rPr>
              <a:t>-  The use of existing or reinforcing obstacles or fires to restrict enemy operations in a narrow zone.</a:t>
            </a:r>
          </a:p>
          <a:p>
            <a:r>
              <a:rPr lang="en-US" sz="630" b="1" u="sng" dirty="0">
                <a:latin typeface="Times New Roman" panose="02020603050405020304" pitchFamily="18" charset="0"/>
                <a:ea typeface="Times New Roman" panose="02020603050405020304" pitchFamily="18" charset="0"/>
              </a:rPr>
              <a:t>Contain</a:t>
            </a:r>
            <a:r>
              <a:rPr lang="en-US" sz="630" dirty="0">
                <a:latin typeface="Times New Roman" panose="02020603050405020304" pitchFamily="18" charset="0"/>
                <a:ea typeface="Times New Roman" panose="02020603050405020304" pitchFamily="18" charset="0"/>
              </a:rPr>
              <a:t>-  To stop, hold, or surround enemy forces, or to keep the enemy in a given area and prevent his withdrawing.</a:t>
            </a:r>
          </a:p>
          <a:p>
            <a:r>
              <a:rPr lang="en-US" sz="630" b="1" u="sng" dirty="0">
                <a:latin typeface="Times New Roman" panose="02020603050405020304" pitchFamily="18" charset="0"/>
                <a:ea typeface="Times New Roman" panose="02020603050405020304" pitchFamily="18" charset="0"/>
              </a:rPr>
              <a:t>Cover</a:t>
            </a:r>
            <a:r>
              <a:rPr lang="en-US" sz="630" dirty="0">
                <a:latin typeface="Times New Roman" panose="02020603050405020304" pitchFamily="18" charset="0"/>
                <a:ea typeface="Times New Roman" panose="02020603050405020304" pitchFamily="18" charset="0"/>
              </a:rPr>
              <a:t>-  Offensive or defensive actions to protect the force.</a:t>
            </a:r>
          </a:p>
          <a:p>
            <a:r>
              <a:rPr lang="en-US" sz="630" b="1" u="sng" dirty="0">
                <a:latin typeface="Times New Roman" panose="02020603050405020304" pitchFamily="18" charset="0"/>
                <a:ea typeface="Times New Roman" panose="02020603050405020304" pitchFamily="18" charset="0"/>
              </a:rPr>
              <a:t>Defeat</a:t>
            </a:r>
            <a:r>
              <a:rPr lang="en-US" sz="630" dirty="0">
                <a:latin typeface="Times New Roman" panose="02020603050405020304" pitchFamily="18" charset="0"/>
                <a:ea typeface="Times New Roman" panose="02020603050405020304" pitchFamily="18" charset="0"/>
              </a:rPr>
              <a:t>-  To disrupt or nullify the enemy commander's plan and overcome his will to fight, thus making him unwilling or unable to </a:t>
            </a:r>
            <a:r>
              <a:rPr lang="en-US" sz="630" dirty="0" smtClean="0">
                <a:latin typeface="Times New Roman" panose="02020603050405020304" pitchFamily="18" charset="0"/>
                <a:ea typeface="Times New Roman" panose="02020603050405020304" pitchFamily="18" charset="0"/>
              </a:rPr>
              <a:t>pursue </a:t>
            </a:r>
            <a:r>
              <a:rPr lang="en-US" sz="630" dirty="0">
                <a:latin typeface="Times New Roman" panose="02020603050405020304" pitchFamily="18" charset="0"/>
                <a:ea typeface="Times New Roman" panose="02020603050405020304" pitchFamily="18" charset="0"/>
              </a:rPr>
              <a:t>his adopted COAs and yield to friendly </a:t>
            </a:r>
            <a:r>
              <a:rPr lang="en-US" sz="630" dirty="0" err="1">
                <a:latin typeface="Times New Roman" panose="02020603050405020304" pitchFamily="18" charset="0"/>
                <a:ea typeface="Times New Roman" panose="02020603050405020304" pitchFamily="18" charset="0"/>
              </a:rPr>
              <a:t>Cmdr's</a:t>
            </a:r>
            <a:r>
              <a:rPr lang="en-US" sz="630" dirty="0">
                <a:latin typeface="Times New Roman" panose="02020603050405020304" pitchFamily="18" charset="0"/>
                <a:ea typeface="Times New Roman" panose="02020603050405020304" pitchFamily="18" charset="0"/>
              </a:rPr>
              <a:t> will.</a:t>
            </a:r>
          </a:p>
          <a:p>
            <a:r>
              <a:rPr lang="en-US" sz="630" b="1" u="sng" dirty="0">
                <a:latin typeface="Times New Roman" panose="02020603050405020304" pitchFamily="18" charset="0"/>
                <a:ea typeface="Times New Roman" panose="02020603050405020304" pitchFamily="18" charset="0"/>
              </a:rPr>
              <a:t>Destroy</a:t>
            </a:r>
            <a:r>
              <a:rPr lang="en-US" sz="630" dirty="0">
                <a:latin typeface="Times New Roman" panose="02020603050405020304" pitchFamily="18" charset="0"/>
                <a:ea typeface="Times New Roman" panose="02020603050405020304" pitchFamily="18" charset="0"/>
              </a:rPr>
              <a:t>-  Physically rendering an enemy force combat-ineffective unless reconstituted.</a:t>
            </a:r>
          </a:p>
          <a:p>
            <a:r>
              <a:rPr lang="en-US" sz="630" b="1" u="sng" dirty="0">
                <a:latin typeface="Times New Roman" panose="02020603050405020304" pitchFamily="18" charset="0"/>
                <a:ea typeface="Times New Roman" panose="02020603050405020304" pitchFamily="18" charset="0"/>
              </a:rPr>
              <a:t>Disrupt</a:t>
            </a:r>
            <a:r>
              <a:rPr lang="en-US" sz="630" dirty="0">
                <a:latin typeface="Times New Roman" panose="02020603050405020304" pitchFamily="18" charset="0"/>
                <a:ea typeface="Times New Roman" panose="02020603050405020304" pitchFamily="18" charset="0"/>
              </a:rPr>
              <a:t>-  To integrate fires and obstacles to break apart an enemy's formation and tempo, interrupt his timetable, cause premature commitment, or </a:t>
            </a:r>
            <a:r>
              <a:rPr lang="en-US" sz="630" dirty="0" err="1">
                <a:latin typeface="Times New Roman" panose="02020603050405020304" pitchFamily="18" charset="0"/>
                <a:ea typeface="Times New Roman" panose="02020603050405020304" pitchFamily="18" charset="0"/>
              </a:rPr>
              <a:t>piecemealing</a:t>
            </a:r>
            <a:r>
              <a:rPr lang="en-US" sz="630" dirty="0">
                <a:latin typeface="Times New Roman" panose="02020603050405020304" pitchFamily="18" charset="0"/>
                <a:ea typeface="Times New Roman" panose="02020603050405020304" pitchFamily="18" charset="0"/>
              </a:rPr>
              <a:t> forces.</a:t>
            </a:r>
          </a:p>
          <a:p>
            <a:r>
              <a:rPr lang="en-US" sz="630" b="1" u="sng" dirty="0">
                <a:latin typeface="Times New Roman" panose="02020603050405020304" pitchFamily="18" charset="0"/>
                <a:ea typeface="Times New Roman" panose="02020603050405020304" pitchFamily="18" charset="0"/>
              </a:rPr>
              <a:t>Exploit</a:t>
            </a:r>
            <a:r>
              <a:rPr lang="en-US" sz="630" dirty="0">
                <a:latin typeface="Times New Roman" panose="02020603050405020304" pitchFamily="18" charset="0"/>
                <a:ea typeface="Times New Roman" panose="02020603050405020304" pitchFamily="18" charset="0"/>
              </a:rPr>
              <a:t>-  Take full advantage of success in battle and follow up on initial gains, designed to disorganize the enemy in-depth.</a:t>
            </a:r>
          </a:p>
          <a:p>
            <a:r>
              <a:rPr lang="en-US" sz="630" b="1" u="sng" dirty="0">
                <a:latin typeface="Times New Roman" panose="02020603050405020304" pitchFamily="18" charset="0"/>
                <a:ea typeface="Times New Roman" panose="02020603050405020304" pitchFamily="18" charset="0"/>
              </a:rPr>
              <a:t>Feint</a:t>
            </a:r>
            <a:r>
              <a:rPr lang="en-US" sz="630" dirty="0">
                <a:latin typeface="Times New Roman" panose="02020603050405020304" pitchFamily="18" charset="0"/>
                <a:ea typeface="Times New Roman" panose="02020603050405020304" pitchFamily="18" charset="0"/>
              </a:rPr>
              <a:t>-  An offensive action involving contact with the enemy to deceive him about the location or time of actual main offensive action.</a:t>
            </a:r>
          </a:p>
          <a:p>
            <a:r>
              <a:rPr lang="en-US" sz="630" b="1" u="sng" dirty="0">
                <a:latin typeface="Times New Roman" panose="02020603050405020304" pitchFamily="18" charset="0"/>
                <a:ea typeface="Times New Roman" panose="02020603050405020304" pitchFamily="18" charset="0"/>
              </a:rPr>
              <a:t>Fix</a:t>
            </a:r>
            <a:r>
              <a:rPr lang="en-US" sz="630" dirty="0">
                <a:latin typeface="Times New Roman" panose="02020603050405020304" pitchFamily="18" charset="0"/>
                <a:ea typeface="Times New Roman" panose="02020603050405020304" pitchFamily="18" charset="0"/>
              </a:rPr>
              <a:t>-  To prevent the enemy from moving any part of his forces either from a specific location or for a specific period of time by holding or surrounding them to prevent withdrawal.</a:t>
            </a:r>
          </a:p>
          <a:p>
            <a:r>
              <a:rPr lang="en-US" sz="630" b="1" u="sng" dirty="0">
                <a:latin typeface="Times New Roman" panose="02020603050405020304" pitchFamily="18" charset="0"/>
                <a:ea typeface="Times New Roman" panose="02020603050405020304" pitchFamily="18" charset="0"/>
              </a:rPr>
              <a:t>Guard</a:t>
            </a:r>
            <a:r>
              <a:rPr lang="en-US" sz="630" dirty="0">
                <a:latin typeface="Times New Roman" panose="02020603050405020304" pitchFamily="18" charset="0"/>
                <a:ea typeface="Times New Roman" panose="02020603050405020304" pitchFamily="18" charset="0"/>
              </a:rPr>
              <a:t>-  To protect the main force by fighting to gain time, while observing and reporting information.</a:t>
            </a:r>
          </a:p>
          <a:p>
            <a:r>
              <a:rPr lang="en-US" sz="630" b="1" u="sng" dirty="0">
                <a:latin typeface="Times New Roman" panose="02020603050405020304" pitchFamily="18" charset="0"/>
                <a:ea typeface="Times New Roman" panose="02020603050405020304" pitchFamily="18" charset="0"/>
              </a:rPr>
              <a:t>Interdict</a:t>
            </a:r>
            <a:r>
              <a:rPr lang="en-US" sz="630" dirty="0">
                <a:latin typeface="Times New Roman" panose="02020603050405020304" pitchFamily="18" charset="0"/>
                <a:ea typeface="Times New Roman" panose="02020603050405020304" pitchFamily="18" charset="0"/>
              </a:rPr>
              <a:t>- An action to divert, disrupt, delay, or destroy the enemy's surface military potential before it can be used effectively against friendly forces.</a:t>
            </a:r>
          </a:p>
          <a:p>
            <a:r>
              <a:rPr lang="en-US" sz="630" b="1" u="sng" dirty="0">
                <a:latin typeface="Times New Roman" panose="02020603050405020304" pitchFamily="18" charset="0"/>
                <a:ea typeface="Times New Roman" panose="02020603050405020304" pitchFamily="18" charset="0"/>
              </a:rPr>
              <a:t>Isolate</a:t>
            </a:r>
            <a:r>
              <a:rPr lang="en-US" sz="630" dirty="0">
                <a:latin typeface="Times New Roman" panose="02020603050405020304" pitchFamily="18" charset="0"/>
                <a:ea typeface="Times New Roman" panose="02020603050405020304" pitchFamily="18" charset="0"/>
              </a:rPr>
              <a:t>- To seal off an enemy from his sources of support, to deny freedom of movement, and prevent contact with other forces.</a:t>
            </a:r>
          </a:p>
          <a:p>
            <a:r>
              <a:rPr lang="en-US" sz="630" b="1" u="sng" dirty="0">
                <a:latin typeface="Times New Roman" panose="02020603050405020304" pitchFamily="18" charset="0"/>
                <a:ea typeface="Times New Roman" panose="02020603050405020304" pitchFamily="18" charset="0"/>
              </a:rPr>
              <a:t>Neutralize</a:t>
            </a:r>
            <a:r>
              <a:rPr lang="en-US" sz="630" dirty="0">
                <a:latin typeface="Times New Roman" panose="02020603050405020304" pitchFamily="18" charset="0"/>
                <a:ea typeface="Times New Roman" panose="02020603050405020304" pitchFamily="18" charset="0"/>
              </a:rPr>
              <a:t>- To render the enemy or his resources ineffective or unusable.</a:t>
            </a:r>
          </a:p>
          <a:p>
            <a:r>
              <a:rPr lang="en-US" sz="630" b="1" u="sng" dirty="0">
                <a:latin typeface="Times New Roman" panose="02020603050405020304" pitchFamily="18" charset="0"/>
                <a:ea typeface="Times New Roman" panose="02020603050405020304" pitchFamily="18" charset="0"/>
              </a:rPr>
              <a:t>Protect</a:t>
            </a:r>
            <a:r>
              <a:rPr lang="en-US" sz="630" dirty="0">
                <a:latin typeface="Times New Roman" panose="02020603050405020304" pitchFamily="18" charset="0"/>
                <a:ea typeface="Times New Roman" panose="02020603050405020304" pitchFamily="18" charset="0"/>
              </a:rPr>
              <a:t>-  To prevent observation, engagement, or interference with a force or location.</a:t>
            </a:r>
          </a:p>
          <a:p>
            <a:r>
              <a:rPr lang="en-US" sz="630" b="1" u="sng" dirty="0">
                <a:latin typeface="Times New Roman" panose="02020603050405020304" pitchFamily="18" charset="0"/>
                <a:ea typeface="Times New Roman" panose="02020603050405020304" pitchFamily="18" charset="0"/>
              </a:rPr>
              <a:t>Reconnoiter</a:t>
            </a:r>
            <a:r>
              <a:rPr lang="en-US" sz="630" dirty="0">
                <a:latin typeface="Times New Roman" panose="02020603050405020304" pitchFamily="18" charset="0"/>
                <a:ea typeface="Times New Roman" panose="02020603050405020304" pitchFamily="18" charset="0"/>
              </a:rPr>
              <a:t>- To obtain, by visual observation or other methods, information about activities and resources of an enemy.</a:t>
            </a:r>
          </a:p>
          <a:p>
            <a:r>
              <a:rPr lang="en-US" sz="630" b="1" u="sng" dirty="0">
                <a:latin typeface="Times New Roman" panose="02020603050405020304" pitchFamily="18" charset="0"/>
                <a:ea typeface="Times New Roman" panose="02020603050405020304" pitchFamily="18" charset="0"/>
              </a:rPr>
              <a:t>Rupture</a:t>
            </a:r>
            <a:r>
              <a:rPr lang="en-US" sz="630" dirty="0">
                <a:latin typeface="Times New Roman" panose="02020603050405020304" pitchFamily="18" charset="0"/>
                <a:ea typeface="Times New Roman" panose="02020603050405020304" pitchFamily="18" charset="0"/>
              </a:rPr>
              <a:t>-  To create a gap in enemy defensive positions quickly.</a:t>
            </a:r>
          </a:p>
          <a:p>
            <a:r>
              <a:rPr lang="en-US" sz="630" b="1" u="sng" dirty="0">
                <a:latin typeface="Times New Roman" panose="02020603050405020304" pitchFamily="18" charset="0"/>
                <a:ea typeface="Times New Roman" panose="02020603050405020304" pitchFamily="18" charset="0"/>
              </a:rPr>
              <a:t>Screen</a:t>
            </a:r>
            <a:r>
              <a:rPr lang="en-US" sz="630" dirty="0">
                <a:latin typeface="Times New Roman" panose="02020603050405020304" pitchFamily="18" charset="0"/>
                <a:ea typeface="Times New Roman" panose="02020603050405020304" pitchFamily="18" charset="0"/>
              </a:rPr>
              <a:t>- To observe, identify and report information, and fight in self protection.</a:t>
            </a:r>
          </a:p>
          <a:p>
            <a:r>
              <a:rPr lang="en-US" sz="630" b="1" u="sng" dirty="0">
                <a:latin typeface="Times New Roman" panose="02020603050405020304" pitchFamily="18" charset="0"/>
                <a:ea typeface="Times New Roman" panose="02020603050405020304" pitchFamily="18" charset="0"/>
              </a:rPr>
              <a:t>Support by fire</a:t>
            </a:r>
            <a:r>
              <a:rPr lang="en-US" sz="630" dirty="0">
                <a:latin typeface="Times New Roman" panose="02020603050405020304" pitchFamily="18" charset="0"/>
                <a:ea typeface="Times New Roman" panose="02020603050405020304" pitchFamily="18" charset="0"/>
              </a:rPr>
              <a:t>-  Where a force engages the enemy by direct fire to support a maneuvering force using overwatch or by establishing a base of fire.  The supporting force does not capture enemy or terrain.  (Usually give as occupy SBF and task is fix, suppress, etc)</a:t>
            </a:r>
          </a:p>
          <a:p>
            <a:r>
              <a:rPr lang="en-US" sz="630" b="1" u="sng" dirty="0" smtClean="0">
                <a:solidFill>
                  <a:srgbClr val="008000"/>
                </a:solidFill>
                <a:latin typeface="Times New Roman" panose="02020603050405020304" pitchFamily="18" charset="0"/>
                <a:ea typeface="Times New Roman" panose="02020603050405020304" pitchFamily="18" charset="0"/>
              </a:rPr>
              <a:t>Terrain </a:t>
            </a:r>
            <a:r>
              <a:rPr lang="en-US" sz="630" b="1" u="sng" dirty="0">
                <a:solidFill>
                  <a:srgbClr val="008000"/>
                </a:solidFill>
                <a:latin typeface="Times New Roman" panose="02020603050405020304" pitchFamily="18" charset="0"/>
                <a:ea typeface="Times New Roman" panose="02020603050405020304" pitchFamily="18" charset="0"/>
              </a:rPr>
              <a:t>Oriented Tasks</a:t>
            </a:r>
            <a:endParaRPr lang="en-US" sz="630" dirty="0">
              <a:latin typeface="Times New Roman" panose="02020603050405020304" pitchFamily="18" charset="0"/>
              <a:ea typeface="Times New Roman" panose="02020603050405020304" pitchFamily="18" charset="0"/>
            </a:endParaRPr>
          </a:p>
          <a:p>
            <a:r>
              <a:rPr lang="en-US" sz="630" b="1" u="sng" dirty="0">
                <a:latin typeface="Times New Roman" panose="02020603050405020304" pitchFamily="18" charset="0"/>
                <a:ea typeface="Times New Roman" panose="02020603050405020304" pitchFamily="18" charset="0"/>
              </a:rPr>
              <a:t>Clear</a:t>
            </a:r>
            <a:r>
              <a:rPr lang="en-US" sz="630" dirty="0">
                <a:latin typeface="Times New Roman" panose="02020603050405020304" pitchFamily="18" charset="0"/>
                <a:ea typeface="Times New Roman" panose="02020603050405020304" pitchFamily="18" charset="0"/>
              </a:rPr>
              <a:t>-  The removal of enemy forces and elimination of organized resistance in an assigned zone, area, or location by destroying, capturing, or forcing the withdrawal of enemy forces that could interfere with the unit's ability to accomplish its mission.</a:t>
            </a:r>
          </a:p>
          <a:p>
            <a:r>
              <a:rPr lang="en-US" sz="630" b="1" u="sng" dirty="0">
                <a:latin typeface="Times New Roman" panose="02020603050405020304" pitchFamily="18" charset="0"/>
                <a:ea typeface="Times New Roman" panose="02020603050405020304" pitchFamily="18" charset="0"/>
              </a:rPr>
              <a:t>Control</a:t>
            </a:r>
            <a:r>
              <a:rPr lang="en-US" sz="630" dirty="0">
                <a:latin typeface="Times New Roman" panose="02020603050405020304" pitchFamily="18" charset="0"/>
                <a:ea typeface="Times New Roman" panose="02020603050405020304" pitchFamily="18" charset="0"/>
              </a:rPr>
              <a:t>-  To maintain physical influence by occupation or range of weapon systems over the activities or access to a defined area.</a:t>
            </a:r>
          </a:p>
          <a:p>
            <a:r>
              <a:rPr lang="en-US" sz="630" b="1" u="sng" dirty="0">
                <a:latin typeface="Times New Roman" panose="02020603050405020304" pitchFamily="18" charset="0"/>
                <a:ea typeface="Times New Roman" panose="02020603050405020304" pitchFamily="18" charset="0"/>
              </a:rPr>
              <a:t>Occupy</a:t>
            </a:r>
            <a:r>
              <a:rPr lang="en-US" sz="630" dirty="0">
                <a:latin typeface="Times New Roman" panose="02020603050405020304" pitchFamily="18" charset="0"/>
                <a:ea typeface="Times New Roman" panose="02020603050405020304" pitchFamily="18" charset="0"/>
              </a:rPr>
              <a:t>-  To move onto an objective, key terrain or other man-made or natural terrain without opposition and control the entire area.</a:t>
            </a:r>
          </a:p>
          <a:p>
            <a:r>
              <a:rPr lang="en-US" sz="630" b="1" u="sng" dirty="0">
                <a:latin typeface="Times New Roman" panose="02020603050405020304" pitchFamily="18" charset="0"/>
                <a:ea typeface="Times New Roman" panose="02020603050405020304" pitchFamily="18" charset="0"/>
              </a:rPr>
              <a:t>Reconnoiter</a:t>
            </a:r>
            <a:r>
              <a:rPr lang="en-US" sz="630" dirty="0">
                <a:latin typeface="Times New Roman" panose="02020603050405020304" pitchFamily="18" charset="0"/>
                <a:ea typeface="Times New Roman" panose="02020603050405020304" pitchFamily="18" charset="0"/>
              </a:rPr>
              <a:t>-  To secure data about the meteorological, hydrographic, or geographic characteristics of a particular area.</a:t>
            </a:r>
          </a:p>
          <a:p>
            <a:r>
              <a:rPr lang="en-US" sz="630" b="1" u="sng" dirty="0">
                <a:latin typeface="Times New Roman" panose="02020603050405020304" pitchFamily="18" charset="0"/>
                <a:ea typeface="Times New Roman" panose="02020603050405020304" pitchFamily="18" charset="0"/>
              </a:rPr>
              <a:t>Retain</a:t>
            </a:r>
            <a:r>
              <a:rPr lang="en-US" sz="630" dirty="0">
                <a:latin typeface="Times New Roman" panose="02020603050405020304" pitchFamily="18" charset="0"/>
                <a:ea typeface="Times New Roman" panose="02020603050405020304" pitchFamily="18" charset="0"/>
              </a:rPr>
              <a:t>-  To occupy and hold a terrain feature and ensure it is free of enemy occupation or use.</a:t>
            </a:r>
          </a:p>
          <a:p>
            <a:r>
              <a:rPr lang="en-US" sz="630" b="1" u="sng" dirty="0">
                <a:latin typeface="Times New Roman" panose="02020603050405020304" pitchFamily="18" charset="0"/>
                <a:ea typeface="Times New Roman" panose="02020603050405020304" pitchFamily="18" charset="0"/>
              </a:rPr>
              <a:t>Secure</a:t>
            </a:r>
            <a:r>
              <a:rPr lang="en-US" sz="630" dirty="0">
                <a:latin typeface="Times New Roman" panose="02020603050405020304" pitchFamily="18" charset="0"/>
                <a:ea typeface="Times New Roman" panose="02020603050405020304" pitchFamily="18" charset="0"/>
              </a:rPr>
              <a:t>-  To gain possession of a position or terrain feature, with or without force and to prevent its destruction or loss to enemy action.  The attacking force may or may not have to physically occupy the area.</a:t>
            </a:r>
          </a:p>
          <a:p>
            <a:r>
              <a:rPr lang="en-US" sz="630" b="1" u="sng" dirty="0">
                <a:latin typeface="Times New Roman" panose="02020603050405020304" pitchFamily="18" charset="0"/>
                <a:ea typeface="Times New Roman" panose="02020603050405020304" pitchFamily="18" charset="0"/>
              </a:rPr>
              <a:t>Seize</a:t>
            </a:r>
            <a:r>
              <a:rPr lang="en-US" sz="630" dirty="0">
                <a:latin typeface="Times New Roman" panose="02020603050405020304" pitchFamily="18" charset="0"/>
                <a:ea typeface="Times New Roman" panose="02020603050405020304" pitchFamily="18" charset="0"/>
              </a:rPr>
              <a:t>-  To clear a designated area and gain control of it. </a:t>
            </a:r>
          </a:p>
          <a:p>
            <a:r>
              <a:rPr lang="en-US" sz="630" dirty="0">
                <a:latin typeface="Times New Roman" panose="02020603050405020304" pitchFamily="18" charset="0"/>
                <a:ea typeface="Times New Roman" panose="02020603050405020304" pitchFamily="18" charset="0"/>
              </a:rPr>
              <a:t> </a:t>
            </a:r>
            <a:r>
              <a:rPr lang="en-US" sz="630" b="1" u="sng" dirty="0" smtClean="0">
                <a:solidFill>
                  <a:srgbClr val="0000FF"/>
                </a:solidFill>
                <a:latin typeface="Times New Roman" panose="02020603050405020304" pitchFamily="18" charset="0"/>
                <a:ea typeface="Times New Roman" panose="02020603050405020304" pitchFamily="18" charset="0"/>
              </a:rPr>
              <a:t>Friendly </a:t>
            </a:r>
            <a:r>
              <a:rPr lang="en-US" sz="630" b="1" u="sng" dirty="0">
                <a:solidFill>
                  <a:srgbClr val="0000FF"/>
                </a:solidFill>
                <a:latin typeface="Times New Roman" panose="02020603050405020304" pitchFamily="18" charset="0"/>
                <a:ea typeface="Times New Roman" panose="02020603050405020304" pitchFamily="18" charset="0"/>
              </a:rPr>
              <a:t>Oriented Tasks</a:t>
            </a:r>
            <a:endParaRPr lang="en-US" sz="630" dirty="0">
              <a:latin typeface="Times New Roman" panose="02020603050405020304" pitchFamily="18" charset="0"/>
              <a:ea typeface="Times New Roman" panose="02020603050405020304" pitchFamily="18" charset="0"/>
            </a:endParaRPr>
          </a:p>
          <a:p>
            <a:r>
              <a:rPr lang="en-US" sz="630" b="1" u="sng" dirty="0">
                <a:latin typeface="Times New Roman" panose="02020603050405020304" pitchFamily="18" charset="0"/>
                <a:ea typeface="Times New Roman" panose="02020603050405020304" pitchFamily="18" charset="0"/>
              </a:rPr>
              <a:t>Breach</a:t>
            </a:r>
            <a:r>
              <a:rPr lang="en-US" sz="630" dirty="0">
                <a:latin typeface="Times New Roman" panose="02020603050405020304" pitchFamily="18" charset="0"/>
                <a:ea typeface="Times New Roman" panose="02020603050405020304" pitchFamily="18" charset="0"/>
              </a:rPr>
              <a:t>-  To break through or secure a passage through a natural or friendly obstacle.</a:t>
            </a:r>
          </a:p>
          <a:p>
            <a:r>
              <a:rPr lang="en-US" sz="630" b="1" u="sng" dirty="0">
                <a:latin typeface="Times New Roman" panose="02020603050405020304" pitchFamily="18" charset="0"/>
                <a:ea typeface="Times New Roman" panose="02020603050405020304" pitchFamily="18" charset="0"/>
              </a:rPr>
              <a:t>Counter-reconnaissance-</a:t>
            </a:r>
            <a:r>
              <a:rPr lang="en-US" sz="630" dirty="0">
                <a:latin typeface="Times New Roman" panose="02020603050405020304" pitchFamily="18" charset="0"/>
                <a:ea typeface="Times New Roman" panose="02020603050405020304" pitchFamily="18" charset="0"/>
              </a:rPr>
              <a:t>  All measures taken to prevent hostile observation of a force, area, or place.</a:t>
            </a:r>
          </a:p>
          <a:p>
            <a:r>
              <a:rPr lang="en-US" sz="630" b="1" u="sng" dirty="0">
                <a:latin typeface="Times New Roman" panose="02020603050405020304" pitchFamily="18" charset="0"/>
                <a:ea typeface="Times New Roman" panose="02020603050405020304" pitchFamily="18" charset="0"/>
              </a:rPr>
              <a:t>Disengage</a:t>
            </a:r>
            <a:r>
              <a:rPr lang="en-US" sz="630" dirty="0">
                <a:latin typeface="Times New Roman" panose="02020603050405020304" pitchFamily="18" charset="0"/>
                <a:ea typeface="Times New Roman" panose="02020603050405020304" pitchFamily="18" charset="0"/>
              </a:rPr>
              <a:t>-  To break contact with the enemy and move to a point where the enemy cannot observe nor engage the unit by direct fire.</a:t>
            </a:r>
          </a:p>
          <a:p>
            <a:r>
              <a:rPr lang="en-US" sz="630" b="1" u="sng" dirty="0">
                <a:latin typeface="Times New Roman" panose="02020603050405020304" pitchFamily="18" charset="0"/>
                <a:ea typeface="Times New Roman" panose="02020603050405020304" pitchFamily="18" charset="0"/>
              </a:rPr>
              <a:t>Displace</a:t>
            </a:r>
            <a:r>
              <a:rPr lang="en-US" sz="630" dirty="0">
                <a:latin typeface="Times New Roman" panose="02020603050405020304" pitchFamily="18" charset="0"/>
                <a:ea typeface="Times New Roman" panose="02020603050405020304" pitchFamily="18" charset="0"/>
              </a:rPr>
              <a:t>- To leave one position and take another.  Forces may be displaced laterally to concentrate combat power in threatened areas.</a:t>
            </a:r>
          </a:p>
          <a:p>
            <a:r>
              <a:rPr lang="en-US" sz="630" b="1" u="sng" dirty="0">
                <a:latin typeface="Times New Roman" panose="02020603050405020304" pitchFamily="18" charset="0"/>
                <a:ea typeface="Times New Roman" panose="02020603050405020304" pitchFamily="18" charset="0"/>
              </a:rPr>
              <a:t>Exfiltrate</a:t>
            </a:r>
            <a:r>
              <a:rPr lang="en-US" sz="630" dirty="0">
                <a:latin typeface="Times New Roman" panose="02020603050405020304" pitchFamily="18" charset="0"/>
                <a:ea typeface="Times New Roman" panose="02020603050405020304" pitchFamily="18" charset="0"/>
              </a:rPr>
              <a:t>-  The removal of personnel or units from areas under enemy control.</a:t>
            </a:r>
          </a:p>
          <a:p>
            <a:r>
              <a:rPr lang="en-US" sz="630" b="1" u="sng" dirty="0">
                <a:latin typeface="Times New Roman" panose="02020603050405020304" pitchFamily="18" charset="0"/>
                <a:ea typeface="Times New Roman" panose="02020603050405020304" pitchFamily="18" charset="0"/>
              </a:rPr>
              <a:t>Follow</a:t>
            </a:r>
            <a:r>
              <a:rPr lang="en-US" sz="630" dirty="0">
                <a:latin typeface="Times New Roman" panose="02020603050405020304" pitchFamily="18" charset="0"/>
                <a:ea typeface="Times New Roman" panose="02020603050405020304" pitchFamily="18" charset="0"/>
              </a:rPr>
              <a:t>-  The order of movement of combat, combat support, and combat service support forces in a given combat operation. </a:t>
            </a:r>
          </a:p>
          <a:p>
            <a:r>
              <a:rPr lang="en-US" sz="630" b="1" u="sng" dirty="0">
                <a:latin typeface="Times New Roman" panose="02020603050405020304" pitchFamily="18" charset="0"/>
                <a:ea typeface="Times New Roman" panose="02020603050405020304" pitchFamily="18" charset="0"/>
              </a:rPr>
              <a:t>Follow and Assume-</a:t>
            </a:r>
            <a:r>
              <a:rPr lang="en-US" sz="630" dirty="0">
                <a:latin typeface="Times New Roman" panose="02020603050405020304" pitchFamily="18" charset="0"/>
                <a:ea typeface="Times New Roman" panose="02020603050405020304" pitchFamily="18" charset="0"/>
              </a:rPr>
              <a:t>   An operations in which a committed force follows a force conducting an offensive operation and is prepared to continue the mission of the force it is following when that force is fixed, attrited, or otherwise unable to continue.  Such a force is not a reserve but is committed to accomplish specified tasks.</a:t>
            </a:r>
          </a:p>
          <a:p>
            <a:r>
              <a:rPr lang="en-US" sz="630" b="1" u="sng" dirty="0">
                <a:latin typeface="Times New Roman" panose="02020603050405020304" pitchFamily="18" charset="0"/>
                <a:ea typeface="Times New Roman" panose="02020603050405020304" pitchFamily="18" charset="0"/>
              </a:rPr>
              <a:t>Follow and Support-</a:t>
            </a:r>
            <a:r>
              <a:rPr lang="en-US" sz="630" dirty="0">
                <a:latin typeface="Times New Roman" panose="02020603050405020304" pitchFamily="18" charset="0"/>
                <a:ea typeface="Times New Roman" panose="02020603050405020304" pitchFamily="18" charset="0"/>
              </a:rPr>
              <a:t>  A committed force follows and supports mission accomplishment of a force conducting an offensive operation.  Not a reserve, but is committed to - Destroying bypassed units, relieve in place any direct pressure or encircling force that is halted to contain an enemy, block enemy reinforcements; secure LOCs, guard EPWs, key areas, and installations; secure key terrain; and control refugees.</a:t>
            </a:r>
          </a:p>
          <a:p>
            <a:r>
              <a:rPr lang="en-US" sz="630" b="1" u="sng" dirty="0">
                <a:latin typeface="Times New Roman" panose="02020603050405020304" pitchFamily="18" charset="0"/>
                <a:ea typeface="Times New Roman" panose="02020603050405020304" pitchFamily="18" charset="0"/>
              </a:rPr>
              <a:t>Link </a:t>
            </a:r>
            <a:r>
              <a:rPr lang="en-US" sz="630" b="1" dirty="0" smtClean="0">
                <a:latin typeface="Times New Roman" panose="02020603050405020304" pitchFamily="18" charset="0"/>
                <a:ea typeface="Times New Roman" panose="02020603050405020304" pitchFamily="18" charset="0"/>
              </a:rPr>
              <a:t>up- </a:t>
            </a:r>
            <a:r>
              <a:rPr lang="en-US" sz="630" dirty="0" smtClean="0">
                <a:latin typeface="Times New Roman" panose="02020603050405020304" pitchFamily="18" charset="0"/>
                <a:ea typeface="Times New Roman" panose="02020603050405020304" pitchFamily="18" charset="0"/>
              </a:rPr>
              <a:t>A </a:t>
            </a:r>
            <a:r>
              <a:rPr lang="en-US" sz="630" dirty="0">
                <a:latin typeface="Times New Roman" panose="02020603050405020304" pitchFamily="18" charset="0"/>
                <a:ea typeface="Times New Roman" panose="02020603050405020304" pitchFamily="18" charset="0"/>
              </a:rPr>
              <a:t>meeting of friendly ground </a:t>
            </a:r>
            <a:r>
              <a:rPr lang="en-US" sz="630" dirty="0" smtClean="0">
                <a:latin typeface="Times New Roman" panose="02020603050405020304" pitchFamily="18" charset="0"/>
                <a:ea typeface="Times New Roman" panose="02020603050405020304" pitchFamily="18" charset="0"/>
              </a:rPr>
              <a:t>forces.</a:t>
            </a:r>
            <a:endParaRPr lang="en-US" sz="63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44212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3686175" cy="2768109"/>
          </a:xfrm>
          <a:prstGeom prst="rect">
            <a:avLst/>
          </a:prstGeom>
        </p:spPr>
      </p:pic>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r="59843"/>
          <a:stretch/>
        </p:blipFill>
        <p:spPr>
          <a:xfrm>
            <a:off x="11722" y="2790407"/>
            <a:ext cx="836003" cy="1175069"/>
          </a:xfrm>
          <a:prstGeom prst="rect">
            <a:avLst/>
          </a:prstGeom>
        </p:spPr>
      </p:pic>
      <p:sp>
        <p:nvSpPr>
          <p:cNvPr id="5" name="Text Box 8"/>
          <p:cNvSpPr txBox="1">
            <a:spLocks noChangeArrowheads="1"/>
          </p:cNvSpPr>
          <p:nvPr/>
        </p:nvSpPr>
        <p:spPr bwMode="auto">
          <a:xfrm>
            <a:off x="3817022" y="53206"/>
            <a:ext cx="700513" cy="123111"/>
          </a:xfrm>
          <a:prstGeom prst="rect">
            <a:avLst/>
          </a:prstGeom>
          <a:noFill/>
          <a:ln w="12700">
            <a:noFill/>
            <a:miter lim="800000"/>
            <a:headEnd/>
            <a:tailEnd/>
          </a:ln>
          <a:effectLst/>
        </p:spPr>
        <p:txBody>
          <a:bodyPr wrap="none" lIns="0" tIns="0" rIns="0" bIns="0" anchor="ctr" anchorCtr="1">
            <a:spAutoFit/>
          </a:bodyPr>
          <a:lstStyle/>
          <a:p>
            <a:pPr algn="ctr">
              <a:spcBef>
                <a:spcPct val="0"/>
              </a:spcBef>
              <a:buSzTx/>
            </a:pPr>
            <a:r>
              <a:rPr lang="en-US" sz="800" dirty="0"/>
              <a:t>Missile Launcher</a:t>
            </a:r>
          </a:p>
        </p:txBody>
      </p:sp>
      <p:sp>
        <p:nvSpPr>
          <p:cNvPr id="6" name="Text Box 10"/>
          <p:cNvSpPr txBox="1">
            <a:spLocks noChangeArrowheads="1"/>
          </p:cNvSpPr>
          <p:nvPr/>
        </p:nvSpPr>
        <p:spPr bwMode="auto">
          <a:xfrm>
            <a:off x="3745682" y="341831"/>
            <a:ext cx="844782" cy="123111"/>
          </a:xfrm>
          <a:prstGeom prst="rect">
            <a:avLst/>
          </a:prstGeom>
          <a:noFill/>
          <a:ln w="12700">
            <a:noFill/>
            <a:miter lim="800000"/>
            <a:headEnd/>
            <a:tailEnd/>
          </a:ln>
          <a:effectLst/>
        </p:spPr>
        <p:txBody>
          <a:bodyPr wrap="none" lIns="0" tIns="0" rIns="0" bIns="0" anchor="ctr" anchorCtr="1">
            <a:spAutoFit/>
          </a:bodyPr>
          <a:lstStyle/>
          <a:p>
            <a:pPr algn="ctr">
              <a:spcBef>
                <a:spcPct val="0"/>
              </a:spcBef>
              <a:buSzTx/>
            </a:pPr>
            <a:r>
              <a:rPr lang="en-US" sz="800" dirty="0"/>
              <a:t>AD Missile Launcher</a:t>
            </a:r>
          </a:p>
        </p:txBody>
      </p:sp>
      <p:grpSp>
        <p:nvGrpSpPr>
          <p:cNvPr id="7" name="Group 823"/>
          <p:cNvGrpSpPr>
            <a:grpSpLocks/>
          </p:cNvGrpSpPr>
          <p:nvPr/>
        </p:nvGrpSpPr>
        <p:grpSpPr bwMode="auto">
          <a:xfrm>
            <a:off x="4732857" y="0"/>
            <a:ext cx="63500" cy="241300"/>
            <a:chOff x="2188" y="1008"/>
            <a:chExt cx="40" cy="152"/>
          </a:xfrm>
        </p:grpSpPr>
        <p:sp>
          <p:nvSpPr>
            <p:cNvPr id="8" name="Freeform 824"/>
            <p:cNvSpPr>
              <a:spLocks noChangeAspect="1"/>
            </p:cNvSpPr>
            <p:nvPr/>
          </p:nvSpPr>
          <p:spPr bwMode="auto">
            <a:xfrm>
              <a:off x="2188" y="1008"/>
              <a:ext cx="40" cy="152"/>
            </a:xfrm>
            <a:custGeom>
              <a:avLst/>
              <a:gdLst/>
              <a:ahLst/>
              <a:cxnLst>
                <a:cxn ang="0">
                  <a:pos x="1" y="368"/>
                </a:cxn>
                <a:cxn ang="0">
                  <a:pos x="2" y="344"/>
                </a:cxn>
                <a:cxn ang="0">
                  <a:pos x="8" y="296"/>
                </a:cxn>
                <a:cxn ang="0">
                  <a:pos x="17" y="263"/>
                </a:cxn>
                <a:cxn ang="0">
                  <a:pos x="26" y="234"/>
                </a:cxn>
                <a:cxn ang="0">
                  <a:pos x="41" y="204"/>
                </a:cxn>
                <a:cxn ang="0">
                  <a:pos x="61" y="170"/>
                </a:cxn>
                <a:cxn ang="0">
                  <a:pos x="80" y="143"/>
                </a:cxn>
                <a:cxn ang="0">
                  <a:pos x="104" y="114"/>
                </a:cxn>
                <a:cxn ang="0">
                  <a:pos x="130" y="90"/>
                </a:cxn>
                <a:cxn ang="0">
                  <a:pos x="154" y="72"/>
                </a:cxn>
                <a:cxn ang="0">
                  <a:pos x="176" y="56"/>
                </a:cxn>
                <a:cxn ang="0">
                  <a:pos x="206" y="38"/>
                </a:cxn>
                <a:cxn ang="0">
                  <a:pos x="239" y="24"/>
                </a:cxn>
                <a:cxn ang="0">
                  <a:pos x="275" y="12"/>
                </a:cxn>
                <a:cxn ang="0">
                  <a:pos x="310" y="5"/>
                </a:cxn>
                <a:cxn ang="0">
                  <a:pos x="355" y="0"/>
                </a:cxn>
                <a:cxn ang="0">
                  <a:pos x="388" y="0"/>
                </a:cxn>
                <a:cxn ang="0">
                  <a:pos x="436" y="6"/>
                </a:cxn>
                <a:cxn ang="0">
                  <a:pos x="482" y="17"/>
                </a:cxn>
                <a:cxn ang="0">
                  <a:pos x="517" y="30"/>
                </a:cxn>
                <a:cxn ang="0">
                  <a:pos x="545" y="42"/>
                </a:cxn>
                <a:cxn ang="0">
                  <a:pos x="572" y="59"/>
                </a:cxn>
                <a:cxn ang="0">
                  <a:pos x="592" y="72"/>
                </a:cxn>
                <a:cxn ang="0">
                  <a:pos x="605" y="84"/>
                </a:cxn>
                <a:cxn ang="0">
                  <a:pos x="623" y="101"/>
                </a:cxn>
                <a:cxn ang="0">
                  <a:pos x="640" y="116"/>
                </a:cxn>
                <a:cxn ang="0">
                  <a:pos x="655" y="132"/>
                </a:cxn>
                <a:cxn ang="0">
                  <a:pos x="673" y="158"/>
                </a:cxn>
                <a:cxn ang="0">
                  <a:pos x="689" y="183"/>
                </a:cxn>
                <a:cxn ang="0">
                  <a:pos x="701" y="204"/>
                </a:cxn>
                <a:cxn ang="0">
                  <a:pos x="713" y="231"/>
                </a:cxn>
                <a:cxn ang="0">
                  <a:pos x="725" y="261"/>
                </a:cxn>
                <a:cxn ang="0">
                  <a:pos x="731" y="285"/>
                </a:cxn>
                <a:cxn ang="0">
                  <a:pos x="736" y="320"/>
                </a:cxn>
                <a:cxn ang="0">
                  <a:pos x="739" y="351"/>
                </a:cxn>
                <a:cxn ang="0">
                  <a:pos x="742" y="2841"/>
                </a:cxn>
              </a:cxnLst>
              <a:rect l="0" t="0" r="r" b="b"/>
              <a:pathLst>
                <a:path w="742" h="2841">
                  <a:moveTo>
                    <a:pt x="0" y="2841"/>
                  </a:moveTo>
                  <a:lnTo>
                    <a:pt x="1" y="368"/>
                  </a:lnTo>
                  <a:lnTo>
                    <a:pt x="2" y="367"/>
                  </a:lnTo>
                  <a:lnTo>
                    <a:pt x="2" y="344"/>
                  </a:lnTo>
                  <a:lnTo>
                    <a:pt x="5" y="318"/>
                  </a:lnTo>
                  <a:lnTo>
                    <a:pt x="8" y="296"/>
                  </a:lnTo>
                  <a:lnTo>
                    <a:pt x="13" y="279"/>
                  </a:lnTo>
                  <a:lnTo>
                    <a:pt x="17" y="263"/>
                  </a:lnTo>
                  <a:lnTo>
                    <a:pt x="22" y="248"/>
                  </a:lnTo>
                  <a:lnTo>
                    <a:pt x="26" y="234"/>
                  </a:lnTo>
                  <a:lnTo>
                    <a:pt x="32" y="222"/>
                  </a:lnTo>
                  <a:lnTo>
                    <a:pt x="41" y="204"/>
                  </a:lnTo>
                  <a:lnTo>
                    <a:pt x="50" y="188"/>
                  </a:lnTo>
                  <a:lnTo>
                    <a:pt x="61" y="170"/>
                  </a:lnTo>
                  <a:lnTo>
                    <a:pt x="70" y="158"/>
                  </a:lnTo>
                  <a:lnTo>
                    <a:pt x="80" y="143"/>
                  </a:lnTo>
                  <a:lnTo>
                    <a:pt x="92" y="129"/>
                  </a:lnTo>
                  <a:lnTo>
                    <a:pt x="104" y="114"/>
                  </a:lnTo>
                  <a:lnTo>
                    <a:pt x="119" y="101"/>
                  </a:lnTo>
                  <a:lnTo>
                    <a:pt x="130" y="90"/>
                  </a:lnTo>
                  <a:lnTo>
                    <a:pt x="140" y="81"/>
                  </a:lnTo>
                  <a:lnTo>
                    <a:pt x="154" y="72"/>
                  </a:lnTo>
                  <a:lnTo>
                    <a:pt x="164" y="65"/>
                  </a:lnTo>
                  <a:lnTo>
                    <a:pt x="176" y="56"/>
                  </a:lnTo>
                  <a:lnTo>
                    <a:pt x="193" y="47"/>
                  </a:lnTo>
                  <a:lnTo>
                    <a:pt x="206" y="38"/>
                  </a:lnTo>
                  <a:lnTo>
                    <a:pt x="223" y="32"/>
                  </a:lnTo>
                  <a:lnTo>
                    <a:pt x="239" y="24"/>
                  </a:lnTo>
                  <a:lnTo>
                    <a:pt x="257" y="18"/>
                  </a:lnTo>
                  <a:lnTo>
                    <a:pt x="275" y="12"/>
                  </a:lnTo>
                  <a:lnTo>
                    <a:pt x="290" y="8"/>
                  </a:lnTo>
                  <a:lnTo>
                    <a:pt x="310" y="5"/>
                  </a:lnTo>
                  <a:lnTo>
                    <a:pt x="332" y="2"/>
                  </a:lnTo>
                  <a:lnTo>
                    <a:pt x="355" y="0"/>
                  </a:lnTo>
                  <a:lnTo>
                    <a:pt x="373" y="0"/>
                  </a:lnTo>
                  <a:lnTo>
                    <a:pt x="388" y="0"/>
                  </a:lnTo>
                  <a:lnTo>
                    <a:pt x="410" y="2"/>
                  </a:lnTo>
                  <a:lnTo>
                    <a:pt x="436" y="6"/>
                  </a:lnTo>
                  <a:lnTo>
                    <a:pt x="461" y="11"/>
                  </a:lnTo>
                  <a:lnTo>
                    <a:pt x="482" y="17"/>
                  </a:lnTo>
                  <a:lnTo>
                    <a:pt x="503" y="24"/>
                  </a:lnTo>
                  <a:lnTo>
                    <a:pt x="517" y="30"/>
                  </a:lnTo>
                  <a:lnTo>
                    <a:pt x="530" y="36"/>
                  </a:lnTo>
                  <a:lnTo>
                    <a:pt x="545" y="42"/>
                  </a:lnTo>
                  <a:lnTo>
                    <a:pt x="559" y="51"/>
                  </a:lnTo>
                  <a:lnTo>
                    <a:pt x="572" y="59"/>
                  </a:lnTo>
                  <a:lnTo>
                    <a:pt x="583" y="66"/>
                  </a:lnTo>
                  <a:lnTo>
                    <a:pt x="592" y="72"/>
                  </a:lnTo>
                  <a:lnTo>
                    <a:pt x="598" y="77"/>
                  </a:lnTo>
                  <a:lnTo>
                    <a:pt x="605" y="84"/>
                  </a:lnTo>
                  <a:lnTo>
                    <a:pt x="614" y="92"/>
                  </a:lnTo>
                  <a:lnTo>
                    <a:pt x="623" y="101"/>
                  </a:lnTo>
                  <a:lnTo>
                    <a:pt x="631" y="107"/>
                  </a:lnTo>
                  <a:lnTo>
                    <a:pt x="640" y="116"/>
                  </a:lnTo>
                  <a:lnTo>
                    <a:pt x="647" y="123"/>
                  </a:lnTo>
                  <a:lnTo>
                    <a:pt x="655" y="132"/>
                  </a:lnTo>
                  <a:lnTo>
                    <a:pt x="661" y="143"/>
                  </a:lnTo>
                  <a:lnTo>
                    <a:pt x="673" y="158"/>
                  </a:lnTo>
                  <a:lnTo>
                    <a:pt x="683" y="173"/>
                  </a:lnTo>
                  <a:lnTo>
                    <a:pt x="689" y="183"/>
                  </a:lnTo>
                  <a:lnTo>
                    <a:pt x="695" y="194"/>
                  </a:lnTo>
                  <a:lnTo>
                    <a:pt x="701" y="204"/>
                  </a:lnTo>
                  <a:lnTo>
                    <a:pt x="707" y="218"/>
                  </a:lnTo>
                  <a:lnTo>
                    <a:pt x="713" y="231"/>
                  </a:lnTo>
                  <a:lnTo>
                    <a:pt x="719" y="246"/>
                  </a:lnTo>
                  <a:lnTo>
                    <a:pt x="725" y="261"/>
                  </a:lnTo>
                  <a:lnTo>
                    <a:pt x="730" y="275"/>
                  </a:lnTo>
                  <a:lnTo>
                    <a:pt x="731" y="285"/>
                  </a:lnTo>
                  <a:lnTo>
                    <a:pt x="734" y="303"/>
                  </a:lnTo>
                  <a:lnTo>
                    <a:pt x="736" y="320"/>
                  </a:lnTo>
                  <a:lnTo>
                    <a:pt x="739" y="341"/>
                  </a:lnTo>
                  <a:lnTo>
                    <a:pt x="739" y="351"/>
                  </a:lnTo>
                  <a:lnTo>
                    <a:pt x="740" y="369"/>
                  </a:lnTo>
                  <a:lnTo>
                    <a:pt x="742" y="2841"/>
                  </a:lnTo>
                </a:path>
              </a:pathLst>
            </a:custGeom>
            <a:noFill/>
            <a:ln w="12700" cap="flat" cmpd="sng">
              <a:solidFill>
                <a:schemeClr val="tx1"/>
              </a:solidFill>
              <a:prstDash val="solid"/>
              <a:round/>
              <a:headEnd/>
              <a:tailEnd/>
            </a:ln>
            <a:effectLst/>
          </p:spPr>
          <p:txBody>
            <a:bodyPr wrap="none" anchor="ctr"/>
            <a:lstStyle/>
            <a:p>
              <a:endParaRPr lang="en-US"/>
            </a:p>
          </p:txBody>
        </p:sp>
        <p:sp>
          <p:nvSpPr>
            <p:cNvPr id="9" name="Freeform 825"/>
            <p:cNvSpPr>
              <a:spLocks noChangeAspect="1"/>
            </p:cNvSpPr>
            <p:nvPr/>
          </p:nvSpPr>
          <p:spPr bwMode="auto">
            <a:xfrm>
              <a:off x="2208" y="1008"/>
              <a:ext cx="0" cy="152"/>
            </a:xfrm>
            <a:custGeom>
              <a:avLst/>
              <a:gdLst/>
              <a:ahLst/>
              <a:cxnLst>
                <a:cxn ang="0">
                  <a:pos x="0" y="0"/>
                </a:cxn>
                <a:cxn ang="0">
                  <a:pos x="0" y="2838"/>
                </a:cxn>
              </a:cxnLst>
              <a:rect l="0" t="0" r="r" b="b"/>
              <a:pathLst>
                <a:path w="1" h="2838">
                  <a:moveTo>
                    <a:pt x="0" y="0"/>
                  </a:moveTo>
                  <a:lnTo>
                    <a:pt x="0" y="2838"/>
                  </a:lnTo>
                </a:path>
              </a:pathLst>
            </a:custGeom>
            <a:noFill/>
            <a:ln w="12700" cap="flat" cmpd="sng">
              <a:solidFill>
                <a:schemeClr val="tx1"/>
              </a:solidFill>
              <a:prstDash val="solid"/>
              <a:round/>
              <a:headEnd type="none" w="med" len="med"/>
              <a:tailEnd type="none" w="med" len="med"/>
            </a:ln>
            <a:effectLst/>
          </p:spPr>
          <p:txBody>
            <a:bodyPr wrap="none" anchor="ctr"/>
            <a:lstStyle/>
            <a:p>
              <a:endParaRPr lang="en-US"/>
            </a:p>
          </p:txBody>
        </p:sp>
      </p:grpSp>
      <p:grpSp>
        <p:nvGrpSpPr>
          <p:cNvPr id="10" name="Group 835"/>
          <p:cNvGrpSpPr>
            <a:grpSpLocks/>
          </p:cNvGrpSpPr>
          <p:nvPr/>
        </p:nvGrpSpPr>
        <p:grpSpPr bwMode="auto">
          <a:xfrm>
            <a:off x="4689994" y="263225"/>
            <a:ext cx="150813" cy="290513"/>
            <a:chOff x="2484" y="1782"/>
            <a:chExt cx="95" cy="183"/>
          </a:xfrm>
        </p:grpSpPr>
        <p:sp>
          <p:nvSpPr>
            <p:cNvPr id="11" name="Line 836"/>
            <p:cNvSpPr>
              <a:spLocks noChangeAspect="1" noChangeShapeType="1"/>
            </p:cNvSpPr>
            <p:nvPr/>
          </p:nvSpPr>
          <p:spPr bwMode="auto">
            <a:xfrm>
              <a:off x="2532" y="1782"/>
              <a:ext cx="0" cy="150"/>
            </a:xfrm>
            <a:prstGeom prst="line">
              <a:avLst/>
            </a:prstGeom>
            <a:noFill/>
            <a:ln w="12700">
              <a:solidFill>
                <a:schemeClr val="tx1"/>
              </a:solidFill>
              <a:round/>
              <a:headEnd type="none" w="sm" len="sm"/>
              <a:tailEnd type="none" w="sm" len="sm"/>
            </a:ln>
            <a:effectLst/>
          </p:spPr>
          <p:txBody>
            <a:bodyPr lIns="0" tIns="0" rIns="0" bIns="0" anchor="ctr" anchorCtr="1">
              <a:spAutoFit/>
            </a:bodyPr>
            <a:lstStyle/>
            <a:p>
              <a:endParaRPr lang="en-US"/>
            </a:p>
          </p:txBody>
        </p:sp>
        <p:sp>
          <p:nvSpPr>
            <p:cNvPr id="12" name="Freeform 837"/>
            <p:cNvSpPr>
              <a:spLocks noChangeAspect="1"/>
            </p:cNvSpPr>
            <p:nvPr/>
          </p:nvSpPr>
          <p:spPr bwMode="auto">
            <a:xfrm>
              <a:off x="2484" y="1931"/>
              <a:ext cx="95" cy="34"/>
            </a:xfrm>
            <a:custGeom>
              <a:avLst/>
              <a:gdLst/>
              <a:ahLst/>
              <a:cxnLst>
                <a:cxn ang="0">
                  <a:pos x="0" y="922"/>
                </a:cxn>
                <a:cxn ang="0">
                  <a:pos x="1850" y="922"/>
                </a:cxn>
                <a:cxn ang="0">
                  <a:pos x="1848" y="850"/>
                </a:cxn>
                <a:cxn ang="0">
                  <a:pos x="1839" y="778"/>
                </a:cxn>
                <a:cxn ang="0">
                  <a:pos x="1826" y="700"/>
                </a:cxn>
                <a:cxn ang="0">
                  <a:pos x="1793" y="597"/>
                </a:cxn>
                <a:cxn ang="0">
                  <a:pos x="1749" y="501"/>
                </a:cxn>
                <a:cxn ang="0">
                  <a:pos x="1692" y="406"/>
                </a:cxn>
                <a:cxn ang="0">
                  <a:pos x="1632" y="324"/>
                </a:cxn>
                <a:cxn ang="0">
                  <a:pos x="1556" y="244"/>
                </a:cxn>
                <a:cxn ang="0">
                  <a:pos x="1458" y="168"/>
                </a:cxn>
                <a:cxn ang="0">
                  <a:pos x="1355" y="105"/>
                </a:cxn>
                <a:cxn ang="0">
                  <a:pos x="1253" y="58"/>
                </a:cxn>
                <a:cxn ang="0">
                  <a:pos x="1170" y="31"/>
                </a:cxn>
                <a:cxn ang="0">
                  <a:pos x="1077" y="12"/>
                </a:cxn>
                <a:cxn ang="0">
                  <a:pos x="1002" y="4"/>
                </a:cxn>
                <a:cxn ang="0">
                  <a:pos x="926" y="0"/>
                </a:cxn>
                <a:cxn ang="0">
                  <a:pos x="849" y="1"/>
                </a:cxn>
                <a:cxn ang="0">
                  <a:pos x="777" y="10"/>
                </a:cxn>
                <a:cxn ang="0">
                  <a:pos x="687" y="30"/>
                </a:cxn>
                <a:cxn ang="0">
                  <a:pos x="600" y="60"/>
                </a:cxn>
                <a:cxn ang="0">
                  <a:pos x="498" y="106"/>
                </a:cxn>
                <a:cxn ang="0">
                  <a:pos x="398" y="168"/>
                </a:cxn>
                <a:cxn ang="0">
                  <a:pos x="300" y="243"/>
                </a:cxn>
                <a:cxn ang="0">
                  <a:pos x="222" y="322"/>
                </a:cxn>
                <a:cxn ang="0">
                  <a:pos x="158" y="405"/>
                </a:cxn>
                <a:cxn ang="0">
                  <a:pos x="105" y="499"/>
                </a:cxn>
                <a:cxn ang="0">
                  <a:pos x="62" y="594"/>
                </a:cxn>
                <a:cxn ang="0">
                  <a:pos x="30" y="699"/>
                </a:cxn>
                <a:cxn ang="0">
                  <a:pos x="14" y="775"/>
                </a:cxn>
                <a:cxn ang="0">
                  <a:pos x="5" y="853"/>
                </a:cxn>
                <a:cxn ang="0">
                  <a:pos x="0" y="922"/>
                </a:cxn>
              </a:cxnLst>
              <a:rect l="0" t="0" r="r" b="b"/>
              <a:pathLst>
                <a:path w="1850" h="922">
                  <a:moveTo>
                    <a:pt x="0" y="922"/>
                  </a:moveTo>
                  <a:lnTo>
                    <a:pt x="1850" y="922"/>
                  </a:lnTo>
                  <a:lnTo>
                    <a:pt x="1848" y="850"/>
                  </a:lnTo>
                  <a:lnTo>
                    <a:pt x="1839" y="778"/>
                  </a:lnTo>
                  <a:lnTo>
                    <a:pt x="1826" y="700"/>
                  </a:lnTo>
                  <a:lnTo>
                    <a:pt x="1793" y="597"/>
                  </a:lnTo>
                  <a:lnTo>
                    <a:pt x="1749" y="501"/>
                  </a:lnTo>
                  <a:lnTo>
                    <a:pt x="1692" y="406"/>
                  </a:lnTo>
                  <a:lnTo>
                    <a:pt x="1632" y="324"/>
                  </a:lnTo>
                  <a:lnTo>
                    <a:pt x="1556" y="244"/>
                  </a:lnTo>
                  <a:lnTo>
                    <a:pt x="1458" y="168"/>
                  </a:lnTo>
                  <a:lnTo>
                    <a:pt x="1355" y="105"/>
                  </a:lnTo>
                  <a:lnTo>
                    <a:pt x="1253" y="58"/>
                  </a:lnTo>
                  <a:lnTo>
                    <a:pt x="1170" y="31"/>
                  </a:lnTo>
                  <a:lnTo>
                    <a:pt x="1077" y="12"/>
                  </a:lnTo>
                  <a:lnTo>
                    <a:pt x="1002" y="4"/>
                  </a:lnTo>
                  <a:lnTo>
                    <a:pt x="926" y="0"/>
                  </a:lnTo>
                  <a:lnTo>
                    <a:pt x="849" y="1"/>
                  </a:lnTo>
                  <a:lnTo>
                    <a:pt x="777" y="10"/>
                  </a:lnTo>
                  <a:lnTo>
                    <a:pt x="687" y="30"/>
                  </a:lnTo>
                  <a:lnTo>
                    <a:pt x="600" y="60"/>
                  </a:lnTo>
                  <a:lnTo>
                    <a:pt x="498" y="106"/>
                  </a:lnTo>
                  <a:lnTo>
                    <a:pt x="398" y="168"/>
                  </a:lnTo>
                  <a:lnTo>
                    <a:pt x="300" y="243"/>
                  </a:lnTo>
                  <a:lnTo>
                    <a:pt x="222" y="322"/>
                  </a:lnTo>
                  <a:lnTo>
                    <a:pt x="158" y="405"/>
                  </a:lnTo>
                  <a:lnTo>
                    <a:pt x="105" y="499"/>
                  </a:lnTo>
                  <a:lnTo>
                    <a:pt x="62" y="594"/>
                  </a:lnTo>
                  <a:lnTo>
                    <a:pt x="30" y="699"/>
                  </a:lnTo>
                  <a:lnTo>
                    <a:pt x="14" y="775"/>
                  </a:lnTo>
                  <a:lnTo>
                    <a:pt x="5" y="853"/>
                  </a:lnTo>
                  <a:lnTo>
                    <a:pt x="0" y="922"/>
                  </a:lnTo>
                  <a:close/>
                </a:path>
              </a:pathLst>
            </a:custGeom>
            <a:noFill/>
            <a:ln w="12700" cap="flat" cmpd="sng">
              <a:solidFill>
                <a:schemeClr val="tx1"/>
              </a:solidFill>
              <a:prstDash val="solid"/>
              <a:round/>
              <a:headEnd/>
              <a:tailEnd/>
            </a:ln>
            <a:effectLst/>
          </p:spPr>
          <p:txBody>
            <a:bodyPr wrap="none" anchor="ctr"/>
            <a:lstStyle/>
            <a:p>
              <a:endParaRPr lang="en-US"/>
            </a:p>
          </p:txBody>
        </p:sp>
        <p:sp>
          <p:nvSpPr>
            <p:cNvPr id="13" name="Freeform 838"/>
            <p:cNvSpPr>
              <a:spLocks noChangeAspect="1"/>
            </p:cNvSpPr>
            <p:nvPr/>
          </p:nvSpPr>
          <p:spPr bwMode="auto">
            <a:xfrm>
              <a:off x="2512" y="1782"/>
              <a:ext cx="40" cy="152"/>
            </a:xfrm>
            <a:custGeom>
              <a:avLst/>
              <a:gdLst/>
              <a:ahLst/>
              <a:cxnLst>
                <a:cxn ang="0">
                  <a:pos x="1" y="368"/>
                </a:cxn>
                <a:cxn ang="0">
                  <a:pos x="2" y="344"/>
                </a:cxn>
                <a:cxn ang="0">
                  <a:pos x="8" y="296"/>
                </a:cxn>
                <a:cxn ang="0">
                  <a:pos x="17" y="263"/>
                </a:cxn>
                <a:cxn ang="0">
                  <a:pos x="26" y="234"/>
                </a:cxn>
                <a:cxn ang="0">
                  <a:pos x="41" y="204"/>
                </a:cxn>
                <a:cxn ang="0">
                  <a:pos x="61" y="170"/>
                </a:cxn>
                <a:cxn ang="0">
                  <a:pos x="80" y="143"/>
                </a:cxn>
                <a:cxn ang="0">
                  <a:pos x="104" y="114"/>
                </a:cxn>
                <a:cxn ang="0">
                  <a:pos x="130" y="90"/>
                </a:cxn>
                <a:cxn ang="0">
                  <a:pos x="154" y="72"/>
                </a:cxn>
                <a:cxn ang="0">
                  <a:pos x="176" y="56"/>
                </a:cxn>
                <a:cxn ang="0">
                  <a:pos x="206" y="38"/>
                </a:cxn>
                <a:cxn ang="0">
                  <a:pos x="239" y="24"/>
                </a:cxn>
                <a:cxn ang="0">
                  <a:pos x="275" y="12"/>
                </a:cxn>
                <a:cxn ang="0">
                  <a:pos x="310" y="5"/>
                </a:cxn>
                <a:cxn ang="0">
                  <a:pos x="355" y="0"/>
                </a:cxn>
                <a:cxn ang="0">
                  <a:pos x="388" y="0"/>
                </a:cxn>
                <a:cxn ang="0">
                  <a:pos x="436" y="6"/>
                </a:cxn>
                <a:cxn ang="0">
                  <a:pos x="482" y="17"/>
                </a:cxn>
                <a:cxn ang="0">
                  <a:pos x="517" y="30"/>
                </a:cxn>
                <a:cxn ang="0">
                  <a:pos x="545" y="42"/>
                </a:cxn>
                <a:cxn ang="0">
                  <a:pos x="572" y="59"/>
                </a:cxn>
                <a:cxn ang="0">
                  <a:pos x="592" y="72"/>
                </a:cxn>
                <a:cxn ang="0">
                  <a:pos x="605" y="84"/>
                </a:cxn>
                <a:cxn ang="0">
                  <a:pos x="623" y="101"/>
                </a:cxn>
                <a:cxn ang="0">
                  <a:pos x="640" y="116"/>
                </a:cxn>
                <a:cxn ang="0">
                  <a:pos x="655" y="132"/>
                </a:cxn>
                <a:cxn ang="0">
                  <a:pos x="673" y="158"/>
                </a:cxn>
                <a:cxn ang="0">
                  <a:pos x="689" y="183"/>
                </a:cxn>
                <a:cxn ang="0">
                  <a:pos x="701" y="204"/>
                </a:cxn>
                <a:cxn ang="0">
                  <a:pos x="713" y="231"/>
                </a:cxn>
                <a:cxn ang="0">
                  <a:pos x="725" y="261"/>
                </a:cxn>
                <a:cxn ang="0">
                  <a:pos x="731" y="285"/>
                </a:cxn>
                <a:cxn ang="0">
                  <a:pos x="736" y="320"/>
                </a:cxn>
                <a:cxn ang="0">
                  <a:pos x="739" y="351"/>
                </a:cxn>
                <a:cxn ang="0">
                  <a:pos x="742" y="2841"/>
                </a:cxn>
              </a:cxnLst>
              <a:rect l="0" t="0" r="r" b="b"/>
              <a:pathLst>
                <a:path w="742" h="2841">
                  <a:moveTo>
                    <a:pt x="0" y="2841"/>
                  </a:moveTo>
                  <a:lnTo>
                    <a:pt x="1" y="368"/>
                  </a:lnTo>
                  <a:lnTo>
                    <a:pt x="2" y="367"/>
                  </a:lnTo>
                  <a:lnTo>
                    <a:pt x="2" y="344"/>
                  </a:lnTo>
                  <a:lnTo>
                    <a:pt x="5" y="318"/>
                  </a:lnTo>
                  <a:lnTo>
                    <a:pt x="8" y="296"/>
                  </a:lnTo>
                  <a:lnTo>
                    <a:pt x="13" y="279"/>
                  </a:lnTo>
                  <a:lnTo>
                    <a:pt x="17" y="263"/>
                  </a:lnTo>
                  <a:lnTo>
                    <a:pt x="22" y="248"/>
                  </a:lnTo>
                  <a:lnTo>
                    <a:pt x="26" y="234"/>
                  </a:lnTo>
                  <a:lnTo>
                    <a:pt x="32" y="222"/>
                  </a:lnTo>
                  <a:lnTo>
                    <a:pt x="41" y="204"/>
                  </a:lnTo>
                  <a:lnTo>
                    <a:pt x="50" y="188"/>
                  </a:lnTo>
                  <a:lnTo>
                    <a:pt x="61" y="170"/>
                  </a:lnTo>
                  <a:lnTo>
                    <a:pt x="70" y="158"/>
                  </a:lnTo>
                  <a:lnTo>
                    <a:pt x="80" y="143"/>
                  </a:lnTo>
                  <a:lnTo>
                    <a:pt x="92" y="129"/>
                  </a:lnTo>
                  <a:lnTo>
                    <a:pt x="104" y="114"/>
                  </a:lnTo>
                  <a:lnTo>
                    <a:pt x="119" y="101"/>
                  </a:lnTo>
                  <a:lnTo>
                    <a:pt x="130" y="90"/>
                  </a:lnTo>
                  <a:lnTo>
                    <a:pt x="140" y="81"/>
                  </a:lnTo>
                  <a:lnTo>
                    <a:pt x="154" y="72"/>
                  </a:lnTo>
                  <a:lnTo>
                    <a:pt x="164" y="65"/>
                  </a:lnTo>
                  <a:lnTo>
                    <a:pt x="176" y="56"/>
                  </a:lnTo>
                  <a:lnTo>
                    <a:pt x="193" y="47"/>
                  </a:lnTo>
                  <a:lnTo>
                    <a:pt x="206" y="38"/>
                  </a:lnTo>
                  <a:lnTo>
                    <a:pt x="223" y="32"/>
                  </a:lnTo>
                  <a:lnTo>
                    <a:pt x="239" y="24"/>
                  </a:lnTo>
                  <a:lnTo>
                    <a:pt x="257" y="18"/>
                  </a:lnTo>
                  <a:lnTo>
                    <a:pt x="275" y="12"/>
                  </a:lnTo>
                  <a:lnTo>
                    <a:pt x="290" y="8"/>
                  </a:lnTo>
                  <a:lnTo>
                    <a:pt x="310" y="5"/>
                  </a:lnTo>
                  <a:lnTo>
                    <a:pt x="332" y="2"/>
                  </a:lnTo>
                  <a:lnTo>
                    <a:pt x="355" y="0"/>
                  </a:lnTo>
                  <a:lnTo>
                    <a:pt x="373" y="0"/>
                  </a:lnTo>
                  <a:lnTo>
                    <a:pt x="388" y="0"/>
                  </a:lnTo>
                  <a:lnTo>
                    <a:pt x="410" y="2"/>
                  </a:lnTo>
                  <a:lnTo>
                    <a:pt x="436" y="6"/>
                  </a:lnTo>
                  <a:lnTo>
                    <a:pt x="461" y="11"/>
                  </a:lnTo>
                  <a:lnTo>
                    <a:pt x="482" y="17"/>
                  </a:lnTo>
                  <a:lnTo>
                    <a:pt x="503" y="24"/>
                  </a:lnTo>
                  <a:lnTo>
                    <a:pt x="517" y="30"/>
                  </a:lnTo>
                  <a:lnTo>
                    <a:pt x="530" y="36"/>
                  </a:lnTo>
                  <a:lnTo>
                    <a:pt x="545" y="42"/>
                  </a:lnTo>
                  <a:lnTo>
                    <a:pt x="559" y="51"/>
                  </a:lnTo>
                  <a:lnTo>
                    <a:pt x="572" y="59"/>
                  </a:lnTo>
                  <a:lnTo>
                    <a:pt x="583" y="66"/>
                  </a:lnTo>
                  <a:lnTo>
                    <a:pt x="592" y="72"/>
                  </a:lnTo>
                  <a:lnTo>
                    <a:pt x="598" y="77"/>
                  </a:lnTo>
                  <a:lnTo>
                    <a:pt x="605" y="84"/>
                  </a:lnTo>
                  <a:lnTo>
                    <a:pt x="614" y="92"/>
                  </a:lnTo>
                  <a:lnTo>
                    <a:pt x="623" y="101"/>
                  </a:lnTo>
                  <a:lnTo>
                    <a:pt x="631" y="107"/>
                  </a:lnTo>
                  <a:lnTo>
                    <a:pt x="640" y="116"/>
                  </a:lnTo>
                  <a:lnTo>
                    <a:pt x="647" y="123"/>
                  </a:lnTo>
                  <a:lnTo>
                    <a:pt x="655" y="132"/>
                  </a:lnTo>
                  <a:lnTo>
                    <a:pt x="661" y="143"/>
                  </a:lnTo>
                  <a:lnTo>
                    <a:pt x="673" y="158"/>
                  </a:lnTo>
                  <a:lnTo>
                    <a:pt x="683" y="173"/>
                  </a:lnTo>
                  <a:lnTo>
                    <a:pt x="689" y="183"/>
                  </a:lnTo>
                  <a:lnTo>
                    <a:pt x="695" y="194"/>
                  </a:lnTo>
                  <a:lnTo>
                    <a:pt x="701" y="204"/>
                  </a:lnTo>
                  <a:lnTo>
                    <a:pt x="707" y="218"/>
                  </a:lnTo>
                  <a:lnTo>
                    <a:pt x="713" y="231"/>
                  </a:lnTo>
                  <a:lnTo>
                    <a:pt x="719" y="246"/>
                  </a:lnTo>
                  <a:lnTo>
                    <a:pt x="725" y="261"/>
                  </a:lnTo>
                  <a:lnTo>
                    <a:pt x="730" y="275"/>
                  </a:lnTo>
                  <a:lnTo>
                    <a:pt x="731" y="285"/>
                  </a:lnTo>
                  <a:lnTo>
                    <a:pt x="734" y="303"/>
                  </a:lnTo>
                  <a:lnTo>
                    <a:pt x="736" y="320"/>
                  </a:lnTo>
                  <a:lnTo>
                    <a:pt x="739" y="341"/>
                  </a:lnTo>
                  <a:lnTo>
                    <a:pt x="739" y="351"/>
                  </a:lnTo>
                  <a:lnTo>
                    <a:pt x="740" y="369"/>
                  </a:lnTo>
                  <a:lnTo>
                    <a:pt x="742" y="2841"/>
                  </a:lnTo>
                </a:path>
              </a:pathLst>
            </a:custGeom>
            <a:noFill/>
            <a:ln w="12700" cap="flat" cmpd="sng">
              <a:solidFill>
                <a:schemeClr val="tx1"/>
              </a:solidFill>
              <a:prstDash val="solid"/>
              <a:round/>
              <a:headEnd/>
              <a:tailEnd/>
            </a:ln>
            <a:effectLst/>
          </p:spPr>
          <p:txBody>
            <a:bodyPr wrap="none" anchor="ctr"/>
            <a:lstStyle/>
            <a:p>
              <a:endParaRPr lang="en-US"/>
            </a:p>
          </p:txBody>
        </p:sp>
      </p:grpSp>
      <p:sp>
        <p:nvSpPr>
          <p:cNvPr id="14" name="Text Box 10"/>
          <p:cNvSpPr txBox="1">
            <a:spLocks noChangeArrowheads="1"/>
          </p:cNvSpPr>
          <p:nvPr/>
        </p:nvSpPr>
        <p:spPr bwMode="auto">
          <a:xfrm>
            <a:off x="3759304" y="690055"/>
            <a:ext cx="783868" cy="123111"/>
          </a:xfrm>
          <a:prstGeom prst="rect">
            <a:avLst/>
          </a:prstGeom>
          <a:noFill/>
          <a:ln w="12700">
            <a:noFill/>
            <a:miter lim="800000"/>
            <a:headEnd/>
            <a:tailEnd/>
          </a:ln>
          <a:effectLst/>
        </p:spPr>
        <p:txBody>
          <a:bodyPr wrap="none" lIns="0" tIns="0" rIns="0" bIns="0" anchor="ctr" anchorCtr="1">
            <a:spAutoFit/>
          </a:bodyPr>
          <a:lstStyle/>
          <a:p>
            <a:pPr algn="ctr">
              <a:spcBef>
                <a:spcPct val="0"/>
              </a:spcBef>
              <a:buSzTx/>
            </a:pPr>
            <a:r>
              <a:rPr lang="en-US" sz="800" dirty="0"/>
              <a:t>Theater AD Missile</a:t>
            </a:r>
          </a:p>
        </p:txBody>
      </p:sp>
      <p:sp>
        <p:nvSpPr>
          <p:cNvPr id="15" name="Text Box 11"/>
          <p:cNvSpPr txBox="1">
            <a:spLocks noChangeArrowheads="1"/>
          </p:cNvSpPr>
          <p:nvPr/>
        </p:nvSpPr>
        <p:spPr bwMode="auto">
          <a:xfrm>
            <a:off x="3772127" y="947542"/>
            <a:ext cx="758220" cy="246221"/>
          </a:xfrm>
          <a:prstGeom prst="rect">
            <a:avLst/>
          </a:prstGeom>
          <a:noFill/>
          <a:ln w="12700">
            <a:noFill/>
            <a:miter lim="800000"/>
            <a:headEnd/>
            <a:tailEnd/>
          </a:ln>
          <a:effectLst/>
        </p:spPr>
        <p:txBody>
          <a:bodyPr wrap="none" lIns="0" tIns="0" rIns="0" bIns="0" anchor="ctr" anchorCtr="1">
            <a:spAutoFit/>
          </a:bodyPr>
          <a:lstStyle/>
          <a:p>
            <a:pPr algn="ctr">
              <a:spcBef>
                <a:spcPct val="0"/>
              </a:spcBef>
              <a:buSzTx/>
            </a:pPr>
            <a:r>
              <a:rPr lang="en-US" sz="800" dirty="0" smtClean="0"/>
              <a:t>Surface to Surface</a:t>
            </a:r>
          </a:p>
          <a:p>
            <a:pPr algn="ctr">
              <a:spcBef>
                <a:spcPct val="0"/>
              </a:spcBef>
              <a:buSzTx/>
            </a:pPr>
            <a:r>
              <a:rPr lang="en-US" sz="800" dirty="0" smtClean="0"/>
              <a:t>Missile</a:t>
            </a:r>
            <a:endParaRPr lang="en-US" sz="800" dirty="0"/>
          </a:p>
        </p:txBody>
      </p:sp>
      <p:grpSp>
        <p:nvGrpSpPr>
          <p:cNvPr id="16" name="Group 1069"/>
          <p:cNvGrpSpPr>
            <a:grpSpLocks/>
          </p:cNvGrpSpPr>
          <p:nvPr/>
        </p:nvGrpSpPr>
        <p:grpSpPr bwMode="auto">
          <a:xfrm>
            <a:off x="4680301" y="591762"/>
            <a:ext cx="150812" cy="311150"/>
            <a:chOff x="2474" y="1713"/>
            <a:chExt cx="95" cy="196"/>
          </a:xfrm>
          <a:solidFill>
            <a:schemeClr val="bg1"/>
          </a:solidFill>
        </p:grpSpPr>
        <p:sp>
          <p:nvSpPr>
            <p:cNvPr id="17" name="Text Box 499"/>
            <p:cNvSpPr txBox="1">
              <a:spLocks noChangeArrowheads="1"/>
            </p:cNvSpPr>
            <p:nvPr/>
          </p:nvSpPr>
          <p:spPr bwMode="auto">
            <a:xfrm>
              <a:off x="2499" y="1832"/>
              <a:ext cx="46" cy="77"/>
            </a:xfrm>
            <a:prstGeom prst="rect">
              <a:avLst/>
            </a:prstGeom>
            <a:grpFill/>
            <a:ln w="12700">
              <a:solidFill>
                <a:schemeClr val="tx1"/>
              </a:solidFill>
              <a:miter lim="800000"/>
              <a:headEnd/>
              <a:tailEnd/>
            </a:ln>
            <a:effectLst/>
          </p:spPr>
          <p:txBody>
            <a:bodyPr wrap="none" lIns="0" tIns="0" rIns="0" bIns="0" anchor="ctr" anchorCtr="1">
              <a:spAutoFit/>
            </a:bodyPr>
            <a:lstStyle/>
            <a:p>
              <a:pPr algn="ctr">
                <a:spcBef>
                  <a:spcPct val="0"/>
                </a:spcBef>
                <a:buSzTx/>
              </a:pPr>
              <a:r>
                <a:rPr lang="en-US" sz="800" dirty="0">
                  <a:latin typeface="Arial Black" pitchFamily="34" charset="0"/>
                </a:rPr>
                <a:t>T</a:t>
              </a:r>
            </a:p>
          </p:txBody>
        </p:sp>
        <p:grpSp>
          <p:nvGrpSpPr>
            <p:cNvPr id="18" name="Group 1053"/>
            <p:cNvGrpSpPr>
              <a:grpSpLocks/>
            </p:cNvGrpSpPr>
            <p:nvPr/>
          </p:nvGrpSpPr>
          <p:grpSpPr bwMode="auto">
            <a:xfrm>
              <a:off x="2474" y="1713"/>
              <a:ext cx="95" cy="114"/>
              <a:chOff x="2482" y="1345"/>
              <a:chExt cx="95" cy="114"/>
            </a:xfrm>
            <a:grpFill/>
          </p:grpSpPr>
          <p:sp>
            <p:nvSpPr>
              <p:cNvPr id="19" name="Line 1054"/>
              <p:cNvSpPr>
                <a:spLocks noChangeAspect="1" noChangeShapeType="1"/>
              </p:cNvSpPr>
              <p:nvPr/>
            </p:nvSpPr>
            <p:spPr bwMode="auto">
              <a:xfrm>
                <a:off x="2530" y="1345"/>
                <a:ext cx="0" cy="81"/>
              </a:xfrm>
              <a:prstGeom prst="line">
                <a:avLst/>
              </a:prstGeom>
              <a:grpFill/>
              <a:ln w="12700">
                <a:solidFill>
                  <a:schemeClr val="tx1"/>
                </a:solidFill>
                <a:round/>
                <a:headEnd type="none" w="sm" len="sm"/>
                <a:tailEnd type="none" w="sm" len="sm"/>
              </a:ln>
              <a:effectLst/>
            </p:spPr>
            <p:txBody>
              <a:bodyPr lIns="0" tIns="0" rIns="0" bIns="0" anchor="ctr" anchorCtr="1">
                <a:spAutoFit/>
              </a:bodyPr>
              <a:lstStyle/>
              <a:p>
                <a:endParaRPr lang="en-US"/>
              </a:p>
            </p:txBody>
          </p:sp>
          <p:sp>
            <p:nvSpPr>
              <p:cNvPr id="20" name="Freeform 1055"/>
              <p:cNvSpPr>
                <a:spLocks noChangeAspect="1"/>
              </p:cNvSpPr>
              <p:nvPr/>
            </p:nvSpPr>
            <p:spPr bwMode="auto">
              <a:xfrm>
                <a:off x="2482" y="1425"/>
                <a:ext cx="95" cy="34"/>
              </a:xfrm>
              <a:custGeom>
                <a:avLst/>
                <a:gdLst/>
                <a:ahLst/>
                <a:cxnLst>
                  <a:cxn ang="0">
                    <a:pos x="0" y="922"/>
                  </a:cxn>
                  <a:cxn ang="0">
                    <a:pos x="1850" y="922"/>
                  </a:cxn>
                  <a:cxn ang="0">
                    <a:pos x="1848" y="850"/>
                  </a:cxn>
                  <a:cxn ang="0">
                    <a:pos x="1839" y="778"/>
                  </a:cxn>
                  <a:cxn ang="0">
                    <a:pos x="1826" y="700"/>
                  </a:cxn>
                  <a:cxn ang="0">
                    <a:pos x="1793" y="597"/>
                  </a:cxn>
                  <a:cxn ang="0">
                    <a:pos x="1749" y="501"/>
                  </a:cxn>
                  <a:cxn ang="0">
                    <a:pos x="1692" y="406"/>
                  </a:cxn>
                  <a:cxn ang="0">
                    <a:pos x="1632" y="324"/>
                  </a:cxn>
                  <a:cxn ang="0">
                    <a:pos x="1556" y="244"/>
                  </a:cxn>
                  <a:cxn ang="0">
                    <a:pos x="1458" y="168"/>
                  </a:cxn>
                  <a:cxn ang="0">
                    <a:pos x="1355" y="105"/>
                  </a:cxn>
                  <a:cxn ang="0">
                    <a:pos x="1253" y="58"/>
                  </a:cxn>
                  <a:cxn ang="0">
                    <a:pos x="1170" y="31"/>
                  </a:cxn>
                  <a:cxn ang="0">
                    <a:pos x="1077" y="12"/>
                  </a:cxn>
                  <a:cxn ang="0">
                    <a:pos x="1002" y="4"/>
                  </a:cxn>
                  <a:cxn ang="0">
                    <a:pos x="926" y="0"/>
                  </a:cxn>
                  <a:cxn ang="0">
                    <a:pos x="849" y="1"/>
                  </a:cxn>
                  <a:cxn ang="0">
                    <a:pos x="777" y="10"/>
                  </a:cxn>
                  <a:cxn ang="0">
                    <a:pos x="687" y="30"/>
                  </a:cxn>
                  <a:cxn ang="0">
                    <a:pos x="600" y="60"/>
                  </a:cxn>
                  <a:cxn ang="0">
                    <a:pos x="498" y="106"/>
                  </a:cxn>
                  <a:cxn ang="0">
                    <a:pos x="398" y="168"/>
                  </a:cxn>
                  <a:cxn ang="0">
                    <a:pos x="300" y="243"/>
                  </a:cxn>
                  <a:cxn ang="0">
                    <a:pos x="222" y="322"/>
                  </a:cxn>
                  <a:cxn ang="0">
                    <a:pos x="158" y="405"/>
                  </a:cxn>
                  <a:cxn ang="0">
                    <a:pos x="105" y="499"/>
                  </a:cxn>
                  <a:cxn ang="0">
                    <a:pos x="62" y="594"/>
                  </a:cxn>
                  <a:cxn ang="0">
                    <a:pos x="30" y="699"/>
                  </a:cxn>
                  <a:cxn ang="0">
                    <a:pos x="14" y="775"/>
                  </a:cxn>
                  <a:cxn ang="0">
                    <a:pos x="5" y="853"/>
                  </a:cxn>
                  <a:cxn ang="0">
                    <a:pos x="0" y="922"/>
                  </a:cxn>
                </a:cxnLst>
                <a:rect l="0" t="0" r="r" b="b"/>
                <a:pathLst>
                  <a:path w="1850" h="922">
                    <a:moveTo>
                      <a:pt x="0" y="922"/>
                    </a:moveTo>
                    <a:lnTo>
                      <a:pt x="1850" y="922"/>
                    </a:lnTo>
                    <a:lnTo>
                      <a:pt x="1848" y="850"/>
                    </a:lnTo>
                    <a:lnTo>
                      <a:pt x="1839" y="778"/>
                    </a:lnTo>
                    <a:lnTo>
                      <a:pt x="1826" y="700"/>
                    </a:lnTo>
                    <a:lnTo>
                      <a:pt x="1793" y="597"/>
                    </a:lnTo>
                    <a:lnTo>
                      <a:pt x="1749" y="501"/>
                    </a:lnTo>
                    <a:lnTo>
                      <a:pt x="1692" y="406"/>
                    </a:lnTo>
                    <a:lnTo>
                      <a:pt x="1632" y="324"/>
                    </a:lnTo>
                    <a:lnTo>
                      <a:pt x="1556" y="244"/>
                    </a:lnTo>
                    <a:lnTo>
                      <a:pt x="1458" y="168"/>
                    </a:lnTo>
                    <a:lnTo>
                      <a:pt x="1355" y="105"/>
                    </a:lnTo>
                    <a:lnTo>
                      <a:pt x="1253" y="58"/>
                    </a:lnTo>
                    <a:lnTo>
                      <a:pt x="1170" y="31"/>
                    </a:lnTo>
                    <a:lnTo>
                      <a:pt x="1077" y="12"/>
                    </a:lnTo>
                    <a:lnTo>
                      <a:pt x="1002" y="4"/>
                    </a:lnTo>
                    <a:lnTo>
                      <a:pt x="926" y="0"/>
                    </a:lnTo>
                    <a:lnTo>
                      <a:pt x="849" y="1"/>
                    </a:lnTo>
                    <a:lnTo>
                      <a:pt x="777" y="10"/>
                    </a:lnTo>
                    <a:lnTo>
                      <a:pt x="687" y="30"/>
                    </a:lnTo>
                    <a:lnTo>
                      <a:pt x="600" y="60"/>
                    </a:lnTo>
                    <a:lnTo>
                      <a:pt x="498" y="106"/>
                    </a:lnTo>
                    <a:lnTo>
                      <a:pt x="398" y="168"/>
                    </a:lnTo>
                    <a:lnTo>
                      <a:pt x="300" y="243"/>
                    </a:lnTo>
                    <a:lnTo>
                      <a:pt x="222" y="322"/>
                    </a:lnTo>
                    <a:lnTo>
                      <a:pt x="158" y="405"/>
                    </a:lnTo>
                    <a:lnTo>
                      <a:pt x="105" y="499"/>
                    </a:lnTo>
                    <a:lnTo>
                      <a:pt x="62" y="594"/>
                    </a:lnTo>
                    <a:lnTo>
                      <a:pt x="30" y="699"/>
                    </a:lnTo>
                    <a:lnTo>
                      <a:pt x="14" y="775"/>
                    </a:lnTo>
                    <a:lnTo>
                      <a:pt x="5" y="853"/>
                    </a:lnTo>
                    <a:lnTo>
                      <a:pt x="0" y="922"/>
                    </a:lnTo>
                    <a:close/>
                  </a:path>
                </a:pathLst>
              </a:custGeom>
              <a:grpFill/>
              <a:ln w="12700" cap="flat" cmpd="sng">
                <a:solidFill>
                  <a:schemeClr val="tx1"/>
                </a:solidFill>
                <a:prstDash val="solid"/>
                <a:round/>
                <a:headEnd/>
                <a:tailEnd/>
              </a:ln>
              <a:effectLst/>
            </p:spPr>
            <p:txBody>
              <a:bodyPr wrap="none" anchor="ctr"/>
              <a:lstStyle/>
              <a:p>
                <a:endParaRPr lang="en-US"/>
              </a:p>
            </p:txBody>
          </p:sp>
          <p:sp>
            <p:nvSpPr>
              <p:cNvPr id="21" name="Freeform 1056"/>
              <p:cNvSpPr>
                <a:spLocks noChangeAspect="1"/>
              </p:cNvSpPr>
              <p:nvPr/>
            </p:nvSpPr>
            <p:spPr bwMode="auto">
              <a:xfrm>
                <a:off x="2510" y="1345"/>
                <a:ext cx="40" cy="85"/>
              </a:xfrm>
              <a:custGeom>
                <a:avLst/>
                <a:gdLst/>
                <a:ahLst/>
                <a:cxnLst>
                  <a:cxn ang="0">
                    <a:pos x="0" y="20"/>
                  </a:cxn>
                  <a:cxn ang="0">
                    <a:pos x="0" y="18"/>
                  </a:cxn>
                  <a:cxn ang="0">
                    <a:pos x="0" y="16"/>
                  </a:cxn>
                  <a:cxn ang="0">
                    <a:pos x="1" y="14"/>
                  </a:cxn>
                  <a:cxn ang="0">
                    <a:pos x="1" y="13"/>
                  </a:cxn>
                  <a:cxn ang="0">
                    <a:pos x="2" y="11"/>
                  </a:cxn>
                  <a:cxn ang="0">
                    <a:pos x="3" y="9"/>
                  </a:cxn>
                  <a:cxn ang="0">
                    <a:pos x="4" y="8"/>
                  </a:cxn>
                  <a:cxn ang="0">
                    <a:pos x="6" y="6"/>
                  </a:cxn>
                  <a:cxn ang="0">
                    <a:pos x="7" y="5"/>
                  </a:cxn>
                  <a:cxn ang="0">
                    <a:pos x="8" y="4"/>
                  </a:cxn>
                  <a:cxn ang="0">
                    <a:pos x="9" y="3"/>
                  </a:cxn>
                  <a:cxn ang="0">
                    <a:pos x="11" y="2"/>
                  </a:cxn>
                  <a:cxn ang="0">
                    <a:pos x="13" y="1"/>
                  </a:cxn>
                  <a:cxn ang="0">
                    <a:pos x="15" y="1"/>
                  </a:cxn>
                  <a:cxn ang="0">
                    <a:pos x="17" y="0"/>
                  </a:cxn>
                  <a:cxn ang="0">
                    <a:pos x="19" y="0"/>
                  </a:cxn>
                  <a:cxn ang="0">
                    <a:pos x="21" y="0"/>
                  </a:cxn>
                  <a:cxn ang="0">
                    <a:pos x="24" y="0"/>
                  </a:cxn>
                  <a:cxn ang="0">
                    <a:pos x="26" y="1"/>
                  </a:cxn>
                  <a:cxn ang="0">
                    <a:pos x="28" y="2"/>
                  </a:cxn>
                  <a:cxn ang="0">
                    <a:pos x="29" y="2"/>
                  </a:cxn>
                  <a:cxn ang="0">
                    <a:pos x="31" y="3"/>
                  </a:cxn>
                  <a:cxn ang="0">
                    <a:pos x="32" y="4"/>
                  </a:cxn>
                  <a:cxn ang="0">
                    <a:pos x="33" y="4"/>
                  </a:cxn>
                  <a:cxn ang="0">
                    <a:pos x="34" y="5"/>
                  </a:cxn>
                  <a:cxn ang="0">
                    <a:pos x="35" y="6"/>
                  </a:cxn>
                  <a:cxn ang="0">
                    <a:pos x="35" y="7"/>
                  </a:cxn>
                  <a:cxn ang="0">
                    <a:pos x="36" y="8"/>
                  </a:cxn>
                  <a:cxn ang="0">
                    <a:pos x="37" y="10"/>
                  </a:cxn>
                  <a:cxn ang="0">
                    <a:pos x="38" y="11"/>
                  </a:cxn>
                  <a:cxn ang="0">
                    <a:pos x="38" y="12"/>
                  </a:cxn>
                  <a:cxn ang="0">
                    <a:pos x="39" y="14"/>
                  </a:cxn>
                  <a:cxn ang="0">
                    <a:pos x="39" y="15"/>
                  </a:cxn>
                  <a:cxn ang="0">
                    <a:pos x="40" y="17"/>
                  </a:cxn>
                  <a:cxn ang="0">
                    <a:pos x="40" y="19"/>
                  </a:cxn>
                  <a:cxn ang="0">
                    <a:pos x="40" y="85"/>
                  </a:cxn>
                </a:cxnLst>
                <a:rect l="0" t="0" r="r" b="b"/>
                <a:pathLst>
                  <a:path w="40" h="85">
                    <a:moveTo>
                      <a:pt x="0" y="83"/>
                    </a:moveTo>
                    <a:lnTo>
                      <a:pt x="0" y="20"/>
                    </a:lnTo>
                    <a:lnTo>
                      <a:pt x="0" y="20"/>
                    </a:lnTo>
                    <a:lnTo>
                      <a:pt x="0" y="18"/>
                    </a:lnTo>
                    <a:lnTo>
                      <a:pt x="0" y="17"/>
                    </a:lnTo>
                    <a:lnTo>
                      <a:pt x="0" y="16"/>
                    </a:lnTo>
                    <a:lnTo>
                      <a:pt x="1" y="15"/>
                    </a:lnTo>
                    <a:lnTo>
                      <a:pt x="1" y="14"/>
                    </a:lnTo>
                    <a:lnTo>
                      <a:pt x="1" y="13"/>
                    </a:lnTo>
                    <a:lnTo>
                      <a:pt x="1" y="13"/>
                    </a:lnTo>
                    <a:lnTo>
                      <a:pt x="2" y="12"/>
                    </a:lnTo>
                    <a:lnTo>
                      <a:pt x="2" y="11"/>
                    </a:lnTo>
                    <a:lnTo>
                      <a:pt x="3" y="10"/>
                    </a:lnTo>
                    <a:lnTo>
                      <a:pt x="3" y="9"/>
                    </a:lnTo>
                    <a:lnTo>
                      <a:pt x="4" y="8"/>
                    </a:lnTo>
                    <a:lnTo>
                      <a:pt x="4" y="8"/>
                    </a:lnTo>
                    <a:lnTo>
                      <a:pt x="5" y="7"/>
                    </a:lnTo>
                    <a:lnTo>
                      <a:pt x="6" y="6"/>
                    </a:lnTo>
                    <a:lnTo>
                      <a:pt x="6" y="5"/>
                    </a:lnTo>
                    <a:lnTo>
                      <a:pt x="7" y="5"/>
                    </a:lnTo>
                    <a:lnTo>
                      <a:pt x="8" y="4"/>
                    </a:lnTo>
                    <a:lnTo>
                      <a:pt x="8" y="4"/>
                    </a:lnTo>
                    <a:lnTo>
                      <a:pt x="9" y="3"/>
                    </a:lnTo>
                    <a:lnTo>
                      <a:pt x="9" y="3"/>
                    </a:lnTo>
                    <a:lnTo>
                      <a:pt x="10" y="3"/>
                    </a:lnTo>
                    <a:lnTo>
                      <a:pt x="11" y="2"/>
                    </a:lnTo>
                    <a:lnTo>
                      <a:pt x="12" y="2"/>
                    </a:lnTo>
                    <a:lnTo>
                      <a:pt x="13" y="1"/>
                    </a:lnTo>
                    <a:lnTo>
                      <a:pt x="14" y="1"/>
                    </a:lnTo>
                    <a:lnTo>
                      <a:pt x="15" y="1"/>
                    </a:lnTo>
                    <a:lnTo>
                      <a:pt x="16" y="0"/>
                    </a:lnTo>
                    <a:lnTo>
                      <a:pt x="17" y="0"/>
                    </a:lnTo>
                    <a:lnTo>
                      <a:pt x="18" y="0"/>
                    </a:lnTo>
                    <a:lnTo>
                      <a:pt x="19" y="0"/>
                    </a:lnTo>
                    <a:lnTo>
                      <a:pt x="20" y="0"/>
                    </a:lnTo>
                    <a:lnTo>
                      <a:pt x="21" y="0"/>
                    </a:lnTo>
                    <a:lnTo>
                      <a:pt x="22" y="0"/>
                    </a:lnTo>
                    <a:lnTo>
                      <a:pt x="24" y="0"/>
                    </a:lnTo>
                    <a:lnTo>
                      <a:pt x="25" y="1"/>
                    </a:lnTo>
                    <a:lnTo>
                      <a:pt x="26" y="1"/>
                    </a:lnTo>
                    <a:lnTo>
                      <a:pt x="27" y="1"/>
                    </a:lnTo>
                    <a:lnTo>
                      <a:pt x="28" y="2"/>
                    </a:lnTo>
                    <a:lnTo>
                      <a:pt x="29" y="2"/>
                    </a:lnTo>
                    <a:lnTo>
                      <a:pt x="29" y="2"/>
                    </a:lnTo>
                    <a:lnTo>
                      <a:pt x="30" y="3"/>
                    </a:lnTo>
                    <a:lnTo>
                      <a:pt x="31" y="3"/>
                    </a:lnTo>
                    <a:lnTo>
                      <a:pt x="31" y="4"/>
                    </a:lnTo>
                    <a:lnTo>
                      <a:pt x="32" y="4"/>
                    </a:lnTo>
                    <a:lnTo>
                      <a:pt x="32" y="4"/>
                    </a:lnTo>
                    <a:lnTo>
                      <a:pt x="33" y="4"/>
                    </a:lnTo>
                    <a:lnTo>
                      <a:pt x="33" y="5"/>
                    </a:lnTo>
                    <a:lnTo>
                      <a:pt x="34" y="5"/>
                    </a:lnTo>
                    <a:lnTo>
                      <a:pt x="34" y="6"/>
                    </a:lnTo>
                    <a:lnTo>
                      <a:pt x="35" y="6"/>
                    </a:lnTo>
                    <a:lnTo>
                      <a:pt x="35" y="7"/>
                    </a:lnTo>
                    <a:lnTo>
                      <a:pt x="35" y="7"/>
                    </a:lnTo>
                    <a:lnTo>
                      <a:pt x="36" y="8"/>
                    </a:lnTo>
                    <a:lnTo>
                      <a:pt x="36" y="8"/>
                    </a:lnTo>
                    <a:lnTo>
                      <a:pt x="37" y="9"/>
                    </a:lnTo>
                    <a:lnTo>
                      <a:pt x="37" y="10"/>
                    </a:lnTo>
                    <a:lnTo>
                      <a:pt x="37" y="10"/>
                    </a:lnTo>
                    <a:lnTo>
                      <a:pt x="38" y="11"/>
                    </a:lnTo>
                    <a:lnTo>
                      <a:pt x="38" y="12"/>
                    </a:lnTo>
                    <a:lnTo>
                      <a:pt x="38" y="12"/>
                    </a:lnTo>
                    <a:lnTo>
                      <a:pt x="39" y="13"/>
                    </a:lnTo>
                    <a:lnTo>
                      <a:pt x="39" y="14"/>
                    </a:lnTo>
                    <a:lnTo>
                      <a:pt x="39" y="15"/>
                    </a:lnTo>
                    <a:lnTo>
                      <a:pt x="39" y="15"/>
                    </a:lnTo>
                    <a:lnTo>
                      <a:pt x="40" y="16"/>
                    </a:lnTo>
                    <a:lnTo>
                      <a:pt x="40" y="17"/>
                    </a:lnTo>
                    <a:lnTo>
                      <a:pt x="40" y="18"/>
                    </a:lnTo>
                    <a:lnTo>
                      <a:pt x="40" y="19"/>
                    </a:lnTo>
                    <a:lnTo>
                      <a:pt x="40" y="20"/>
                    </a:lnTo>
                    <a:lnTo>
                      <a:pt x="40" y="85"/>
                    </a:lnTo>
                  </a:path>
                </a:pathLst>
              </a:custGeom>
              <a:grpFill/>
              <a:ln w="12700" cap="flat" cmpd="sng">
                <a:solidFill>
                  <a:schemeClr val="tx1"/>
                </a:solidFill>
                <a:prstDash val="solid"/>
                <a:round/>
                <a:headEnd/>
                <a:tailEnd/>
              </a:ln>
              <a:effectLst/>
            </p:spPr>
            <p:txBody>
              <a:bodyPr wrap="none" anchor="ctr"/>
              <a:lstStyle/>
              <a:p>
                <a:endParaRPr lang="en-US"/>
              </a:p>
            </p:txBody>
          </p:sp>
        </p:grpSp>
      </p:grpSp>
      <p:grpSp>
        <p:nvGrpSpPr>
          <p:cNvPr id="22" name="Group 1140"/>
          <p:cNvGrpSpPr>
            <a:grpSpLocks/>
          </p:cNvGrpSpPr>
          <p:nvPr/>
        </p:nvGrpSpPr>
        <p:grpSpPr bwMode="auto">
          <a:xfrm>
            <a:off x="4732857" y="933337"/>
            <a:ext cx="63500" cy="241300"/>
            <a:chOff x="2180" y="2096"/>
            <a:chExt cx="40" cy="152"/>
          </a:xfrm>
          <a:solidFill>
            <a:schemeClr val="bg1"/>
          </a:solidFill>
        </p:grpSpPr>
        <p:sp>
          <p:nvSpPr>
            <p:cNvPr id="23" name="Freeform 1141"/>
            <p:cNvSpPr>
              <a:spLocks noChangeAspect="1"/>
            </p:cNvSpPr>
            <p:nvPr/>
          </p:nvSpPr>
          <p:spPr bwMode="auto">
            <a:xfrm>
              <a:off x="2180" y="2096"/>
              <a:ext cx="40" cy="152"/>
            </a:xfrm>
            <a:custGeom>
              <a:avLst/>
              <a:gdLst/>
              <a:ahLst/>
              <a:cxnLst>
                <a:cxn ang="0">
                  <a:pos x="1" y="368"/>
                </a:cxn>
                <a:cxn ang="0">
                  <a:pos x="2" y="344"/>
                </a:cxn>
                <a:cxn ang="0">
                  <a:pos x="8" y="296"/>
                </a:cxn>
                <a:cxn ang="0">
                  <a:pos x="17" y="263"/>
                </a:cxn>
                <a:cxn ang="0">
                  <a:pos x="26" y="234"/>
                </a:cxn>
                <a:cxn ang="0">
                  <a:pos x="41" y="204"/>
                </a:cxn>
                <a:cxn ang="0">
                  <a:pos x="61" y="170"/>
                </a:cxn>
                <a:cxn ang="0">
                  <a:pos x="80" y="143"/>
                </a:cxn>
                <a:cxn ang="0">
                  <a:pos x="104" y="114"/>
                </a:cxn>
                <a:cxn ang="0">
                  <a:pos x="130" y="90"/>
                </a:cxn>
                <a:cxn ang="0">
                  <a:pos x="154" y="72"/>
                </a:cxn>
                <a:cxn ang="0">
                  <a:pos x="176" y="56"/>
                </a:cxn>
                <a:cxn ang="0">
                  <a:pos x="206" y="38"/>
                </a:cxn>
                <a:cxn ang="0">
                  <a:pos x="239" y="24"/>
                </a:cxn>
                <a:cxn ang="0">
                  <a:pos x="275" y="12"/>
                </a:cxn>
                <a:cxn ang="0">
                  <a:pos x="310" y="5"/>
                </a:cxn>
                <a:cxn ang="0">
                  <a:pos x="355" y="0"/>
                </a:cxn>
                <a:cxn ang="0">
                  <a:pos x="388" y="0"/>
                </a:cxn>
                <a:cxn ang="0">
                  <a:pos x="436" y="6"/>
                </a:cxn>
                <a:cxn ang="0">
                  <a:pos x="482" y="17"/>
                </a:cxn>
                <a:cxn ang="0">
                  <a:pos x="517" y="30"/>
                </a:cxn>
                <a:cxn ang="0">
                  <a:pos x="545" y="42"/>
                </a:cxn>
                <a:cxn ang="0">
                  <a:pos x="572" y="59"/>
                </a:cxn>
                <a:cxn ang="0">
                  <a:pos x="592" y="72"/>
                </a:cxn>
                <a:cxn ang="0">
                  <a:pos x="605" y="84"/>
                </a:cxn>
                <a:cxn ang="0">
                  <a:pos x="623" y="101"/>
                </a:cxn>
                <a:cxn ang="0">
                  <a:pos x="640" y="116"/>
                </a:cxn>
                <a:cxn ang="0">
                  <a:pos x="655" y="132"/>
                </a:cxn>
                <a:cxn ang="0">
                  <a:pos x="673" y="158"/>
                </a:cxn>
                <a:cxn ang="0">
                  <a:pos x="689" y="183"/>
                </a:cxn>
                <a:cxn ang="0">
                  <a:pos x="701" y="204"/>
                </a:cxn>
                <a:cxn ang="0">
                  <a:pos x="713" y="231"/>
                </a:cxn>
                <a:cxn ang="0">
                  <a:pos x="725" y="261"/>
                </a:cxn>
                <a:cxn ang="0">
                  <a:pos x="731" y="285"/>
                </a:cxn>
                <a:cxn ang="0">
                  <a:pos x="736" y="320"/>
                </a:cxn>
                <a:cxn ang="0">
                  <a:pos x="739" y="351"/>
                </a:cxn>
                <a:cxn ang="0">
                  <a:pos x="742" y="2841"/>
                </a:cxn>
              </a:cxnLst>
              <a:rect l="0" t="0" r="r" b="b"/>
              <a:pathLst>
                <a:path w="742" h="2841">
                  <a:moveTo>
                    <a:pt x="0" y="2841"/>
                  </a:moveTo>
                  <a:lnTo>
                    <a:pt x="1" y="368"/>
                  </a:lnTo>
                  <a:lnTo>
                    <a:pt x="2" y="367"/>
                  </a:lnTo>
                  <a:lnTo>
                    <a:pt x="2" y="344"/>
                  </a:lnTo>
                  <a:lnTo>
                    <a:pt x="5" y="318"/>
                  </a:lnTo>
                  <a:lnTo>
                    <a:pt x="8" y="296"/>
                  </a:lnTo>
                  <a:lnTo>
                    <a:pt x="13" y="279"/>
                  </a:lnTo>
                  <a:lnTo>
                    <a:pt x="17" y="263"/>
                  </a:lnTo>
                  <a:lnTo>
                    <a:pt x="22" y="248"/>
                  </a:lnTo>
                  <a:lnTo>
                    <a:pt x="26" y="234"/>
                  </a:lnTo>
                  <a:lnTo>
                    <a:pt x="32" y="222"/>
                  </a:lnTo>
                  <a:lnTo>
                    <a:pt x="41" y="204"/>
                  </a:lnTo>
                  <a:lnTo>
                    <a:pt x="50" y="188"/>
                  </a:lnTo>
                  <a:lnTo>
                    <a:pt x="61" y="170"/>
                  </a:lnTo>
                  <a:lnTo>
                    <a:pt x="70" y="158"/>
                  </a:lnTo>
                  <a:lnTo>
                    <a:pt x="80" y="143"/>
                  </a:lnTo>
                  <a:lnTo>
                    <a:pt x="92" y="129"/>
                  </a:lnTo>
                  <a:lnTo>
                    <a:pt x="104" y="114"/>
                  </a:lnTo>
                  <a:lnTo>
                    <a:pt x="119" y="101"/>
                  </a:lnTo>
                  <a:lnTo>
                    <a:pt x="130" y="90"/>
                  </a:lnTo>
                  <a:lnTo>
                    <a:pt x="140" y="81"/>
                  </a:lnTo>
                  <a:lnTo>
                    <a:pt x="154" y="72"/>
                  </a:lnTo>
                  <a:lnTo>
                    <a:pt x="164" y="65"/>
                  </a:lnTo>
                  <a:lnTo>
                    <a:pt x="176" y="56"/>
                  </a:lnTo>
                  <a:lnTo>
                    <a:pt x="193" y="47"/>
                  </a:lnTo>
                  <a:lnTo>
                    <a:pt x="206" y="38"/>
                  </a:lnTo>
                  <a:lnTo>
                    <a:pt x="223" y="32"/>
                  </a:lnTo>
                  <a:lnTo>
                    <a:pt x="239" y="24"/>
                  </a:lnTo>
                  <a:lnTo>
                    <a:pt x="257" y="18"/>
                  </a:lnTo>
                  <a:lnTo>
                    <a:pt x="275" y="12"/>
                  </a:lnTo>
                  <a:lnTo>
                    <a:pt x="290" y="8"/>
                  </a:lnTo>
                  <a:lnTo>
                    <a:pt x="310" y="5"/>
                  </a:lnTo>
                  <a:lnTo>
                    <a:pt x="332" y="2"/>
                  </a:lnTo>
                  <a:lnTo>
                    <a:pt x="355" y="0"/>
                  </a:lnTo>
                  <a:lnTo>
                    <a:pt x="373" y="0"/>
                  </a:lnTo>
                  <a:lnTo>
                    <a:pt x="388" y="0"/>
                  </a:lnTo>
                  <a:lnTo>
                    <a:pt x="410" y="2"/>
                  </a:lnTo>
                  <a:lnTo>
                    <a:pt x="436" y="6"/>
                  </a:lnTo>
                  <a:lnTo>
                    <a:pt x="461" y="11"/>
                  </a:lnTo>
                  <a:lnTo>
                    <a:pt x="482" y="17"/>
                  </a:lnTo>
                  <a:lnTo>
                    <a:pt x="503" y="24"/>
                  </a:lnTo>
                  <a:lnTo>
                    <a:pt x="517" y="30"/>
                  </a:lnTo>
                  <a:lnTo>
                    <a:pt x="530" y="36"/>
                  </a:lnTo>
                  <a:lnTo>
                    <a:pt x="545" y="42"/>
                  </a:lnTo>
                  <a:lnTo>
                    <a:pt x="559" y="51"/>
                  </a:lnTo>
                  <a:lnTo>
                    <a:pt x="572" y="59"/>
                  </a:lnTo>
                  <a:lnTo>
                    <a:pt x="583" y="66"/>
                  </a:lnTo>
                  <a:lnTo>
                    <a:pt x="592" y="72"/>
                  </a:lnTo>
                  <a:lnTo>
                    <a:pt x="598" y="77"/>
                  </a:lnTo>
                  <a:lnTo>
                    <a:pt x="605" y="84"/>
                  </a:lnTo>
                  <a:lnTo>
                    <a:pt x="614" y="92"/>
                  </a:lnTo>
                  <a:lnTo>
                    <a:pt x="623" y="101"/>
                  </a:lnTo>
                  <a:lnTo>
                    <a:pt x="631" y="107"/>
                  </a:lnTo>
                  <a:lnTo>
                    <a:pt x="640" y="116"/>
                  </a:lnTo>
                  <a:lnTo>
                    <a:pt x="647" y="123"/>
                  </a:lnTo>
                  <a:lnTo>
                    <a:pt x="655" y="132"/>
                  </a:lnTo>
                  <a:lnTo>
                    <a:pt x="661" y="143"/>
                  </a:lnTo>
                  <a:lnTo>
                    <a:pt x="673" y="158"/>
                  </a:lnTo>
                  <a:lnTo>
                    <a:pt x="683" y="173"/>
                  </a:lnTo>
                  <a:lnTo>
                    <a:pt x="689" y="183"/>
                  </a:lnTo>
                  <a:lnTo>
                    <a:pt x="695" y="194"/>
                  </a:lnTo>
                  <a:lnTo>
                    <a:pt x="701" y="204"/>
                  </a:lnTo>
                  <a:lnTo>
                    <a:pt x="707" y="218"/>
                  </a:lnTo>
                  <a:lnTo>
                    <a:pt x="713" y="231"/>
                  </a:lnTo>
                  <a:lnTo>
                    <a:pt x="719" y="246"/>
                  </a:lnTo>
                  <a:lnTo>
                    <a:pt x="725" y="261"/>
                  </a:lnTo>
                  <a:lnTo>
                    <a:pt x="730" y="275"/>
                  </a:lnTo>
                  <a:lnTo>
                    <a:pt x="731" y="285"/>
                  </a:lnTo>
                  <a:lnTo>
                    <a:pt x="734" y="303"/>
                  </a:lnTo>
                  <a:lnTo>
                    <a:pt x="736" y="320"/>
                  </a:lnTo>
                  <a:lnTo>
                    <a:pt x="739" y="341"/>
                  </a:lnTo>
                  <a:lnTo>
                    <a:pt x="739" y="351"/>
                  </a:lnTo>
                  <a:lnTo>
                    <a:pt x="740" y="369"/>
                  </a:lnTo>
                  <a:lnTo>
                    <a:pt x="742" y="2841"/>
                  </a:lnTo>
                </a:path>
              </a:pathLst>
            </a:custGeom>
            <a:grpFill/>
            <a:ln w="12700" cap="flat" cmpd="sng">
              <a:solidFill>
                <a:schemeClr val="tx1"/>
              </a:solidFill>
              <a:prstDash val="solid"/>
              <a:round/>
              <a:headEnd/>
              <a:tailEnd/>
            </a:ln>
            <a:effectLst/>
          </p:spPr>
          <p:txBody>
            <a:bodyPr wrap="none" anchor="ctr"/>
            <a:lstStyle/>
            <a:p>
              <a:endParaRPr lang="en-US"/>
            </a:p>
          </p:txBody>
        </p:sp>
        <p:sp>
          <p:nvSpPr>
            <p:cNvPr id="24" name="Freeform 1142"/>
            <p:cNvSpPr>
              <a:spLocks noChangeAspect="1"/>
            </p:cNvSpPr>
            <p:nvPr/>
          </p:nvSpPr>
          <p:spPr bwMode="auto">
            <a:xfrm>
              <a:off x="2200" y="2096"/>
              <a:ext cx="0" cy="152"/>
            </a:xfrm>
            <a:custGeom>
              <a:avLst/>
              <a:gdLst/>
              <a:ahLst/>
              <a:cxnLst>
                <a:cxn ang="0">
                  <a:pos x="0" y="0"/>
                </a:cxn>
                <a:cxn ang="0">
                  <a:pos x="0" y="2838"/>
                </a:cxn>
              </a:cxnLst>
              <a:rect l="0" t="0" r="r" b="b"/>
              <a:pathLst>
                <a:path w="1" h="2838">
                  <a:moveTo>
                    <a:pt x="0" y="0"/>
                  </a:moveTo>
                  <a:lnTo>
                    <a:pt x="0" y="2838"/>
                  </a:lnTo>
                </a:path>
              </a:pathLst>
            </a:custGeom>
            <a:grpFill/>
            <a:ln w="12700" cap="flat" cmpd="sng">
              <a:solidFill>
                <a:schemeClr val="tx1"/>
              </a:solidFill>
              <a:prstDash val="solid"/>
              <a:round/>
              <a:headEnd type="none" w="med" len="med"/>
              <a:tailEnd type="none" w="med" len="med"/>
            </a:ln>
            <a:effectLst/>
          </p:spPr>
          <p:txBody>
            <a:bodyPr wrap="none" anchor="ctr"/>
            <a:lstStyle/>
            <a:p>
              <a:endParaRPr lang="en-US"/>
            </a:p>
          </p:txBody>
        </p:sp>
        <p:sp>
          <p:nvSpPr>
            <p:cNvPr id="25" name="Line 1143"/>
            <p:cNvSpPr>
              <a:spLocks noChangeShapeType="1"/>
            </p:cNvSpPr>
            <p:nvPr/>
          </p:nvSpPr>
          <p:spPr bwMode="auto">
            <a:xfrm>
              <a:off x="2180" y="2244"/>
              <a:ext cx="40" cy="0"/>
            </a:xfrm>
            <a:prstGeom prst="line">
              <a:avLst/>
            </a:prstGeom>
            <a:grpFill/>
            <a:ln w="12700">
              <a:solidFill>
                <a:schemeClr val="tx1"/>
              </a:solidFill>
              <a:round/>
              <a:headEnd/>
              <a:tailEnd/>
            </a:ln>
            <a:effectLst/>
          </p:spPr>
          <p:txBody>
            <a:bodyPr wrap="none" anchor="ctr"/>
            <a:lstStyle/>
            <a:p>
              <a:endParaRPr lang="en-US"/>
            </a:p>
          </p:txBody>
        </p:sp>
      </p:grpSp>
      <p:sp>
        <p:nvSpPr>
          <p:cNvPr id="26" name="Text Box 238"/>
          <p:cNvSpPr txBox="1">
            <a:spLocks noChangeArrowheads="1"/>
          </p:cNvSpPr>
          <p:nvPr/>
        </p:nvSpPr>
        <p:spPr bwMode="auto">
          <a:xfrm>
            <a:off x="3957176" y="1297448"/>
            <a:ext cx="423193" cy="123111"/>
          </a:xfrm>
          <a:prstGeom prst="rect">
            <a:avLst/>
          </a:prstGeom>
          <a:noFill/>
          <a:ln w="12700">
            <a:noFill/>
            <a:miter lim="800000"/>
            <a:headEnd/>
            <a:tailEnd/>
          </a:ln>
          <a:effectLst/>
        </p:spPr>
        <p:txBody>
          <a:bodyPr wrap="none" lIns="0" tIns="0" rIns="0" bIns="0" anchor="ctr" anchorCtr="1">
            <a:spAutoFit/>
          </a:bodyPr>
          <a:lstStyle/>
          <a:p>
            <a:pPr algn="ctr">
              <a:spcBef>
                <a:spcPct val="0"/>
              </a:spcBef>
              <a:buSzTx/>
            </a:pPr>
            <a:r>
              <a:rPr lang="en-US" sz="800" dirty="0"/>
              <a:t>AT </a:t>
            </a:r>
            <a:r>
              <a:rPr lang="en-US" sz="800" dirty="0" smtClean="0"/>
              <a:t>Missile</a:t>
            </a:r>
            <a:endParaRPr lang="en-US" sz="800" dirty="0"/>
          </a:p>
        </p:txBody>
      </p:sp>
      <p:grpSp>
        <p:nvGrpSpPr>
          <p:cNvPr id="27" name="Group 426"/>
          <p:cNvGrpSpPr>
            <a:grpSpLocks/>
          </p:cNvGrpSpPr>
          <p:nvPr/>
        </p:nvGrpSpPr>
        <p:grpSpPr bwMode="auto">
          <a:xfrm>
            <a:off x="4738209" y="1234336"/>
            <a:ext cx="66675" cy="241300"/>
            <a:chOff x="2163" y="1363"/>
            <a:chExt cx="42" cy="152"/>
          </a:xfrm>
        </p:grpSpPr>
        <p:sp>
          <p:nvSpPr>
            <p:cNvPr id="28" name="Freeform 427"/>
            <p:cNvSpPr>
              <a:spLocks noChangeAspect="1"/>
            </p:cNvSpPr>
            <p:nvPr/>
          </p:nvSpPr>
          <p:spPr bwMode="auto">
            <a:xfrm>
              <a:off x="2164" y="1363"/>
              <a:ext cx="40" cy="122"/>
            </a:xfrm>
            <a:custGeom>
              <a:avLst/>
              <a:gdLst/>
              <a:ahLst/>
              <a:cxnLst>
                <a:cxn ang="0">
                  <a:pos x="0" y="20"/>
                </a:cxn>
                <a:cxn ang="0">
                  <a:pos x="0" y="18"/>
                </a:cxn>
                <a:cxn ang="0">
                  <a:pos x="0" y="16"/>
                </a:cxn>
                <a:cxn ang="0">
                  <a:pos x="1" y="14"/>
                </a:cxn>
                <a:cxn ang="0">
                  <a:pos x="1" y="13"/>
                </a:cxn>
                <a:cxn ang="0">
                  <a:pos x="2" y="11"/>
                </a:cxn>
                <a:cxn ang="0">
                  <a:pos x="3" y="9"/>
                </a:cxn>
                <a:cxn ang="0">
                  <a:pos x="4" y="8"/>
                </a:cxn>
                <a:cxn ang="0">
                  <a:pos x="6" y="6"/>
                </a:cxn>
                <a:cxn ang="0">
                  <a:pos x="7" y="5"/>
                </a:cxn>
                <a:cxn ang="0">
                  <a:pos x="8" y="4"/>
                </a:cxn>
                <a:cxn ang="0">
                  <a:pos x="9" y="3"/>
                </a:cxn>
                <a:cxn ang="0">
                  <a:pos x="11" y="2"/>
                </a:cxn>
                <a:cxn ang="0">
                  <a:pos x="13" y="1"/>
                </a:cxn>
                <a:cxn ang="0">
                  <a:pos x="15" y="1"/>
                </a:cxn>
                <a:cxn ang="0">
                  <a:pos x="17" y="0"/>
                </a:cxn>
                <a:cxn ang="0">
                  <a:pos x="19" y="0"/>
                </a:cxn>
                <a:cxn ang="0">
                  <a:pos x="21" y="0"/>
                </a:cxn>
                <a:cxn ang="0">
                  <a:pos x="24" y="0"/>
                </a:cxn>
                <a:cxn ang="0">
                  <a:pos x="26" y="1"/>
                </a:cxn>
                <a:cxn ang="0">
                  <a:pos x="28" y="2"/>
                </a:cxn>
                <a:cxn ang="0">
                  <a:pos x="29" y="2"/>
                </a:cxn>
                <a:cxn ang="0">
                  <a:pos x="31" y="3"/>
                </a:cxn>
                <a:cxn ang="0">
                  <a:pos x="32" y="4"/>
                </a:cxn>
                <a:cxn ang="0">
                  <a:pos x="33" y="4"/>
                </a:cxn>
                <a:cxn ang="0">
                  <a:pos x="34" y="5"/>
                </a:cxn>
                <a:cxn ang="0">
                  <a:pos x="35" y="6"/>
                </a:cxn>
                <a:cxn ang="0">
                  <a:pos x="35" y="7"/>
                </a:cxn>
                <a:cxn ang="0">
                  <a:pos x="36" y="8"/>
                </a:cxn>
                <a:cxn ang="0">
                  <a:pos x="37" y="10"/>
                </a:cxn>
                <a:cxn ang="0">
                  <a:pos x="38" y="11"/>
                </a:cxn>
                <a:cxn ang="0">
                  <a:pos x="38" y="12"/>
                </a:cxn>
                <a:cxn ang="0">
                  <a:pos x="39" y="14"/>
                </a:cxn>
                <a:cxn ang="0">
                  <a:pos x="39" y="15"/>
                </a:cxn>
                <a:cxn ang="0">
                  <a:pos x="40" y="17"/>
                </a:cxn>
                <a:cxn ang="0">
                  <a:pos x="40" y="19"/>
                </a:cxn>
                <a:cxn ang="0">
                  <a:pos x="40" y="122"/>
                </a:cxn>
              </a:cxnLst>
              <a:rect l="0" t="0" r="r" b="b"/>
              <a:pathLst>
                <a:path w="40" h="122">
                  <a:moveTo>
                    <a:pt x="1" y="122"/>
                  </a:moveTo>
                  <a:lnTo>
                    <a:pt x="0" y="20"/>
                  </a:lnTo>
                  <a:lnTo>
                    <a:pt x="0" y="20"/>
                  </a:lnTo>
                  <a:lnTo>
                    <a:pt x="0" y="18"/>
                  </a:lnTo>
                  <a:lnTo>
                    <a:pt x="0" y="17"/>
                  </a:lnTo>
                  <a:lnTo>
                    <a:pt x="0" y="16"/>
                  </a:lnTo>
                  <a:lnTo>
                    <a:pt x="1" y="15"/>
                  </a:lnTo>
                  <a:lnTo>
                    <a:pt x="1" y="14"/>
                  </a:lnTo>
                  <a:lnTo>
                    <a:pt x="1" y="13"/>
                  </a:lnTo>
                  <a:lnTo>
                    <a:pt x="1" y="13"/>
                  </a:lnTo>
                  <a:lnTo>
                    <a:pt x="2" y="12"/>
                  </a:lnTo>
                  <a:lnTo>
                    <a:pt x="2" y="11"/>
                  </a:lnTo>
                  <a:lnTo>
                    <a:pt x="3" y="10"/>
                  </a:lnTo>
                  <a:lnTo>
                    <a:pt x="3" y="9"/>
                  </a:lnTo>
                  <a:lnTo>
                    <a:pt x="4" y="8"/>
                  </a:lnTo>
                  <a:lnTo>
                    <a:pt x="4" y="8"/>
                  </a:lnTo>
                  <a:lnTo>
                    <a:pt x="5" y="7"/>
                  </a:lnTo>
                  <a:lnTo>
                    <a:pt x="6" y="6"/>
                  </a:lnTo>
                  <a:lnTo>
                    <a:pt x="6" y="5"/>
                  </a:lnTo>
                  <a:lnTo>
                    <a:pt x="7" y="5"/>
                  </a:lnTo>
                  <a:lnTo>
                    <a:pt x="8" y="4"/>
                  </a:lnTo>
                  <a:lnTo>
                    <a:pt x="8" y="4"/>
                  </a:lnTo>
                  <a:lnTo>
                    <a:pt x="9" y="3"/>
                  </a:lnTo>
                  <a:lnTo>
                    <a:pt x="9" y="3"/>
                  </a:lnTo>
                  <a:lnTo>
                    <a:pt x="10" y="3"/>
                  </a:lnTo>
                  <a:lnTo>
                    <a:pt x="11" y="2"/>
                  </a:lnTo>
                  <a:lnTo>
                    <a:pt x="12" y="2"/>
                  </a:lnTo>
                  <a:lnTo>
                    <a:pt x="13" y="1"/>
                  </a:lnTo>
                  <a:lnTo>
                    <a:pt x="14" y="1"/>
                  </a:lnTo>
                  <a:lnTo>
                    <a:pt x="15" y="1"/>
                  </a:lnTo>
                  <a:lnTo>
                    <a:pt x="16" y="0"/>
                  </a:lnTo>
                  <a:lnTo>
                    <a:pt x="17" y="0"/>
                  </a:lnTo>
                  <a:lnTo>
                    <a:pt x="18" y="0"/>
                  </a:lnTo>
                  <a:lnTo>
                    <a:pt x="19" y="0"/>
                  </a:lnTo>
                  <a:lnTo>
                    <a:pt x="20" y="0"/>
                  </a:lnTo>
                  <a:lnTo>
                    <a:pt x="21" y="0"/>
                  </a:lnTo>
                  <a:lnTo>
                    <a:pt x="22" y="0"/>
                  </a:lnTo>
                  <a:lnTo>
                    <a:pt x="24" y="0"/>
                  </a:lnTo>
                  <a:lnTo>
                    <a:pt x="25" y="1"/>
                  </a:lnTo>
                  <a:lnTo>
                    <a:pt x="26" y="1"/>
                  </a:lnTo>
                  <a:lnTo>
                    <a:pt x="27" y="1"/>
                  </a:lnTo>
                  <a:lnTo>
                    <a:pt x="28" y="2"/>
                  </a:lnTo>
                  <a:lnTo>
                    <a:pt x="29" y="2"/>
                  </a:lnTo>
                  <a:lnTo>
                    <a:pt x="29" y="2"/>
                  </a:lnTo>
                  <a:lnTo>
                    <a:pt x="30" y="3"/>
                  </a:lnTo>
                  <a:lnTo>
                    <a:pt x="31" y="3"/>
                  </a:lnTo>
                  <a:lnTo>
                    <a:pt x="31" y="4"/>
                  </a:lnTo>
                  <a:lnTo>
                    <a:pt x="32" y="4"/>
                  </a:lnTo>
                  <a:lnTo>
                    <a:pt x="32" y="4"/>
                  </a:lnTo>
                  <a:lnTo>
                    <a:pt x="33" y="4"/>
                  </a:lnTo>
                  <a:lnTo>
                    <a:pt x="33" y="5"/>
                  </a:lnTo>
                  <a:lnTo>
                    <a:pt x="34" y="5"/>
                  </a:lnTo>
                  <a:lnTo>
                    <a:pt x="34" y="6"/>
                  </a:lnTo>
                  <a:lnTo>
                    <a:pt x="35" y="6"/>
                  </a:lnTo>
                  <a:lnTo>
                    <a:pt x="35" y="7"/>
                  </a:lnTo>
                  <a:lnTo>
                    <a:pt x="35" y="7"/>
                  </a:lnTo>
                  <a:lnTo>
                    <a:pt x="36" y="8"/>
                  </a:lnTo>
                  <a:lnTo>
                    <a:pt x="36" y="8"/>
                  </a:lnTo>
                  <a:lnTo>
                    <a:pt x="37" y="9"/>
                  </a:lnTo>
                  <a:lnTo>
                    <a:pt x="37" y="10"/>
                  </a:lnTo>
                  <a:lnTo>
                    <a:pt x="37" y="10"/>
                  </a:lnTo>
                  <a:lnTo>
                    <a:pt x="38" y="11"/>
                  </a:lnTo>
                  <a:lnTo>
                    <a:pt x="38" y="12"/>
                  </a:lnTo>
                  <a:lnTo>
                    <a:pt x="38" y="12"/>
                  </a:lnTo>
                  <a:lnTo>
                    <a:pt x="39" y="13"/>
                  </a:lnTo>
                  <a:lnTo>
                    <a:pt x="39" y="14"/>
                  </a:lnTo>
                  <a:lnTo>
                    <a:pt x="39" y="15"/>
                  </a:lnTo>
                  <a:lnTo>
                    <a:pt x="39" y="15"/>
                  </a:lnTo>
                  <a:lnTo>
                    <a:pt x="40" y="16"/>
                  </a:lnTo>
                  <a:lnTo>
                    <a:pt x="40" y="17"/>
                  </a:lnTo>
                  <a:lnTo>
                    <a:pt x="40" y="18"/>
                  </a:lnTo>
                  <a:lnTo>
                    <a:pt x="40" y="19"/>
                  </a:lnTo>
                  <a:lnTo>
                    <a:pt x="40" y="20"/>
                  </a:lnTo>
                  <a:lnTo>
                    <a:pt x="40" y="122"/>
                  </a:lnTo>
                </a:path>
              </a:pathLst>
            </a:custGeom>
            <a:noFill/>
            <a:ln w="12700" cap="flat" cmpd="sng">
              <a:solidFill>
                <a:schemeClr val="tx1"/>
              </a:solidFill>
              <a:prstDash val="solid"/>
              <a:round/>
              <a:headEnd/>
              <a:tailEnd/>
            </a:ln>
            <a:effectLst/>
          </p:spPr>
          <p:txBody>
            <a:bodyPr wrap="none" anchor="ctr"/>
            <a:lstStyle/>
            <a:p>
              <a:endParaRPr lang="en-US"/>
            </a:p>
          </p:txBody>
        </p:sp>
        <p:grpSp>
          <p:nvGrpSpPr>
            <p:cNvPr id="29" name="Group 428"/>
            <p:cNvGrpSpPr>
              <a:grpSpLocks/>
            </p:cNvGrpSpPr>
            <p:nvPr/>
          </p:nvGrpSpPr>
          <p:grpSpPr bwMode="auto">
            <a:xfrm>
              <a:off x="2163" y="1364"/>
              <a:ext cx="42" cy="151"/>
              <a:chOff x="2113" y="1366"/>
              <a:chExt cx="42" cy="151"/>
            </a:xfrm>
          </p:grpSpPr>
          <p:sp>
            <p:nvSpPr>
              <p:cNvPr id="30" name="Line 429"/>
              <p:cNvSpPr>
                <a:spLocks noChangeAspect="1" noChangeShapeType="1"/>
              </p:cNvSpPr>
              <p:nvPr/>
            </p:nvSpPr>
            <p:spPr bwMode="auto">
              <a:xfrm>
                <a:off x="2134" y="1366"/>
                <a:ext cx="0" cy="135"/>
              </a:xfrm>
              <a:prstGeom prst="line">
                <a:avLst/>
              </a:prstGeom>
              <a:noFill/>
              <a:ln w="12700">
                <a:solidFill>
                  <a:schemeClr val="tx1"/>
                </a:solidFill>
                <a:round/>
                <a:headEnd type="none" w="sm" len="sm"/>
                <a:tailEnd type="none" w="sm" len="sm"/>
              </a:ln>
              <a:effectLst/>
            </p:spPr>
            <p:txBody>
              <a:bodyPr lIns="0" tIns="0" rIns="0" bIns="0" anchor="ctr" anchorCtr="1">
                <a:spAutoFit/>
              </a:bodyPr>
              <a:lstStyle/>
              <a:p>
                <a:endParaRPr lang="en-US"/>
              </a:p>
            </p:txBody>
          </p:sp>
          <p:sp>
            <p:nvSpPr>
              <p:cNvPr id="31" name="Freeform 430"/>
              <p:cNvSpPr>
                <a:spLocks/>
              </p:cNvSpPr>
              <p:nvPr/>
            </p:nvSpPr>
            <p:spPr bwMode="auto">
              <a:xfrm>
                <a:off x="2113" y="1496"/>
                <a:ext cx="42" cy="21"/>
              </a:xfrm>
              <a:custGeom>
                <a:avLst/>
                <a:gdLst/>
                <a:ahLst/>
                <a:cxnLst>
                  <a:cxn ang="0">
                    <a:pos x="0" y="532"/>
                  </a:cxn>
                  <a:cxn ang="0">
                    <a:pos x="310" y="0"/>
                  </a:cxn>
                  <a:cxn ang="0">
                    <a:pos x="618" y="534"/>
                  </a:cxn>
                </a:cxnLst>
                <a:rect l="0" t="0" r="r" b="b"/>
                <a:pathLst>
                  <a:path w="618" h="534">
                    <a:moveTo>
                      <a:pt x="0" y="532"/>
                    </a:moveTo>
                    <a:lnTo>
                      <a:pt x="310" y="0"/>
                    </a:lnTo>
                    <a:lnTo>
                      <a:pt x="618" y="534"/>
                    </a:lnTo>
                  </a:path>
                </a:pathLst>
              </a:custGeom>
              <a:noFill/>
              <a:ln w="12700" cap="flat" cmpd="sng">
                <a:solidFill>
                  <a:schemeClr val="tx1"/>
                </a:solidFill>
                <a:prstDash val="solid"/>
                <a:round/>
                <a:headEnd/>
                <a:tailEnd/>
              </a:ln>
              <a:effectLst/>
            </p:spPr>
            <p:txBody>
              <a:bodyPr lIns="0" tIns="0" rIns="0" bIns="0" anchor="ctr" anchorCtr="1">
                <a:spAutoFit/>
              </a:bodyPr>
              <a:lstStyle/>
              <a:p>
                <a:endParaRPr lang="en-US"/>
              </a:p>
            </p:txBody>
          </p:sp>
        </p:grpSp>
      </p:grpSp>
      <p:sp>
        <p:nvSpPr>
          <p:cNvPr id="32" name="Text Box 76"/>
          <p:cNvSpPr txBox="1">
            <a:spLocks noChangeArrowheads="1"/>
          </p:cNvSpPr>
          <p:nvPr/>
        </p:nvSpPr>
        <p:spPr bwMode="auto">
          <a:xfrm>
            <a:off x="3903165" y="1475233"/>
            <a:ext cx="556242" cy="246221"/>
          </a:xfrm>
          <a:prstGeom prst="rect">
            <a:avLst/>
          </a:prstGeom>
          <a:noFill/>
          <a:ln w="12700">
            <a:noFill/>
            <a:miter lim="800000"/>
            <a:headEnd/>
            <a:tailEnd/>
          </a:ln>
          <a:effectLst/>
        </p:spPr>
        <p:txBody>
          <a:bodyPr wrap="none" lIns="0" tIns="0" rIns="0" bIns="0" anchor="ctr" anchorCtr="1">
            <a:spAutoFit/>
          </a:bodyPr>
          <a:lstStyle/>
          <a:p>
            <a:pPr algn="ctr">
              <a:spcBef>
                <a:spcPct val="0"/>
              </a:spcBef>
              <a:buSzTx/>
            </a:pPr>
            <a:r>
              <a:rPr lang="en-US" sz="800" dirty="0"/>
              <a:t>Single </a:t>
            </a:r>
            <a:r>
              <a:rPr lang="en-US" sz="800" dirty="0" smtClean="0"/>
              <a:t>Rocket</a:t>
            </a:r>
          </a:p>
          <a:p>
            <a:pPr algn="ctr">
              <a:spcBef>
                <a:spcPct val="0"/>
              </a:spcBef>
              <a:buSzTx/>
            </a:pPr>
            <a:r>
              <a:rPr lang="en-US" sz="800" dirty="0" smtClean="0"/>
              <a:t>Launcher</a:t>
            </a:r>
            <a:endParaRPr lang="en-US" sz="800" dirty="0"/>
          </a:p>
        </p:txBody>
      </p:sp>
      <p:grpSp>
        <p:nvGrpSpPr>
          <p:cNvPr id="33" name="Group 181"/>
          <p:cNvGrpSpPr>
            <a:grpSpLocks/>
          </p:cNvGrpSpPr>
          <p:nvPr/>
        </p:nvGrpSpPr>
        <p:grpSpPr bwMode="auto">
          <a:xfrm>
            <a:off x="4745236" y="1517381"/>
            <a:ext cx="66675" cy="238125"/>
            <a:chOff x="2253" y="541"/>
            <a:chExt cx="42" cy="150"/>
          </a:xfrm>
        </p:grpSpPr>
        <p:sp>
          <p:nvSpPr>
            <p:cNvPr id="34" name="Line 182"/>
            <p:cNvSpPr>
              <a:spLocks noChangeAspect="1" noChangeShapeType="1"/>
            </p:cNvSpPr>
            <p:nvPr/>
          </p:nvSpPr>
          <p:spPr bwMode="auto">
            <a:xfrm>
              <a:off x="2274" y="569"/>
              <a:ext cx="0" cy="122"/>
            </a:xfrm>
            <a:prstGeom prst="line">
              <a:avLst/>
            </a:prstGeom>
            <a:noFill/>
            <a:ln w="12700">
              <a:solidFill>
                <a:schemeClr val="tx1"/>
              </a:solidFill>
              <a:round/>
              <a:headEnd type="none" w="sm" len="sm"/>
              <a:tailEnd type="none" w="sm" len="sm"/>
            </a:ln>
            <a:effectLst/>
          </p:spPr>
          <p:txBody>
            <a:bodyPr wrap="none" lIns="0" tIns="0" rIns="0" bIns="0" anchor="ctr" anchorCtr="1">
              <a:spAutoFit/>
            </a:bodyPr>
            <a:lstStyle/>
            <a:p>
              <a:endParaRPr lang="en-US"/>
            </a:p>
          </p:txBody>
        </p:sp>
        <p:grpSp>
          <p:nvGrpSpPr>
            <p:cNvPr id="35" name="Group 183"/>
            <p:cNvGrpSpPr>
              <a:grpSpLocks/>
            </p:cNvGrpSpPr>
            <p:nvPr/>
          </p:nvGrpSpPr>
          <p:grpSpPr bwMode="auto">
            <a:xfrm>
              <a:off x="2253" y="541"/>
              <a:ext cx="42" cy="61"/>
              <a:chOff x="1172" y="1509"/>
              <a:chExt cx="42" cy="61"/>
            </a:xfrm>
          </p:grpSpPr>
          <p:sp>
            <p:nvSpPr>
              <p:cNvPr id="36" name="Freeform 184"/>
              <p:cNvSpPr>
                <a:spLocks/>
              </p:cNvSpPr>
              <p:nvPr/>
            </p:nvSpPr>
            <p:spPr bwMode="auto">
              <a:xfrm>
                <a:off x="1172" y="1534"/>
                <a:ext cx="42" cy="36"/>
              </a:xfrm>
              <a:custGeom>
                <a:avLst/>
                <a:gdLst/>
                <a:ahLst/>
                <a:cxnLst>
                  <a:cxn ang="0">
                    <a:pos x="0" y="532"/>
                  </a:cxn>
                  <a:cxn ang="0">
                    <a:pos x="310" y="0"/>
                  </a:cxn>
                  <a:cxn ang="0">
                    <a:pos x="618" y="534"/>
                  </a:cxn>
                </a:cxnLst>
                <a:rect l="0" t="0" r="r" b="b"/>
                <a:pathLst>
                  <a:path w="618" h="534">
                    <a:moveTo>
                      <a:pt x="0" y="532"/>
                    </a:moveTo>
                    <a:lnTo>
                      <a:pt x="310" y="0"/>
                    </a:lnTo>
                    <a:lnTo>
                      <a:pt x="618" y="534"/>
                    </a:lnTo>
                  </a:path>
                </a:pathLst>
              </a:custGeom>
              <a:noFill/>
              <a:ln w="12700" cap="flat" cmpd="sng">
                <a:solidFill>
                  <a:schemeClr val="tx1"/>
                </a:solidFill>
                <a:prstDash val="solid"/>
                <a:round/>
                <a:headEnd/>
                <a:tailEnd/>
              </a:ln>
              <a:effectLst/>
            </p:spPr>
            <p:txBody>
              <a:bodyPr lIns="0" tIns="0" rIns="0" bIns="0" anchor="ctr" anchorCtr="1">
                <a:spAutoFit/>
              </a:bodyPr>
              <a:lstStyle/>
              <a:p>
                <a:endParaRPr lang="en-US"/>
              </a:p>
            </p:txBody>
          </p:sp>
          <p:sp>
            <p:nvSpPr>
              <p:cNvPr id="37" name="Freeform 185"/>
              <p:cNvSpPr>
                <a:spLocks/>
              </p:cNvSpPr>
              <p:nvPr/>
            </p:nvSpPr>
            <p:spPr bwMode="auto">
              <a:xfrm>
                <a:off x="1172" y="1509"/>
                <a:ext cx="42" cy="36"/>
              </a:xfrm>
              <a:custGeom>
                <a:avLst/>
                <a:gdLst/>
                <a:ahLst/>
                <a:cxnLst>
                  <a:cxn ang="0">
                    <a:pos x="0" y="532"/>
                  </a:cxn>
                  <a:cxn ang="0">
                    <a:pos x="310" y="0"/>
                  </a:cxn>
                  <a:cxn ang="0">
                    <a:pos x="618" y="534"/>
                  </a:cxn>
                </a:cxnLst>
                <a:rect l="0" t="0" r="r" b="b"/>
                <a:pathLst>
                  <a:path w="618" h="534">
                    <a:moveTo>
                      <a:pt x="0" y="532"/>
                    </a:moveTo>
                    <a:lnTo>
                      <a:pt x="310" y="0"/>
                    </a:lnTo>
                    <a:lnTo>
                      <a:pt x="618" y="534"/>
                    </a:lnTo>
                  </a:path>
                </a:pathLst>
              </a:custGeom>
              <a:noFill/>
              <a:ln w="12700" cap="flat" cmpd="sng">
                <a:solidFill>
                  <a:schemeClr val="tx1"/>
                </a:solidFill>
                <a:prstDash val="solid"/>
                <a:round/>
                <a:headEnd/>
                <a:tailEnd/>
              </a:ln>
              <a:effectLst/>
            </p:spPr>
            <p:txBody>
              <a:bodyPr lIns="0" tIns="0" rIns="0" bIns="0" anchor="ctr" anchorCtr="1">
                <a:spAutoFit/>
              </a:bodyPr>
              <a:lstStyle/>
              <a:p>
                <a:endParaRPr lang="en-US"/>
              </a:p>
            </p:txBody>
          </p:sp>
        </p:grpSp>
      </p:grpSp>
      <p:sp>
        <p:nvSpPr>
          <p:cNvPr id="38" name="Text Box 37"/>
          <p:cNvSpPr txBox="1">
            <a:spLocks noChangeArrowheads="1"/>
          </p:cNvSpPr>
          <p:nvPr/>
        </p:nvSpPr>
        <p:spPr bwMode="auto">
          <a:xfrm>
            <a:off x="3769896" y="1812049"/>
            <a:ext cx="662041" cy="246221"/>
          </a:xfrm>
          <a:prstGeom prst="rect">
            <a:avLst/>
          </a:prstGeom>
          <a:noFill/>
          <a:ln w="12700">
            <a:noFill/>
            <a:miter lim="800000"/>
            <a:headEnd/>
            <a:tailEnd/>
          </a:ln>
          <a:effectLst/>
        </p:spPr>
        <p:txBody>
          <a:bodyPr wrap="none" lIns="0" tIns="0" rIns="0" bIns="0" anchor="ctr" anchorCtr="1">
            <a:spAutoFit/>
          </a:bodyPr>
          <a:lstStyle/>
          <a:p>
            <a:pPr algn="ctr">
              <a:spcBef>
                <a:spcPct val="0"/>
              </a:spcBef>
              <a:buSzTx/>
            </a:pPr>
            <a:r>
              <a:rPr lang="en-US" sz="800" dirty="0"/>
              <a:t>Multiple </a:t>
            </a:r>
            <a:r>
              <a:rPr lang="en-US" sz="800" dirty="0" smtClean="0"/>
              <a:t>Rocket</a:t>
            </a:r>
          </a:p>
          <a:p>
            <a:pPr algn="ctr">
              <a:spcBef>
                <a:spcPct val="0"/>
              </a:spcBef>
              <a:buSzTx/>
            </a:pPr>
            <a:r>
              <a:rPr lang="en-US" sz="800" dirty="0" smtClean="0"/>
              <a:t>Launcher</a:t>
            </a:r>
            <a:endParaRPr lang="en-US" sz="800" dirty="0"/>
          </a:p>
        </p:txBody>
      </p:sp>
      <p:grpSp>
        <p:nvGrpSpPr>
          <p:cNvPr id="39" name="Group 257"/>
          <p:cNvGrpSpPr>
            <a:grpSpLocks/>
          </p:cNvGrpSpPr>
          <p:nvPr/>
        </p:nvGrpSpPr>
        <p:grpSpPr bwMode="auto">
          <a:xfrm>
            <a:off x="4741067" y="1816097"/>
            <a:ext cx="66675" cy="239713"/>
            <a:chOff x="3049" y="746"/>
            <a:chExt cx="42" cy="151"/>
          </a:xfrm>
        </p:grpSpPr>
        <p:grpSp>
          <p:nvGrpSpPr>
            <p:cNvPr id="40" name="Group 258"/>
            <p:cNvGrpSpPr>
              <a:grpSpLocks/>
            </p:cNvGrpSpPr>
            <p:nvPr/>
          </p:nvGrpSpPr>
          <p:grpSpPr bwMode="auto">
            <a:xfrm>
              <a:off x="3051" y="775"/>
              <a:ext cx="40" cy="122"/>
              <a:chOff x="3051" y="748"/>
              <a:chExt cx="40" cy="122"/>
            </a:xfrm>
          </p:grpSpPr>
          <p:sp>
            <p:nvSpPr>
              <p:cNvPr id="44" name="Line 259"/>
              <p:cNvSpPr>
                <a:spLocks noChangeAspect="1" noChangeShapeType="1"/>
              </p:cNvSpPr>
              <p:nvPr/>
            </p:nvSpPr>
            <p:spPr bwMode="auto">
              <a:xfrm>
                <a:off x="3071" y="748"/>
                <a:ext cx="0" cy="122"/>
              </a:xfrm>
              <a:prstGeom prst="line">
                <a:avLst/>
              </a:prstGeom>
              <a:noFill/>
              <a:ln w="12700">
                <a:solidFill>
                  <a:schemeClr val="tx1"/>
                </a:solidFill>
                <a:round/>
                <a:headEnd type="none" w="sm" len="sm"/>
                <a:tailEnd type="none" w="sm" len="sm"/>
              </a:ln>
              <a:effectLst/>
            </p:spPr>
            <p:txBody>
              <a:bodyPr wrap="none" lIns="0" tIns="0" rIns="0" bIns="0" anchor="ctr" anchorCtr="1">
                <a:spAutoFit/>
              </a:bodyPr>
              <a:lstStyle/>
              <a:p>
                <a:endParaRPr lang="en-US"/>
              </a:p>
            </p:txBody>
          </p:sp>
          <p:sp>
            <p:nvSpPr>
              <p:cNvPr id="45" name="Line 260"/>
              <p:cNvSpPr>
                <a:spLocks noChangeAspect="1" noChangeShapeType="1"/>
              </p:cNvSpPr>
              <p:nvPr/>
            </p:nvSpPr>
            <p:spPr bwMode="auto">
              <a:xfrm>
                <a:off x="3051" y="789"/>
                <a:ext cx="0" cy="56"/>
              </a:xfrm>
              <a:prstGeom prst="line">
                <a:avLst/>
              </a:prstGeom>
              <a:noFill/>
              <a:ln w="12700">
                <a:solidFill>
                  <a:schemeClr val="tx1"/>
                </a:solidFill>
                <a:round/>
                <a:headEnd type="none" w="sm" len="sm"/>
                <a:tailEnd type="none" w="sm" len="sm"/>
              </a:ln>
              <a:effectLst/>
            </p:spPr>
            <p:txBody>
              <a:bodyPr wrap="none" lIns="0" tIns="0" rIns="0" bIns="0" anchor="ctr" anchorCtr="1">
                <a:spAutoFit/>
              </a:bodyPr>
              <a:lstStyle/>
              <a:p>
                <a:endParaRPr lang="en-US"/>
              </a:p>
            </p:txBody>
          </p:sp>
          <p:sp>
            <p:nvSpPr>
              <p:cNvPr id="46" name="Line 261"/>
              <p:cNvSpPr>
                <a:spLocks noChangeAspect="1" noChangeShapeType="1"/>
              </p:cNvSpPr>
              <p:nvPr/>
            </p:nvSpPr>
            <p:spPr bwMode="auto">
              <a:xfrm>
                <a:off x="3091" y="789"/>
                <a:ext cx="0" cy="56"/>
              </a:xfrm>
              <a:prstGeom prst="line">
                <a:avLst/>
              </a:prstGeom>
              <a:noFill/>
              <a:ln w="12700">
                <a:solidFill>
                  <a:schemeClr val="tx1"/>
                </a:solidFill>
                <a:round/>
                <a:headEnd type="none" w="sm" len="sm"/>
                <a:tailEnd type="none" w="sm" len="sm"/>
              </a:ln>
              <a:effectLst/>
            </p:spPr>
            <p:txBody>
              <a:bodyPr wrap="none" lIns="0" tIns="0" rIns="0" bIns="0" anchor="ctr" anchorCtr="1">
                <a:spAutoFit/>
              </a:bodyPr>
              <a:lstStyle/>
              <a:p>
                <a:endParaRPr lang="en-US"/>
              </a:p>
            </p:txBody>
          </p:sp>
        </p:grpSp>
        <p:grpSp>
          <p:nvGrpSpPr>
            <p:cNvPr id="41" name="Group 262"/>
            <p:cNvGrpSpPr>
              <a:grpSpLocks/>
            </p:cNvGrpSpPr>
            <p:nvPr/>
          </p:nvGrpSpPr>
          <p:grpSpPr bwMode="auto">
            <a:xfrm>
              <a:off x="3049" y="746"/>
              <a:ext cx="42" cy="61"/>
              <a:chOff x="1172" y="1509"/>
              <a:chExt cx="42" cy="61"/>
            </a:xfrm>
          </p:grpSpPr>
          <p:sp>
            <p:nvSpPr>
              <p:cNvPr id="42" name="Freeform 263"/>
              <p:cNvSpPr>
                <a:spLocks/>
              </p:cNvSpPr>
              <p:nvPr/>
            </p:nvSpPr>
            <p:spPr bwMode="auto">
              <a:xfrm>
                <a:off x="1172" y="1534"/>
                <a:ext cx="42" cy="36"/>
              </a:xfrm>
              <a:custGeom>
                <a:avLst/>
                <a:gdLst/>
                <a:ahLst/>
                <a:cxnLst>
                  <a:cxn ang="0">
                    <a:pos x="0" y="532"/>
                  </a:cxn>
                  <a:cxn ang="0">
                    <a:pos x="310" y="0"/>
                  </a:cxn>
                  <a:cxn ang="0">
                    <a:pos x="618" y="534"/>
                  </a:cxn>
                </a:cxnLst>
                <a:rect l="0" t="0" r="r" b="b"/>
                <a:pathLst>
                  <a:path w="618" h="534">
                    <a:moveTo>
                      <a:pt x="0" y="532"/>
                    </a:moveTo>
                    <a:lnTo>
                      <a:pt x="310" y="0"/>
                    </a:lnTo>
                    <a:lnTo>
                      <a:pt x="618" y="534"/>
                    </a:lnTo>
                  </a:path>
                </a:pathLst>
              </a:custGeom>
              <a:noFill/>
              <a:ln w="12700" cap="flat" cmpd="sng">
                <a:solidFill>
                  <a:schemeClr val="tx1"/>
                </a:solidFill>
                <a:prstDash val="solid"/>
                <a:round/>
                <a:headEnd/>
                <a:tailEnd/>
              </a:ln>
              <a:effectLst/>
            </p:spPr>
            <p:txBody>
              <a:bodyPr lIns="0" tIns="0" rIns="0" bIns="0" anchor="ctr" anchorCtr="1">
                <a:spAutoFit/>
              </a:bodyPr>
              <a:lstStyle/>
              <a:p>
                <a:endParaRPr lang="en-US"/>
              </a:p>
            </p:txBody>
          </p:sp>
          <p:sp>
            <p:nvSpPr>
              <p:cNvPr id="43" name="Freeform 264"/>
              <p:cNvSpPr>
                <a:spLocks/>
              </p:cNvSpPr>
              <p:nvPr/>
            </p:nvSpPr>
            <p:spPr bwMode="auto">
              <a:xfrm>
                <a:off x="1172" y="1509"/>
                <a:ext cx="42" cy="36"/>
              </a:xfrm>
              <a:custGeom>
                <a:avLst/>
                <a:gdLst/>
                <a:ahLst/>
                <a:cxnLst>
                  <a:cxn ang="0">
                    <a:pos x="0" y="532"/>
                  </a:cxn>
                  <a:cxn ang="0">
                    <a:pos x="310" y="0"/>
                  </a:cxn>
                  <a:cxn ang="0">
                    <a:pos x="618" y="534"/>
                  </a:cxn>
                </a:cxnLst>
                <a:rect l="0" t="0" r="r" b="b"/>
                <a:pathLst>
                  <a:path w="618" h="534">
                    <a:moveTo>
                      <a:pt x="0" y="532"/>
                    </a:moveTo>
                    <a:lnTo>
                      <a:pt x="310" y="0"/>
                    </a:lnTo>
                    <a:lnTo>
                      <a:pt x="618" y="534"/>
                    </a:lnTo>
                  </a:path>
                </a:pathLst>
              </a:custGeom>
              <a:noFill/>
              <a:ln w="12700" cap="flat" cmpd="sng">
                <a:solidFill>
                  <a:schemeClr val="tx1"/>
                </a:solidFill>
                <a:prstDash val="solid"/>
                <a:round/>
                <a:headEnd/>
                <a:tailEnd/>
              </a:ln>
              <a:effectLst/>
            </p:spPr>
            <p:txBody>
              <a:bodyPr lIns="0" tIns="0" rIns="0" bIns="0" anchor="ctr" anchorCtr="1">
                <a:spAutoFit/>
              </a:bodyPr>
              <a:lstStyle/>
              <a:p>
                <a:endParaRPr lang="en-US"/>
              </a:p>
            </p:txBody>
          </p:sp>
        </p:grpSp>
      </p:grpSp>
      <p:sp>
        <p:nvSpPr>
          <p:cNvPr id="47" name="Text Box 29"/>
          <p:cNvSpPr txBox="1">
            <a:spLocks noChangeArrowheads="1"/>
          </p:cNvSpPr>
          <p:nvPr/>
        </p:nvSpPr>
        <p:spPr bwMode="auto">
          <a:xfrm>
            <a:off x="3795623" y="2115409"/>
            <a:ext cx="694101" cy="246221"/>
          </a:xfrm>
          <a:prstGeom prst="rect">
            <a:avLst/>
          </a:prstGeom>
          <a:noFill/>
          <a:ln w="12700">
            <a:noFill/>
            <a:miter lim="800000"/>
            <a:headEnd/>
            <a:tailEnd/>
          </a:ln>
          <a:effectLst/>
        </p:spPr>
        <p:txBody>
          <a:bodyPr wrap="none" lIns="0" tIns="0" rIns="0" bIns="0" anchor="ctr" anchorCtr="1">
            <a:spAutoFit/>
          </a:bodyPr>
          <a:lstStyle/>
          <a:p>
            <a:pPr algn="ctr">
              <a:spcBef>
                <a:spcPct val="0"/>
              </a:spcBef>
              <a:buSzTx/>
            </a:pPr>
            <a:r>
              <a:rPr lang="en-US" sz="800" dirty="0" smtClean="0"/>
              <a:t>Antitank</a:t>
            </a:r>
          </a:p>
          <a:p>
            <a:pPr algn="ctr">
              <a:spcBef>
                <a:spcPct val="0"/>
              </a:spcBef>
              <a:buSzTx/>
            </a:pPr>
            <a:r>
              <a:rPr lang="en-US" sz="800" dirty="0" smtClean="0"/>
              <a:t>Rocket </a:t>
            </a:r>
            <a:r>
              <a:rPr lang="en-US" sz="800" dirty="0"/>
              <a:t>Launcher</a:t>
            </a:r>
          </a:p>
        </p:txBody>
      </p:sp>
      <p:grpSp>
        <p:nvGrpSpPr>
          <p:cNvPr id="48" name="Group 157"/>
          <p:cNvGrpSpPr>
            <a:grpSpLocks/>
          </p:cNvGrpSpPr>
          <p:nvPr/>
        </p:nvGrpSpPr>
        <p:grpSpPr bwMode="auto">
          <a:xfrm>
            <a:off x="4741784" y="2106239"/>
            <a:ext cx="68263" cy="280988"/>
            <a:chOff x="373" y="1517"/>
            <a:chExt cx="43" cy="177"/>
          </a:xfrm>
        </p:grpSpPr>
        <p:sp>
          <p:nvSpPr>
            <p:cNvPr id="49" name="Line 158"/>
            <p:cNvSpPr>
              <a:spLocks noChangeAspect="1" noChangeShapeType="1"/>
            </p:cNvSpPr>
            <p:nvPr/>
          </p:nvSpPr>
          <p:spPr bwMode="auto">
            <a:xfrm>
              <a:off x="395" y="1545"/>
              <a:ext cx="0" cy="122"/>
            </a:xfrm>
            <a:prstGeom prst="line">
              <a:avLst/>
            </a:prstGeom>
            <a:noFill/>
            <a:ln w="12700">
              <a:solidFill>
                <a:schemeClr val="tx1"/>
              </a:solidFill>
              <a:round/>
              <a:headEnd type="none" w="sm" len="sm"/>
              <a:tailEnd type="none" w="sm" len="sm"/>
            </a:ln>
            <a:effectLst/>
          </p:spPr>
          <p:txBody>
            <a:bodyPr wrap="none" lIns="0" tIns="0" rIns="0" bIns="0" anchor="ctr" anchorCtr="1">
              <a:spAutoFit/>
            </a:bodyPr>
            <a:lstStyle/>
            <a:p>
              <a:endParaRPr lang="en-US"/>
            </a:p>
          </p:txBody>
        </p:sp>
        <p:sp>
          <p:nvSpPr>
            <p:cNvPr id="50" name="Freeform 159"/>
            <p:cNvSpPr>
              <a:spLocks/>
            </p:cNvSpPr>
            <p:nvPr/>
          </p:nvSpPr>
          <p:spPr bwMode="auto">
            <a:xfrm>
              <a:off x="374" y="1658"/>
              <a:ext cx="42" cy="36"/>
            </a:xfrm>
            <a:custGeom>
              <a:avLst/>
              <a:gdLst/>
              <a:ahLst/>
              <a:cxnLst>
                <a:cxn ang="0">
                  <a:pos x="0" y="532"/>
                </a:cxn>
                <a:cxn ang="0">
                  <a:pos x="310" y="0"/>
                </a:cxn>
                <a:cxn ang="0">
                  <a:pos x="618" y="534"/>
                </a:cxn>
              </a:cxnLst>
              <a:rect l="0" t="0" r="r" b="b"/>
              <a:pathLst>
                <a:path w="618" h="534">
                  <a:moveTo>
                    <a:pt x="0" y="532"/>
                  </a:moveTo>
                  <a:lnTo>
                    <a:pt x="310" y="0"/>
                  </a:lnTo>
                  <a:lnTo>
                    <a:pt x="618" y="534"/>
                  </a:lnTo>
                </a:path>
              </a:pathLst>
            </a:custGeom>
            <a:noFill/>
            <a:ln w="12700" cap="flat" cmpd="sng">
              <a:solidFill>
                <a:schemeClr val="tx1"/>
              </a:solidFill>
              <a:prstDash val="solid"/>
              <a:round/>
              <a:headEnd/>
              <a:tailEnd/>
            </a:ln>
            <a:effectLst/>
          </p:spPr>
          <p:txBody>
            <a:bodyPr lIns="0" tIns="0" rIns="0" bIns="0" anchor="ctr" anchorCtr="1">
              <a:spAutoFit/>
            </a:bodyPr>
            <a:lstStyle/>
            <a:p>
              <a:endParaRPr lang="en-US"/>
            </a:p>
          </p:txBody>
        </p:sp>
        <p:grpSp>
          <p:nvGrpSpPr>
            <p:cNvPr id="51" name="Group 160"/>
            <p:cNvGrpSpPr>
              <a:grpSpLocks/>
            </p:cNvGrpSpPr>
            <p:nvPr/>
          </p:nvGrpSpPr>
          <p:grpSpPr bwMode="auto">
            <a:xfrm>
              <a:off x="373" y="1517"/>
              <a:ext cx="42" cy="61"/>
              <a:chOff x="1172" y="1509"/>
              <a:chExt cx="42" cy="61"/>
            </a:xfrm>
          </p:grpSpPr>
          <p:sp>
            <p:nvSpPr>
              <p:cNvPr id="52" name="Freeform 161"/>
              <p:cNvSpPr>
                <a:spLocks/>
              </p:cNvSpPr>
              <p:nvPr/>
            </p:nvSpPr>
            <p:spPr bwMode="auto">
              <a:xfrm>
                <a:off x="1172" y="1534"/>
                <a:ext cx="42" cy="36"/>
              </a:xfrm>
              <a:custGeom>
                <a:avLst/>
                <a:gdLst/>
                <a:ahLst/>
                <a:cxnLst>
                  <a:cxn ang="0">
                    <a:pos x="0" y="532"/>
                  </a:cxn>
                  <a:cxn ang="0">
                    <a:pos x="310" y="0"/>
                  </a:cxn>
                  <a:cxn ang="0">
                    <a:pos x="618" y="534"/>
                  </a:cxn>
                </a:cxnLst>
                <a:rect l="0" t="0" r="r" b="b"/>
                <a:pathLst>
                  <a:path w="618" h="534">
                    <a:moveTo>
                      <a:pt x="0" y="532"/>
                    </a:moveTo>
                    <a:lnTo>
                      <a:pt x="310" y="0"/>
                    </a:lnTo>
                    <a:lnTo>
                      <a:pt x="618" y="534"/>
                    </a:lnTo>
                  </a:path>
                </a:pathLst>
              </a:custGeom>
              <a:noFill/>
              <a:ln w="12700" cap="flat" cmpd="sng">
                <a:solidFill>
                  <a:schemeClr val="tx1"/>
                </a:solidFill>
                <a:prstDash val="solid"/>
                <a:round/>
                <a:headEnd/>
                <a:tailEnd/>
              </a:ln>
              <a:effectLst/>
            </p:spPr>
            <p:txBody>
              <a:bodyPr lIns="0" tIns="0" rIns="0" bIns="0" anchor="ctr" anchorCtr="1">
                <a:spAutoFit/>
              </a:bodyPr>
              <a:lstStyle/>
              <a:p>
                <a:endParaRPr lang="en-US"/>
              </a:p>
            </p:txBody>
          </p:sp>
          <p:sp>
            <p:nvSpPr>
              <p:cNvPr id="53" name="Freeform 162"/>
              <p:cNvSpPr>
                <a:spLocks/>
              </p:cNvSpPr>
              <p:nvPr/>
            </p:nvSpPr>
            <p:spPr bwMode="auto">
              <a:xfrm>
                <a:off x="1172" y="1509"/>
                <a:ext cx="42" cy="36"/>
              </a:xfrm>
              <a:custGeom>
                <a:avLst/>
                <a:gdLst/>
                <a:ahLst/>
                <a:cxnLst>
                  <a:cxn ang="0">
                    <a:pos x="0" y="532"/>
                  </a:cxn>
                  <a:cxn ang="0">
                    <a:pos x="310" y="0"/>
                  </a:cxn>
                  <a:cxn ang="0">
                    <a:pos x="618" y="534"/>
                  </a:cxn>
                </a:cxnLst>
                <a:rect l="0" t="0" r="r" b="b"/>
                <a:pathLst>
                  <a:path w="618" h="534">
                    <a:moveTo>
                      <a:pt x="0" y="532"/>
                    </a:moveTo>
                    <a:lnTo>
                      <a:pt x="310" y="0"/>
                    </a:lnTo>
                    <a:lnTo>
                      <a:pt x="618" y="534"/>
                    </a:lnTo>
                  </a:path>
                </a:pathLst>
              </a:custGeom>
              <a:noFill/>
              <a:ln w="12700" cap="flat" cmpd="sng">
                <a:solidFill>
                  <a:schemeClr val="tx1"/>
                </a:solidFill>
                <a:prstDash val="solid"/>
                <a:round/>
                <a:headEnd/>
                <a:tailEnd/>
              </a:ln>
              <a:effectLst/>
            </p:spPr>
            <p:txBody>
              <a:bodyPr lIns="0" tIns="0" rIns="0" bIns="0" anchor="ctr" anchorCtr="1">
                <a:spAutoFit/>
              </a:bodyPr>
              <a:lstStyle/>
              <a:p>
                <a:endParaRPr lang="en-US"/>
              </a:p>
            </p:txBody>
          </p:sp>
        </p:grpSp>
      </p:grpSp>
      <p:sp>
        <p:nvSpPr>
          <p:cNvPr id="54" name="Text Box 29"/>
          <p:cNvSpPr txBox="1">
            <a:spLocks noChangeArrowheads="1"/>
          </p:cNvSpPr>
          <p:nvPr/>
        </p:nvSpPr>
        <p:spPr bwMode="auto">
          <a:xfrm>
            <a:off x="3833098" y="2380420"/>
            <a:ext cx="706924" cy="246221"/>
          </a:xfrm>
          <a:prstGeom prst="rect">
            <a:avLst/>
          </a:prstGeom>
          <a:noFill/>
          <a:ln w="12700">
            <a:noFill/>
            <a:miter lim="800000"/>
            <a:headEnd/>
            <a:tailEnd/>
          </a:ln>
          <a:effectLst/>
        </p:spPr>
        <p:txBody>
          <a:bodyPr wrap="none" lIns="0" tIns="0" rIns="0" bIns="0" anchor="ctr" anchorCtr="1">
            <a:spAutoFit/>
          </a:bodyPr>
          <a:lstStyle/>
          <a:p>
            <a:pPr algn="ctr">
              <a:spcBef>
                <a:spcPct val="0"/>
              </a:spcBef>
              <a:buSzTx/>
            </a:pPr>
            <a:r>
              <a:rPr lang="en-US" sz="800" dirty="0"/>
              <a:t>Rifle / </a:t>
            </a:r>
            <a:r>
              <a:rPr lang="en-US" sz="800" dirty="0" smtClean="0"/>
              <a:t>Automatic</a:t>
            </a:r>
          </a:p>
          <a:p>
            <a:pPr algn="ctr">
              <a:spcBef>
                <a:spcPct val="0"/>
              </a:spcBef>
              <a:buSzTx/>
            </a:pPr>
            <a:r>
              <a:rPr lang="en-US" sz="800" dirty="0" smtClean="0"/>
              <a:t>Weapon</a:t>
            </a:r>
            <a:endParaRPr lang="en-US" sz="800" dirty="0"/>
          </a:p>
        </p:txBody>
      </p:sp>
      <p:grpSp>
        <p:nvGrpSpPr>
          <p:cNvPr id="55" name="Group 142"/>
          <p:cNvGrpSpPr>
            <a:grpSpLocks/>
          </p:cNvGrpSpPr>
          <p:nvPr/>
        </p:nvGrpSpPr>
        <p:grpSpPr bwMode="auto">
          <a:xfrm>
            <a:off x="4737017" y="2416218"/>
            <a:ext cx="66675" cy="200025"/>
            <a:chOff x="485" y="3174"/>
            <a:chExt cx="42" cy="126"/>
          </a:xfrm>
        </p:grpSpPr>
        <p:sp>
          <p:nvSpPr>
            <p:cNvPr id="56" name="Line 143"/>
            <p:cNvSpPr>
              <a:spLocks noChangeAspect="1" noChangeShapeType="1"/>
            </p:cNvSpPr>
            <p:nvPr/>
          </p:nvSpPr>
          <p:spPr bwMode="auto">
            <a:xfrm>
              <a:off x="506" y="3177"/>
              <a:ext cx="0" cy="123"/>
            </a:xfrm>
            <a:prstGeom prst="line">
              <a:avLst/>
            </a:prstGeom>
            <a:noFill/>
            <a:ln w="12700">
              <a:solidFill>
                <a:schemeClr val="tx1"/>
              </a:solidFill>
              <a:round/>
              <a:headEnd type="none" w="sm" len="sm"/>
              <a:tailEnd type="none" w="sm" len="sm"/>
            </a:ln>
            <a:effectLst/>
          </p:spPr>
          <p:txBody>
            <a:bodyPr wrap="none" lIns="0" tIns="0" rIns="0" bIns="0" anchor="ctr" anchorCtr="1">
              <a:spAutoFit/>
            </a:bodyPr>
            <a:lstStyle/>
            <a:p>
              <a:endParaRPr lang="en-US"/>
            </a:p>
          </p:txBody>
        </p:sp>
        <p:sp>
          <p:nvSpPr>
            <p:cNvPr id="57" name="Freeform 144"/>
            <p:cNvSpPr>
              <a:spLocks/>
            </p:cNvSpPr>
            <p:nvPr/>
          </p:nvSpPr>
          <p:spPr bwMode="auto">
            <a:xfrm>
              <a:off x="485" y="3174"/>
              <a:ext cx="42" cy="36"/>
            </a:xfrm>
            <a:custGeom>
              <a:avLst/>
              <a:gdLst/>
              <a:ahLst/>
              <a:cxnLst>
                <a:cxn ang="0">
                  <a:pos x="0" y="532"/>
                </a:cxn>
                <a:cxn ang="0">
                  <a:pos x="310" y="0"/>
                </a:cxn>
                <a:cxn ang="0">
                  <a:pos x="618" y="534"/>
                </a:cxn>
              </a:cxnLst>
              <a:rect l="0" t="0" r="r" b="b"/>
              <a:pathLst>
                <a:path w="618" h="534">
                  <a:moveTo>
                    <a:pt x="0" y="532"/>
                  </a:moveTo>
                  <a:lnTo>
                    <a:pt x="310" y="0"/>
                  </a:lnTo>
                  <a:lnTo>
                    <a:pt x="618" y="534"/>
                  </a:lnTo>
                </a:path>
              </a:pathLst>
            </a:custGeom>
            <a:noFill/>
            <a:ln w="12700" cap="flat" cmpd="sng">
              <a:solidFill>
                <a:schemeClr val="tx1"/>
              </a:solidFill>
              <a:prstDash val="solid"/>
              <a:round/>
              <a:headEnd/>
              <a:tailEnd/>
            </a:ln>
            <a:effectLst/>
          </p:spPr>
          <p:txBody>
            <a:bodyPr lIns="0" tIns="0" rIns="0" bIns="0" anchor="ctr" anchorCtr="1">
              <a:spAutoFit/>
            </a:bodyPr>
            <a:lstStyle/>
            <a:p>
              <a:endParaRPr lang="en-US"/>
            </a:p>
          </p:txBody>
        </p:sp>
      </p:grpSp>
      <p:sp>
        <p:nvSpPr>
          <p:cNvPr id="58" name="Text Box 29"/>
          <p:cNvSpPr txBox="1">
            <a:spLocks noChangeArrowheads="1"/>
          </p:cNvSpPr>
          <p:nvPr/>
        </p:nvSpPr>
        <p:spPr bwMode="auto">
          <a:xfrm>
            <a:off x="3793949" y="2691461"/>
            <a:ext cx="769441" cy="123111"/>
          </a:xfrm>
          <a:prstGeom prst="rect">
            <a:avLst/>
          </a:prstGeom>
          <a:noFill/>
          <a:ln w="12700">
            <a:noFill/>
            <a:miter lim="800000"/>
            <a:headEnd/>
            <a:tailEnd/>
          </a:ln>
          <a:effectLst/>
        </p:spPr>
        <p:txBody>
          <a:bodyPr wrap="none" lIns="0" tIns="0" rIns="0" bIns="0" anchor="ctr" anchorCtr="1">
            <a:spAutoFit/>
          </a:bodyPr>
          <a:lstStyle/>
          <a:p>
            <a:pPr algn="ctr">
              <a:spcBef>
                <a:spcPct val="0"/>
              </a:spcBef>
              <a:buSzTx/>
            </a:pPr>
            <a:r>
              <a:rPr lang="en-US" sz="800"/>
              <a:t>Grenade Launcher</a:t>
            </a:r>
          </a:p>
        </p:txBody>
      </p:sp>
      <p:grpSp>
        <p:nvGrpSpPr>
          <p:cNvPr id="59" name="Group 161"/>
          <p:cNvGrpSpPr>
            <a:grpSpLocks/>
          </p:cNvGrpSpPr>
          <p:nvPr/>
        </p:nvGrpSpPr>
        <p:grpSpPr bwMode="auto">
          <a:xfrm>
            <a:off x="4741784" y="2652295"/>
            <a:ext cx="68263" cy="233362"/>
            <a:chOff x="3875" y="689"/>
            <a:chExt cx="43" cy="147"/>
          </a:xfrm>
        </p:grpSpPr>
        <p:sp>
          <p:nvSpPr>
            <p:cNvPr id="60" name="Oval 162"/>
            <p:cNvSpPr>
              <a:spLocks noChangeAspect="1" noChangeArrowheads="1"/>
            </p:cNvSpPr>
            <p:nvPr/>
          </p:nvSpPr>
          <p:spPr bwMode="auto">
            <a:xfrm>
              <a:off x="3875" y="733"/>
              <a:ext cx="43" cy="43"/>
            </a:xfrm>
            <a:prstGeom prst="ellipse">
              <a:avLst/>
            </a:prstGeom>
            <a:noFill/>
            <a:ln w="12700">
              <a:solidFill>
                <a:schemeClr val="tx1"/>
              </a:solidFill>
              <a:round/>
              <a:headEnd/>
              <a:tailEnd/>
            </a:ln>
            <a:effectLst/>
          </p:spPr>
          <p:txBody>
            <a:bodyPr lIns="0" tIns="0" rIns="0" bIns="0" anchor="ctr" anchorCtr="1">
              <a:spAutoFit/>
            </a:bodyPr>
            <a:lstStyle/>
            <a:p>
              <a:endParaRPr lang="en-US"/>
            </a:p>
          </p:txBody>
        </p:sp>
        <p:sp>
          <p:nvSpPr>
            <p:cNvPr id="61" name="Line 163"/>
            <p:cNvSpPr>
              <a:spLocks noChangeAspect="1" noChangeShapeType="1"/>
            </p:cNvSpPr>
            <p:nvPr/>
          </p:nvSpPr>
          <p:spPr bwMode="auto">
            <a:xfrm>
              <a:off x="3897" y="692"/>
              <a:ext cx="0" cy="144"/>
            </a:xfrm>
            <a:prstGeom prst="line">
              <a:avLst/>
            </a:prstGeom>
            <a:noFill/>
            <a:ln w="12700">
              <a:solidFill>
                <a:schemeClr val="tx1"/>
              </a:solidFill>
              <a:round/>
              <a:headEnd type="none" w="sm" len="sm"/>
              <a:tailEnd type="none" w="sm" len="sm"/>
            </a:ln>
            <a:effectLst/>
          </p:spPr>
          <p:txBody>
            <a:bodyPr lIns="0" tIns="0" rIns="0" bIns="0" anchor="ctr" anchorCtr="1">
              <a:spAutoFit/>
            </a:bodyPr>
            <a:lstStyle/>
            <a:p>
              <a:endParaRPr lang="en-US"/>
            </a:p>
          </p:txBody>
        </p:sp>
        <p:sp>
          <p:nvSpPr>
            <p:cNvPr id="62" name="Freeform 164"/>
            <p:cNvSpPr>
              <a:spLocks/>
            </p:cNvSpPr>
            <p:nvPr/>
          </p:nvSpPr>
          <p:spPr bwMode="auto">
            <a:xfrm>
              <a:off x="3876" y="689"/>
              <a:ext cx="42" cy="36"/>
            </a:xfrm>
            <a:custGeom>
              <a:avLst/>
              <a:gdLst/>
              <a:ahLst/>
              <a:cxnLst>
                <a:cxn ang="0">
                  <a:pos x="0" y="532"/>
                </a:cxn>
                <a:cxn ang="0">
                  <a:pos x="310" y="0"/>
                </a:cxn>
                <a:cxn ang="0">
                  <a:pos x="618" y="534"/>
                </a:cxn>
              </a:cxnLst>
              <a:rect l="0" t="0" r="r" b="b"/>
              <a:pathLst>
                <a:path w="618" h="534">
                  <a:moveTo>
                    <a:pt x="0" y="532"/>
                  </a:moveTo>
                  <a:lnTo>
                    <a:pt x="310" y="0"/>
                  </a:lnTo>
                  <a:lnTo>
                    <a:pt x="618" y="534"/>
                  </a:lnTo>
                </a:path>
              </a:pathLst>
            </a:custGeom>
            <a:noFill/>
            <a:ln w="12700" cap="flat" cmpd="sng">
              <a:solidFill>
                <a:schemeClr val="tx1"/>
              </a:solidFill>
              <a:prstDash val="solid"/>
              <a:round/>
              <a:headEnd/>
              <a:tailEnd/>
            </a:ln>
            <a:effectLst/>
          </p:spPr>
          <p:txBody>
            <a:bodyPr lIns="0" tIns="0" rIns="0" bIns="0" anchor="ctr" anchorCtr="1">
              <a:spAutoFit/>
            </a:bodyPr>
            <a:lstStyle/>
            <a:p>
              <a:endParaRPr lang="en-US"/>
            </a:p>
          </p:txBody>
        </p:sp>
      </p:grpSp>
      <p:sp>
        <p:nvSpPr>
          <p:cNvPr id="63" name="Text Box 29"/>
          <p:cNvSpPr txBox="1">
            <a:spLocks noChangeArrowheads="1"/>
          </p:cNvSpPr>
          <p:nvPr/>
        </p:nvSpPr>
        <p:spPr bwMode="auto">
          <a:xfrm>
            <a:off x="3968888" y="3360399"/>
            <a:ext cx="376705" cy="123111"/>
          </a:xfrm>
          <a:prstGeom prst="rect">
            <a:avLst/>
          </a:prstGeom>
          <a:noFill/>
          <a:ln w="12700">
            <a:noFill/>
            <a:miter lim="800000"/>
            <a:headEnd/>
            <a:tailEnd/>
          </a:ln>
          <a:effectLst/>
        </p:spPr>
        <p:txBody>
          <a:bodyPr wrap="none" lIns="0" tIns="0" rIns="0" bIns="0" anchor="ctr" anchorCtr="1">
            <a:spAutoFit/>
          </a:bodyPr>
          <a:lstStyle/>
          <a:p>
            <a:pPr algn="ctr">
              <a:spcBef>
                <a:spcPct val="0"/>
              </a:spcBef>
              <a:buSzTx/>
            </a:pPr>
            <a:r>
              <a:rPr lang="en-US" sz="800" dirty="0"/>
              <a:t>Howitzer</a:t>
            </a:r>
          </a:p>
        </p:txBody>
      </p:sp>
      <p:sp>
        <p:nvSpPr>
          <p:cNvPr id="64" name="Text Box 31"/>
          <p:cNvSpPr txBox="1">
            <a:spLocks noChangeArrowheads="1"/>
          </p:cNvSpPr>
          <p:nvPr/>
        </p:nvSpPr>
        <p:spPr bwMode="auto">
          <a:xfrm>
            <a:off x="3907180" y="3675419"/>
            <a:ext cx="498533" cy="123111"/>
          </a:xfrm>
          <a:prstGeom prst="rect">
            <a:avLst/>
          </a:prstGeom>
          <a:noFill/>
          <a:ln w="12700">
            <a:noFill/>
            <a:miter lim="800000"/>
            <a:headEnd/>
            <a:tailEnd/>
          </a:ln>
          <a:effectLst/>
        </p:spPr>
        <p:txBody>
          <a:bodyPr wrap="none" lIns="0" tIns="0" rIns="0" bIns="0" anchor="ctr" anchorCtr="1">
            <a:spAutoFit/>
          </a:bodyPr>
          <a:lstStyle/>
          <a:p>
            <a:pPr algn="ctr">
              <a:spcBef>
                <a:spcPct val="0"/>
              </a:spcBef>
              <a:buSzTx/>
            </a:pPr>
            <a:r>
              <a:rPr lang="en-US" sz="800"/>
              <a:t>Howitzer SP</a:t>
            </a:r>
          </a:p>
        </p:txBody>
      </p:sp>
      <p:grpSp>
        <p:nvGrpSpPr>
          <p:cNvPr id="65" name="Group 216"/>
          <p:cNvGrpSpPr>
            <a:grpSpLocks/>
          </p:cNvGrpSpPr>
          <p:nvPr/>
        </p:nvGrpSpPr>
        <p:grpSpPr bwMode="auto">
          <a:xfrm>
            <a:off x="4736522" y="3214509"/>
            <a:ext cx="68262" cy="265113"/>
            <a:chOff x="1991" y="528"/>
            <a:chExt cx="43" cy="167"/>
          </a:xfrm>
        </p:grpSpPr>
        <p:sp>
          <p:nvSpPr>
            <p:cNvPr id="66" name="Oval 217"/>
            <p:cNvSpPr>
              <a:spLocks noChangeArrowheads="1"/>
            </p:cNvSpPr>
            <p:nvPr/>
          </p:nvSpPr>
          <p:spPr bwMode="auto">
            <a:xfrm>
              <a:off x="1991" y="645"/>
              <a:ext cx="43" cy="50"/>
            </a:xfrm>
            <a:prstGeom prst="ellipse">
              <a:avLst/>
            </a:prstGeom>
            <a:noFill/>
            <a:ln w="12700">
              <a:solidFill>
                <a:schemeClr val="tx1"/>
              </a:solidFill>
              <a:round/>
              <a:headEnd/>
              <a:tailEnd/>
            </a:ln>
            <a:effectLst/>
          </p:spPr>
          <p:txBody>
            <a:bodyPr lIns="0" tIns="0" rIns="0" bIns="0" anchor="ctr" anchorCtr="1">
              <a:spAutoFit/>
            </a:bodyPr>
            <a:lstStyle/>
            <a:p>
              <a:endParaRPr lang="en-US"/>
            </a:p>
          </p:txBody>
        </p:sp>
        <p:sp>
          <p:nvSpPr>
            <p:cNvPr id="67" name="Line 218"/>
            <p:cNvSpPr>
              <a:spLocks noChangeShapeType="1"/>
            </p:cNvSpPr>
            <p:nvPr/>
          </p:nvSpPr>
          <p:spPr bwMode="auto">
            <a:xfrm>
              <a:off x="2013" y="528"/>
              <a:ext cx="0" cy="120"/>
            </a:xfrm>
            <a:prstGeom prst="line">
              <a:avLst/>
            </a:prstGeom>
            <a:noFill/>
            <a:ln w="12700">
              <a:solidFill>
                <a:schemeClr val="tx1"/>
              </a:solidFill>
              <a:round/>
              <a:headEnd/>
              <a:tailEnd/>
            </a:ln>
            <a:effectLst/>
          </p:spPr>
          <p:txBody>
            <a:bodyPr wrap="none" anchor="ctr"/>
            <a:lstStyle/>
            <a:p>
              <a:endParaRPr lang="en-US"/>
            </a:p>
          </p:txBody>
        </p:sp>
        <p:grpSp>
          <p:nvGrpSpPr>
            <p:cNvPr id="68" name="Group 219"/>
            <p:cNvGrpSpPr>
              <a:grpSpLocks/>
            </p:cNvGrpSpPr>
            <p:nvPr/>
          </p:nvGrpSpPr>
          <p:grpSpPr bwMode="auto">
            <a:xfrm>
              <a:off x="1994" y="556"/>
              <a:ext cx="39" cy="70"/>
              <a:chOff x="1994" y="556"/>
              <a:chExt cx="39" cy="70"/>
            </a:xfrm>
          </p:grpSpPr>
          <p:sp>
            <p:nvSpPr>
              <p:cNvPr id="69" name="Line 220"/>
              <p:cNvSpPr>
                <a:spLocks noChangeShapeType="1"/>
              </p:cNvSpPr>
              <p:nvPr/>
            </p:nvSpPr>
            <p:spPr bwMode="auto">
              <a:xfrm>
                <a:off x="2033" y="556"/>
                <a:ext cx="0" cy="69"/>
              </a:xfrm>
              <a:prstGeom prst="line">
                <a:avLst/>
              </a:prstGeom>
              <a:noFill/>
              <a:ln w="12700">
                <a:solidFill>
                  <a:schemeClr val="tx1"/>
                </a:solidFill>
                <a:round/>
                <a:headEnd/>
                <a:tailEnd/>
              </a:ln>
              <a:effectLst/>
            </p:spPr>
            <p:txBody>
              <a:bodyPr wrap="none" anchor="ctr"/>
              <a:lstStyle/>
              <a:p>
                <a:endParaRPr lang="en-US"/>
              </a:p>
            </p:txBody>
          </p:sp>
          <p:sp>
            <p:nvSpPr>
              <p:cNvPr id="70" name="Line 221"/>
              <p:cNvSpPr>
                <a:spLocks noChangeShapeType="1"/>
              </p:cNvSpPr>
              <p:nvPr/>
            </p:nvSpPr>
            <p:spPr bwMode="auto">
              <a:xfrm>
                <a:off x="1994" y="557"/>
                <a:ext cx="0" cy="69"/>
              </a:xfrm>
              <a:prstGeom prst="line">
                <a:avLst/>
              </a:prstGeom>
              <a:noFill/>
              <a:ln w="12700">
                <a:solidFill>
                  <a:schemeClr val="tx1"/>
                </a:solidFill>
                <a:round/>
                <a:headEnd/>
                <a:tailEnd/>
              </a:ln>
              <a:effectLst/>
            </p:spPr>
            <p:txBody>
              <a:bodyPr wrap="none" anchor="ctr"/>
              <a:lstStyle/>
              <a:p>
                <a:endParaRPr lang="en-US"/>
              </a:p>
            </p:txBody>
          </p:sp>
        </p:grpSp>
      </p:grpSp>
      <p:grpSp>
        <p:nvGrpSpPr>
          <p:cNvPr id="71" name="Group 240"/>
          <p:cNvGrpSpPr>
            <a:grpSpLocks/>
          </p:cNvGrpSpPr>
          <p:nvPr/>
        </p:nvGrpSpPr>
        <p:grpSpPr bwMode="auto">
          <a:xfrm>
            <a:off x="4653972" y="3520004"/>
            <a:ext cx="233362" cy="298450"/>
            <a:chOff x="3319" y="1457"/>
            <a:chExt cx="147" cy="188"/>
          </a:xfrm>
        </p:grpSpPr>
        <p:sp>
          <p:nvSpPr>
            <p:cNvPr id="72" name="Freeform 241"/>
            <p:cNvSpPr>
              <a:spLocks noChangeAspect="1"/>
            </p:cNvSpPr>
            <p:nvPr/>
          </p:nvSpPr>
          <p:spPr bwMode="auto">
            <a:xfrm>
              <a:off x="3319" y="1618"/>
              <a:ext cx="147" cy="27"/>
            </a:xfrm>
            <a:custGeom>
              <a:avLst/>
              <a:gdLst/>
              <a:ahLst/>
              <a:cxnLst>
                <a:cxn ang="0">
                  <a:pos x="236" y="0"/>
                </a:cxn>
                <a:cxn ang="0">
                  <a:pos x="190" y="4"/>
                </a:cxn>
                <a:cxn ang="0">
                  <a:pos x="145" y="19"/>
                </a:cxn>
                <a:cxn ang="0">
                  <a:pos x="104" y="40"/>
                </a:cxn>
                <a:cxn ang="0">
                  <a:pos x="66" y="76"/>
                </a:cxn>
                <a:cxn ang="0">
                  <a:pos x="34" y="116"/>
                </a:cxn>
                <a:cxn ang="0">
                  <a:pos x="10" y="164"/>
                </a:cxn>
                <a:cxn ang="0">
                  <a:pos x="4" y="200"/>
                </a:cxn>
                <a:cxn ang="0">
                  <a:pos x="0" y="238"/>
                </a:cxn>
                <a:cxn ang="0">
                  <a:pos x="2" y="286"/>
                </a:cxn>
                <a:cxn ang="0">
                  <a:pos x="16" y="330"/>
                </a:cxn>
                <a:cxn ang="0">
                  <a:pos x="34" y="362"/>
                </a:cxn>
                <a:cxn ang="0">
                  <a:pos x="54" y="394"/>
                </a:cxn>
                <a:cxn ang="0">
                  <a:pos x="88" y="428"/>
                </a:cxn>
                <a:cxn ang="0">
                  <a:pos x="116" y="446"/>
                </a:cxn>
                <a:cxn ang="0">
                  <a:pos x="152" y="464"/>
                </a:cxn>
                <a:cxn ang="0">
                  <a:pos x="186" y="474"/>
                </a:cxn>
                <a:cxn ang="0">
                  <a:pos x="230" y="480"/>
                </a:cxn>
                <a:cxn ang="0">
                  <a:pos x="1298" y="480"/>
                </a:cxn>
                <a:cxn ang="0">
                  <a:pos x="1342" y="474"/>
                </a:cxn>
                <a:cxn ang="0">
                  <a:pos x="1380" y="462"/>
                </a:cxn>
                <a:cxn ang="0">
                  <a:pos x="1418" y="442"/>
                </a:cxn>
                <a:cxn ang="0">
                  <a:pos x="1442" y="424"/>
                </a:cxn>
                <a:cxn ang="0">
                  <a:pos x="1468" y="398"/>
                </a:cxn>
                <a:cxn ang="0">
                  <a:pos x="1494" y="366"/>
                </a:cxn>
                <a:cxn ang="0">
                  <a:pos x="1508" y="334"/>
                </a:cxn>
                <a:cxn ang="0">
                  <a:pos x="1520" y="302"/>
                </a:cxn>
                <a:cxn ang="0">
                  <a:pos x="1526" y="270"/>
                </a:cxn>
                <a:cxn ang="0">
                  <a:pos x="1528" y="234"/>
                </a:cxn>
                <a:cxn ang="0">
                  <a:pos x="1526" y="206"/>
                </a:cxn>
                <a:cxn ang="0">
                  <a:pos x="1520" y="176"/>
                </a:cxn>
                <a:cxn ang="0">
                  <a:pos x="1508" y="146"/>
                </a:cxn>
                <a:cxn ang="0">
                  <a:pos x="1492" y="118"/>
                </a:cxn>
                <a:cxn ang="0">
                  <a:pos x="1476" y="92"/>
                </a:cxn>
                <a:cxn ang="0">
                  <a:pos x="1460" y="74"/>
                </a:cxn>
                <a:cxn ang="0">
                  <a:pos x="1438" y="56"/>
                </a:cxn>
                <a:cxn ang="0">
                  <a:pos x="1414" y="36"/>
                </a:cxn>
                <a:cxn ang="0">
                  <a:pos x="1400" y="28"/>
                </a:cxn>
                <a:cxn ang="0">
                  <a:pos x="1382" y="20"/>
                </a:cxn>
                <a:cxn ang="0">
                  <a:pos x="1346" y="6"/>
                </a:cxn>
                <a:cxn ang="0">
                  <a:pos x="1308" y="0"/>
                </a:cxn>
                <a:cxn ang="0">
                  <a:pos x="1284" y="0"/>
                </a:cxn>
                <a:cxn ang="0">
                  <a:pos x="236" y="0"/>
                </a:cxn>
              </a:cxnLst>
              <a:rect l="0" t="0" r="r" b="b"/>
              <a:pathLst>
                <a:path w="1528" h="480">
                  <a:moveTo>
                    <a:pt x="236" y="0"/>
                  </a:moveTo>
                  <a:lnTo>
                    <a:pt x="190" y="4"/>
                  </a:lnTo>
                  <a:lnTo>
                    <a:pt x="145" y="19"/>
                  </a:lnTo>
                  <a:lnTo>
                    <a:pt x="104" y="40"/>
                  </a:lnTo>
                  <a:lnTo>
                    <a:pt x="66" y="76"/>
                  </a:lnTo>
                  <a:lnTo>
                    <a:pt x="34" y="116"/>
                  </a:lnTo>
                  <a:lnTo>
                    <a:pt x="10" y="164"/>
                  </a:lnTo>
                  <a:lnTo>
                    <a:pt x="4" y="200"/>
                  </a:lnTo>
                  <a:lnTo>
                    <a:pt x="0" y="238"/>
                  </a:lnTo>
                  <a:lnTo>
                    <a:pt x="2" y="286"/>
                  </a:lnTo>
                  <a:lnTo>
                    <a:pt x="16" y="330"/>
                  </a:lnTo>
                  <a:lnTo>
                    <a:pt x="34" y="362"/>
                  </a:lnTo>
                  <a:lnTo>
                    <a:pt x="54" y="394"/>
                  </a:lnTo>
                  <a:lnTo>
                    <a:pt x="88" y="428"/>
                  </a:lnTo>
                  <a:lnTo>
                    <a:pt x="116" y="446"/>
                  </a:lnTo>
                  <a:lnTo>
                    <a:pt x="152" y="464"/>
                  </a:lnTo>
                  <a:lnTo>
                    <a:pt x="186" y="474"/>
                  </a:lnTo>
                  <a:lnTo>
                    <a:pt x="230" y="480"/>
                  </a:lnTo>
                  <a:lnTo>
                    <a:pt x="1298" y="480"/>
                  </a:lnTo>
                  <a:lnTo>
                    <a:pt x="1342" y="474"/>
                  </a:lnTo>
                  <a:lnTo>
                    <a:pt x="1380" y="462"/>
                  </a:lnTo>
                  <a:lnTo>
                    <a:pt x="1418" y="442"/>
                  </a:lnTo>
                  <a:lnTo>
                    <a:pt x="1442" y="424"/>
                  </a:lnTo>
                  <a:lnTo>
                    <a:pt x="1468" y="398"/>
                  </a:lnTo>
                  <a:lnTo>
                    <a:pt x="1494" y="366"/>
                  </a:lnTo>
                  <a:lnTo>
                    <a:pt x="1508" y="334"/>
                  </a:lnTo>
                  <a:lnTo>
                    <a:pt x="1520" y="302"/>
                  </a:lnTo>
                  <a:lnTo>
                    <a:pt x="1526" y="270"/>
                  </a:lnTo>
                  <a:lnTo>
                    <a:pt x="1528" y="234"/>
                  </a:lnTo>
                  <a:lnTo>
                    <a:pt x="1526" y="206"/>
                  </a:lnTo>
                  <a:lnTo>
                    <a:pt x="1520" y="176"/>
                  </a:lnTo>
                  <a:lnTo>
                    <a:pt x="1508" y="146"/>
                  </a:lnTo>
                  <a:lnTo>
                    <a:pt x="1492" y="118"/>
                  </a:lnTo>
                  <a:lnTo>
                    <a:pt x="1476" y="92"/>
                  </a:lnTo>
                  <a:lnTo>
                    <a:pt x="1460" y="74"/>
                  </a:lnTo>
                  <a:lnTo>
                    <a:pt x="1438" y="56"/>
                  </a:lnTo>
                  <a:lnTo>
                    <a:pt x="1414" y="36"/>
                  </a:lnTo>
                  <a:lnTo>
                    <a:pt x="1400" y="28"/>
                  </a:lnTo>
                  <a:lnTo>
                    <a:pt x="1382" y="20"/>
                  </a:lnTo>
                  <a:lnTo>
                    <a:pt x="1346" y="6"/>
                  </a:lnTo>
                  <a:lnTo>
                    <a:pt x="1308" y="0"/>
                  </a:lnTo>
                  <a:lnTo>
                    <a:pt x="1284" y="0"/>
                  </a:lnTo>
                  <a:lnTo>
                    <a:pt x="236" y="0"/>
                  </a:lnTo>
                  <a:close/>
                </a:path>
              </a:pathLst>
            </a:custGeom>
            <a:noFill/>
            <a:ln w="12700" cap="flat" cmpd="sng">
              <a:solidFill>
                <a:schemeClr val="tx1"/>
              </a:solidFill>
              <a:prstDash val="solid"/>
              <a:round/>
              <a:headEnd type="none" w="med" len="med"/>
              <a:tailEnd type="none" w="med" len="med"/>
            </a:ln>
            <a:effectLst/>
          </p:spPr>
          <p:txBody>
            <a:bodyPr wrap="none" anchor="ctr"/>
            <a:lstStyle/>
            <a:p>
              <a:endParaRPr lang="en-US"/>
            </a:p>
          </p:txBody>
        </p:sp>
        <p:sp>
          <p:nvSpPr>
            <p:cNvPr id="73" name="Oval 242"/>
            <p:cNvSpPr>
              <a:spLocks noChangeArrowheads="1"/>
            </p:cNvSpPr>
            <p:nvPr/>
          </p:nvSpPr>
          <p:spPr bwMode="auto">
            <a:xfrm>
              <a:off x="3371" y="1574"/>
              <a:ext cx="43" cy="44"/>
            </a:xfrm>
            <a:prstGeom prst="ellipse">
              <a:avLst/>
            </a:prstGeom>
            <a:noFill/>
            <a:ln w="12700">
              <a:solidFill>
                <a:schemeClr val="tx1"/>
              </a:solidFill>
              <a:round/>
              <a:headEnd/>
              <a:tailEnd/>
            </a:ln>
            <a:effectLst/>
          </p:spPr>
          <p:txBody>
            <a:bodyPr lIns="0" tIns="0" rIns="0" bIns="0" anchor="ctr" anchorCtr="1">
              <a:spAutoFit/>
            </a:bodyPr>
            <a:lstStyle/>
            <a:p>
              <a:endParaRPr lang="en-US"/>
            </a:p>
          </p:txBody>
        </p:sp>
        <p:sp>
          <p:nvSpPr>
            <p:cNvPr id="74" name="Line 243"/>
            <p:cNvSpPr>
              <a:spLocks noChangeShapeType="1"/>
            </p:cNvSpPr>
            <p:nvPr/>
          </p:nvSpPr>
          <p:spPr bwMode="auto">
            <a:xfrm>
              <a:off x="3392" y="1457"/>
              <a:ext cx="0" cy="120"/>
            </a:xfrm>
            <a:prstGeom prst="line">
              <a:avLst/>
            </a:prstGeom>
            <a:noFill/>
            <a:ln w="12700">
              <a:solidFill>
                <a:schemeClr val="tx1"/>
              </a:solidFill>
              <a:round/>
              <a:headEnd/>
              <a:tailEnd/>
            </a:ln>
            <a:effectLst/>
          </p:spPr>
          <p:txBody>
            <a:bodyPr wrap="none" anchor="ctr"/>
            <a:lstStyle/>
            <a:p>
              <a:endParaRPr lang="en-US"/>
            </a:p>
          </p:txBody>
        </p:sp>
        <p:grpSp>
          <p:nvGrpSpPr>
            <p:cNvPr id="75" name="Group 244"/>
            <p:cNvGrpSpPr>
              <a:grpSpLocks/>
            </p:cNvGrpSpPr>
            <p:nvPr/>
          </p:nvGrpSpPr>
          <p:grpSpPr bwMode="auto">
            <a:xfrm>
              <a:off x="3373" y="1485"/>
              <a:ext cx="39" cy="70"/>
              <a:chOff x="1994" y="556"/>
              <a:chExt cx="39" cy="70"/>
            </a:xfrm>
          </p:grpSpPr>
          <p:sp>
            <p:nvSpPr>
              <p:cNvPr id="76" name="Line 245"/>
              <p:cNvSpPr>
                <a:spLocks noChangeShapeType="1"/>
              </p:cNvSpPr>
              <p:nvPr/>
            </p:nvSpPr>
            <p:spPr bwMode="auto">
              <a:xfrm>
                <a:off x="2033" y="556"/>
                <a:ext cx="0" cy="69"/>
              </a:xfrm>
              <a:prstGeom prst="line">
                <a:avLst/>
              </a:prstGeom>
              <a:noFill/>
              <a:ln w="12700">
                <a:solidFill>
                  <a:schemeClr val="tx1"/>
                </a:solidFill>
                <a:round/>
                <a:headEnd/>
                <a:tailEnd/>
              </a:ln>
              <a:effectLst/>
            </p:spPr>
            <p:txBody>
              <a:bodyPr wrap="none" anchor="ctr"/>
              <a:lstStyle/>
              <a:p>
                <a:endParaRPr lang="en-US"/>
              </a:p>
            </p:txBody>
          </p:sp>
          <p:sp>
            <p:nvSpPr>
              <p:cNvPr id="77" name="Line 246"/>
              <p:cNvSpPr>
                <a:spLocks noChangeShapeType="1"/>
              </p:cNvSpPr>
              <p:nvPr/>
            </p:nvSpPr>
            <p:spPr bwMode="auto">
              <a:xfrm>
                <a:off x="1994" y="557"/>
                <a:ext cx="0" cy="69"/>
              </a:xfrm>
              <a:prstGeom prst="line">
                <a:avLst/>
              </a:prstGeom>
              <a:noFill/>
              <a:ln w="12700">
                <a:solidFill>
                  <a:schemeClr val="tx1"/>
                </a:solidFill>
                <a:round/>
                <a:headEnd/>
                <a:tailEnd/>
              </a:ln>
              <a:effectLst/>
            </p:spPr>
            <p:txBody>
              <a:bodyPr wrap="none" anchor="ctr"/>
              <a:lstStyle/>
              <a:p>
                <a:endParaRPr lang="en-US"/>
              </a:p>
            </p:txBody>
          </p:sp>
        </p:grpSp>
      </p:grpSp>
      <p:sp>
        <p:nvSpPr>
          <p:cNvPr id="78" name="Text Box 29"/>
          <p:cNvSpPr txBox="1">
            <a:spLocks noChangeArrowheads="1"/>
          </p:cNvSpPr>
          <p:nvPr/>
        </p:nvSpPr>
        <p:spPr bwMode="auto">
          <a:xfrm>
            <a:off x="3959784" y="3017580"/>
            <a:ext cx="296556" cy="123111"/>
          </a:xfrm>
          <a:prstGeom prst="rect">
            <a:avLst/>
          </a:prstGeom>
          <a:noFill/>
          <a:ln w="12700">
            <a:noFill/>
            <a:miter lim="800000"/>
            <a:headEnd/>
            <a:tailEnd/>
          </a:ln>
          <a:effectLst/>
        </p:spPr>
        <p:txBody>
          <a:bodyPr wrap="none" lIns="0" tIns="0" rIns="0" bIns="0" anchor="ctr" anchorCtr="1">
            <a:spAutoFit/>
          </a:bodyPr>
          <a:lstStyle/>
          <a:p>
            <a:pPr algn="ctr">
              <a:spcBef>
                <a:spcPct val="0"/>
              </a:spcBef>
              <a:buSzTx/>
            </a:pPr>
            <a:r>
              <a:rPr lang="en-US" sz="800"/>
              <a:t>Mortar</a:t>
            </a:r>
          </a:p>
        </p:txBody>
      </p:sp>
      <p:grpSp>
        <p:nvGrpSpPr>
          <p:cNvPr id="79" name="Group 315"/>
          <p:cNvGrpSpPr>
            <a:grpSpLocks/>
          </p:cNvGrpSpPr>
          <p:nvPr/>
        </p:nvGrpSpPr>
        <p:grpSpPr bwMode="auto">
          <a:xfrm>
            <a:off x="4735728" y="2921200"/>
            <a:ext cx="68263" cy="263525"/>
            <a:chOff x="2281" y="3955"/>
            <a:chExt cx="43" cy="166"/>
          </a:xfrm>
        </p:grpSpPr>
        <p:sp>
          <p:nvSpPr>
            <p:cNvPr id="80" name="Line 316"/>
            <p:cNvSpPr>
              <a:spLocks noChangeAspect="1" noChangeShapeType="1"/>
            </p:cNvSpPr>
            <p:nvPr/>
          </p:nvSpPr>
          <p:spPr bwMode="auto">
            <a:xfrm>
              <a:off x="2303" y="3958"/>
              <a:ext cx="0" cy="123"/>
            </a:xfrm>
            <a:prstGeom prst="line">
              <a:avLst/>
            </a:prstGeom>
            <a:noFill/>
            <a:ln w="12700">
              <a:solidFill>
                <a:schemeClr val="tx1"/>
              </a:solidFill>
              <a:round/>
              <a:headEnd type="none" w="sm" len="sm"/>
              <a:tailEnd type="none" w="sm" len="sm"/>
            </a:ln>
            <a:effectLst/>
          </p:spPr>
          <p:txBody>
            <a:bodyPr wrap="none" lIns="0" tIns="0" rIns="0" bIns="0" anchor="ctr" anchorCtr="1">
              <a:spAutoFit/>
            </a:bodyPr>
            <a:lstStyle/>
            <a:p>
              <a:endParaRPr lang="en-US"/>
            </a:p>
          </p:txBody>
        </p:sp>
        <p:sp>
          <p:nvSpPr>
            <p:cNvPr id="81" name="Oval 317"/>
            <p:cNvSpPr>
              <a:spLocks noChangeAspect="1" noChangeArrowheads="1"/>
            </p:cNvSpPr>
            <p:nvPr/>
          </p:nvSpPr>
          <p:spPr bwMode="auto">
            <a:xfrm>
              <a:off x="2281" y="4077"/>
              <a:ext cx="43" cy="44"/>
            </a:xfrm>
            <a:prstGeom prst="ellipse">
              <a:avLst/>
            </a:prstGeom>
            <a:noFill/>
            <a:ln w="12700">
              <a:solidFill>
                <a:schemeClr val="tx1"/>
              </a:solidFill>
              <a:round/>
              <a:headEnd/>
              <a:tailEnd/>
            </a:ln>
            <a:effectLst/>
          </p:spPr>
          <p:txBody>
            <a:bodyPr lIns="0" tIns="0" rIns="0" bIns="0" anchor="ctr" anchorCtr="1">
              <a:spAutoFit/>
            </a:bodyPr>
            <a:lstStyle/>
            <a:p>
              <a:endParaRPr lang="en-US"/>
            </a:p>
          </p:txBody>
        </p:sp>
        <p:sp>
          <p:nvSpPr>
            <p:cNvPr id="82" name="Freeform 318"/>
            <p:cNvSpPr>
              <a:spLocks/>
            </p:cNvSpPr>
            <p:nvPr/>
          </p:nvSpPr>
          <p:spPr bwMode="auto">
            <a:xfrm>
              <a:off x="2282" y="3955"/>
              <a:ext cx="42" cy="36"/>
            </a:xfrm>
            <a:custGeom>
              <a:avLst/>
              <a:gdLst/>
              <a:ahLst/>
              <a:cxnLst>
                <a:cxn ang="0">
                  <a:pos x="0" y="532"/>
                </a:cxn>
                <a:cxn ang="0">
                  <a:pos x="310" y="0"/>
                </a:cxn>
                <a:cxn ang="0">
                  <a:pos x="618" y="534"/>
                </a:cxn>
              </a:cxnLst>
              <a:rect l="0" t="0" r="r" b="b"/>
              <a:pathLst>
                <a:path w="618" h="534">
                  <a:moveTo>
                    <a:pt x="0" y="532"/>
                  </a:moveTo>
                  <a:lnTo>
                    <a:pt x="310" y="0"/>
                  </a:lnTo>
                  <a:lnTo>
                    <a:pt x="618" y="534"/>
                  </a:lnTo>
                </a:path>
              </a:pathLst>
            </a:custGeom>
            <a:noFill/>
            <a:ln w="12700" cap="flat" cmpd="sng">
              <a:solidFill>
                <a:schemeClr val="tx1"/>
              </a:solidFill>
              <a:prstDash val="solid"/>
              <a:round/>
              <a:headEnd/>
              <a:tailEnd/>
            </a:ln>
            <a:effectLst/>
          </p:spPr>
          <p:txBody>
            <a:bodyPr lIns="0" tIns="0" rIns="0" bIns="0" anchor="ctr" anchorCtr="1">
              <a:spAutoFit/>
            </a:bodyPr>
            <a:lstStyle/>
            <a:p>
              <a:endParaRPr lang="en-US"/>
            </a:p>
          </p:txBody>
        </p:sp>
      </p:grpSp>
      <p:sp>
        <p:nvSpPr>
          <p:cNvPr id="83" name="Text Box 29"/>
          <p:cNvSpPr txBox="1">
            <a:spLocks noChangeArrowheads="1"/>
          </p:cNvSpPr>
          <p:nvPr/>
        </p:nvSpPr>
        <p:spPr bwMode="auto">
          <a:xfrm>
            <a:off x="3899410" y="3977008"/>
            <a:ext cx="551433" cy="123111"/>
          </a:xfrm>
          <a:prstGeom prst="rect">
            <a:avLst/>
          </a:prstGeom>
          <a:noFill/>
          <a:ln w="12700">
            <a:noFill/>
            <a:miter lim="800000"/>
            <a:headEnd/>
            <a:tailEnd/>
          </a:ln>
          <a:effectLst/>
        </p:spPr>
        <p:txBody>
          <a:bodyPr wrap="none" lIns="0" tIns="0" rIns="0" bIns="0" anchor="ctr" anchorCtr="1">
            <a:spAutoFit/>
          </a:bodyPr>
          <a:lstStyle/>
          <a:p>
            <a:pPr algn="ctr">
              <a:spcBef>
                <a:spcPct val="0"/>
              </a:spcBef>
              <a:buSzTx/>
            </a:pPr>
            <a:r>
              <a:rPr lang="en-US" sz="800" dirty="0"/>
              <a:t>Antitank Gun</a:t>
            </a:r>
          </a:p>
        </p:txBody>
      </p:sp>
      <p:grpSp>
        <p:nvGrpSpPr>
          <p:cNvPr id="84" name="Group 124"/>
          <p:cNvGrpSpPr>
            <a:grpSpLocks/>
          </p:cNvGrpSpPr>
          <p:nvPr/>
        </p:nvGrpSpPr>
        <p:grpSpPr bwMode="auto">
          <a:xfrm>
            <a:off x="4736521" y="3877837"/>
            <a:ext cx="66675" cy="242888"/>
            <a:chOff x="356" y="2557"/>
            <a:chExt cx="42" cy="153"/>
          </a:xfrm>
        </p:grpSpPr>
        <p:sp>
          <p:nvSpPr>
            <p:cNvPr id="85" name="Freeform 125"/>
            <p:cNvSpPr>
              <a:spLocks/>
            </p:cNvSpPr>
            <p:nvPr/>
          </p:nvSpPr>
          <p:spPr bwMode="auto">
            <a:xfrm>
              <a:off x="356" y="2674"/>
              <a:ext cx="42" cy="36"/>
            </a:xfrm>
            <a:custGeom>
              <a:avLst/>
              <a:gdLst/>
              <a:ahLst/>
              <a:cxnLst>
                <a:cxn ang="0">
                  <a:pos x="0" y="532"/>
                </a:cxn>
                <a:cxn ang="0">
                  <a:pos x="310" y="0"/>
                </a:cxn>
                <a:cxn ang="0">
                  <a:pos x="618" y="534"/>
                </a:cxn>
              </a:cxnLst>
              <a:rect l="0" t="0" r="r" b="b"/>
              <a:pathLst>
                <a:path w="618" h="534">
                  <a:moveTo>
                    <a:pt x="0" y="532"/>
                  </a:moveTo>
                  <a:lnTo>
                    <a:pt x="310" y="0"/>
                  </a:lnTo>
                  <a:lnTo>
                    <a:pt x="618" y="534"/>
                  </a:lnTo>
                </a:path>
              </a:pathLst>
            </a:custGeom>
            <a:noFill/>
            <a:ln w="12700" cap="flat" cmpd="sng">
              <a:solidFill>
                <a:schemeClr val="tx1"/>
              </a:solidFill>
              <a:prstDash val="solid"/>
              <a:round/>
              <a:headEnd/>
              <a:tailEnd/>
            </a:ln>
            <a:effectLst/>
          </p:spPr>
          <p:txBody>
            <a:bodyPr lIns="0" tIns="0" rIns="0" bIns="0" anchor="ctr" anchorCtr="1">
              <a:spAutoFit/>
            </a:bodyPr>
            <a:lstStyle/>
            <a:p>
              <a:endParaRPr lang="en-US"/>
            </a:p>
          </p:txBody>
        </p:sp>
        <p:sp>
          <p:nvSpPr>
            <p:cNvPr id="86" name="Line 126"/>
            <p:cNvSpPr>
              <a:spLocks noChangeShapeType="1"/>
            </p:cNvSpPr>
            <p:nvPr/>
          </p:nvSpPr>
          <p:spPr bwMode="auto">
            <a:xfrm>
              <a:off x="378" y="2557"/>
              <a:ext cx="0" cy="120"/>
            </a:xfrm>
            <a:prstGeom prst="line">
              <a:avLst/>
            </a:prstGeom>
            <a:noFill/>
            <a:ln w="12700">
              <a:solidFill>
                <a:schemeClr val="tx1"/>
              </a:solidFill>
              <a:round/>
              <a:headEnd/>
              <a:tailEnd/>
            </a:ln>
            <a:effectLst/>
          </p:spPr>
          <p:txBody>
            <a:bodyPr wrap="none" anchor="ctr"/>
            <a:lstStyle/>
            <a:p>
              <a:endParaRPr lang="en-US"/>
            </a:p>
          </p:txBody>
        </p:sp>
        <p:sp>
          <p:nvSpPr>
            <p:cNvPr id="87" name="Line 127"/>
            <p:cNvSpPr>
              <a:spLocks noChangeShapeType="1"/>
            </p:cNvSpPr>
            <p:nvPr/>
          </p:nvSpPr>
          <p:spPr bwMode="auto">
            <a:xfrm>
              <a:off x="398" y="2585"/>
              <a:ext cx="0" cy="69"/>
            </a:xfrm>
            <a:prstGeom prst="line">
              <a:avLst/>
            </a:prstGeom>
            <a:noFill/>
            <a:ln w="12700">
              <a:solidFill>
                <a:schemeClr val="tx1"/>
              </a:solidFill>
              <a:round/>
              <a:headEnd/>
              <a:tailEnd/>
            </a:ln>
            <a:effectLst/>
          </p:spPr>
          <p:txBody>
            <a:bodyPr wrap="none" anchor="ctr"/>
            <a:lstStyle/>
            <a:p>
              <a:endParaRPr lang="en-US"/>
            </a:p>
          </p:txBody>
        </p:sp>
        <p:sp>
          <p:nvSpPr>
            <p:cNvPr id="88" name="Line 128"/>
            <p:cNvSpPr>
              <a:spLocks noChangeShapeType="1"/>
            </p:cNvSpPr>
            <p:nvPr/>
          </p:nvSpPr>
          <p:spPr bwMode="auto">
            <a:xfrm>
              <a:off x="359" y="2585"/>
              <a:ext cx="0" cy="69"/>
            </a:xfrm>
            <a:prstGeom prst="line">
              <a:avLst/>
            </a:prstGeom>
            <a:noFill/>
            <a:ln w="12700">
              <a:solidFill>
                <a:schemeClr val="tx1"/>
              </a:solidFill>
              <a:round/>
              <a:headEnd/>
              <a:tailEnd/>
            </a:ln>
            <a:effectLst/>
          </p:spPr>
          <p:txBody>
            <a:bodyPr wrap="none" anchor="ctr"/>
            <a:lstStyle/>
            <a:p>
              <a:endParaRPr lang="en-US"/>
            </a:p>
          </p:txBody>
        </p:sp>
      </p:grpSp>
      <p:sp>
        <p:nvSpPr>
          <p:cNvPr id="89" name="Text Box 29"/>
          <p:cNvSpPr txBox="1">
            <a:spLocks noChangeArrowheads="1"/>
          </p:cNvSpPr>
          <p:nvPr/>
        </p:nvSpPr>
        <p:spPr bwMode="auto">
          <a:xfrm>
            <a:off x="3788795" y="4248236"/>
            <a:ext cx="735778" cy="123111"/>
          </a:xfrm>
          <a:prstGeom prst="rect">
            <a:avLst/>
          </a:prstGeom>
          <a:noFill/>
          <a:ln w="12700">
            <a:noFill/>
            <a:miter lim="800000"/>
            <a:headEnd/>
            <a:tailEnd/>
          </a:ln>
          <a:effectLst/>
        </p:spPr>
        <p:txBody>
          <a:bodyPr wrap="none" lIns="0" tIns="0" rIns="0" bIns="0" anchor="ctr" anchorCtr="1">
            <a:spAutoFit/>
          </a:bodyPr>
          <a:lstStyle/>
          <a:p>
            <a:pPr algn="ctr">
              <a:spcBef>
                <a:spcPct val="0"/>
              </a:spcBef>
              <a:buSzTx/>
            </a:pPr>
            <a:r>
              <a:rPr lang="en-US" sz="800" dirty="0"/>
              <a:t>Recoilless AT </a:t>
            </a:r>
            <a:r>
              <a:rPr lang="en-US" sz="800" dirty="0" smtClean="0"/>
              <a:t>Gun</a:t>
            </a:r>
            <a:endParaRPr lang="en-US" sz="800" dirty="0"/>
          </a:p>
        </p:txBody>
      </p:sp>
      <p:grpSp>
        <p:nvGrpSpPr>
          <p:cNvPr id="90" name="Group 126"/>
          <p:cNvGrpSpPr>
            <a:grpSpLocks/>
          </p:cNvGrpSpPr>
          <p:nvPr/>
        </p:nvGrpSpPr>
        <p:grpSpPr bwMode="auto">
          <a:xfrm>
            <a:off x="4734934" y="4179550"/>
            <a:ext cx="66675" cy="200025"/>
            <a:chOff x="3019" y="367"/>
            <a:chExt cx="42" cy="126"/>
          </a:xfrm>
        </p:grpSpPr>
        <p:grpSp>
          <p:nvGrpSpPr>
            <p:cNvPr id="91" name="Group 127"/>
            <p:cNvGrpSpPr>
              <a:grpSpLocks/>
            </p:cNvGrpSpPr>
            <p:nvPr/>
          </p:nvGrpSpPr>
          <p:grpSpPr bwMode="auto">
            <a:xfrm>
              <a:off x="3019" y="367"/>
              <a:ext cx="42" cy="126"/>
              <a:chOff x="485" y="3174"/>
              <a:chExt cx="42" cy="126"/>
            </a:xfrm>
          </p:grpSpPr>
          <p:sp>
            <p:nvSpPr>
              <p:cNvPr id="95" name="Line 128"/>
              <p:cNvSpPr>
                <a:spLocks noChangeAspect="1" noChangeShapeType="1"/>
              </p:cNvSpPr>
              <p:nvPr/>
            </p:nvSpPr>
            <p:spPr bwMode="auto">
              <a:xfrm>
                <a:off x="506" y="3177"/>
                <a:ext cx="0" cy="123"/>
              </a:xfrm>
              <a:prstGeom prst="line">
                <a:avLst/>
              </a:prstGeom>
              <a:noFill/>
              <a:ln w="12700">
                <a:solidFill>
                  <a:schemeClr val="tx1"/>
                </a:solidFill>
                <a:round/>
                <a:headEnd type="none" w="sm" len="sm"/>
                <a:tailEnd type="none" w="sm" len="sm"/>
              </a:ln>
              <a:effectLst/>
            </p:spPr>
            <p:txBody>
              <a:bodyPr wrap="none" lIns="0" tIns="0" rIns="0" bIns="0" anchor="ctr" anchorCtr="1">
                <a:spAutoFit/>
              </a:bodyPr>
              <a:lstStyle/>
              <a:p>
                <a:endParaRPr lang="en-US"/>
              </a:p>
            </p:txBody>
          </p:sp>
          <p:sp>
            <p:nvSpPr>
              <p:cNvPr id="96" name="Freeform 129"/>
              <p:cNvSpPr>
                <a:spLocks/>
              </p:cNvSpPr>
              <p:nvPr/>
            </p:nvSpPr>
            <p:spPr bwMode="auto">
              <a:xfrm>
                <a:off x="485" y="3174"/>
                <a:ext cx="42" cy="36"/>
              </a:xfrm>
              <a:custGeom>
                <a:avLst/>
                <a:gdLst/>
                <a:ahLst/>
                <a:cxnLst>
                  <a:cxn ang="0">
                    <a:pos x="0" y="532"/>
                  </a:cxn>
                  <a:cxn ang="0">
                    <a:pos x="310" y="0"/>
                  </a:cxn>
                  <a:cxn ang="0">
                    <a:pos x="618" y="534"/>
                  </a:cxn>
                </a:cxnLst>
                <a:rect l="0" t="0" r="r" b="b"/>
                <a:pathLst>
                  <a:path w="618" h="534">
                    <a:moveTo>
                      <a:pt x="0" y="532"/>
                    </a:moveTo>
                    <a:lnTo>
                      <a:pt x="310" y="0"/>
                    </a:lnTo>
                    <a:lnTo>
                      <a:pt x="618" y="534"/>
                    </a:lnTo>
                  </a:path>
                </a:pathLst>
              </a:custGeom>
              <a:noFill/>
              <a:ln w="12700" cap="flat" cmpd="sng">
                <a:solidFill>
                  <a:schemeClr val="tx1"/>
                </a:solidFill>
                <a:prstDash val="solid"/>
                <a:round/>
                <a:headEnd/>
                <a:tailEnd/>
              </a:ln>
              <a:effectLst/>
            </p:spPr>
            <p:txBody>
              <a:bodyPr lIns="0" tIns="0" rIns="0" bIns="0" anchor="ctr" anchorCtr="1">
                <a:spAutoFit/>
              </a:bodyPr>
              <a:lstStyle/>
              <a:p>
                <a:endParaRPr lang="en-US"/>
              </a:p>
            </p:txBody>
          </p:sp>
        </p:grpSp>
        <p:grpSp>
          <p:nvGrpSpPr>
            <p:cNvPr id="92" name="Group 130"/>
            <p:cNvGrpSpPr>
              <a:grpSpLocks/>
            </p:cNvGrpSpPr>
            <p:nvPr/>
          </p:nvGrpSpPr>
          <p:grpSpPr bwMode="auto">
            <a:xfrm>
              <a:off x="3020" y="413"/>
              <a:ext cx="39" cy="70"/>
              <a:chOff x="1994" y="556"/>
              <a:chExt cx="39" cy="70"/>
            </a:xfrm>
          </p:grpSpPr>
          <p:sp>
            <p:nvSpPr>
              <p:cNvPr id="93" name="Line 131"/>
              <p:cNvSpPr>
                <a:spLocks noChangeShapeType="1"/>
              </p:cNvSpPr>
              <p:nvPr/>
            </p:nvSpPr>
            <p:spPr bwMode="auto">
              <a:xfrm>
                <a:off x="2033" y="556"/>
                <a:ext cx="0" cy="69"/>
              </a:xfrm>
              <a:prstGeom prst="line">
                <a:avLst/>
              </a:prstGeom>
              <a:noFill/>
              <a:ln w="12700">
                <a:solidFill>
                  <a:schemeClr val="tx1"/>
                </a:solidFill>
                <a:round/>
                <a:headEnd/>
                <a:tailEnd/>
              </a:ln>
              <a:effectLst/>
            </p:spPr>
            <p:txBody>
              <a:bodyPr wrap="none" anchor="ctr"/>
              <a:lstStyle/>
              <a:p>
                <a:endParaRPr lang="en-US"/>
              </a:p>
            </p:txBody>
          </p:sp>
          <p:sp>
            <p:nvSpPr>
              <p:cNvPr id="94" name="Line 132"/>
              <p:cNvSpPr>
                <a:spLocks noChangeShapeType="1"/>
              </p:cNvSpPr>
              <p:nvPr/>
            </p:nvSpPr>
            <p:spPr bwMode="auto">
              <a:xfrm>
                <a:off x="1994" y="557"/>
                <a:ext cx="0" cy="69"/>
              </a:xfrm>
              <a:prstGeom prst="line">
                <a:avLst/>
              </a:prstGeom>
              <a:noFill/>
              <a:ln w="12700">
                <a:solidFill>
                  <a:schemeClr val="tx1"/>
                </a:solidFill>
                <a:round/>
                <a:headEnd/>
                <a:tailEnd/>
              </a:ln>
              <a:effectLst/>
            </p:spPr>
            <p:txBody>
              <a:bodyPr wrap="none" anchor="ctr"/>
              <a:lstStyle/>
              <a:p>
                <a:endParaRPr lang="en-US"/>
              </a:p>
            </p:txBody>
          </p:sp>
        </p:grpSp>
      </p:grpSp>
      <p:sp>
        <p:nvSpPr>
          <p:cNvPr id="97" name="Text Box 13"/>
          <p:cNvSpPr txBox="1">
            <a:spLocks noChangeArrowheads="1"/>
          </p:cNvSpPr>
          <p:nvPr/>
        </p:nvSpPr>
        <p:spPr bwMode="auto">
          <a:xfrm>
            <a:off x="3851782" y="4525290"/>
            <a:ext cx="625171" cy="123111"/>
          </a:xfrm>
          <a:prstGeom prst="rect">
            <a:avLst/>
          </a:prstGeom>
          <a:noFill/>
          <a:ln w="12700">
            <a:noFill/>
            <a:miter lim="800000"/>
            <a:headEnd/>
            <a:tailEnd/>
          </a:ln>
          <a:effectLst/>
        </p:spPr>
        <p:txBody>
          <a:bodyPr wrap="none" lIns="0" tIns="0" rIns="0" bIns="0" anchor="ctr" anchorCtr="1">
            <a:spAutoFit/>
          </a:bodyPr>
          <a:lstStyle/>
          <a:p>
            <a:pPr algn="ctr">
              <a:spcBef>
                <a:spcPct val="0"/>
              </a:spcBef>
              <a:buSzTx/>
            </a:pPr>
            <a:r>
              <a:rPr lang="en-US" sz="800" dirty="0"/>
              <a:t>Direct Fire Gun</a:t>
            </a:r>
          </a:p>
        </p:txBody>
      </p:sp>
      <p:grpSp>
        <p:nvGrpSpPr>
          <p:cNvPr id="98" name="Group 296"/>
          <p:cNvGrpSpPr>
            <a:grpSpLocks/>
          </p:cNvGrpSpPr>
          <p:nvPr/>
        </p:nvGrpSpPr>
        <p:grpSpPr bwMode="auto">
          <a:xfrm>
            <a:off x="4739696" y="4452911"/>
            <a:ext cx="61913" cy="190500"/>
            <a:chOff x="2510" y="1002"/>
            <a:chExt cx="39" cy="120"/>
          </a:xfrm>
        </p:grpSpPr>
        <p:sp>
          <p:nvSpPr>
            <p:cNvPr id="99" name="Line 174"/>
            <p:cNvSpPr>
              <a:spLocks noChangeShapeType="1"/>
            </p:cNvSpPr>
            <p:nvPr/>
          </p:nvSpPr>
          <p:spPr bwMode="auto">
            <a:xfrm>
              <a:off x="2529" y="1002"/>
              <a:ext cx="0" cy="120"/>
            </a:xfrm>
            <a:prstGeom prst="line">
              <a:avLst/>
            </a:prstGeom>
            <a:noFill/>
            <a:ln w="12700">
              <a:solidFill>
                <a:schemeClr val="tx1"/>
              </a:solidFill>
              <a:round/>
              <a:headEnd/>
              <a:tailEnd/>
            </a:ln>
            <a:effectLst/>
          </p:spPr>
          <p:txBody>
            <a:bodyPr wrap="none" anchor="ctr"/>
            <a:lstStyle/>
            <a:p>
              <a:endParaRPr lang="en-US"/>
            </a:p>
          </p:txBody>
        </p:sp>
        <p:grpSp>
          <p:nvGrpSpPr>
            <p:cNvPr id="100" name="Group 175"/>
            <p:cNvGrpSpPr>
              <a:grpSpLocks/>
            </p:cNvGrpSpPr>
            <p:nvPr/>
          </p:nvGrpSpPr>
          <p:grpSpPr bwMode="auto">
            <a:xfrm>
              <a:off x="2510" y="1030"/>
              <a:ext cx="39" cy="70"/>
              <a:chOff x="1994" y="556"/>
              <a:chExt cx="39" cy="70"/>
            </a:xfrm>
          </p:grpSpPr>
          <p:sp>
            <p:nvSpPr>
              <p:cNvPr id="101" name="Line 176"/>
              <p:cNvSpPr>
                <a:spLocks noChangeShapeType="1"/>
              </p:cNvSpPr>
              <p:nvPr/>
            </p:nvSpPr>
            <p:spPr bwMode="auto">
              <a:xfrm>
                <a:off x="2033" y="556"/>
                <a:ext cx="0" cy="69"/>
              </a:xfrm>
              <a:prstGeom prst="line">
                <a:avLst/>
              </a:prstGeom>
              <a:noFill/>
              <a:ln w="12700">
                <a:solidFill>
                  <a:schemeClr val="tx1"/>
                </a:solidFill>
                <a:round/>
                <a:headEnd/>
                <a:tailEnd/>
              </a:ln>
              <a:effectLst/>
            </p:spPr>
            <p:txBody>
              <a:bodyPr wrap="none" anchor="ctr"/>
              <a:lstStyle/>
              <a:p>
                <a:endParaRPr lang="en-US"/>
              </a:p>
            </p:txBody>
          </p:sp>
          <p:sp>
            <p:nvSpPr>
              <p:cNvPr id="102" name="Line 177"/>
              <p:cNvSpPr>
                <a:spLocks noChangeShapeType="1"/>
              </p:cNvSpPr>
              <p:nvPr/>
            </p:nvSpPr>
            <p:spPr bwMode="auto">
              <a:xfrm>
                <a:off x="1994" y="557"/>
                <a:ext cx="0" cy="69"/>
              </a:xfrm>
              <a:prstGeom prst="line">
                <a:avLst/>
              </a:prstGeom>
              <a:noFill/>
              <a:ln w="12700">
                <a:solidFill>
                  <a:schemeClr val="tx1"/>
                </a:solidFill>
                <a:round/>
                <a:headEnd/>
                <a:tailEnd/>
              </a:ln>
              <a:effectLst/>
            </p:spPr>
            <p:txBody>
              <a:bodyPr wrap="none" anchor="ctr"/>
              <a:lstStyle/>
              <a:p>
                <a:endParaRPr lang="en-US"/>
              </a:p>
            </p:txBody>
          </p:sp>
        </p:grpSp>
      </p:grpSp>
      <p:sp>
        <p:nvSpPr>
          <p:cNvPr id="103" name="Text Box 15"/>
          <p:cNvSpPr txBox="1">
            <a:spLocks noChangeArrowheads="1"/>
          </p:cNvSpPr>
          <p:nvPr/>
        </p:nvSpPr>
        <p:spPr bwMode="auto">
          <a:xfrm>
            <a:off x="3735823" y="4742304"/>
            <a:ext cx="746999" cy="123111"/>
          </a:xfrm>
          <a:prstGeom prst="rect">
            <a:avLst/>
          </a:prstGeom>
          <a:noFill/>
          <a:ln w="12700">
            <a:noFill/>
            <a:miter lim="800000"/>
            <a:headEnd/>
            <a:tailEnd/>
          </a:ln>
          <a:effectLst/>
        </p:spPr>
        <p:txBody>
          <a:bodyPr wrap="none" lIns="0" tIns="0" rIns="0" bIns="0" anchor="ctr" anchorCtr="1">
            <a:spAutoFit/>
          </a:bodyPr>
          <a:lstStyle/>
          <a:p>
            <a:pPr algn="ctr">
              <a:spcBef>
                <a:spcPct val="0"/>
              </a:spcBef>
              <a:buSzTx/>
            </a:pPr>
            <a:r>
              <a:rPr lang="en-US" sz="800" dirty="0"/>
              <a:t>Direct Fire Gun SP</a:t>
            </a:r>
          </a:p>
        </p:txBody>
      </p:sp>
      <p:grpSp>
        <p:nvGrpSpPr>
          <p:cNvPr id="104" name="Group 305"/>
          <p:cNvGrpSpPr>
            <a:grpSpLocks/>
          </p:cNvGrpSpPr>
          <p:nvPr/>
        </p:nvGrpSpPr>
        <p:grpSpPr bwMode="auto">
          <a:xfrm>
            <a:off x="4656342" y="4688181"/>
            <a:ext cx="233362" cy="236538"/>
            <a:chOff x="2455" y="1908"/>
            <a:chExt cx="147" cy="149"/>
          </a:xfrm>
        </p:grpSpPr>
        <p:sp>
          <p:nvSpPr>
            <p:cNvPr id="105" name="Freeform 197"/>
            <p:cNvSpPr>
              <a:spLocks noChangeAspect="1"/>
            </p:cNvSpPr>
            <p:nvPr/>
          </p:nvSpPr>
          <p:spPr bwMode="auto">
            <a:xfrm>
              <a:off x="2455" y="2030"/>
              <a:ext cx="147" cy="27"/>
            </a:xfrm>
            <a:custGeom>
              <a:avLst/>
              <a:gdLst/>
              <a:ahLst/>
              <a:cxnLst>
                <a:cxn ang="0">
                  <a:pos x="236" y="0"/>
                </a:cxn>
                <a:cxn ang="0">
                  <a:pos x="190" y="4"/>
                </a:cxn>
                <a:cxn ang="0">
                  <a:pos x="145" y="19"/>
                </a:cxn>
                <a:cxn ang="0">
                  <a:pos x="104" y="40"/>
                </a:cxn>
                <a:cxn ang="0">
                  <a:pos x="66" y="76"/>
                </a:cxn>
                <a:cxn ang="0">
                  <a:pos x="34" y="116"/>
                </a:cxn>
                <a:cxn ang="0">
                  <a:pos x="10" y="164"/>
                </a:cxn>
                <a:cxn ang="0">
                  <a:pos x="4" y="200"/>
                </a:cxn>
                <a:cxn ang="0">
                  <a:pos x="0" y="238"/>
                </a:cxn>
                <a:cxn ang="0">
                  <a:pos x="2" y="286"/>
                </a:cxn>
                <a:cxn ang="0">
                  <a:pos x="16" y="330"/>
                </a:cxn>
                <a:cxn ang="0">
                  <a:pos x="34" y="362"/>
                </a:cxn>
                <a:cxn ang="0">
                  <a:pos x="54" y="394"/>
                </a:cxn>
                <a:cxn ang="0">
                  <a:pos x="88" y="428"/>
                </a:cxn>
                <a:cxn ang="0">
                  <a:pos x="116" y="446"/>
                </a:cxn>
                <a:cxn ang="0">
                  <a:pos x="152" y="464"/>
                </a:cxn>
                <a:cxn ang="0">
                  <a:pos x="186" y="474"/>
                </a:cxn>
                <a:cxn ang="0">
                  <a:pos x="230" y="480"/>
                </a:cxn>
                <a:cxn ang="0">
                  <a:pos x="1298" y="480"/>
                </a:cxn>
                <a:cxn ang="0">
                  <a:pos x="1342" y="474"/>
                </a:cxn>
                <a:cxn ang="0">
                  <a:pos x="1380" y="462"/>
                </a:cxn>
                <a:cxn ang="0">
                  <a:pos x="1418" y="442"/>
                </a:cxn>
                <a:cxn ang="0">
                  <a:pos x="1442" y="424"/>
                </a:cxn>
                <a:cxn ang="0">
                  <a:pos x="1468" y="398"/>
                </a:cxn>
                <a:cxn ang="0">
                  <a:pos x="1494" y="366"/>
                </a:cxn>
                <a:cxn ang="0">
                  <a:pos x="1508" y="334"/>
                </a:cxn>
                <a:cxn ang="0">
                  <a:pos x="1520" y="302"/>
                </a:cxn>
                <a:cxn ang="0">
                  <a:pos x="1526" y="270"/>
                </a:cxn>
                <a:cxn ang="0">
                  <a:pos x="1528" y="234"/>
                </a:cxn>
                <a:cxn ang="0">
                  <a:pos x="1526" y="206"/>
                </a:cxn>
                <a:cxn ang="0">
                  <a:pos x="1520" y="176"/>
                </a:cxn>
                <a:cxn ang="0">
                  <a:pos x="1508" y="146"/>
                </a:cxn>
                <a:cxn ang="0">
                  <a:pos x="1492" y="118"/>
                </a:cxn>
                <a:cxn ang="0">
                  <a:pos x="1476" y="92"/>
                </a:cxn>
                <a:cxn ang="0">
                  <a:pos x="1460" y="74"/>
                </a:cxn>
                <a:cxn ang="0">
                  <a:pos x="1438" y="56"/>
                </a:cxn>
                <a:cxn ang="0">
                  <a:pos x="1414" y="36"/>
                </a:cxn>
                <a:cxn ang="0">
                  <a:pos x="1400" y="28"/>
                </a:cxn>
                <a:cxn ang="0">
                  <a:pos x="1382" y="20"/>
                </a:cxn>
                <a:cxn ang="0">
                  <a:pos x="1346" y="6"/>
                </a:cxn>
                <a:cxn ang="0">
                  <a:pos x="1308" y="0"/>
                </a:cxn>
                <a:cxn ang="0">
                  <a:pos x="1284" y="0"/>
                </a:cxn>
                <a:cxn ang="0">
                  <a:pos x="236" y="0"/>
                </a:cxn>
              </a:cxnLst>
              <a:rect l="0" t="0" r="r" b="b"/>
              <a:pathLst>
                <a:path w="1528" h="480">
                  <a:moveTo>
                    <a:pt x="236" y="0"/>
                  </a:moveTo>
                  <a:lnTo>
                    <a:pt x="190" y="4"/>
                  </a:lnTo>
                  <a:lnTo>
                    <a:pt x="145" y="19"/>
                  </a:lnTo>
                  <a:lnTo>
                    <a:pt x="104" y="40"/>
                  </a:lnTo>
                  <a:lnTo>
                    <a:pt x="66" y="76"/>
                  </a:lnTo>
                  <a:lnTo>
                    <a:pt x="34" y="116"/>
                  </a:lnTo>
                  <a:lnTo>
                    <a:pt x="10" y="164"/>
                  </a:lnTo>
                  <a:lnTo>
                    <a:pt x="4" y="200"/>
                  </a:lnTo>
                  <a:lnTo>
                    <a:pt x="0" y="238"/>
                  </a:lnTo>
                  <a:lnTo>
                    <a:pt x="2" y="286"/>
                  </a:lnTo>
                  <a:lnTo>
                    <a:pt x="16" y="330"/>
                  </a:lnTo>
                  <a:lnTo>
                    <a:pt x="34" y="362"/>
                  </a:lnTo>
                  <a:lnTo>
                    <a:pt x="54" y="394"/>
                  </a:lnTo>
                  <a:lnTo>
                    <a:pt x="88" y="428"/>
                  </a:lnTo>
                  <a:lnTo>
                    <a:pt x="116" y="446"/>
                  </a:lnTo>
                  <a:lnTo>
                    <a:pt x="152" y="464"/>
                  </a:lnTo>
                  <a:lnTo>
                    <a:pt x="186" y="474"/>
                  </a:lnTo>
                  <a:lnTo>
                    <a:pt x="230" y="480"/>
                  </a:lnTo>
                  <a:lnTo>
                    <a:pt x="1298" y="480"/>
                  </a:lnTo>
                  <a:lnTo>
                    <a:pt x="1342" y="474"/>
                  </a:lnTo>
                  <a:lnTo>
                    <a:pt x="1380" y="462"/>
                  </a:lnTo>
                  <a:lnTo>
                    <a:pt x="1418" y="442"/>
                  </a:lnTo>
                  <a:lnTo>
                    <a:pt x="1442" y="424"/>
                  </a:lnTo>
                  <a:lnTo>
                    <a:pt x="1468" y="398"/>
                  </a:lnTo>
                  <a:lnTo>
                    <a:pt x="1494" y="366"/>
                  </a:lnTo>
                  <a:lnTo>
                    <a:pt x="1508" y="334"/>
                  </a:lnTo>
                  <a:lnTo>
                    <a:pt x="1520" y="302"/>
                  </a:lnTo>
                  <a:lnTo>
                    <a:pt x="1526" y="270"/>
                  </a:lnTo>
                  <a:lnTo>
                    <a:pt x="1528" y="234"/>
                  </a:lnTo>
                  <a:lnTo>
                    <a:pt x="1526" y="206"/>
                  </a:lnTo>
                  <a:lnTo>
                    <a:pt x="1520" y="176"/>
                  </a:lnTo>
                  <a:lnTo>
                    <a:pt x="1508" y="146"/>
                  </a:lnTo>
                  <a:lnTo>
                    <a:pt x="1492" y="118"/>
                  </a:lnTo>
                  <a:lnTo>
                    <a:pt x="1476" y="92"/>
                  </a:lnTo>
                  <a:lnTo>
                    <a:pt x="1460" y="74"/>
                  </a:lnTo>
                  <a:lnTo>
                    <a:pt x="1438" y="56"/>
                  </a:lnTo>
                  <a:lnTo>
                    <a:pt x="1414" y="36"/>
                  </a:lnTo>
                  <a:lnTo>
                    <a:pt x="1400" y="28"/>
                  </a:lnTo>
                  <a:lnTo>
                    <a:pt x="1382" y="20"/>
                  </a:lnTo>
                  <a:lnTo>
                    <a:pt x="1346" y="6"/>
                  </a:lnTo>
                  <a:lnTo>
                    <a:pt x="1308" y="0"/>
                  </a:lnTo>
                  <a:lnTo>
                    <a:pt x="1284" y="0"/>
                  </a:lnTo>
                  <a:lnTo>
                    <a:pt x="236" y="0"/>
                  </a:lnTo>
                  <a:close/>
                </a:path>
              </a:pathLst>
            </a:custGeom>
            <a:noFill/>
            <a:ln w="12700" cap="flat" cmpd="sng">
              <a:solidFill>
                <a:schemeClr val="tx1"/>
              </a:solidFill>
              <a:prstDash val="solid"/>
              <a:round/>
              <a:headEnd type="none" w="med" len="med"/>
              <a:tailEnd type="none" w="med" len="med"/>
            </a:ln>
            <a:effectLst/>
          </p:spPr>
          <p:txBody>
            <a:bodyPr wrap="none" anchor="ctr"/>
            <a:lstStyle/>
            <a:p>
              <a:endParaRPr lang="en-US"/>
            </a:p>
          </p:txBody>
        </p:sp>
        <p:sp>
          <p:nvSpPr>
            <p:cNvPr id="106" name="Line 199"/>
            <p:cNvSpPr>
              <a:spLocks noChangeShapeType="1"/>
            </p:cNvSpPr>
            <p:nvPr/>
          </p:nvSpPr>
          <p:spPr bwMode="auto">
            <a:xfrm>
              <a:off x="2528" y="1908"/>
              <a:ext cx="0" cy="120"/>
            </a:xfrm>
            <a:prstGeom prst="line">
              <a:avLst/>
            </a:prstGeom>
            <a:noFill/>
            <a:ln w="12700">
              <a:solidFill>
                <a:schemeClr val="tx1"/>
              </a:solidFill>
              <a:round/>
              <a:headEnd/>
              <a:tailEnd/>
            </a:ln>
            <a:effectLst/>
          </p:spPr>
          <p:txBody>
            <a:bodyPr wrap="none" anchor="ctr"/>
            <a:lstStyle/>
            <a:p>
              <a:endParaRPr lang="en-US"/>
            </a:p>
          </p:txBody>
        </p:sp>
        <p:grpSp>
          <p:nvGrpSpPr>
            <p:cNvPr id="107" name="Group 200"/>
            <p:cNvGrpSpPr>
              <a:grpSpLocks/>
            </p:cNvGrpSpPr>
            <p:nvPr/>
          </p:nvGrpSpPr>
          <p:grpSpPr bwMode="auto">
            <a:xfrm>
              <a:off x="2509" y="1936"/>
              <a:ext cx="39" cy="70"/>
              <a:chOff x="1994" y="556"/>
              <a:chExt cx="39" cy="70"/>
            </a:xfrm>
          </p:grpSpPr>
          <p:sp>
            <p:nvSpPr>
              <p:cNvPr id="108" name="Line 201"/>
              <p:cNvSpPr>
                <a:spLocks noChangeShapeType="1"/>
              </p:cNvSpPr>
              <p:nvPr/>
            </p:nvSpPr>
            <p:spPr bwMode="auto">
              <a:xfrm>
                <a:off x="2033" y="556"/>
                <a:ext cx="0" cy="69"/>
              </a:xfrm>
              <a:prstGeom prst="line">
                <a:avLst/>
              </a:prstGeom>
              <a:noFill/>
              <a:ln w="12700">
                <a:solidFill>
                  <a:schemeClr val="tx1"/>
                </a:solidFill>
                <a:round/>
                <a:headEnd/>
                <a:tailEnd/>
              </a:ln>
              <a:effectLst/>
            </p:spPr>
            <p:txBody>
              <a:bodyPr wrap="none" anchor="ctr"/>
              <a:lstStyle/>
              <a:p>
                <a:endParaRPr lang="en-US"/>
              </a:p>
            </p:txBody>
          </p:sp>
          <p:sp>
            <p:nvSpPr>
              <p:cNvPr id="109" name="Line 202"/>
              <p:cNvSpPr>
                <a:spLocks noChangeShapeType="1"/>
              </p:cNvSpPr>
              <p:nvPr/>
            </p:nvSpPr>
            <p:spPr bwMode="auto">
              <a:xfrm>
                <a:off x="1994" y="557"/>
                <a:ext cx="0" cy="69"/>
              </a:xfrm>
              <a:prstGeom prst="line">
                <a:avLst/>
              </a:prstGeom>
              <a:noFill/>
              <a:ln w="12700">
                <a:solidFill>
                  <a:schemeClr val="tx1"/>
                </a:solidFill>
                <a:round/>
                <a:headEnd/>
                <a:tailEnd/>
              </a:ln>
              <a:effectLst/>
            </p:spPr>
            <p:txBody>
              <a:bodyPr wrap="none" anchor="ctr"/>
              <a:lstStyle/>
              <a:p>
                <a:endParaRPr lang="en-US"/>
              </a:p>
            </p:txBody>
          </p:sp>
        </p:grpSp>
      </p:grpSp>
      <p:sp>
        <p:nvSpPr>
          <p:cNvPr id="110" name="Text Box 29"/>
          <p:cNvSpPr txBox="1">
            <a:spLocks noChangeArrowheads="1"/>
          </p:cNvSpPr>
          <p:nvPr/>
        </p:nvSpPr>
        <p:spPr bwMode="auto">
          <a:xfrm>
            <a:off x="4016428" y="5047196"/>
            <a:ext cx="317395" cy="123111"/>
          </a:xfrm>
          <a:prstGeom prst="rect">
            <a:avLst/>
          </a:prstGeom>
          <a:noFill/>
          <a:ln w="12700">
            <a:noFill/>
            <a:miter lim="800000"/>
            <a:headEnd/>
            <a:tailEnd/>
          </a:ln>
          <a:effectLst/>
        </p:spPr>
        <p:txBody>
          <a:bodyPr wrap="none" lIns="0" tIns="0" rIns="0" bIns="0" anchor="ctr" anchorCtr="1">
            <a:spAutoFit/>
          </a:bodyPr>
          <a:lstStyle/>
          <a:p>
            <a:pPr algn="ctr">
              <a:spcBef>
                <a:spcPct val="0"/>
              </a:spcBef>
              <a:buSzTx/>
            </a:pPr>
            <a:r>
              <a:rPr lang="en-US" sz="800" dirty="0"/>
              <a:t>AD Gun</a:t>
            </a:r>
          </a:p>
        </p:txBody>
      </p:sp>
      <p:grpSp>
        <p:nvGrpSpPr>
          <p:cNvPr id="111" name="Group 87"/>
          <p:cNvGrpSpPr>
            <a:grpSpLocks/>
          </p:cNvGrpSpPr>
          <p:nvPr/>
        </p:nvGrpSpPr>
        <p:grpSpPr bwMode="auto">
          <a:xfrm>
            <a:off x="4692865" y="4994498"/>
            <a:ext cx="150813" cy="254000"/>
            <a:chOff x="343" y="611"/>
            <a:chExt cx="95" cy="160"/>
          </a:xfrm>
        </p:grpSpPr>
        <p:sp>
          <p:nvSpPr>
            <p:cNvPr id="112" name="Line 88"/>
            <p:cNvSpPr>
              <a:spLocks noChangeAspect="1" noChangeShapeType="1"/>
            </p:cNvSpPr>
            <p:nvPr/>
          </p:nvSpPr>
          <p:spPr bwMode="auto">
            <a:xfrm>
              <a:off x="391" y="611"/>
              <a:ext cx="0" cy="123"/>
            </a:xfrm>
            <a:prstGeom prst="line">
              <a:avLst/>
            </a:prstGeom>
            <a:noFill/>
            <a:ln w="12700">
              <a:solidFill>
                <a:schemeClr val="tx1"/>
              </a:solidFill>
              <a:round/>
              <a:headEnd type="none" w="sm" len="sm"/>
              <a:tailEnd type="none" w="sm" len="sm"/>
            </a:ln>
            <a:effectLst/>
          </p:spPr>
          <p:txBody>
            <a:bodyPr wrap="none" lIns="0" tIns="0" rIns="0" bIns="0" anchor="ctr" anchorCtr="1">
              <a:spAutoFit/>
            </a:bodyPr>
            <a:lstStyle/>
            <a:p>
              <a:endParaRPr lang="en-US"/>
            </a:p>
          </p:txBody>
        </p:sp>
        <p:sp>
          <p:nvSpPr>
            <p:cNvPr id="113" name="Line 89"/>
            <p:cNvSpPr>
              <a:spLocks noChangeAspect="1" noChangeShapeType="1"/>
            </p:cNvSpPr>
            <p:nvPr/>
          </p:nvSpPr>
          <p:spPr bwMode="auto">
            <a:xfrm>
              <a:off x="371" y="653"/>
              <a:ext cx="0" cy="55"/>
            </a:xfrm>
            <a:prstGeom prst="line">
              <a:avLst/>
            </a:prstGeom>
            <a:noFill/>
            <a:ln w="12700">
              <a:solidFill>
                <a:schemeClr val="tx1"/>
              </a:solidFill>
              <a:round/>
              <a:headEnd type="none" w="sm" len="sm"/>
              <a:tailEnd type="none" w="sm" len="sm"/>
            </a:ln>
            <a:effectLst/>
          </p:spPr>
          <p:txBody>
            <a:bodyPr wrap="none" lIns="0" tIns="0" rIns="0" bIns="0" anchor="ctr" anchorCtr="1">
              <a:spAutoFit/>
            </a:bodyPr>
            <a:lstStyle/>
            <a:p>
              <a:endParaRPr lang="en-US"/>
            </a:p>
          </p:txBody>
        </p:sp>
        <p:sp>
          <p:nvSpPr>
            <p:cNvPr id="114" name="Line 90"/>
            <p:cNvSpPr>
              <a:spLocks noChangeAspect="1" noChangeShapeType="1"/>
            </p:cNvSpPr>
            <p:nvPr/>
          </p:nvSpPr>
          <p:spPr bwMode="auto">
            <a:xfrm>
              <a:off x="411" y="653"/>
              <a:ext cx="0" cy="55"/>
            </a:xfrm>
            <a:prstGeom prst="line">
              <a:avLst/>
            </a:prstGeom>
            <a:noFill/>
            <a:ln w="12700">
              <a:solidFill>
                <a:schemeClr val="tx1"/>
              </a:solidFill>
              <a:round/>
              <a:headEnd type="none" w="sm" len="sm"/>
              <a:tailEnd type="none" w="sm" len="sm"/>
            </a:ln>
            <a:effectLst/>
          </p:spPr>
          <p:txBody>
            <a:bodyPr wrap="none" lIns="0" tIns="0" rIns="0" bIns="0" anchor="ctr" anchorCtr="1">
              <a:spAutoFit/>
            </a:bodyPr>
            <a:lstStyle/>
            <a:p>
              <a:endParaRPr lang="en-US"/>
            </a:p>
          </p:txBody>
        </p:sp>
        <p:sp>
          <p:nvSpPr>
            <p:cNvPr id="115" name="Freeform 91"/>
            <p:cNvSpPr>
              <a:spLocks noChangeAspect="1"/>
            </p:cNvSpPr>
            <p:nvPr/>
          </p:nvSpPr>
          <p:spPr bwMode="auto">
            <a:xfrm>
              <a:off x="343" y="737"/>
              <a:ext cx="95" cy="34"/>
            </a:xfrm>
            <a:custGeom>
              <a:avLst/>
              <a:gdLst/>
              <a:ahLst/>
              <a:cxnLst>
                <a:cxn ang="0">
                  <a:pos x="0" y="922"/>
                </a:cxn>
                <a:cxn ang="0">
                  <a:pos x="1850" y="922"/>
                </a:cxn>
                <a:cxn ang="0">
                  <a:pos x="1848" y="850"/>
                </a:cxn>
                <a:cxn ang="0">
                  <a:pos x="1839" y="778"/>
                </a:cxn>
                <a:cxn ang="0">
                  <a:pos x="1826" y="700"/>
                </a:cxn>
                <a:cxn ang="0">
                  <a:pos x="1793" y="597"/>
                </a:cxn>
                <a:cxn ang="0">
                  <a:pos x="1749" y="501"/>
                </a:cxn>
                <a:cxn ang="0">
                  <a:pos x="1692" y="406"/>
                </a:cxn>
                <a:cxn ang="0">
                  <a:pos x="1632" y="324"/>
                </a:cxn>
                <a:cxn ang="0">
                  <a:pos x="1556" y="244"/>
                </a:cxn>
                <a:cxn ang="0">
                  <a:pos x="1458" y="168"/>
                </a:cxn>
                <a:cxn ang="0">
                  <a:pos x="1355" y="105"/>
                </a:cxn>
                <a:cxn ang="0">
                  <a:pos x="1253" y="58"/>
                </a:cxn>
                <a:cxn ang="0">
                  <a:pos x="1170" y="31"/>
                </a:cxn>
                <a:cxn ang="0">
                  <a:pos x="1077" y="12"/>
                </a:cxn>
                <a:cxn ang="0">
                  <a:pos x="1002" y="4"/>
                </a:cxn>
                <a:cxn ang="0">
                  <a:pos x="926" y="0"/>
                </a:cxn>
                <a:cxn ang="0">
                  <a:pos x="849" y="1"/>
                </a:cxn>
                <a:cxn ang="0">
                  <a:pos x="777" y="10"/>
                </a:cxn>
                <a:cxn ang="0">
                  <a:pos x="687" y="30"/>
                </a:cxn>
                <a:cxn ang="0">
                  <a:pos x="600" y="60"/>
                </a:cxn>
                <a:cxn ang="0">
                  <a:pos x="498" y="106"/>
                </a:cxn>
                <a:cxn ang="0">
                  <a:pos x="398" y="168"/>
                </a:cxn>
                <a:cxn ang="0">
                  <a:pos x="300" y="243"/>
                </a:cxn>
                <a:cxn ang="0">
                  <a:pos x="222" y="322"/>
                </a:cxn>
                <a:cxn ang="0">
                  <a:pos x="158" y="405"/>
                </a:cxn>
                <a:cxn ang="0">
                  <a:pos x="105" y="499"/>
                </a:cxn>
                <a:cxn ang="0">
                  <a:pos x="62" y="594"/>
                </a:cxn>
                <a:cxn ang="0">
                  <a:pos x="30" y="699"/>
                </a:cxn>
                <a:cxn ang="0">
                  <a:pos x="14" y="775"/>
                </a:cxn>
                <a:cxn ang="0">
                  <a:pos x="5" y="853"/>
                </a:cxn>
                <a:cxn ang="0">
                  <a:pos x="0" y="922"/>
                </a:cxn>
              </a:cxnLst>
              <a:rect l="0" t="0" r="r" b="b"/>
              <a:pathLst>
                <a:path w="1850" h="922">
                  <a:moveTo>
                    <a:pt x="0" y="922"/>
                  </a:moveTo>
                  <a:lnTo>
                    <a:pt x="1850" y="922"/>
                  </a:lnTo>
                  <a:lnTo>
                    <a:pt x="1848" y="850"/>
                  </a:lnTo>
                  <a:lnTo>
                    <a:pt x="1839" y="778"/>
                  </a:lnTo>
                  <a:lnTo>
                    <a:pt x="1826" y="700"/>
                  </a:lnTo>
                  <a:lnTo>
                    <a:pt x="1793" y="597"/>
                  </a:lnTo>
                  <a:lnTo>
                    <a:pt x="1749" y="501"/>
                  </a:lnTo>
                  <a:lnTo>
                    <a:pt x="1692" y="406"/>
                  </a:lnTo>
                  <a:lnTo>
                    <a:pt x="1632" y="324"/>
                  </a:lnTo>
                  <a:lnTo>
                    <a:pt x="1556" y="244"/>
                  </a:lnTo>
                  <a:lnTo>
                    <a:pt x="1458" y="168"/>
                  </a:lnTo>
                  <a:lnTo>
                    <a:pt x="1355" y="105"/>
                  </a:lnTo>
                  <a:lnTo>
                    <a:pt x="1253" y="58"/>
                  </a:lnTo>
                  <a:lnTo>
                    <a:pt x="1170" y="31"/>
                  </a:lnTo>
                  <a:lnTo>
                    <a:pt x="1077" y="12"/>
                  </a:lnTo>
                  <a:lnTo>
                    <a:pt x="1002" y="4"/>
                  </a:lnTo>
                  <a:lnTo>
                    <a:pt x="926" y="0"/>
                  </a:lnTo>
                  <a:lnTo>
                    <a:pt x="849" y="1"/>
                  </a:lnTo>
                  <a:lnTo>
                    <a:pt x="777" y="10"/>
                  </a:lnTo>
                  <a:lnTo>
                    <a:pt x="687" y="30"/>
                  </a:lnTo>
                  <a:lnTo>
                    <a:pt x="600" y="60"/>
                  </a:lnTo>
                  <a:lnTo>
                    <a:pt x="498" y="106"/>
                  </a:lnTo>
                  <a:lnTo>
                    <a:pt x="398" y="168"/>
                  </a:lnTo>
                  <a:lnTo>
                    <a:pt x="300" y="243"/>
                  </a:lnTo>
                  <a:lnTo>
                    <a:pt x="222" y="322"/>
                  </a:lnTo>
                  <a:lnTo>
                    <a:pt x="158" y="405"/>
                  </a:lnTo>
                  <a:lnTo>
                    <a:pt x="105" y="499"/>
                  </a:lnTo>
                  <a:lnTo>
                    <a:pt x="62" y="594"/>
                  </a:lnTo>
                  <a:lnTo>
                    <a:pt x="30" y="699"/>
                  </a:lnTo>
                  <a:lnTo>
                    <a:pt x="14" y="775"/>
                  </a:lnTo>
                  <a:lnTo>
                    <a:pt x="5" y="853"/>
                  </a:lnTo>
                  <a:lnTo>
                    <a:pt x="0" y="922"/>
                  </a:lnTo>
                  <a:close/>
                </a:path>
              </a:pathLst>
            </a:custGeom>
            <a:noFill/>
            <a:ln w="12700" cap="flat" cmpd="sng">
              <a:solidFill>
                <a:schemeClr val="tx1"/>
              </a:solidFill>
              <a:prstDash val="solid"/>
              <a:round/>
              <a:headEnd/>
              <a:tailEnd/>
            </a:ln>
            <a:effectLst/>
          </p:spPr>
          <p:txBody>
            <a:bodyPr wrap="none" anchor="ctr"/>
            <a:lstStyle/>
            <a:p>
              <a:endParaRPr lang="en-US"/>
            </a:p>
          </p:txBody>
        </p:sp>
      </p:grpSp>
      <p:sp>
        <p:nvSpPr>
          <p:cNvPr id="116" name="Text Box 29"/>
          <p:cNvSpPr txBox="1">
            <a:spLocks noChangeArrowheads="1"/>
          </p:cNvSpPr>
          <p:nvPr/>
        </p:nvSpPr>
        <p:spPr bwMode="auto">
          <a:xfrm>
            <a:off x="1878107" y="4135443"/>
            <a:ext cx="646010" cy="123111"/>
          </a:xfrm>
          <a:prstGeom prst="rect">
            <a:avLst/>
          </a:prstGeom>
          <a:noFill/>
          <a:ln w="12700">
            <a:noFill/>
            <a:miter lim="800000"/>
            <a:headEnd/>
            <a:tailEnd/>
          </a:ln>
          <a:effectLst/>
        </p:spPr>
        <p:txBody>
          <a:bodyPr wrap="none" lIns="0" tIns="0" rIns="0" bIns="0" anchor="ctr" anchorCtr="1">
            <a:spAutoFit/>
          </a:bodyPr>
          <a:lstStyle/>
          <a:p>
            <a:pPr algn="ctr">
              <a:spcBef>
                <a:spcPct val="0"/>
              </a:spcBef>
              <a:buSzTx/>
            </a:pPr>
            <a:r>
              <a:rPr lang="en-US" sz="800"/>
              <a:t>Ground Vehicle</a:t>
            </a:r>
          </a:p>
        </p:txBody>
      </p:sp>
      <p:sp>
        <p:nvSpPr>
          <p:cNvPr id="117" name="Text Box 31"/>
          <p:cNvSpPr txBox="1">
            <a:spLocks noChangeArrowheads="1"/>
          </p:cNvSpPr>
          <p:nvPr/>
        </p:nvSpPr>
        <p:spPr bwMode="auto">
          <a:xfrm>
            <a:off x="1799055" y="4367620"/>
            <a:ext cx="711733" cy="246221"/>
          </a:xfrm>
          <a:prstGeom prst="rect">
            <a:avLst/>
          </a:prstGeom>
          <a:noFill/>
          <a:ln w="12700">
            <a:noFill/>
            <a:miter lim="800000"/>
            <a:headEnd/>
            <a:tailEnd/>
          </a:ln>
          <a:effectLst/>
        </p:spPr>
        <p:txBody>
          <a:bodyPr wrap="none" lIns="0" tIns="0" rIns="0" bIns="0" anchor="ctr" anchorCtr="1">
            <a:spAutoFit/>
          </a:bodyPr>
          <a:lstStyle/>
          <a:p>
            <a:pPr algn="ctr">
              <a:spcBef>
                <a:spcPct val="0"/>
              </a:spcBef>
              <a:buSzTx/>
            </a:pPr>
            <a:r>
              <a:rPr lang="en-US" sz="800" dirty="0"/>
              <a:t>Armored </a:t>
            </a:r>
            <a:r>
              <a:rPr lang="en-US" sz="800" dirty="0" smtClean="0"/>
              <a:t>Ground</a:t>
            </a:r>
          </a:p>
          <a:p>
            <a:pPr algn="ctr">
              <a:spcBef>
                <a:spcPct val="0"/>
              </a:spcBef>
              <a:buSzTx/>
            </a:pPr>
            <a:r>
              <a:rPr lang="en-US" sz="800" dirty="0" smtClean="0"/>
              <a:t>Vehicle</a:t>
            </a:r>
            <a:endParaRPr lang="en-US" sz="800" dirty="0"/>
          </a:p>
        </p:txBody>
      </p:sp>
      <p:sp>
        <p:nvSpPr>
          <p:cNvPr id="118" name="Text Box 33"/>
          <p:cNvSpPr txBox="1">
            <a:spLocks noChangeArrowheads="1"/>
          </p:cNvSpPr>
          <p:nvPr/>
        </p:nvSpPr>
        <p:spPr bwMode="auto">
          <a:xfrm>
            <a:off x="2061866" y="4669682"/>
            <a:ext cx="200376" cy="123111"/>
          </a:xfrm>
          <a:prstGeom prst="rect">
            <a:avLst/>
          </a:prstGeom>
          <a:noFill/>
          <a:ln w="12700">
            <a:noFill/>
            <a:miter lim="800000"/>
            <a:headEnd/>
            <a:tailEnd/>
          </a:ln>
          <a:effectLst/>
        </p:spPr>
        <p:txBody>
          <a:bodyPr wrap="none" lIns="0" tIns="0" rIns="0" bIns="0" anchor="ctr" anchorCtr="1">
            <a:spAutoFit/>
          </a:bodyPr>
          <a:lstStyle/>
          <a:p>
            <a:pPr algn="ctr">
              <a:spcBef>
                <a:spcPct val="0"/>
              </a:spcBef>
              <a:buSzTx/>
            </a:pPr>
            <a:r>
              <a:rPr lang="en-US" sz="800" dirty="0"/>
              <a:t>Tank</a:t>
            </a:r>
          </a:p>
        </p:txBody>
      </p:sp>
      <p:grpSp>
        <p:nvGrpSpPr>
          <p:cNvPr id="119" name="Group 89"/>
          <p:cNvGrpSpPr>
            <a:grpSpLocks/>
          </p:cNvGrpSpPr>
          <p:nvPr/>
        </p:nvGrpSpPr>
        <p:grpSpPr bwMode="auto">
          <a:xfrm>
            <a:off x="2693225" y="4137044"/>
            <a:ext cx="266700" cy="166687"/>
            <a:chOff x="4136" y="571"/>
            <a:chExt cx="168" cy="105"/>
          </a:xfrm>
        </p:grpSpPr>
        <p:grpSp>
          <p:nvGrpSpPr>
            <p:cNvPr id="120" name="Group 90"/>
            <p:cNvGrpSpPr>
              <a:grpSpLocks/>
            </p:cNvGrpSpPr>
            <p:nvPr/>
          </p:nvGrpSpPr>
          <p:grpSpPr bwMode="auto">
            <a:xfrm>
              <a:off x="4136" y="652"/>
              <a:ext cx="168" cy="24"/>
              <a:chOff x="4136" y="652"/>
              <a:chExt cx="168" cy="24"/>
            </a:xfrm>
          </p:grpSpPr>
          <p:sp>
            <p:nvSpPr>
              <p:cNvPr id="122" name="Line 91"/>
              <p:cNvSpPr>
                <a:spLocks noChangeAspect="1" noChangeShapeType="1"/>
              </p:cNvSpPr>
              <p:nvPr/>
            </p:nvSpPr>
            <p:spPr bwMode="auto">
              <a:xfrm>
                <a:off x="4136" y="653"/>
                <a:ext cx="168" cy="0"/>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23" name="Oval 92"/>
              <p:cNvSpPr>
                <a:spLocks noChangeAspect="1" noChangeArrowheads="1"/>
              </p:cNvSpPr>
              <p:nvPr/>
            </p:nvSpPr>
            <p:spPr bwMode="auto">
              <a:xfrm>
                <a:off x="4275" y="653"/>
                <a:ext cx="23" cy="23"/>
              </a:xfrm>
              <a:prstGeom prst="ellipse">
                <a:avLst/>
              </a:prstGeom>
              <a:noFill/>
              <a:ln w="12700">
                <a:solidFill>
                  <a:schemeClr val="tx1"/>
                </a:solidFill>
                <a:round/>
                <a:headEnd/>
                <a:tailEnd/>
              </a:ln>
              <a:effectLst/>
            </p:spPr>
            <p:txBody>
              <a:bodyPr wrap="none" anchor="ctr"/>
              <a:lstStyle/>
              <a:p>
                <a:endParaRPr lang="en-US"/>
              </a:p>
            </p:txBody>
          </p:sp>
          <p:sp>
            <p:nvSpPr>
              <p:cNvPr id="124" name="Oval 93"/>
              <p:cNvSpPr>
                <a:spLocks noChangeAspect="1" noChangeArrowheads="1"/>
              </p:cNvSpPr>
              <p:nvPr/>
            </p:nvSpPr>
            <p:spPr bwMode="auto">
              <a:xfrm>
                <a:off x="4141" y="652"/>
                <a:ext cx="23" cy="23"/>
              </a:xfrm>
              <a:prstGeom prst="ellipse">
                <a:avLst/>
              </a:prstGeom>
              <a:noFill/>
              <a:ln w="12700">
                <a:solidFill>
                  <a:schemeClr val="tx1"/>
                </a:solidFill>
                <a:round/>
                <a:headEnd/>
                <a:tailEnd/>
              </a:ln>
              <a:effectLst/>
            </p:spPr>
            <p:txBody>
              <a:bodyPr wrap="none" anchor="ctr"/>
              <a:lstStyle/>
              <a:p>
                <a:endParaRPr lang="en-US"/>
              </a:p>
            </p:txBody>
          </p:sp>
        </p:grpSp>
        <p:sp>
          <p:nvSpPr>
            <p:cNvPr id="121" name="Freeform 94"/>
            <p:cNvSpPr>
              <a:spLocks noChangeAspect="1"/>
            </p:cNvSpPr>
            <p:nvPr/>
          </p:nvSpPr>
          <p:spPr bwMode="auto">
            <a:xfrm>
              <a:off x="4139" y="571"/>
              <a:ext cx="161" cy="82"/>
            </a:xfrm>
            <a:custGeom>
              <a:avLst/>
              <a:gdLst/>
              <a:ahLst/>
              <a:cxnLst>
                <a:cxn ang="0">
                  <a:pos x="415" y="0"/>
                </a:cxn>
                <a:cxn ang="0">
                  <a:pos x="371" y="0"/>
                </a:cxn>
                <a:cxn ang="0">
                  <a:pos x="321" y="8"/>
                </a:cxn>
                <a:cxn ang="0">
                  <a:pos x="255" y="28"/>
                </a:cxn>
                <a:cxn ang="0">
                  <a:pos x="189" y="64"/>
                </a:cxn>
                <a:cxn ang="0">
                  <a:pos x="157" y="88"/>
                </a:cxn>
                <a:cxn ang="0">
                  <a:pos x="129" y="112"/>
                </a:cxn>
                <a:cxn ang="0">
                  <a:pos x="87" y="156"/>
                </a:cxn>
                <a:cxn ang="0">
                  <a:pos x="57" y="200"/>
                </a:cxn>
                <a:cxn ang="0">
                  <a:pos x="33" y="248"/>
                </a:cxn>
                <a:cxn ang="0">
                  <a:pos x="17" y="296"/>
                </a:cxn>
                <a:cxn ang="0">
                  <a:pos x="5" y="352"/>
                </a:cxn>
                <a:cxn ang="0">
                  <a:pos x="0" y="406"/>
                </a:cxn>
                <a:cxn ang="0">
                  <a:pos x="5" y="464"/>
                </a:cxn>
                <a:cxn ang="0">
                  <a:pos x="13" y="514"/>
                </a:cxn>
                <a:cxn ang="0">
                  <a:pos x="31" y="560"/>
                </a:cxn>
                <a:cxn ang="0">
                  <a:pos x="49" y="606"/>
                </a:cxn>
                <a:cxn ang="0">
                  <a:pos x="75" y="648"/>
                </a:cxn>
                <a:cxn ang="0">
                  <a:pos x="107" y="686"/>
                </a:cxn>
                <a:cxn ang="0">
                  <a:pos x="143" y="722"/>
                </a:cxn>
                <a:cxn ang="0">
                  <a:pos x="179" y="748"/>
                </a:cxn>
                <a:cxn ang="0">
                  <a:pos x="219" y="772"/>
                </a:cxn>
                <a:cxn ang="0">
                  <a:pos x="253" y="786"/>
                </a:cxn>
                <a:cxn ang="0">
                  <a:pos x="281" y="798"/>
                </a:cxn>
                <a:cxn ang="0">
                  <a:pos x="311" y="806"/>
                </a:cxn>
                <a:cxn ang="0">
                  <a:pos x="341" y="814"/>
                </a:cxn>
                <a:cxn ang="0">
                  <a:pos x="375" y="818"/>
                </a:cxn>
                <a:cxn ang="0">
                  <a:pos x="413" y="820"/>
                </a:cxn>
                <a:cxn ang="0">
                  <a:pos x="1195" y="820"/>
                </a:cxn>
                <a:cxn ang="0">
                  <a:pos x="1261" y="816"/>
                </a:cxn>
                <a:cxn ang="0">
                  <a:pos x="1311" y="808"/>
                </a:cxn>
                <a:cxn ang="0">
                  <a:pos x="1357" y="790"/>
                </a:cxn>
                <a:cxn ang="0">
                  <a:pos x="1399" y="770"/>
                </a:cxn>
                <a:cxn ang="0">
                  <a:pos x="1441" y="744"/>
                </a:cxn>
                <a:cxn ang="0">
                  <a:pos x="1481" y="708"/>
                </a:cxn>
                <a:cxn ang="0">
                  <a:pos x="1525" y="660"/>
                </a:cxn>
                <a:cxn ang="0">
                  <a:pos x="1561" y="608"/>
                </a:cxn>
                <a:cxn ang="0">
                  <a:pos x="1591" y="538"/>
                </a:cxn>
                <a:cxn ang="0">
                  <a:pos x="1610" y="461"/>
                </a:cxn>
                <a:cxn ang="0">
                  <a:pos x="1612" y="399"/>
                </a:cxn>
                <a:cxn ang="0">
                  <a:pos x="1607" y="350"/>
                </a:cxn>
                <a:cxn ang="0">
                  <a:pos x="1597" y="304"/>
                </a:cxn>
                <a:cxn ang="0">
                  <a:pos x="1583" y="256"/>
                </a:cxn>
                <a:cxn ang="0">
                  <a:pos x="1561" y="212"/>
                </a:cxn>
                <a:cxn ang="0">
                  <a:pos x="1535" y="172"/>
                </a:cxn>
                <a:cxn ang="0">
                  <a:pos x="1511" y="138"/>
                </a:cxn>
                <a:cxn ang="0">
                  <a:pos x="1479" y="108"/>
                </a:cxn>
                <a:cxn ang="0">
                  <a:pos x="1449" y="82"/>
                </a:cxn>
                <a:cxn ang="0">
                  <a:pos x="1413" y="56"/>
                </a:cxn>
                <a:cxn ang="0">
                  <a:pos x="1381" y="40"/>
                </a:cxn>
                <a:cxn ang="0">
                  <a:pos x="1345" y="24"/>
                </a:cxn>
                <a:cxn ang="0">
                  <a:pos x="1305" y="10"/>
                </a:cxn>
                <a:cxn ang="0">
                  <a:pos x="1249" y="2"/>
                </a:cxn>
                <a:cxn ang="0">
                  <a:pos x="1197" y="0"/>
                </a:cxn>
                <a:cxn ang="0">
                  <a:pos x="415" y="0"/>
                </a:cxn>
              </a:cxnLst>
              <a:rect l="0" t="0" r="r" b="b"/>
              <a:pathLst>
                <a:path w="1612" h="820">
                  <a:moveTo>
                    <a:pt x="415" y="0"/>
                  </a:moveTo>
                  <a:lnTo>
                    <a:pt x="371" y="0"/>
                  </a:lnTo>
                  <a:lnTo>
                    <a:pt x="321" y="8"/>
                  </a:lnTo>
                  <a:lnTo>
                    <a:pt x="255" y="28"/>
                  </a:lnTo>
                  <a:lnTo>
                    <a:pt x="189" y="64"/>
                  </a:lnTo>
                  <a:lnTo>
                    <a:pt x="157" y="88"/>
                  </a:lnTo>
                  <a:lnTo>
                    <a:pt x="129" y="112"/>
                  </a:lnTo>
                  <a:lnTo>
                    <a:pt x="87" y="156"/>
                  </a:lnTo>
                  <a:lnTo>
                    <a:pt x="57" y="200"/>
                  </a:lnTo>
                  <a:lnTo>
                    <a:pt x="33" y="248"/>
                  </a:lnTo>
                  <a:lnTo>
                    <a:pt x="17" y="296"/>
                  </a:lnTo>
                  <a:lnTo>
                    <a:pt x="5" y="352"/>
                  </a:lnTo>
                  <a:lnTo>
                    <a:pt x="0" y="406"/>
                  </a:lnTo>
                  <a:lnTo>
                    <a:pt x="5" y="464"/>
                  </a:lnTo>
                  <a:lnTo>
                    <a:pt x="13" y="514"/>
                  </a:lnTo>
                  <a:lnTo>
                    <a:pt x="31" y="560"/>
                  </a:lnTo>
                  <a:lnTo>
                    <a:pt x="49" y="606"/>
                  </a:lnTo>
                  <a:lnTo>
                    <a:pt x="75" y="648"/>
                  </a:lnTo>
                  <a:lnTo>
                    <a:pt x="107" y="686"/>
                  </a:lnTo>
                  <a:lnTo>
                    <a:pt x="143" y="722"/>
                  </a:lnTo>
                  <a:lnTo>
                    <a:pt x="179" y="748"/>
                  </a:lnTo>
                  <a:lnTo>
                    <a:pt x="219" y="772"/>
                  </a:lnTo>
                  <a:lnTo>
                    <a:pt x="253" y="786"/>
                  </a:lnTo>
                  <a:lnTo>
                    <a:pt x="281" y="798"/>
                  </a:lnTo>
                  <a:lnTo>
                    <a:pt x="311" y="806"/>
                  </a:lnTo>
                  <a:lnTo>
                    <a:pt x="341" y="814"/>
                  </a:lnTo>
                  <a:lnTo>
                    <a:pt x="375" y="818"/>
                  </a:lnTo>
                  <a:lnTo>
                    <a:pt x="413" y="820"/>
                  </a:lnTo>
                  <a:lnTo>
                    <a:pt x="1195" y="820"/>
                  </a:lnTo>
                  <a:lnTo>
                    <a:pt x="1261" y="816"/>
                  </a:lnTo>
                  <a:lnTo>
                    <a:pt x="1311" y="808"/>
                  </a:lnTo>
                  <a:lnTo>
                    <a:pt x="1357" y="790"/>
                  </a:lnTo>
                  <a:lnTo>
                    <a:pt x="1399" y="770"/>
                  </a:lnTo>
                  <a:lnTo>
                    <a:pt x="1441" y="744"/>
                  </a:lnTo>
                  <a:lnTo>
                    <a:pt x="1481" y="708"/>
                  </a:lnTo>
                  <a:lnTo>
                    <a:pt x="1525" y="660"/>
                  </a:lnTo>
                  <a:lnTo>
                    <a:pt x="1561" y="608"/>
                  </a:lnTo>
                  <a:lnTo>
                    <a:pt x="1591" y="538"/>
                  </a:lnTo>
                  <a:lnTo>
                    <a:pt x="1610" y="461"/>
                  </a:lnTo>
                  <a:lnTo>
                    <a:pt x="1612" y="399"/>
                  </a:lnTo>
                  <a:lnTo>
                    <a:pt x="1607" y="350"/>
                  </a:lnTo>
                  <a:lnTo>
                    <a:pt x="1597" y="304"/>
                  </a:lnTo>
                  <a:lnTo>
                    <a:pt x="1583" y="256"/>
                  </a:lnTo>
                  <a:lnTo>
                    <a:pt x="1561" y="212"/>
                  </a:lnTo>
                  <a:lnTo>
                    <a:pt x="1535" y="172"/>
                  </a:lnTo>
                  <a:lnTo>
                    <a:pt x="1511" y="138"/>
                  </a:lnTo>
                  <a:lnTo>
                    <a:pt x="1479" y="108"/>
                  </a:lnTo>
                  <a:lnTo>
                    <a:pt x="1449" y="82"/>
                  </a:lnTo>
                  <a:lnTo>
                    <a:pt x="1413" y="56"/>
                  </a:lnTo>
                  <a:lnTo>
                    <a:pt x="1381" y="40"/>
                  </a:lnTo>
                  <a:lnTo>
                    <a:pt x="1345" y="24"/>
                  </a:lnTo>
                  <a:lnTo>
                    <a:pt x="1305" y="10"/>
                  </a:lnTo>
                  <a:lnTo>
                    <a:pt x="1249" y="2"/>
                  </a:lnTo>
                  <a:lnTo>
                    <a:pt x="1197" y="0"/>
                  </a:lnTo>
                  <a:lnTo>
                    <a:pt x="415" y="0"/>
                  </a:lnTo>
                  <a:close/>
                </a:path>
              </a:pathLst>
            </a:custGeom>
            <a:noFill/>
            <a:ln w="12700" cap="flat" cmpd="sng">
              <a:solidFill>
                <a:schemeClr val="tx1"/>
              </a:solidFill>
              <a:prstDash val="solid"/>
              <a:round/>
              <a:headEnd type="none" w="med" len="med"/>
              <a:tailEnd type="none" w="med" len="med"/>
            </a:ln>
            <a:effectLst/>
          </p:spPr>
          <p:txBody>
            <a:bodyPr wrap="none" anchor="ctr"/>
            <a:lstStyle/>
            <a:p>
              <a:endParaRPr lang="en-US"/>
            </a:p>
          </p:txBody>
        </p:sp>
      </p:grpSp>
      <p:grpSp>
        <p:nvGrpSpPr>
          <p:cNvPr id="125" name="Group 274"/>
          <p:cNvGrpSpPr>
            <a:grpSpLocks/>
          </p:cNvGrpSpPr>
          <p:nvPr/>
        </p:nvGrpSpPr>
        <p:grpSpPr bwMode="auto">
          <a:xfrm>
            <a:off x="2683701" y="4393040"/>
            <a:ext cx="266700" cy="179387"/>
            <a:chOff x="2445" y="1913"/>
            <a:chExt cx="168" cy="113"/>
          </a:xfrm>
        </p:grpSpPr>
        <p:grpSp>
          <p:nvGrpSpPr>
            <p:cNvPr id="126" name="Group 128"/>
            <p:cNvGrpSpPr>
              <a:grpSpLocks/>
            </p:cNvGrpSpPr>
            <p:nvPr/>
          </p:nvGrpSpPr>
          <p:grpSpPr bwMode="auto">
            <a:xfrm>
              <a:off x="2445" y="1921"/>
              <a:ext cx="168" cy="105"/>
              <a:chOff x="4136" y="571"/>
              <a:chExt cx="168" cy="105"/>
            </a:xfrm>
          </p:grpSpPr>
          <p:grpSp>
            <p:nvGrpSpPr>
              <p:cNvPr id="128" name="Group 129"/>
              <p:cNvGrpSpPr>
                <a:grpSpLocks/>
              </p:cNvGrpSpPr>
              <p:nvPr/>
            </p:nvGrpSpPr>
            <p:grpSpPr bwMode="auto">
              <a:xfrm>
                <a:off x="4136" y="652"/>
                <a:ext cx="168" cy="24"/>
                <a:chOff x="4136" y="652"/>
                <a:chExt cx="168" cy="24"/>
              </a:xfrm>
            </p:grpSpPr>
            <p:sp>
              <p:nvSpPr>
                <p:cNvPr id="130" name="Line 130"/>
                <p:cNvSpPr>
                  <a:spLocks noChangeAspect="1" noChangeShapeType="1"/>
                </p:cNvSpPr>
                <p:nvPr/>
              </p:nvSpPr>
              <p:spPr bwMode="auto">
                <a:xfrm>
                  <a:off x="4136" y="653"/>
                  <a:ext cx="168" cy="0"/>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31" name="Oval 131"/>
                <p:cNvSpPr>
                  <a:spLocks noChangeAspect="1" noChangeArrowheads="1"/>
                </p:cNvSpPr>
                <p:nvPr/>
              </p:nvSpPr>
              <p:spPr bwMode="auto">
                <a:xfrm>
                  <a:off x="4275" y="653"/>
                  <a:ext cx="23" cy="23"/>
                </a:xfrm>
                <a:prstGeom prst="ellipse">
                  <a:avLst/>
                </a:prstGeom>
                <a:noFill/>
                <a:ln w="12700">
                  <a:solidFill>
                    <a:schemeClr val="tx1"/>
                  </a:solidFill>
                  <a:round/>
                  <a:headEnd/>
                  <a:tailEnd/>
                </a:ln>
                <a:effectLst/>
              </p:spPr>
              <p:txBody>
                <a:bodyPr wrap="none" anchor="ctr"/>
                <a:lstStyle/>
                <a:p>
                  <a:endParaRPr lang="en-US"/>
                </a:p>
              </p:txBody>
            </p:sp>
            <p:sp>
              <p:nvSpPr>
                <p:cNvPr id="132" name="Oval 132"/>
                <p:cNvSpPr>
                  <a:spLocks noChangeAspect="1" noChangeArrowheads="1"/>
                </p:cNvSpPr>
                <p:nvPr/>
              </p:nvSpPr>
              <p:spPr bwMode="auto">
                <a:xfrm>
                  <a:off x="4141" y="652"/>
                  <a:ext cx="23" cy="23"/>
                </a:xfrm>
                <a:prstGeom prst="ellipse">
                  <a:avLst/>
                </a:prstGeom>
                <a:noFill/>
                <a:ln w="12700">
                  <a:solidFill>
                    <a:schemeClr val="tx1"/>
                  </a:solidFill>
                  <a:round/>
                  <a:headEnd/>
                  <a:tailEnd/>
                </a:ln>
                <a:effectLst/>
              </p:spPr>
              <p:txBody>
                <a:bodyPr wrap="none" anchor="ctr"/>
                <a:lstStyle/>
                <a:p>
                  <a:endParaRPr lang="en-US"/>
                </a:p>
              </p:txBody>
            </p:sp>
          </p:grpSp>
          <p:sp>
            <p:nvSpPr>
              <p:cNvPr id="129" name="Freeform 133"/>
              <p:cNvSpPr>
                <a:spLocks noChangeAspect="1"/>
              </p:cNvSpPr>
              <p:nvPr/>
            </p:nvSpPr>
            <p:spPr bwMode="auto">
              <a:xfrm>
                <a:off x="4139" y="571"/>
                <a:ext cx="161" cy="82"/>
              </a:xfrm>
              <a:custGeom>
                <a:avLst/>
                <a:gdLst/>
                <a:ahLst/>
                <a:cxnLst>
                  <a:cxn ang="0">
                    <a:pos x="415" y="0"/>
                  </a:cxn>
                  <a:cxn ang="0">
                    <a:pos x="371" y="0"/>
                  </a:cxn>
                  <a:cxn ang="0">
                    <a:pos x="321" y="8"/>
                  </a:cxn>
                  <a:cxn ang="0">
                    <a:pos x="255" y="28"/>
                  </a:cxn>
                  <a:cxn ang="0">
                    <a:pos x="189" y="64"/>
                  </a:cxn>
                  <a:cxn ang="0">
                    <a:pos x="157" y="88"/>
                  </a:cxn>
                  <a:cxn ang="0">
                    <a:pos x="129" y="112"/>
                  </a:cxn>
                  <a:cxn ang="0">
                    <a:pos x="87" y="156"/>
                  </a:cxn>
                  <a:cxn ang="0">
                    <a:pos x="57" y="200"/>
                  </a:cxn>
                  <a:cxn ang="0">
                    <a:pos x="33" y="248"/>
                  </a:cxn>
                  <a:cxn ang="0">
                    <a:pos x="17" y="296"/>
                  </a:cxn>
                  <a:cxn ang="0">
                    <a:pos x="5" y="352"/>
                  </a:cxn>
                  <a:cxn ang="0">
                    <a:pos x="0" y="406"/>
                  </a:cxn>
                  <a:cxn ang="0">
                    <a:pos x="5" y="464"/>
                  </a:cxn>
                  <a:cxn ang="0">
                    <a:pos x="13" y="514"/>
                  </a:cxn>
                  <a:cxn ang="0">
                    <a:pos x="31" y="560"/>
                  </a:cxn>
                  <a:cxn ang="0">
                    <a:pos x="49" y="606"/>
                  </a:cxn>
                  <a:cxn ang="0">
                    <a:pos x="75" y="648"/>
                  </a:cxn>
                  <a:cxn ang="0">
                    <a:pos x="107" y="686"/>
                  </a:cxn>
                  <a:cxn ang="0">
                    <a:pos x="143" y="722"/>
                  </a:cxn>
                  <a:cxn ang="0">
                    <a:pos x="179" y="748"/>
                  </a:cxn>
                  <a:cxn ang="0">
                    <a:pos x="219" y="772"/>
                  </a:cxn>
                  <a:cxn ang="0">
                    <a:pos x="253" y="786"/>
                  </a:cxn>
                  <a:cxn ang="0">
                    <a:pos x="281" y="798"/>
                  </a:cxn>
                  <a:cxn ang="0">
                    <a:pos x="311" y="806"/>
                  </a:cxn>
                  <a:cxn ang="0">
                    <a:pos x="341" y="814"/>
                  </a:cxn>
                  <a:cxn ang="0">
                    <a:pos x="375" y="818"/>
                  </a:cxn>
                  <a:cxn ang="0">
                    <a:pos x="413" y="820"/>
                  </a:cxn>
                  <a:cxn ang="0">
                    <a:pos x="1195" y="820"/>
                  </a:cxn>
                  <a:cxn ang="0">
                    <a:pos x="1261" y="816"/>
                  </a:cxn>
                  <a:cxn ang="0">
                    <a:pos x="1311" y="808"/>
                  </a:cxn>
                  <a:cxn ang="0">
                    <a:pos x="1357" y="790"/>
                  </a:cxn>
                  <a:cxn ang="0">
                    <a:pos x="1399" y="770"/>
                  </a:cxn>
                  <a:cxn ang="0">
                    <a:pos x="1441" y="744"/>
                  </a:cxn>
                  <a:cxn ang="0">
                    <a:pos x="1481" y="708"/>
                  </a:cxn>
                  <a:cxn ang="0">
                    <a:pos x="1525" y="660"/>
                  </a:cxn>
                  <a:cxn ang="0">
                    <a:pos x="1561" y="608"/>
                  </a:cxn>
                  <a:cxn ang="0">
                    <a:pos x="1591" y="538"/>
                  </a:cxn>
                  <a:cxn ang="0">
                    <a:pos x="1610" y="461"/>
                  </a:cxn>
                  <a:cxn ang="0">
                    <a:pos x="1612" y="399"/>
                  </a:cxn>
                  <a:cxn ang="0">
                    <a:pos x="1607" y="350"/>
                  </a:cxn>
                  <a:cxn ang="0">
                    <a:pos x="1597" y="304"/>
                  </a:cxn>
                  <a:cxn ang="0">
                    <a:pos x="1583" y="256"/>
                  </a:cxn>
                  <a:cxn ang="0">
                    <a:pos x="1561" y="212"/>
                  </a:cxn>
                  <a:cxn ang="0">
                    <a:pos x="1535" y="172"/>
                  </a:cxn>
                  <a:cxn ang="0">
                    <a:pos x="1511" y="138"/>
                  </a:cxn>
                  <a:cxn ang="0">
                    <a:pos x="1479" y="108"/>
                  </a:cxn>
                  <a:cxn ang="0">
                    <a:pos x="1449" y="82"/>
                  </a:cxn>
                  <a:cxn ang="0">
                    <a:pos x="1413" y="56"/>
                  </a:cxn>
                  <a:cxn ang="0">
                    <a:pos x="1381" y="40"/>
                  </a:cxn>
                  <a:cxn ang="0">
                    <a:pos x="1345" y="24"/>
                  </a:cxn>
                  <a:cxn ang="0">
                    <a:pos x="1305" y="10"/>
                  </a:cxn>
                  <a:cxn ang="0">
                    <a:pos x="1249" y="2"/>
                  </a:cxn>
                  <a:cxn ang="0">
                    <a:pos x="1197" y="0"/>
                  </a:cxn>
                  <a:cxn ang="0">
                    <a:pos x="415" y="0"/>
                  </a:cxn>
                </a:cxnLst>
                <a:rect l="0" t="0" r="r" b="b"/>
                <a:pathLst>
                  <a:path w="1612" h="820">
                    <a:moveTo>
                      <a:pt x="415" y="0"/>
                    </a:moveTo>
                    <a:lnTo>
                      <a:pt x="371" y="0"/>
                    </a:lnTo>
                    <a:lnTo>
                      <a:pt x="321" y="8"/>
                    </a:lnTo>
                    <a:lnTo>
                      <a:pt x="255" y="28"/>
                    </a:lnTo>
                    <a:lnTo>
                      <a:pt x="189" y="64"/>
                    </a:lnTo>
                    <a:lnTo>
                      <a:pt x="157" y="88"/>
                    </a:lnTo>
                    <a:lnTo>
                      <a:pt x="129" y="112"/>
                    </a:lnTo>
                    <a:lnTo>
                      <a:pt x="87" y="156"/>
                    </a:lnTo>
                    <a:lnTo>
                      <a:pt x="57" y="200"/>
                    </a:lnTo>
                    <a:lnTo>
                      <a:pt x="33" y="248"/>
                    </a:lnTo>
                    <a:lnTo>
                      <a:pt x="17" y="296"/>
                    </a:lnTo>
                    <a:lnTo>
                      <a:pt x="5" y="352"/>
                    </a:lnTo>
                    <a:lnTo>
                      <a:pt x="0" y="406"/>
                    </a:lnTo>
                    <a:lnTo>
                      <a:pt x="5" y="464"/>
                    </a:lnTo>
                    <a:lnTo>
                      <a:pt x="13" y="514"/>
                    </a:lnTo>
                    <a:lnTo>
                      <a:pt x="31" y="560"/>
                    </a:lnTo>
                    <a:lnTo>
                      <a:pt x="49" y="606"/>
                    </a:lnTo>
                    <a:lnTo>
                      <a:pt x="75" y="648"/>
                    </a:lnTo>
                    <a:lnTo>
                      <a:pt x="107" y="686"/>
                    </a:lnTo>
                    <a:lnTo>
                      <a:pt x="143" y="722"/>
                    </a:lnTo>
                    <a:lnTo>
                      <a:pt x="179" y="748"/>
                    </a:lnTo>
                    <a:lnTo>
                      <a:pt x="219" y="772"/>
                    </a:lnTo>
                    <a:lnTo>
                      <a:pt x="253" y="786"/>
                    </a:lnTo>
                    <a:lnTo>
                      <a:pt x="281" y="798"/>
                    </a:lnTo>
                    <a:lnTo>
                      <a:pt x="311" y="806"/>
                    </a:lnTo>
                    <a:lnTo>
                      <a:pt x="341" y="814"/>
                    </a:lnTo>
                    <a:lnTo>
                      <a:pt x="375" y="818"/>
                    </a:lnTo>
                    <a:lnTo>
                      <a:pt x="413" y="820"/>
                    </a:lnTo>
                    <a:lnTo>
                      <a:pt x="1195" y="820"/>
                    </a:lnTo>
                    <a:lnTo>
                      <a:pt x="1261" y="816"/>
                    </a:lnTo>
                    <a:lnTo>
                      <a:pt x="1311" y="808"/>
                    </a:lnTo>
                    <a:lnTo>
                      <a:pt x="1357" y="790"/>
                    </a:lnTo>
                    <a:lnTo>
                      <a:pt x="1399" y="770"/>
                    </a:lnTo>
                    <a:lnTo>
                      <a:pt x="1441" y="744"/>
                    </a:lnTo>
                    <a:lnTo>
                      <a:pt x="1481" y="708"/>
                    </a:lnTo>
                    <a:lnTo>
                      <a:pt x="1525" y="660"/>
                    </a:lnTo>
                    <a:lnTo>
                      <a:pt x="1561" y="608"/>
                    </a:lnTo>
                    <a:lnTo>
                      <a:pt x="1591" y="538"/>
                    </a:lnTo>
                    <a:lnTo>
                      <a:pt x="1610" y="461"/>
                    </a:lnTo>
                    <a:lnTo>
                      <a:pt x="1612" y="399"/>
                    </a:lnTo>
                    <a:lnTo>
                      <a:pt x="1607" y="350"/>
                    </a:lnTo>
                    <a:lnTo>
                      <a:pt x="1597" y="304"/>
                    </a:lnTo>
                    <a:lnTo>
                      <a:pt x="1583" y="256"/>
                    </a:lnTo>
                    <a:lnTo>
                      <a:pt x="1561" y="212"/>
                    </a:lnTo>
                    <a:lnTo>
                      <a:pt x="1535" y="172"/>
                    </a:lnTo>
                    <a:lnTo>
                      <a:pt x="1511" y="138"/>
                    </a:lnTo>
                    <a:lnTo>
                      <a:pt x="1479" y="108"/>
                    </a:lnTo>
                    <a:lnTo>
                      <a:pt x="1449" y="82"/>
                    </a:lnTo>
                    <a:lnTo>
                      <a:pt x="1413" y="56"/>
                    </a:lnTo>
                    <a:lnTo>
                      <a:pt x="1381" y="40"/>
                    </a:lnTo>
                    <a:lnTo>
                      <a:pt x="1345" y="24"/>
                    </a:lnTo>
                    <a:lnTo>
                      <a:pt x="1305" y="10"/>
                    </a:lnTo>
                    <a:lnTo>
                      <a:pt x="1249" y="2"/>
                    </a:lnTo>
                    <a:lnTo>
                      <a:pt x="1197" y="0"/>
                    </a:lnTo>
                    <a:lnTo>
                      <a:pt x="415" y="0"/>
                    </a:lnTo>
                    <a:close/>
                  </a:path>
                </a:pathLst>
              </a:custGeom>
              <a:noFill/>
              <a:ln w="12700" cap="flat" cmpd="sng">
                <a:solidFill>
                  <a:schemeClr val="tx1"/>
                </a:solidFill>
                <a:prstDash val="solid"/>
                <a:round/>
                <a:headEnd type="none" w="med" len="med"/>
                <a:tailEnd type="none" w="med" len="med"/>
              </a:ln>
              <a:effectLst/>
            </p:spPr>
            <p:txBody>
              <a:bodyPr wrap="none" anchor="ctr"/>
              <a:lstStyle/>
              <a:p>
                <a:endParaRPr lang="en-US"/>
              </a:p>
            </p:txBody>
          </p:sp>
        </p:grpSp>
        <p:sp>
          <p:nvSpPr>
            <p:cNvPr id="127" name="Rectangle 134"/>
            <p:cNvSpPr>
              <a:spLocks noChangeArrowheads="1"/>
            </p:cNvSpPr>
            <p:nvPr/>
          </p:nvSpPr>
          <p:spPr bwMode="auto">
            <a:xfrm>
              <a:off x="2500" y="1913"/>
              <a:ext cx="48" cy="97"/>
            </a:xfrm>
            <a:prstGeom prst="rect">
              <a:avLst/>
            </a:prstGeom>
            <a:noFill/>
            <a:ln w="9525">
              <a:solidFill>
                <a:schemeClr val="tx1"/>
              </a:solidFill>
              <a:miter lim="800000"/>
              <a:headEnd/>
              <a:tailEnd/>
            </a:ln>
          </p:spPr>
          <p:txBody>
            <a:bodyPr wrap="none" lIns="0" tIns="0" rIns="0" bIns="0">
              <a:spAutoFit/>
            </a:bodyPr>
            <a:lstStyle/>
            <a:p>
              <a:pPr>
                <a:spcBef>
                  <a:spcPct val="0"/>
                </a:spcBef>
                <a:buSzTx/>
              </a:pPr>
              <a:r>
                <a:rPr lang="en-US" sz="1000" b="1"/>
                <a:t>A</a:t>
              </a:r>
            </a:p>
          </p:txBody>
        </p:sp>
      </p:grpSp>
      <p:grpSp>
        <p:nvGrpSpPr>
          <p:cNvPr id="133" name="Group 250"/>
          <p:cNvGrpSpPr>
            <a:grpSpLocks/>
          </p:cNvGrpSpPr>
          <p:nvPr/>
        </p:nvGrpSpPr>
        <p:grpSpPr bwMode="auto">
          <a:xfrm>
            <a:off x="2724979" y="4604228"/>
            <a:ext cx="176212" cy="241300"/>
            <a:chOff x="624" y="240"/>
            <a:chExt cx="144" cy="197"/>
          </a:xfrm>
        </p:grpSpPr>
        <p:sp>
          <p:nvSpPr>
            <p:cNvPr id="134" name="Line 251"/>
            <p:cNvSpPr>
              <a:spLocks noChangeAspect="1" noChangeShapeType="1"/>
            </p:cNvSpPr>
            <p:nvPr/>
          </p:nvSpPr>
          <p:spPr bwMode="auto">
            <a:xfrm>
              <a:off x="624" y="240"/>
              <a:ext cx="0" cy="197"/>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35" name="Line 252"/>
            <p:cNvSpPr>
              <a:spLocks noChangeAspect="1" noChangeShapeType="1"/>
            </p:cNvSpPr>
            <p:nvPr/>
          </p:nvSpPr>
          <p:spPr bwMode="auto">
            <a:xfrm>
              <a:off x="767" y="240"/>
              <a:ext cx="0" cy="197"/>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36" name="Freeform 253"/>
            <p:cNvSpPr>
              <a:spLocks noChangeAspect="1"/>
            </p:cNvSpPr>
            <p:nvPr/>
          </p:nvSpPr>
          <p:spPr bwMode="auto">
            <a:xfrm>
              <a:off x="627" y="410"/>
              <a:ext cx="141" cy="1"/>
            </a:xfrm>
            <a:custGeom>
              <a:avLst/>
              <a:gdLst/>
              <a:ahLst/>
              <a:cxnLst>
                <a:cxn ang="0">
                  <a:pos x="94" y="0"/>
                </a:cxn>
                <a:cxn ang="0">
                  <a:pos x="0" y="0"/>
                </a:cxn>
              </a:cxnLst>
              <a:rect l="0" t="0" r="r" b="b"/>
              <a:pathLst>
                <a:path w="94" h="1">
                  <a:moveTo>
                    <a:pt x="94" y="0"/>
                  </a:moveTo>
                  <a:lnTo>
                    <a:pt x="0" y="0"/>
                  </a:lnTo>
                </a:path>
              </a:pathLst>
            </a:custGeom>
            <a:noFill/>
            <a:ln w="12700" cmpd="sng">
              <a:solidFill>
                <a:schemeClr val="tx1"/>
              </a:solidFill>
              <a:round/>
              <a:headEnd type="none" w="sm" len="sm"/>
              <a:tailEnd type="none" w="sm" len="sm"/>
            </a:ln>
            <a:effectLst/>
          </p:spPr>
          <p:txBody>
            <a:bodyPr wrap="none" anchor="ctr"/>
            <a:lstStyle/>
            <a:p>
              <a:endParaRPr lang="en-US"/>
            </a:p>
          </p:txBody>
        </p:sp>
        <p:sp>
          <p:nvSpPr>
            <p:cNvPr id="137" name="Line 254"/>
            <p:cNvSpPr>
              <a:spLocks noChangeAspect="1" noChangeShapeType="1"/>
            </p:cNvSpPr>
            <p:nvPr/>
          </p:nvSpPr>
          <p:spPr bwMode="auto">
            <a:xfrm flipH="1" flipV="1">
              <a:off x="626" y="268"/>
              <a:ext cx="142" cy="0"/>
            </a:xfrm>
            <a:prstGeom prst="line">
              <a:avLst/>
            </a:prstGeom>
            <a:noFill/>
            <a:ln w="12700">
              <a:solidFill>
                <a:schemeClr val="tx1"/>
              </a:solidFill>
              <a:round/>
              <a:headEnd type="none" w="sm" len="sm"/>
              <a:tailEnd type="none" w="sm" len="sm"/>
            </a:ln>
            <a:effectLst/>
          </p:spPr>
          <p:txBody>
            <a:bodyPr wrap="none" anchor="ctr"/>
            <a:lstStyle/>
            <a:p>
              <a:endParaRPr lang="en-US"/>
            </a:p>
          </p:txBody>
        </p:sp>
      </p:grpSp>
      <p:sp>
        <p:nvSpPr>
          <p:cNvPr id="138" name="Text Box 33"/>
          <p:cNvSpPr txBox="1">
            <a:spLocks noChangeArrowheads="1"/>
          </p:cNvSpPr>
          <p:nvPr/>
        </p:nvSpPr>
        <p:spPr bwMode="auto">
          <a:xfrm>
            <a:off x="1868260" y="4923817"/>
            <a:ext cx="607539" cy="123111"/>
          </a:xfrm>
          <a:prstGeom prst="rect">
            <a:avLst/>
          </a:prstGeom>
          <a:noFill/>
          <a:ln w="12700">
            <a:noFill/>
            <a:miter lim="800000"/>
            <a:headEnd/>
            <a:tailEnd/>
          </a:ln>
          <a:effectLst/>
        </p:spPr>
        <p:txBody>
          <a:bodyPr wrap="none" lIns="0" tIns="0" rIns="0" bIns="0" anchor="ctr" anchorCtr="1">
            <a:spAutoFit/>
          </a:bodyPr>
          <a:lstStyle/>
          <a:p>
            <a:pPr algn="ctr">
              <a:spcBef>
                <a:spcPct val="0"/>
              </a:spcBef>
              <a:buSzTx/>
            </a:pPr>
            <a:r>
              <a:rPr lang="en-US" sz="800"/>
              <a:t>Tank Retriever</a:t>
            </a:r>
          </a:p>
        </p:txBody>
      </p:sp>
      <p:grpSp>
        <p:nvGrpSpPr>
          <p:cNvPr id="139" name="Group 131"/>
          <p:cNvGrpSpPr>
            <a:grpSpLocks/>
          </p:cNvGrpSpPr>
          <p:nvPr/>
        </p:nvGrpSpPr>
        <p:grpSpPr bwMode="auto">
          <a:xfrm>
            <a:off x="2725282" y="4863355"/>
            <a:ext cx="169862" cy="231775"/>
            <a:chOff x="2050" y="2393"/>
            <a:chExt cx="107" cy="146"/>
          </a:xfrm>
        </p:grpSpPr>
        <p:grpSp>
          <p:nvGrpSpPr>
            <p:cNvPr id="140" name="Group 132"/>
            <p:cNvGrpSpPr>
              <a:grpSpLocks/>
            </p:cNvGrpSpPr>
            <p:nvPr/>
          </p:nvGrpSpPr>
          <p:grpSpPr bwMode="auto">
            <a:xfrm>
              <a:off x="2050" y="2393"/>
              <a:ext cx="107" cy="146"/>
              <a:chOff x="624" y="240"/>
              <a:chExt cx="144" cy="197"/>
            </a:xfrm>
          </p:grpSpPr>
          <p:sp>
            <p:nvSpPr>
              <p:cNvPr id="145" name="Line 133"/>
              <p:cNvSpPr>
                <a:spLocks noChangeAspect="1" noChangeShapeType="1"/>
              </p:cNvSpPr>
              <p:nvPr/>
            </p:nvSpPr>
            <p:spPr bwMode="auto">
              <a:xfrm>
                <a:off x="624" y="240"/>
                <a:ext cx="0" cy="197"/>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46" name="Line 134"/>
              <p:cNvSpPr>
                <a:spLocks noChangeAspect="1" noChangeShapeType="1"/>
              </p:cNvSpPr>
              <p:nvPr/>
            </p:nvSpPr>
            <p:spPr bwMode="auto">
              <a:xfrm>
                <a:off x="767" y="240"/>
                <a:ext cx="0" cy="197"/>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47" name="Freeform 135"/>
              <p:cNvSpPr>
                <a:spLocks noChangeAspect="1"/>
              </p:cNvSpPr>
              <p:nvPr/>
            </p:nvSpPr>
            <p:spPr bwMode="auto">
              <a:xfrm>
                <a:off x="627" y="410"/>
                <a:ext cx="141" cy="1"/>
              </a:xfrm>
              <a:custGeom>
                <a:avLst/>
                <a:gdLst/>
                <a:ahLst/>
                <a:cxnLst>
                  <a:cxn ang="0">
                    <a:pos x="94" y="0"/>
                  </a:cxn>
                  <a:cxn ang="0">
                    <a:pos x="0" y="0"/>
                  </a:cxn>
                </a:cxnLst>
                <a:rect l="0" t="0" r="r" b="b"/>
                <a:pathLst>
                  <a:path w="94" h="1">
                    <a:moveTo>
                      <a:pt x="94" y="0"/>
                    </a:moveTo>
                    <a:lnTo>
                      <a:pt x="0" y="0"/>
                    </a:lnTo>
                  </a:path>
                </a:pathLst>
              </a:custGeom>
              <a:noFill/>
              <a:ln w="12700" cmpd="sng">
                <a:solidFill>
                  <a:schemeClr val="tx1"/>
                </a:solidFill>
                <a:round/>
                <a:headEnd type="none" w="sm" len="sm"/>
                <a:tailEnd type="none" w="sm" len="sm"/>
              </a:ln>
              <a:effectLst/>
            </p:spPr>
            <p:txBody>
              <a:bodyPr wrap="none" anchor="ctr"/>
              <a:lstStyle/>
              <a:p>
                <a:endParaRPr lang="en-US"/>
              </a:p>
            </p:txBody>
          </p:sp>
          <p:sp>
            <p:nvSpPr>
              <p:cNvPr id="148" name="Line 136"/>
              <p:cNvSpPr>
                <a:spLocks noChangeAspect="1" noChangeShapeType="1"/>
              </p:cNvSpPr>
              <p:nvPr/>
            </p:nvSpPr>
            <p:spPr bwMode="auto">
              <a:xfrm flipH="1" flipV="1">
                <a:off x="626" y="268"/>
                <a:ext cx="142" cy="0"/>
              </a:xfrm>
              <a:prstGeom prst="line">
                <a:avLst/>
              </a:prstGeom>
              <a:noFill/>
              <a:ln w="12700">
                <a:solidFill>
                  <a:schemeClr val="tx1"/>
                </a:solidFill>
                <a:round/>
                <a:headEnd type="none" w="sm" len="sm"/>
                <a:tailEnd type="none" w="sm" len="sm"/>
              </a:ln>
              <a:effectLst/>
            </p:spPr>
            <p:txBody>
              <a:bodyPr wrap="none" anchor="ctr"/>
              <a:lstStyle/>
              <a:p>
                <a:endParaRPr lang="en-US"/>
              </a:p>
            </p:txBody>
          </p:sp>
        </p:grpSp>
        <p:grpSp>
          <p:nvGrpSpPr>
            <p:cNvPr id="141" name="Group 137"/>
            <p:cNvGrpSpPr>
              <a:grpSpLocks/>
            </p:cNvGrpSpPr>
            <p:nvPr/>
          </p:nvGrpSpPr>
          <p:grpSpPr bwMode="auto">
            <a:xfrm flipV="1">
              <a:off x="2065" y="2453"/>
              <a:ext cx="78" cy="27"/>
              <a:chOff x="3499" y="105"/>
              <a:chExt cx="504" cy="174"/>
            </a:xfrm>
          </p:grpSpPr>
          <p:sp>
            <p:nvSpPr>
              <p:cNvPr id="142" name="Freeform 138"/>
              <p:cNvSpPr>
                <a:spLocks/>
              </p:cNvSpPr>
              <p:nvPr/>
            </p:nvSpPr>
            <p:spPr bwMode="auto">
              <a:xfrm>
                <a:off x="3499" y="105"/>
                <a:ext cx="113" cy="174"/>
              </a:xfrm>
              <a:custGeom>
                <a:avLst/>
                <a:gdLst/>
                <a:ahLst/>
                <a:cxnLst>
                  <a:cxn ang="0">
                    <a:pos x="0" y="173"/>
                  </a:cxn>
                  <a:cxn ang="0">
                    <a:pos x="42" y="167"/>
                  </a:cxn>
                  <a:cxn ang="0">
                    <a:pos x="78" y="149"/>
                  </a:cxn>
                  <a:cxn ang="0">
                    <a:pos x="103" y="122"/>
                  </a:cxn>
                  <a:cxn ang="0">
                    <a:pos x="112" y="87"/>
                  </a:cxn>
                  <a:cxn ang="0">
                    <a:pos x="110" y="70"/>
                  </a:cxn>
                  <a:cxn ang="0">
                    <a:pos x="103" y="53"/>
                  </a:cxn>
                  <a:cxn ang="0">
                    <a:pos x="79" y="25"/>
                  </a:cxn>
                  <a:cxn ang="0">
                    <a:pos x="43" y="7"/>
                  </a:cxn>
                  <a:cxn ang="0">
                    <a:pos x="23" y="2"/>
                  </a:cxn>
                  <a:cxn ang="0">
                    <a:pos x="0" y="0"/>
                  </a:cxn>
                </a:cxnLst>
                <a:rect l="0" t="0" r="r" b="b"/>
                <a:pathLst>
                  <a:path w="113" h="174">
                    <a:moveTo>
                      <a:pt x="0" y="173"/>
                    </a:moveTo>
                    <a:lnTo>
                      <a:pt x="42" y="167"/>
                    </a:lnTo>
                    <a:lnTo>
                      <a:pt x="78" y="149"/>
                    </a:lnTo>
                    <a:lnTo>
                      <a:pt x="103" y="122"/>
                    </a:lnTo>
                    <a:lnTo>
                      <a:pt x="112" y="87"/>
                    </a:lnTo>
                    <a:lnTo>
                      <a:pt x="110" y="70"/>
                    </a:lnTo>
                    <a:lnTo>
                      <a:pt x="103" y="53"/>
                    </a:lnTo>
                    <a:lnTo>
                      <a:pt x="79" y="25"/>
                    </a:lnTo>
                    <a:lnTo>
                      <a:pt x="43" y="7"/>
                    </a:lnTo>
                    <a:lnTo>
                      <a:pt x="23" y="2"/>
                    </a:lnTo>
                    <a:lnTo>
                      <a:pt x="0" y="0"/>
                    </a:lnTo>
                  </a:path>
                </a:pathLst>
              </a:custGeom>
              <a:noFill/>
              <a:ln w="12700" cap="rnd" cmpd="sng">
                <a:solidFill>
                  <a:schemeClr val="tx1"/>
                </a:solidFill>
                <a:prstDash val="solid"/>
                <a:round/>
                <a:headEnd type="none" w="sm" len="sm"/>
                <a:tailEnd type="none" w="sm" len="sm"/>
              </a:ln>
              <a:effectLst/>
            </p:spPr>
            <p:txBody>
              <a:bodyPr/>
              <a:lstStyle/>
              <a:p>
                <a:endParaRPr lang="en-US"/>
              </a:p>
            </p:txBody>
          </p:sp>
          <p:sp>
            <p:nvSpPr>
              <p:cNvPr id="143" name="Freeform 139"/>
              <p:cNvSpPr>
                <a:spLocks/>
              </p:cNvSpPr>
              <p:nvPr/>
            </p:nvSpPr>
            <p:spPr bwMode="auto">
              <a:xfrm>
                <a:off x="3890" y="105"/>
                <a:ext cx="113" cy="174"/>
              </a:xfrm>
              <a:custGeom>
                <a:avLst/>
                <a:gdLst/>
                <a:ahLst/>
                <a:cxnLst>
                  <a:cxn ang="0">
                    <a:pos x="112" y="173"/>
                  </a:cxn>
                  <a:cxn ang="0">
                    <a:pos x="70" y="167"/>
                  </a:cxn>
                  <a:cxn ang="0">
                    <a:pos x="33" y="149"/>
                  </a:cxn>
                  <a:cxn ang="0">
                    <a:pos x="9" y="122"/>
                  </a:cxn>
                  <a:cxn ang="0">
                    <a:pos x="0" y="87"/>
                  </a:cxn>
                  <a:cxn ang="0">
                    <a:pos x="8" y="53"/>
                  </a:cxn>
                  <a:cxn ang="0">
                    <a:pos x="32" y="25"/>
                  </a:cxn>
                  <a:cxn ang="0">
                    <a:pos x="68" y="7"/>
                  </a:cxn>
                  <a:cxn ang="0">
                    <a:pos x="89" y="2"/>
                  </a:cxn>
                  <a:cxn ang="0">
                    <a:pos x="112" y="0"/>
                  </a:cxn>
                </a:cxnLst>
                <a:rect l="0" t="0" r="r" b="b"/>
                <a:pathLst>
                  <a:path w="113" h="174">
                    <a:moveTo>
                      <a:pt x="112" y="173"/>
                    </a:moveTo>
                    <a:lnTo>
                      <a:pt x="70" y="167"/>
                    </a:lnTo>
                    <a:lnTo>
                      <a:pt x="33" y="149"/>
                    </a:lnTo>
                    <a:lnTo>
                      <a:pt x="9" y="122"/>
                    </a:lnTo>
                    <a:lnTo>
                      <a:pt x="0" y="87"/>
                    </a:lnTo>
                    <a:lnTo>
                      <a:pt x="8" y="53"/>
                    </a:lnTo>
                    <a:lnTo>
                      <a:pt x="32" y="25"/>
                    </a:lnTo>
                    <a:lnTo>
                      <a:pt x="68" y="7"/>
                    </a:lnTo>
                    <a:lnTo>
                      <a:pt x="89" y="2"/>
                    </a:lnTo>
                    <a:lnTo>
                      <a:pt x="112" y="0"/>
                    </a:lnTo>
                  </a:path>
                </a:pathLst>
              </a:custGeom>
              <a:noFill/>
              <a:ln w="12700" cap="rnd" cmpd="sng">
                <a:solidFill>
                  <a:schemeClr val="tx1"/>
                </a:solidFill>
                <a:prstDash val="solid"/>
                <a:round/>
                <a:headEnd type="none" w="sm" len="sm"/>
                <a:tailEnd type="none" w="sm" len="sm"/>
              </a:ln>
              <a:effectLst/>
            </p:spPr>
            <p:txBody>
              <a:bodyPr/>
              <a:lstStyle/>
              <a:p>
                <a:endParaRPr lang="en-US"/>
              </a:p>
            </p:txBody>
          </p:sp>
          <p:sp>
            <p:nvSpPr>
              <p:cNvPr id="144" name="Line 140"/>
              <p:cNvSpPr>
                <a:spLocks noChangeShapeType="1"/>
              </p:cNvSpPr>
              <p:nvPr/>
            </p:nvSpPr>
            <p:spPr bwMode="auto">
              <a:xfrm>
                <a:off x="3607" y="187"/>
                <a:ext cx="286" cy="0"/>
              </a:xfrm>
              <a:prstGeom prst="line">
                <a:avLst/>
              </a:prstGeom>
              <a:noFill/>
              <a:ln w="12700">
                <a:solidFill>
                  <a:schemeClr val="tx1"/>
                </a:solidFill>
                <a:round/>
                <a:headEnd type="none" w="sm" len="sm"/>
                <a:tailEnd type="none" w="sm" len="sm"/>
              </a:ln>
              <a:effectLst/>
            </p:spPr>
            <p:txBody>
              <a:bodyPr wrap="none" anchor="ctr"/>
              <a:lstStyle/>
              <a:p>
                <a:endParaRPr lang="en-US"/>
              </a:p>
            </p:txBody>
          </p:sp>
        </p:grpSp>
      </p:grpSp>
      <p:sp>
        <p:nvSpPr>
          <p:cNvPr id="149" name="Text Box 33"/>
          <p:cNvSpPr txBox="1">
            <a:spLocks noChangeArrowheads="1"/>
          </p:cNvSpPr>
          <p:nvPr/>
        </p:nvSpPr>
        <p:spPr bwMode="auto">
          <a:xfrm>
            <a:off x="2078698" y="5205714"/>
            <a:ext cx="166712" cy="123111"/>
          </a:xfrm>
          <a:prstGeom prst="rect">
            <a:avLst/>
          </a:prstGeom>
          <a:noFill/>
          <a:ln w="12700">
            <a:noFill/>
            <a:miter lim="800000"/>
            <a:headEnd/>
            <a:tailEnd/>
          </a:ln>
          <a:effectLst/>
        </p:spPr>
        <p:txBody>
          <a:bodyPr wrap="none" lIns="0" tIns="0" rIns="0" bIns="0" anchor="ctr" anchorCtr="1">
            <a:spAutoFit/>
          </a:bodyPr>
          <a:lstStyle/>
          <a:p>
            <a:pPr algn="ctr">
              <a:spcBef>
                <a:spcPct val="0"/>
              </a:spcBef>
              <a:buSzTx/>
            </a:pPr>
            <a:r>
              <a:rPr lang="en-US" sz="800" dirty="0"/>
              <a:t>APC</a:t>
            </a:r>
          </a:p>
        </p:txBody>
      </p:sp>
      <p:sp>
        <p:nvSpPr>
          <p:cNvPr id="150" name="Text Box 35"/>
          <p:cNvSpPr txBox="1">
            <a:spLocks noChangeArrowheads="1"/>
          </p:cNvSpPr>
          <p:nvPr/>
        </p:nvSpPr>
        <p:spPr bwMode="auto">
          <a:xfrm>
            <a:off x="1881750" y="5404812"/>
            <a:ext cx="573875" cy="123111"/>
          </a:xfrm>
          <a:prstGeom prst="rect">
            <a:avLst/>
          </a:prstGeom>
          <a:noFill/>
          <a:ln w="12700">
            <a:noFill/>
            <a:miter lim="800000"/>
            <a:headEnd/>
            <a:tailEnd/>
          </a:ln>
          <a:effectLst/>
        </p:spPr>
        <p:txBody>
          <a:bodyPr wrap="none" lIns="0" tIns="0" rIns="0" bIns="0" anchor="ctr" anchorCtr="1">
            <a:spAutoFit/>
          </a:bodyPr>
          <a:lstStyle/>
          <a:p>
            <a:pPr algn="ctr">
              <a:spcBef>
                <a:spcPct val="0"/>
              </a:spcBef>
              <a:buSzTx/>
            </a:pPr>
            <a:r>
              <a:rPr lang="en-US" sz="800"/>
              <a:t>APC Retriever</a:t>
            </a:r>
          </a:p>
        </p:txBody>
      </p:sp>
      <p:grpSp>
        <p:nvGrpSpPr>
          <p:cNvPr id="151" name="Group 106"/>
          <p:cNvGrpSpPr>
            <a:grpSpLocks/>
          </p:cNvGrpSpPr>
          <p:nvPr/>
        </p:nvGrpSpPr>
        <p:grpSpPr bwMode="auto">
          <a:xfrm>
            <a:off x="2692698" y="5116034"/>
            <a:ext cx="230188" cy="212725"/>
            <a:chOff x="431" y="861"/>
            <a:chExt cx="145" cy="134"/>
          </a:xfrm>
        </p:grpSpPr>
        <p:sp>
          <p:nvSpPr>
            <p:cNvPr id="152" name="Freeform 107"/>
            <p:cNvSpPr>
              <a:spLocks/>
            </p:cNvSpPr>
            <p:nvPr/>
          </p:nvSpPr>
          <p:spPr bwMode="auto">
            <a:xfrm>
              <a:off x="432" y="861"/>
              <a:ext cx="144" cy="134"/>
            </a:xfrm>
            <a:custGeom>
              <a:avLst/>
              <a:gdLst/>
              <a:ahLst/>
              <a:cxnLst>
                <a:cxn ang="0">
                  <a:pos x="0" y="0"/>
                </a:cxn>
                <a:cxn ang="0">
                  <a:pos x="0" y="134"/>
                </a:cxn>
                <a:cxn ang="0">
                  <a:pos x="144" y="134"/>
                </a:cxn>
                <a:cxn ang="0">
                  <a:pos x="144" y="2"/>
                </a:cxn>
              </a:cxnLst>
              <a:rect l="0" t="0" r="r" b="b"/>
              <a:pathLst>
                <a:path w="144" h="134">
                  <a:moveTo>
                    <a:pt x="0" y="0"/>
                  </a:moveTo>
                  <a:lnTo>
                    <a:pt x="0" y="134"/>
                  </a:lnTo>
                  <a:lnTo>
                    <a:pt x="144" y="134"/>
                  </a:lnTo>
                  <a:lnTo>
                    <a:pt x="144" y="2"/>
                  </a:lnTo>
                </a:path>
              </a:pathLst>
            </a:custGeom>
            <a:noFill/>
            <a:ln w="12700" cap="flat" cmpd="sng">
              <a:solidFill>
                <a:schemeClr val="tx1"/>
              </a:solidFill>
              <a:prstDash val="solid"/>
              <a:round/>
              <a:headEnd type="none" w="med" len="med"/>
              <a:tailEnd type="none" w="med" len="med"/>
            </a:ln>
            <a:effectLst/>
          </p:spPr>
          <p:txBody>
            <a:bodyPr wrap="none" anchor="ctr"/>
            <a:lstStyle/>
            <a:p>
              <a:endParaRPr lang="en-US"/>
            </a:p>
          </p:txBody>
        </p:sp>
        <p:sp>
          <p:nvSpPr>
            <p:cNvPr id="153" name="Freeform 108"/>
            <p:cNvSpPr>
              <a:spLocks/>
            </p:cNvSpPr>
            <p:nvPr/>
          </p:nvSpPr>
          <p:spPr bwMode="auto">
            <a:xfrm>
              <a:off x="431" y="861"/>
              <a:ext cx="145" cy="58"/>
            </a:xfrm>
            <a:custGeom>
              <a:avLst/>
              <a:gdLst/>
              <a:ahLst/>
              <a:cxnLst>
                <a:cxn ang="0">
                  <a:pos x="0" y="57"/>
                </a:cxn>
                <a:cxn ang="0">
                  <a:pos x="73" y="0"/>
                </a:cxn>
                <a:cxn ang="0">
                  <a:pos x="145" y="58"/>
                </a:cxn>
              </a:cxnLst>
              <a:rect l="0" t="0" r="r" b="b"/>
              <a:pathLst>
                <a:path w="145" h="58">
                  <a:moveTo>
                    <a:pt x="0" y="57"/>
                  </a:moveTo>
                  <a:lnTo>
                    <a:pt x="73" y="0"/>
                  </a:lnTo>
                  <a:lnTo>
                    <a:pt x="145" y="58"/>
                  </a:lnTo>
                </a:path>
              </a:pathLst>
            </a:custGeom>
            <a:noFill/>
            <a:ln w="12700" cap="flat" cmpd="sng">
              <a:solidFill>
                <a:schemeClr val="tx1"/>
              </a:solidFill>
              <a:prstDash val="solid"/>
              <a:round/>
              <a:headEnd type="none" w="med" len="med"/>
              <a:tailEnd type="none" w="med" len="med"/>
            </a:ln>
            <a:effectLst/>
          </p:spPr>
          <p:txBody>
            <a:bodyPr wrap="none" anchor="ctr"/>
            <a:lstStyle/>
            <a:p>
              <a:endParaRPr lang="en-US"/>
            </a:p>
          </p:txBody>
        </p:sp>
      </p:grpSp>
      <p:grpSp>
        <p:nvGrpSpPr>
          <p:cNvPr id="154" name="Group 109"/>
          <p:cNvGrpSpPr>
            <a:grpSpLocks/>
          </p:cNvGrpSpPr>
          <p:nvPr/>
        </p:nvGrpSpPr>
        <p:grpSpPr bwMode="auto">
          <a:xfrm>
            <a:off x="2688047" y="5351924"/>
            <a:ext cx="230188" cy="212725"/>
            <a:chOff x="2062" y="3318"/>
            <a:chExt cx="145" cy="134"/>
          </a:xfrm>
        </p:grpSpPr>
        <p:grpSp>
          <p:nvGrpSpPr>
            <p:cNvPr id="155" name="Group 110"/>
            <p:cNvGrpSpPr>
              <a:grpSpLocks/>
            </p:cNvGrpSpPr>
            <p:nvPr/>
          </p:nvGrpSpPr>
          <p:grpSpPr bwMode="auto">
            <a:xfrm flipV="1">
              <a:off x="2093" y="3384"/>
              <a:ext cx="84" cy="29"/>
              <a:chOff x="3499" y="105"/>
              <a:chExt cx="504" cy="174"/>
            </a:xfrm>
          </p:grpSpPr>
          <p:sp>
            <p:nvSpPr>
              <p:cNvPr id="159" name="Freeform 111"/>
              <p:cNvSpPr>
                <a:spLocks/>
              </p:cNvSpPr>
              <p:nvPr/>
            </p:nvSpPr>
            <p:spPr bwMode="auto">
              <a:xfrm>
                <a:off x="3499" y="105"/>
                <a:ext cx="113" cy="174"/>
              </a:xfrm>
              <a:custGeom>
                <a:avLst/>
                <a:gdLst/>
                <a:ahLst/>
                <a:cxnLst>
                  <a:cxn ang="0">
                    <a:pos x="0" y="173"/>
                  </a:cxn>
                  <a:cxn ang="0">
                    <a:pos x="42" y="167"/>
                  </a:cxn>
                  <a:cxn ang="0">
                    <a:pos x="78" y="149"/>
                  </a:cxn>
                  <a:cxn ang="0">
                    <a:pos x="103" y="122"/>
                  </a:cxn>
                  <a:cxn ang="0">
                    <a:pos x="112" y="87"/>
                  </a:cxn>
                  <a:cxn ang="0">
                    <a:pos x="110" y="70"/>
                  </a:cxn>
                  <a:cxn ang="0">
                    <a:pos x="103" y="53"/>
                  </a:cxn>
                  <a:cxn ang="0">
                    <a:pos x="79" y="25"/>
                  </a:cxn>
                  <a:cxn ang="0">
                    <a:pos x="43" y="7"/>
                  </a:cxn>
                  <a:cxn ang="0">
                    <a:pos x="23" y="2"/>
                  </a:cxn>
                  <a:cxn ang="0">
                    <a:pos x="0" y="0"/>
                  </a:cxn>
                </a:cxnLst>
                <a:rect l="0" t="0" r="r" b="b"/>
                <a:pathLst>
                  <a:path w="113" h="174">
                    <a:moveTo>
                      <a:pt x="0" y="173"/>
                    </a:moveTo>
                    <a:lnTo>
                      <a:pt x="42" y="167"/>
                    </a:lnTo>
                    <a:lnTo>
                      <a:pt x="78" y="149"/>
                    </a:lnTo>
                    <a:lnTo>
                      <a:pt x="103" y="122"/>
                    </a:lnTo>
                    <a:lnTo>
                      <a:pt x="112" y="87"/>
                    </a:lnTo>
                    <a:lnTo>
                      <a:pt x="110" y="70"/>
                    </a:lnTo>
                    <a:lnTo>
                      <a:pt x="103" y="53"/>
                    </a:lnTo>
                    <a:lnTo>
                      <a:pt x="79" y="25"/>
                    </a:lnTo>
                    <a:lnTo>
                      <a:pt x="43" y="7"/>
                    </a:lnTo>
                    <a:lnTo>
                      <a:pt x="23" y="2"/>
                    </a:lnTo>
                    <a:lnTo>
                      <a:pt x="0" y="0"/>
                    </a:lnTo>
                  </a:path>
                </a:pathLst>
              </a:custGeom>
              <a:noFill/>
              <a:ln w="12700" cap="rnd" cmpd="sng">
                <a:solidFill>
                  <a:schemeClr val="tx1"/>
                </a:solidFill>
                <a:prstDash val="solid"/>
                <a:round/>
                <a:headEnd type="none" w="sm" len="sm"/>
                <a:tailEnd type="none" w="sm" len="sm"/>
              </a:ln>
              <a:effectLst/>
            </p:spPr>
            <p:txBody>
              <a:bodyPr/>
              <a:lstStyle/>
              <a:p>
                <a:endParaRPr lang="en-US"/>
              </a:p>
            </p:txBody>
          </p:sp>
          <p:sp>
            <p:nvSpPr>
              <p:cNvPr id="160" name="Freeform 112"/>
              <p:cNvSpPr>
                <a:spLocks/>
              </p:cNvSpPr>
              <p:nvPr/>
            </p:nvSpPr>
            <p:spPr bwMode="auto">
              <a:xfrm>
                <a:off x="3890" y="105"/>
                <a:ext cx="113" cy="174"/>
              </a:xfrm>
              <a:custGeom>
                <a:avLst/>
                <a:gdLst/>
                <a:ahLst/>
                <a:cxnLst>
                  <a:cxn ang="0">
                    <a:pos x="112" y="173"/>
                  </a:cxn>
                  <a:cxn ang="0">
                    <a:pos x="70" y="167"/>
                  </a:cxn>
                  <a:cxn ang="0">
                    <a:pos x="33" y="149"/>
                  </a:cxn>
                  <a:cxn ang="0">
                    <a:pos x="9" y="122"/>
                  </a:cxn>
                  <a:cxn ang="0">
                    <a:pos x="0" y="87"/>
                  </a:cxn>
                  <a:cxn ang="0">
                    <a:pos x="8" y="53"/>
                  </a:cxn>
                  <a:cxn ang="0">
                    <a:pos x="32" y="25"/>
                  </a:cxn>
                  <a:cxn ang="0">
                    <a:pos x="68" y="7"/>
                  </a:cxn>
                  <a:cxn ang="0">
                    <a:pos x="89" y="2"/>
                  </a:cxn>
                  <a:cxn ang="0">
                    <a:pos x="112" y="0"/>
                  </a:cxn>
                </a:cxnLst>
                <a:rect l="0" t="0" r="r" b="b"/>
                <a:pathLst>
                  <a:path w="113" h="174">
                    <a:moveTo>
                      <a:pt x="112" y="173"/>
                    </a:moveTo>
                    <a:lnTo>
                      <a:pt x="70" y="167"/>
                    </a:lnTo>
                    <a:lnTo>
                      <a:pt x="33" y="149"/>
                    </a:lnTo>
                    <a:lnTo>
                      <a:pt x="9" y="122"/>
                    </a:lnTo>
                    <a:lnTo>
                      <a:pt x="0" y="87"/>
                    </a:lnTo>
                    <a:lnTo>
                      <a:pt x="8" y="53"/>
                    </a:lnTo>
                    <a:lnTo>
                      <a:pt x="32" y="25"/>
                    </a:lnTo>
                    <a:lnTo>
                      <a:pt x="68" y="7"/>
                    </a:lnTo>
                    <a:lnTo>
                      <a:pt x="89" y="2"/>
                    </a:lnTo>
                    <a:lnTo>
                      <a:pt x="112" y="0"/>
                    </a:lnTo>
                  </a:path>
                </a:pathLst>
              </a:custGeom>
              <a:noFill/>
              <a:ln w="12700" cap="rnd" cmpd="sng">
                <a:solidFill>
                  <a:schemeClr val="tx1"/>
                </a:solidFill>
                <a:prstDash val="solid"/>
                <a:round/>
                <a:headEnd type="none" w="sm" len="sm"/>
                <a:tailEnd type="none" w="sm" len="sm"/>
              </a:ln>
              <a:effectLst/>
            </p:spPr>
            <p:txBody>
              <a:bodyPr/>
              <a:lstStyle/>
              <a:p>
                <a:endParaRPr lang="en-US"/>
              </a:p>
            </p:txBody>
          </p:sp>
          <p:sp>
            <p:nvSpPr>
              <p:cNvPr id="161" name="Line 113"/>
              <p:cNvSpPr>
                <a:spLocks noChangeShapeType="1"/>
              </p:cNvSpPr>
              <p:nvPr/>
            </p:nvSpPr>
            <p:spPr bwMode="auto">
              <a:xfrm>
                <a:off x="3607" y="187"/>
                <a:ext cx="286" cy="0"/>
              </a:xfrm>
              <a:prstGeom prst="line">
                <a:avLst/>
              </a:prstGeom>
              <a:noFill/>
              <a:ln w="12700">
                <a:solidFill>
                  <a:schemeClr val="tx1"/>
                </a:solidFill>
                <a:round/>
                <a:headEnd type="none" w="sm" len="sm"/>
                <a:tailEnd type="none" w="sm" len="sm"/>
              </a:ln>
              <a:effectLst/>
            </p:spPr>
            <p:txBody>
              <a:bodyPr wrap="none" anchor="ctr"/>
              <a:lstStyle/>
              <a:p>
                <a:endParaRPr lang="en-US"/>
              </a:p>
            </p:txBody>
          </p:sp>
        </p:grpSp>
        <p:grpSp>
          <p:nvGrpSpPr>
            <p:cNvPr id="156" name="Group 114"/>
            <p:cNvGrpSpPr>
              <a:grpSpLocks/>
            </p:cNvGrpSpPr>
            <p:nvPr/>
          </p:nvGrpSpPr>
          <p:grpSpPr bwMode="auto">
            <a:xfrm>
              <a:off x="2062" y="3318"/>
              <a:ext cx="145" cy="134"/>
              <a:chOff x="431" y="861"/>
              <a:chExt cx="145" cy="134"/>
            </a:xfrm>
          </p:grpSpPr>
          <p:sp>
            <p:nvSpPr>
              <p:cNvPr id="157" name="Freeform 115"/>
              <p:cNvSpPr>
                <a:spLocks/>
              </p:cNvSpPr>
              <p:nvPr/>
            </p:nvSpPr>
            <p:spPr bwMode="auto">
              <a:xfrm>
                <a:off x="432" y="861"/>
                <a:ext cx="144" cy="134"/>
              </a:xfrm>
              <a:custGeom>
                <a:avLst/>
                <a:gdLst/>
                <a:ahLst/>
                <a:cxnLst>
                  <a:cxn ang="0">
                    <a:pos x="0" y="0"/>
                  </a:cxn>
                  <a:cxn ang="0">
                    <a:pos x="0" y="134"/>
                  </a:cxn>
                  <a:cxn ang="0">
                    <a:pos x="144" y="134"/>
                  </a:cxn>
                  <a:cxn ang="0">
                    <a:pos x="144" y="2"/>
                  </a:cxn>
                </a:cxnLst>
                <a:rect l="0" t="0" r="r" b="b"/>
                <a:pathLst>
                  <a:path w="144" h="134">
                    <a:moveTo>
                      <a:pt x="0" y="0"/>
                    </a:moveTo>
                    <a:lnTo>
                      <a:pt x="0" y="134"/>
                    </a:lnTo>
                    <a:lnTo>
                      <a:pt x="144" y="134"/>
                    </a:lnTo>
                    <a:lnTo>
                      <a:pt x="144" y="2"/>
                    </a:lnTo>
                  </a:path>
                </a:pathLst>
              </a:custGeom>
              <a:noFill/>
              <a:ln w="12700" cap="flat" cmpd="sng">
                <a:solidFill>
                  <a:schemeClr val="tx1"/>
                </a:solidFill>
                <a:prstDash val="solid"/>
                <a:round/>
                <a:headEnd type="none" w="med" len="med"/>
                <a:tailEnd type="none" w="med" len="med"/>
              </a:ln>
              <a:effectLst/>
            </p:spPr>
            <p:txBody>
              <a:bodyPr wrap="none" anchor="ctr"/>
              <a:lstStyle/>
              <a:p>
                <a:endParaRPr lang="en-US"/>
              </a:p>
            </p:txBody>
          </p:sp>
          <p:sp>
            <p:nvSpPr>
              <p:cNvPr id="158" name="Freeform 116"/>
              <p:cNvSpPr>
                <a:spLocks/>
              </p:cNvSpPr>
              <p:nvPr/>
            </p:nvSpPr>
            <p:spPr bwMode="auto">
              <a:xfrm>
                <a:off x="431" y="861"/>
                <a:ext cx="145" cy="58"/>
              </a:xfrm>
              <a:custGeom>
                <a:avLst/>
                <a:gdLst/>
                <a:ahLst/>
                <a:cxnLst>
                  <a:cxn ang="0">
                    <a:pos x="0" y="57"/>
                  </a:cxn>
                  <a:cxn ang="0">
                    <a:pos x="73" y="0"/>
                  </a:cxn>
                  <a:cxn ang="0">
                    <a:pos x="145" y="58"/>
                  </a:cxn>
                </a:cxnLst>
                <a:rect l="0" t="0" r="r" b="b"/>
                <a:pathLst>
                  <a:path w="145" h="58">
                    <a:moveTo>
                      <a:pt x="0" y="57"/>
                    </a:moveTo>
                    <a:lnTo>
                      <a:pt x="73" y="0"/>
                    </a:lnTo>
                    <a:lnTo>
                      <a:pt x="145" y="58"/>
                    </a:lnTo>
                  </a:path>
                </a:pathLst>
              </a:custGeom>
              <a:noFill/>
              <a:ln w="12700" cap="flat" cmpd="sng">
                <a:solidFill>
                  <a:schemeClr val="tx1"/>
                </a:solidFill>
                <a:prstDash val="solid"/>
                <a:round/>
                <a:headEnd type="none" w="med" len="med"/>
                <a:tailEnd type="none" w="med" len="med"/>
              </a:ln>
              <a:effectLst/>
            </p:spPr>
            <p:txBody>
              <a:bodyPr wrap="none" anchor="ctr"/>
              <a:lstStyle/>
              <a:p>
                <a:endParaRPr lang="en-US"/>
              </a:p>
            </p:txBody>
          </p:sp>
        </p:grpSp>
      </p:grpSp>
      <p:sp>
        <p:nvSpPr>
          <p:cNvPr id="162" name="Text Box 29"/>
          <p:cNvSpPr txBox="1">
            <a:spLocks noChangeArrowheads="1"/>
          </p:cNvSpPr>
          <p:nvPr/>
        </p:nvSpPr>
        <p:spPr bwMode="auto">
          <a:xfrm>
            <a:off x="1809041" y="5611644"/>
            <a:ext cx="726161" cy="246221"/>
          </a:xfrm>
          <a:prstGeom prst="rect">
            <a:avLst/>
          </a:prstGeom>
          <a:noFill/>
          <a:ln w="12700">
            <a:noFill/>
            <a:miter lim="800000"/>
            <a:headEnd/>
            <a:tailEnd/>
          </a:ln>
          <a:effectLst/>
        </p:spPr>
        <p:txBody>
          <a:bodyPr wrap="none" lIns="0" tIns="0" rIns="0" bIns="0" anchor="ctr" anchorCtr="1">
            <a:spAutoFit/>
          </a:bodyPr>
          <a:lstStyle/>
          <a:p>
            <a:pPr algn="ctr">
              <a:spcBef>
                <a:spcPct val="0"/>
              </a:spcBef>
              <a:buSzTx/>
            </a:pPr>
            <a:r>
              <a:rPr lang="en-US" sz="800" dirty="0"/>
              <a:t>Armored </a:t>
            </a:r>
            <a:r>
              <a:rPr lang="en-US" sz="800" dirty="0" smtClean="0"/>
              <a:t>Infantry</a:t>
            </a:r>
          </a:p>
          <a:p>
            <a:pPr algn="ctr">
              <a:spcBef>
                <a:spcPct val="0"/>
              </a:spcBef>
              <a:buSzTx/>
            </a:pPr>
            <a:r>
              <a:rPr lang="en-US" sz="800" dirty="0" smtClean="0"/>
              <a:t>Vehicle</a:t>
            </a:r>
            <a:endParaRPr lang="en-US" sz="800" dirty="0"/>
          </a:p>
        </p:txBody>
      </p:sp>
      <p:sp>
        <p:nvSpPr>
          <p:cNvPr id="163" name="Text Box 31"/>
          <p:cNvSpPr txBox="1">
            <a:spLocks noChangeArrowheads="1"/>
          </p:cNvSpPr>
          <p:nvPr/>
        </p:nvSpPr>
        <p:spPr bwMode="auto">
          <a:xfrm>
            <a:off x="1988236" y="5939101"/>
            <a:ext cx="419987" cy="123111"/>
          </a:xfrm>
          <a:prstGeom prst="rect">
            <a:avLst/>
          </a:prstGeom>
          <a:noFill/>
          <a:ln w="12700">
            <a:noFill/>
            <a:miter lim="800000"/>
            <a:headEnd/>
            <a:tailEnd/>
          </a:ln>
          <a:effectLst/>
        </p:spPr>
        <p:txBody>
          <a:bodyPr wrap="none" lIns="0" tIns="0" rIns="0" bIns="0" anchor="ctr" anchorCtr="1">
            <a:spAutoFit/>
          </a:bodyPr>
          <a:lstStyle/>
          <a:p>
            <a:pPr algn="ctr">
              <a:spcBef>
                <a:spcPct val="0"/>
              </a:spcBef>
              <a:buSzTx/>
            </a:pPr>
            <a:r>
              <a:rPr lang="en-US" sz="800"/>
              <a:t>C2V / ACV</a:t>
            </a:r>
          </a:p>
        </p:txBody>
      </p:sp>
      <p:sp>
        <p:nvSpPr>
          <p:cNvPr id="164" name="Text Box 33"/>
          <p:cNvSpPr txBox="1">
            <a:spLocks noChangeArrowheads="1"/>
          </p:cNvSpPr>
          <p:nvPr/>
        </p:nvSpPr>
        <p:spPr bwMode="auto">
          <a:xfrm>
            <a:off x="1799946" y="6145032"/>
            <a:ext cx="801501" cy="246221"/>
          </a:xfrm>
          <a:prstGeom prst="rect">
            <a:avLst/>
          </a:prstGeom>
          <a:noFill/>
          <a:ln w="12700">
            <a:noFill/>
            <a:miter lim="800000"/>
            <a:headEnd/>
            <a:tailEnd/>
          </a:ln>
          <a:effectLst/>
        </p:spPr>
        <p:txBody>
          <a:bodyPr wrap="none" lIns="0" tIns="0" rIns="0" bIns="0" anchor="ctr" anchorCtr="1">
            <a:spAutoFit/>
          </a:bodyPr>
          <a:lstStyle/>
          <a:p>
            <a:pPr algn="ctr">
              <a:spcBef>
                <a:spcPct val="0"/>
              </a:spcBef>
              <a:buSzTx/>
            </a:pPr>
            <a:r>
              <a:rPr lang="en-US" sz="800" dirty="0"/>
              <a:t>Armored Combat</a:t>
            </a:r>
          </a:p>
          <a:p>
            <a:pPr algn="ctr">
              <a:spcBef>
                <a:spcPct val="0"/>
              </a:spcBef>
              <a:buSzTx/>
            </a:pPr>
            <a:r>
              <a:rPr lang="en-US" sz="800" dirty="0"/>
              <a:t>Service Support </a:t>
            </a:r>
            <a:r>
              <a:rPr lang="en-US" sz="800" dirty="0" smtClean="0"/>
              <a:t>Vic</a:t>
            </a:r>
            <a:endParaRPr lang="en-US" sz="800" dirty="0"/>
          </a:p>
        </p:txBody>
      </p:sp>
      <p:sp>
        <p:nvSpPr>
          <p:cNvPr id="165" name="Text Box 35"/>
          <p:cNvSpPr txBox="1">
            <a:spLocks noChangeArrowheads="1"/>
          </p:cNvSpPr>
          <p:nvPr/>
        </p:nvSpPr>
        <p:spPr bwMode="auto">
          <a:xfrm>
            <a:off x="340488" y="4094727"/>
            <a:ext cx="160300" cy="123111"/>
          </a:xfrm>
          <a:prstGeom prst="rect">
            <a:avLst/>
          </a:prstGeom>
          <a:noFill/>
          <a:ln w="12700">
            <a:noFill/>
            <a:miter lim="800000"/>
            <a:headEnd/>
            <a:tailEnd/>
          </a:ln>
          <a:effectLst/>
        </p:spPr>
        <p:txBody>
          <a:bodyPr wrap="none" lIns="0" tIns="0" rIns="0" bIns="0" anchor="ctr" anchorCtr="1">
            <a:spAutoFit/>
          </a:bodyPr>
          <a:lstStyle/>
          <a:p>
            <a:pPr algn="ctr">
              <a:spcBef>
                <a:spcPct val="0"/>
              </a:spcBef>
              <a:buSzTx/>
            </a:pPr>
            <a:r>
              <a:rPr lang="en-US" sz="800"/>
              <a:t>LAV</a:t>
            </a:r>
          </a:p>
        </p:txBody>
      </p:sp>
      <p:grpSp>
        <p:nvGrpSpPr>
          <p:cNvPr id="166" name="Group 96"/>
          <p:cNvGrpSpPr>
            <a:grpSpLocks/>
          </p:cNvGrpSpPr>
          <p:nvPr/>
        </p:nvGrpSpPr>
        <p:grpSpPr bwMode="auto">
          <a:xfrm>
            <a:off x="2688047" y="5608997"/>
            <a:ext cx="231775" cy="219075"/>
            <a:chOff x="2455" y="2883"/>
            <a:chExt cx="146" cy="138"/>
          </a:xfrm>
        </p:grpSpPr>
        <p:sp>
          <p:nvSpPr>
            <p:cNvPr id="167" name="Freeform 97"/>
            <p:cNvSpPr>
              <a:spLocks/>
            </p:cNvSpPr>
            <p:nvPr/>
          </p:nvSpPr>
          <p:spPr bwMode="auto">
            <a:xfrm>
              <a:off x="2456" y="2885"/>
              <a:ext cx="145" cy="68"/>
            </a:xfrm>
            <a:custGeom>
              <a:avLst/>
              <a:gdLst/>
              <a:ahLst/>
              <a:cxnLst>
                <a:cxn ang="0">
                  <a:pos x="0" y="67"/>
                </a:cxn>
                <a:cxn ang="0">
                  <a:pos x="73" y="0"/>
                </a:cxn>
                <a:cxn ang="0">
                  <a:pos x="145" y="68"/>
                </a:cxn>
              </a:cxnLst>
              <a:rect l="0" t="0" r="r" b="b"/>
              <a:pathLst>
                <a:path w="145" h="68">
                  <a:moveTo>
                    <a:pt x="0" y="67"/>
                  </a:moveTo>
                  <a:lnTo>
                    <a:pt x="73" y="0"/>
                  </a:lnTo>
                  <a:lnTo>
                    <a:pt x="145" y="68"/>
                  </a:lnTo>
                </a:path>
              </a:pathLst>
            </a:custGeom>
            <a:noFill/>
            <a:ln w="12700" cap="flat" cmpd="sng">
              <a:solidFill>
                <a:schemeClr val="tx1"/>
              </a:solidFill>
              <a:prstDash val="solid"/>
              <a:round/>
              <a:headEnd type="none" w="med" len="med"/>
              <a:tailEnd type="none" w="med" len="med"/>
            </a:ln>
            <a:effectLst/>
          </p:spPr>
          <p:txBody>
            <a:bodyPr wrap="none" anchor="ctr"/>
            <a:lstStyle/>
            <a:p>
              <a:endParaRPr lang="en-US"/>
            </a:p>
          </p:txBody>
        </p:sp>
        <p:grpSp>
          <p:nvGrpSpPr>
            <p:cNvPr id="168" name="Group 98"/>
            <p:cNvGrpSpPr>
              <a:grpSpLocks/>
            </p:cNvGrpSpPr>
            <p:nvPr/>
          </p:nvGrpSpPr>
          <p:grpSpPr bwMode="auto">
            <a:xfrm>
              <a:off x="2456" y="2883"/>
              <a:ext cx="145" cy="138"/>
              <a:chOff x="2456" y="2883"/>
              <a:chExt cx="145" cy="138"/>
            </a:xfrm>
          </p:grpSpPr>
          <p:sp>
            <p:nvSpPr>
              <p:cNvPr id="170" name="Line 99"/>
              <p:cNvSpPr>
                <a:spLocks noChangeShapeType="1"/>
              </p:cNvSpPr>
              <p:nvPr/>
            </p:nvSpPr>
            <p:spPr bwMode="auto">
              <a:xfrm>
                <a:off x="2456" y="2883"/>
                <a:ext cx="0" cy="137"/>
              </a:xfrm>
              <a:prstGeom prst="line">
                <a:avLst/>
              </a:prstGeom>
              <a:noFill/>
              <a:ln w="12700">
                <a:solidFill>
                  <a:schemeClr val="tx1"/>
                </a:solidFill>
                <a:round/>
                <a:headEnd/>
                <a:tailEnd/>
              </a:ln>
              <a:effectLst/>
            </p:spPr>
            <p:txBody>
              <a:bodyPr wrap="none" anchor="ctr"/>
              <a:lstStyle/>
              <a:p>
                <a:endParaRPr lang="en-US"/>
              </a:p>
            </p:txBody>
          </p:sp>
          <p:sp>
            <p:nvSpPr>
              <p:cNvPr id="171" name="Line 100"/>
              <p:cNvSpPr>
                <a:spLocks noChangeShapeType="1"/>
              </p:cNvSpPr>
              <p:nvPr/>
            </p:nvSpPr>
            <p:spPr bwMode="auto">
              <a:xfrm>
                <a:off x="2601" y="2884"/>
                <a:ext cx="0" cy="137"/>
              </a:xfrm>
              <a:prstGeom prst="line">
                <a:avLst/>
              </a:prstGeom>
              <a:noFill/>
              <a:ln w="12700">
                <a:solidFill>
                  <a:schemeClr val="tx1"/>
                </a:solidFill>
                <a:round/>
                <a:headEnd/>
                <a:tailEnd/>
              </a:ln>
              <a:effectLst/>
            </p:spPr>
            <p:txBody>
              <a:bodyPr wrap="none" anchor="ctr"/>
              <a:lstStyle/>
              <a:p>
                <a:endParaRPr lang="en-US"/>
              </a:p>
            </p:txBody>
          </p:sp>
        </p:grpSp>
        <p:sp>
          <p:nvSpPr>
            <p:cNvPr id="169" name="Freeform 101"/>
            <p:cNvSpPr>
              <a:spLocks/>
            </p:cNvSpPr>
            <p:nvPr/>
          </p:nvSpPr>
          <p:spPr bwMode="auto">
            <a:xfrm>
              <a:off x="2455" y="2950"/>
              <a:ext cx="145" cy="68"/>
            </a:xfrm>
            <a:custGeom>
              <a:avLst/>
              <a:gdLst/>
              <a:ahLst/>
              <a:cxnLst>
                <a:cxn ang="0">
                  <a:pos x="0" y="1"/>
                </a:cxn>
                <a:cxn ang="0">
                  <a:pos x="73" y="68"/>
                </a:cxn>
                <a:cxn ang="0">
                  <a:pos x="145" y="0"/>
                </a:cxn>
              </a:cxnLst>
              <a:rect l="0" t="0" r="r" b="b"/>
              <a:pathLst>
                <a:path w="145" h="68">
                  <a:moveTo>
                    <a:pt x="0" y="1"/>
                  </a:moveTo>
                  <a:lnTo>
                    <a:pt x="73" y="68"/>
                  </a:lnTo>
                  <a:lnTo>
                    <a:pt x="145" y="0"/>
                  </a:lnTo>
                </a:path>
              </a:pathLst>
            </a:custGeom>
            <a:noFill/>
            <a:ln w="12700" cap="flat" cmpd="sng">
              <a:solidFill>
                <a:schemeClr val="tx1"/>
              </a:solidFill>
              <a:prstDash val="solid"/>
              <a:round/>
              <a:headEnd type="none" w="med" len="med"/>
              <a:tailEnd type="none" w="med" len="med"/>
            </a:ln>
            <a:effectLst/>
          </p:spPr>
          <p:txBody>
            <a:bodyPr wrap="none" anchor="ctr"/>
            <a:lstStyle/>
            <a:p>
              <a:endParaRPr lang="en-US"/>
            </a:p>
          </p:txBody>
        </p:sp>
      </p:grpSp>
      <p:grpSp>
        <p:nvGrpSpPr>
          <p:cNvPr id="172" name="Group 102"/>
          <p:cNvGrpSpPr>
            <a:grpSpLocks/>
          </p:cNvGrpSpPr>
          <p:nvPr/>
        </p:nvGrpSpPr>
        <p:grpSpPr bwMode="auto">
          <a:xfrm>
            <a:off x="2686460" y="5875993"/>
            <a:ext cx="231775" cy="219075"/>
            <a:chOff x="2000" y="1852"/>
            <a:chExt cx="146" cy="138"/>
          </a:xfrm>
        </p:grpSpPr>
        <p:sp>
          <p:nvSpPr>
            <p:cNvPr id="173" name="Freeform 103"/>
            <p:cNvSpPr>
              <a:spLocks noChangeAspect="1"/>
            </p:cNvSpPr>
            <p:nvPr/>
          </p:nvSpPr>
          <p:spPr bwMode="auto">
            <a:xfrm>
              <a:off x="2025" y="1899"/>
              <a:ext cx="98" cy="46"/>
            </a:xfrm>
            <a:custGeom>
              <a:avLst/>
              <a:gdLst/>
              <a:ahLst/>
              <a:cxnLst>
                <a:cxn ang="0">
                  <a:pos x="98" y="46"/>
                </a:cxn>
                <a:cxn ang="0">
                  <a:pos x="48" y="0"/>
                </a:cxn>
                <a:cxn ang="0">
                  <a:pos x="48" y="41"/>
                </a:cxn>
                <a:cxn ang="0">
                  <a:pos x="0" y="1"/>
                </a:cxn>
              </a:cxnLst>
              <a:rect l="0" t="0" r="r" b="b"/>
              <a:pathLst>
                <a:path w="98" h="46">
                  <a:moveTo>
                    <a:pt x="98" y="46"/>
                  </a:moveTo>
                  <a:lnTo>
                    <a:pt x="48" y="0"/>
                  </a:lnTo>
                  <a:lnTo>
                    <a:pt x="48" y="41"/>
                  </a:lnTo>
                  <a:lnTo>
                    <a:pt x="0" y="1"/>
                  </a:lnTo>
                </a:path>
              </a:pathLst>
            </a:custGeom>
            <a:noFill/>
            <a:ln w="12700" cap="flat" cmpd="sng">
              <a:solidFill>
                <a:schemeClr val="tx1"/>
              </a:solidFill>
              <a:prstDash val="solid"/>
              <a:round/>
              <a:headEnd/>
              <a:tailEnd/>
            </a:ln>
            <a:effectLst/>
          </p:spPr>
          <p:txBody>
            <a:bodyPr wrap="none" anchor="ctr"/>
            <a:lstStyle/>
            <a:p>
              <a:endParaRPr lang="en-US"/>
            </a:p>
          </p:txBody>
        </p:sp>
        <p:grpSp>
          <p:nvGrpSpPr>
            <p:cNvPr id="174" name="Group 104"/>
            <p:cNvGrpSpPr>
              <a:grpSpLocks/>
            </p:cNvGrpSpPr>
            <p:nvPr/>
          </p:nvGrpSpPr>
          <p:grpSpPr bwMode="auto">
            <a:xfrm>
              <a:off x="2000" y="1852"/>
              <a:ext cx="146" cy="138"/>
              <a:chOff x="2455" y="2883"/>
              <a:chExt cx="146" cy="138"/>
            </a:xfrm>
          </p:grpSpPr>
          <p:sp>
            <p:nvSpPr>
              <p:cNvPr id="175" name="Freeform 105"/>
              <p:cNvSpPr>
                <a:spLocks/>
              </p:cNvSpPr>
              <p:nvPr/>
            </p:nvSpPr>
            <p:spPr bwMode="auto">
              <a:xfrm>
                <a:off x="2456" y="2885"/>
                <a:ext cx="145" cy="68"/>
              </a:xfrm>
              <a:custGeom>
                <a:avLst/>
                <a:gdLst/>
                <a:ahLst/>
                <a:cxnLst>
                  <a:cxn ang="0">
                    <a:pos x="0" y="67"/>
                  </a:cxn>
                  <a:cxn ang="0">
                    <a:pos x="73" y="0"/>
                  </a:cxn>
                  <a:cxn ang="0">
                    <a:pos x="145" y="68"/>
                  </a:cxn>
                </a:cxnLst>
                <a:rect l="0" t="0" r="r" b="b"/>
                <a:pathLst>
                  <a:path w="145" h="68">
                    <a:moveTo>
                      <a:pt x="0" y="67"/>
                    </a:moveTo>
                    <a:lnTo>
                      <a:pt x="73" y="0"/>
                    </a:lnTo>
                    <a:lnTo>
                      <a:pt x="145" y="68"/>
                    </a:lnTo>
                  </a:path>
                </a:pathLst>
              </a:custGeom>
              <a:noFill/>
              <a:ln w="12700" cap="flat" cmpd="sng">
                <a:solidFill>
                  <a:schemeClr val="tx1"/>
                </a:solidFill>
                <a:prstDash val="solid"/>
                <a:round/>
                <a:headEnd type="none" w="med" len="med"/>
                <a:tailEnd type="none" w="med" len="med"/>
              </a:ln>
              <a:effectLst/>
            </p:spPr>
            <p:txBody>
              <a:bodyPr wrap="none" anchor="ctr"/>
              <a:lstStyle/>
              <a:p>
                <a:endParaRPr lang="en-US"/>
              </a:p>
            </p:txBody>
          </p:sp>
          <p:grpSp>
            <p:nvGrpSpPr>
              <p:cNvPr id="176" name="Group 106"/>
              <p:cNvGrpSpPr>
                <a:grpSpLocks/>
              </p:cNvGrpSpPr>
              <p:nvPr/>
            </p:nvGrpSpPr>
            <p:grpSpPr bwMode="auto">
              <a:xfrm>
                <a:off x="2456" y="2883"/>
                <a:ext cx="145" cy="138"/>
                <a:chOff x="2456" y="2883"/>
                <a:chExt cx="145" cy="138"/>
              </a:xfrm>
            </p:grpSpPr>
            <p:sp>
              <p:nvSpPr>
                <p:cNvPr id="178" name="Line 107"/>
                <p:cNvSpPr>
                  <a:spLocks noChangeShapeType="1"/>
                </p:cNvSpPr>
                <p:nvPr/>
              </p:nvSpPr>
              <p:spPr bwMode="auto">
                <a:xfrm>
                  <a:off x="2456" y="2883"/>
                  <a:ext cx="0" cy="137"/>
                </a:xfrm>
                <a:prstGeom prst="line">
                  <a:avLst/>
                </a:prstGeom>
                <a:noFill/>
                <a:ln w="12700">
                  <a:solidFill>
                    <a:schemeClr val="tx1"/>
                  </a:solidFill>
                  <a:round/>
                  <a:headEnd/>
                  <a:tailEnd/>
                </a:ln>
                <a:effectLst/>
              </p:spPr>
              <p:txBody>
                <a:bodyPr wrap="none" anchor="ctr"/>
                <a:lstStyle/>
                <a:p>
                  <a:endParaRPr lang="en-US"/>
                </a:p>
              </p:txBody>
            </p:sp>
            <p:sp>
              <p:nvSpPr>
                <p:cNvPr id="179" name="Line 108"/>
                <p:cNvSpPr>
                  <a:spLocks noChangeShapeType="1"/>
                </p:cNvSpPr>
                <p:nvPr/>
              </p:nvSpPr>
              <p:spPr bwMode="auto">
                <a:xfrm>
                  <a:off x="2601" y="2884"/>
                  <a:ext cx="0" cy="137"/>
                </a:xfrm>
                <a:prstGeom prst="line">
                  <a:avLst/>
                </a:prstGeom>
                <a:noFill/>
                <a:ln w="12700">
                  <a:solidFill>
                    <a:schemeClr val="tx1"/>
                  </a:solidFill>
                  <a:round/>
                  <a:headEnd/>
                  <a:tailEnd/>
                </a:ln>
                <a:effectLst/>
              </p:spPr>
              <p:txBody>
                <a:bodyPr wrap="none" anchor="ctr"/>
                <a:lstStyle/>
                <a:p>
                  <a:endParaRPr lang="en-US"/>
                </a:p>
              </p:txBody>
            </p:sp>
          </p:grpSp>
          <p:sp>
            <p:nvSpPr>
              <p:cNvPr id="177" name="Freeform 109"/>
              <p:cNvSpPr>
                <a:spLocks/>
              </p:cNvSpPr>
              <p:nvPr/>
            </p:nvSpPr>
            <p:spPr bwMode="auto">
              <a:xfrm>
                <a:off x="2455" y="2950"/>
                <a:ext cx="145" cy="68"/>
              </a:xfrm>
              <a:custGeom>
                <a:avLst/>
                <a:gdLst/>
                <a:ahLst/>
                <a:cxnLst>
                  <a:cxn ang="0">
                    <a:pos x="0" y="1"/>
                  </a:cxn>
                  <a:cxn ang="0">
                    <a:pos x="73" y="68"/>
                  </a:cxn>
                  <a:cxn ang="0">
                    <a:pos x="145" y="0"/>
                  </a:cxn>
                </a:cxnLst>
                <a:rect l="0" t="0" r="r" b="b"/>
                <a:pathLst>
                  <a:path w="145" h="68">
                    <a:moveTo>
                      <a:pt x="0" y="1"/>
                    </a:moveTo>
                    <a:lnTo>
                      <a:pt x="73" y="68"/>
                    </a:lnTo>
                    <a:lnTo>
                      <a:pt x="145" y="0"/>
                    </a:lnTo>
                  </a:path>
                </a:pathLst>
              </a:custGeom>
              <a:noFill/>
              <a:ln w="12700" cap="flat" cmpd="sng">
                <a:solidFill>
                  <a:schemeClr val="tx1"/>
                </a:solidFill>
                <a:prstDash val="solid"/>
                <a:round/>
                <a:headEnd type="none" w="med" len="med"/>
                <a:tailEnd type="none" w="med" len="med"/>
              </a:ln>
              <a:effectLst/>
            </p:spPr>
            <p:txBody>
              <a:bodyPr wrap="none" anchor="ctr"/>
              <a:lstStyle/>
              <a:p>
                <a:endParaRPr lang="en-US"/>
              </a:p>
            </p:txBody>
          </p:sp>
        </p:grpSp>
      </p:grpSp>
      <p:grpSp>
        <p:nvGrpSpPr>
          <p:cNvPr id="180" name="Group 110"/>
          <p:cNvGrpSpPr>
            <a:grpSpLocks/>
          </p:cNvGrpSpPr>
          <p:nvPr/>
        </p:nvGrpSpPr>
        <p:grpSpPr bwMode="auto">
          <a:xfrm>
            <a:off x="2686460" y="6136055"/>
            <a:ext cx="230187" cy="212725"/>
            <a:chOff x="2026" y="2412"/>
            <a:chExt cx="145" cy="134"/>
          </a:xfrm>
        </p:grpSpPr>
        <p:grpSp>
          <p:nvGrpSpPr>
            <p:cNvPr id="181" name="Group 111"/>
            <p:cNvGrpSpPr>
              <a:grpSpLocks/>
            </p:cNvGrpSpPr>
            <p:nvPr/>
          </p:nvGrpSpPr>
          <p:grpSpPr bwMode="auto">
            <a:xfrm>
              <a:off x="2026" y="2412"/>
              <a:ext cx="145" cy="134"/>
              <a:chOff x="431" y="861"/>
              <a:chExt cx="145" cy="134"/>
            </a:xfrm>
          </p:grpSpPr>
          <p:sp>
            <p:nvSpPr>
              <p:cNvPr id="183" name="Freeform 112"/>
              <p:cNvSpPr>
                <a:spLocks/>
              </p:cNvSpPr>
              <p:nvPr/>
            </p:nvSpPr>
            <p:spPr bwMode="auto">
              <a:xfrm>
                <a:off x="432" y="861"/>
                <a:ext cx="144" cy="134"/>
              </a:xfrm>
              <a:custGeom>
                <a:avLst/>
                <a:gdLst/>
                <a:ahLst/>
                <a:cxnLst>
                  <a:cxn ang="0">
                    <a:pos x="0" y="0"/>
                  </a:cxn>
                  <a:cxn ang="0">
                    <a:pos x="0" y="134"/>
                  </a:cxn>
                  <a:cxn ang="0">
                    <a:pos x="144" y="134"/>
                  </a:cxn>
                  <a:cxn ang="0">
                    <a:pos x="144" y="2"/>
                  </a:cxn>
                </a:cxnLst>
                <a:rect l="0" t="0" r="r" b="b"/>
                <a:pathLst>
                  <a:path w="144" h="134">
                    <a:moveTo>
                      <a:pt x="0" y="0"/>
                    </a:moveTo>
                    <a:lnTo>
                      <a:pt x="0" y="134"/>
                    </a:lnTo>
                    <a:lnTo>
                      <a:pt x="144" y="134"/>
                    </a:lnTo>
                    <a:lnTo>
                      <a:pt x="144" y="2"/>
                    </a:lnTo>
                  </a:path>
                </a:pathLst>
              </a:custGeom>
              <a:noFill/>
              <a:ln w="12700" cap="flat" cmpd="sng">
                <a:solidFill>
                  <a:schemeClr val="tx1"/>
                </a:solidFill>
                <a:prstDash val="solid"/>
                <a:round/>
                <a:headEnd type="none" w="med" len="med"/>
                <a:tailEnd type="none" w="med" len="med"/>
              </a:ln>
              <a:effectLst/>
            </p:spPr>
            <p:txBody>
              <a:bodyPr wrap="none" anchor="ctr"/>
              <a:lstStyle/>
              <a:p>
                <a:endParaRPr lang="en-US"/>
              </a:p>
            </p:txBody>
          </p:sp>
          <p:sp>
            <p:nvSpPr>
              <p:cNvPr id="184" name="Freeform 113"/>
              <p:cNvSpPr>
                <a:spLocks/>
              </p:cNvSpPr>
              <p:nvPr/>
            </p:nvSpPr>
            <p:spPr bwMode="auto">
              <a:xfrm>
                <a:off x="431" y="861"/>
                <a:ext cx="145" cy="58"/>
              </a:xfrm>
              <a:custGeom>
                <a:avLst/>
                <a:gdLst/>
                <a:ahLst/>
                <a:cxnLst>
                  <a:cxn ang="0">
                    <a:pos x="0" y="57"/>
                  </a:cxn>
                  <a:cxn ang="0">
                    <a:pos x="73" y="0"/>
                  </a:cxn>
                  <a:cxn ang="0">
                    <a:pos x="145" y="58"/>
                  </a:cxn>
                </a:cxnLst>
                <a:rect l="0" t="0" r="r" b="b"/>
                <a:pathLst>
                  <a:path w="145" h="58">
                    <a:moveTo>
                      <a:pt x="0" y="57"/>
                    </a:moveTo>
                    <a:lnTo>
                      <a:pt x="73" y="0"/>
                    </a:lnTo>
                    <a:lnTo>
                      <a:pt x="145" y="58"/>
                    </a:lnTo>
                  </a:path>
                </a:pathLst>
              </a:custGeom>
              <a:noFill/>
              <a:ln w="12700" cap="flat" cmpd="sng">
                <a:solidFill>
                  <a:schemeClr val="tx1"/>
                </a:solidFill>
                <a:prstDash val="solid"/>
                <a:round/>
                <a:headEnd type="none" w="med" len="med"/>
                <a:tailEnd type="none" w="med" len="med"/>
              </a:ln>
              <a:effectLst/>
            </p:spPr>
            <p:txBody>
              <a:bodyPr wrap="none" anchor="ctr"/>
              <a:lstStyle/>
              <a:p>
                <a:endParaRPr lang="en-US"/>
              </a:p>
            </p:txBody>
          </p:sp>
        </p:grpSp>
        <p:sp>
          <p:nvSpPr>
            <p:cNvPr id="182" name="Line 114"/>
            <p:cNvSpPr>
              <a:spLocks noChangeShapeType="1"/>
            </p:cNvSpPr>
            <p:nvPr/>
          </p:nvSpPr>
          <p:spPr bwMode="auto">
            <a:xfrm>
              <a:off x="2029" y="2520"/>
              <a:ext cx="139" cy="0"/>
            </a:xfrm>
            <a:prstGeom prst="line">
              <a:avLst/>
            </a:prstGeom>
            <a:noFill/>
            <a:ln w="12700">
              <a:solidFill>
                <a:schemeClr val="tx1"/>
              </a:solidFill>
              <a:round/>
              <a:headEnd/>
              <a:tailEnd/>
            </a:ln>
            <a:effectLst/>
          </p:spPr>
          <p:txBody>
            <a:bodyPr wrap="none" anchor="ctr"/>
            <a:lstStyle/>
            <a:p>
              <a:endParaRPr lang="en-US"/>
            </a:p>
          </p:txBody>
        </p:sp>
      </p:grpSp>
      <p:grpSp>
        <p:nvGrpSpPr>
          <p:cNvPr id="185" name="Group 167"/>
          <p:cNvGrpSpPr>
            <a:grpSpLocks/>
          </p:cNvGrpSpPr>
          <p:nvPr/>
        </p:nvGrpSpPr>
        <p:grpSpPr bwMode="auto">
          <a:xfrm>
            <a:off x="969605" y="4058605"/>
            <a:ext cx="276225" cy="238125"/>
            <a:chOff x="2017" y="3289"/>
            <a:chExt cx="201" cy="174"/>
          </a:xfrm>
        </p:grpSpPr>
        <p:grpSp>
          <p:nvGrpSpPr>
            <p:cNvPr id="186" name="Group 168"/>
            <p:cNvGrpSpPr>
              <a:grpSpLocks/>
            </p:cNvGrpSpPr>
            <p:nvPr/>
          </p:nvGrpSpPr>
          <p:grpSpPr bwMode="auto">
            <a:xfrm>
              <a:off x="2044" y="3289"/>
              <a:ext cx="146" cy="138"/>
              <a:chOff x="2455" y="2883"/>
              <a:chExt cx="146" cy="138"/>
            </a:xfrm>
          </p:grpSpPr>
          <p:sp>
            <p:nvSpPr>
              <p:cNvPr id="193" name="Freeform 169"/>
              <p:cNvSpPr>
                <a:spLocks/>
              </p:cNvSpPr>
              <p:nvPr/>
            </p:nvSpPr>
            <p:spPr bwMode="auto">
              <a:xfrm>
                <a:off x="2456" y="2885"/>
                <a:ext cx="145" cy="68"/>
              </a:xfrm>
              <a:custGeom>
                <a:avLst/>
                <a:gdLst/>
                <a:ahLst/>
                <a:cxnLst>
                  <a:cxn ang="0">
                    <a:pos x="0" y="67"/>
                  </a:cxn>
                  <a:cxn ang="0">
                    <a:pos x="73" y="0"/>
                  </a:cxn>
                  <a:cxn ang="0">
                    <a:pos x="145" y="68"/>
                  </a:cxn>
                </a:cxnLst>
                <a:rect l="0" t="0" r="r" b="b"/>
                <a:pathLst>
                  <a:path w="145" h="68">
                    <a:moveTo>
                      <a:pt x="0" y="67"/>
                    </a:moveTo>
                    <a:lnTo>
                      <a:pt x="73" y="0"/>
                    </a:lnTo>
                    <a:lnTo>
                      <a:pt x="145" y="68"/>
                    </a:lnTo>
                  </a:path>
                </a:pathLst>
              </a:custGeom>
              <a:noFill/>
              <a:ln w="12700" cap="flat" cmpd="sng">
                <a:solidFill>
                  <a:schemeClr val="tx1"/>
                </a:solidFill>
                <a:prstDash val="solid"/>
                <a:round/>
                <a:headEnd type="none" w="med" len="med"/>
                <a:tailEnd type="none" w="med" len="med"/>
              </a:ln>
              <a:effectLst/>
            </p:spPr>
            <p:txBody>
              <a:bodyPr wrap="none" anchor="ctr"/>
              <a:lstStyle/>
              <a:p>
                <a:endParaRPr lang="en-US"/>
              </a:p>
            </p:txBody>
          </p:sp>
          <p:grpSp>
            <p:nvGrpSpPr>
              <p:cNvPr id="194" name="Group 170"/>
              <p:cNvGrpSpPr>
                <a:grpSpLocks/>
              </p:cNvGrpSpPr>
              <p:nvPr/>
            </p:nvGrpSpPr>
            <p:grpSpPr bwMode="auto">
              <a:xfrm>
                <a:off x="2456" y="2883"/>
                <a:ext cx="145" cy="138"/>
                <a:chOff x="2456" y="2883"/>
                <a:chExt cx="145" cy="138"/>
              </a:xfrm>
            </p:grpSpPr>
            <p:sp>
              <p:nvSpPr>
                <p:cNvPr id="196" name="Line 171"/>
                <p:cNvSpPr>
                  <a:spLocks noChangeShapeType="1"/>
                </p:cNvSpPr>
                <p:nvPr/>
              </p:nvSpPr>
              <p:spPr bwMode="auto">
                <a:xfrm>
                  <a:off x="2456" y="2883"/>
                  <a:ext cx="0" cy="137"/>
                </a:xfrm>
                <a:prstGeom prst="line">
                  <a:avLst/>
                </a:prstGeom>
                <a:noFill/>
                <a:ln w="12700">
                  <a:solidFill>
                    <a:schemeClr val="tx1"/>
                  </a:solidFill>
                  <a:round/>
                  <a:headEnd/>
                  <a:tailEnd/>
                </a:ln>
                <a:effectLst/>
              </p:spPr>
              <p:txBody>
                <a:bodyPr wrap="none" anchor="ctr"/>
                <a:lstStyle/>
                <a:p>
                  <a:endParaRPr lang="en-US"/>
                </a:p>
              </p:txBody>
            </p:sp>
            <p:sp>
              <p:nvSpPr>
                <p:cNvPr id="197" name="Line 172"/>
                <p:cNvSpPr>
                  <a:spLocks noChangeShapeType="1"/>
                </p:cNvSpPr>
                <p:nvPr/>
              </p:nvSpPr>
              <p:spPr bwMode="auto">
                <a:xfrm>
                  <a:off x="2601" y="2884"/>
                  <a:ext cx="0" cy="137"/>
                </a:xfrm>
                <a:prstGeom prst="line">
                  <a:avLst/>
                </a:prstGeom>
                <a:noFill/>
                <a:ln w="12700">
                  <a:solidFill>
                    <a:schemeClr val="tx1"/>
                  </a:solidFill>
                  <a:round/>
                  <a:headEnd/>
                  <a:tailEnd/>
                </a:ln>
                <a:effectLst/>
              </p:spPr>
              <p:txBody>
                <a:bodyPr wrap="none" anchor="ctr"/>
                <a:lstStyle/>
                <a:p>
                  <a:endParaRPr lang="en-US"/>
                </a:p>
              </p:txBody>
            </p:sp>
          </p:grpSp>
          <p:sp>
            <p:nvSpPr>
              <p:cNvPr id="195" name="Freeform 173"/>
              <p:cNvSpPr>
                <a:spLocks/>
              </p:cNvSpPr>
              <p:nvPr/>
            </p:nvSpPr>
            <p:spPr bwMode="auto">
              <a:xfrm>
                <a:off x="2455" y="2950"/>
                <a:ext cx="145" cy="68"/>
              </a:xfrm>
              <a:custGeom>
                <a:avLst/>
                <a:gdLst/>
                <a:ahLst/>
                <a:cxnLst>
                  <a:cxn ang="0">
                    <a:pos x="0" y="1"/>
                  </a:cxn>
                  <a:cxn ang="0">
                    <a:pos x="73" y="68"/>
                  </a:cxn>
                  <a:cxn ang="0">
                    <a:pos x="145" y="0"/>
                  </a:cxn>
                </a:cxnLst>
                <a:rect l="0" t="0" r="r" b="b"/>
                <a:pathLst>
                  <a:path w="145" h="68">
                    <a:moveTo>
                      <a:pt x="0" y="1"/>
                    </a:moveTo>
                    <a:lnTo>
                      <a:pt x="73" y="68"/>
                    </a:lnTo>
                    <a:lnTo>
                      <a:pt x="145" y="0"/>
                    </a:lnTo>
                  </a:path>
                </a:pathLst>
              </a:custGeom>
              <a:noFill/>
              <a:ln w="12700" cap="flat" cmpd="sng">
                <a:solidFill>
                  <a:schemeClr val="tx1"/>
                </a:solidFill>
                <a:prstDash val="solid"/>
                <a:round/>
                <a:headEnd type="none" w="med" len="med"/>
                <a:tailEnd type="none" w="med" len="med"/>
              </a:ln>
              <a:effectLst/>
            </p:spPr>
            <p:txBody>
              <a:bodyPr wrap="none" anchor="ctr"/>
              <a:lstStyle/>
              <a:p>
                <a:endParaRPr lang="en-US"/>
              </a:p>
            </p:txBody>
          </p:sp>
        </p:grpSp>
        <p:grpSp>
          <p:nvGrpSpPr>
            <p:cNvPr id="187" name="Group 174"/>
            <p:cNvGrpSpPr>
              <a:grpSpLocks/>
            </p:cNvGrpSpPr>
            <p:nvPr/>
          </p:nvGrpSpPr>
          <p:grpSpPr bwMode="auto">
            <a:xfrm>
              <a:off x="2017" y="3429"/>
              <a:ext cx="201" cy="34"/>
              <a:chOff x="2017" y="3429"/>
              <a:chExt cx="201" cy="34"/>
            </a:xfrm>
          </p:grpSpPr>
          <p:sp>
            <p:nvSpPr>
              <p:cNvPr id="188" name="Line 175"/>
              <p:cNvSpPr>
                <a:spLocks noChangeShapeType="1"/>
              </p:cNvSpPr>
              <p:nvPr/>
            </p:nvSpPr>
            <p:spPr bwMode="auto">
              <a:xfrm>
                <a:off x="2017" y="3429"/>
                <a:ext cx="201" cy="0"/>
              </a:xfrm>
              <a:prstGeom prst="line">
                <a:avLst/>
              </a:prstGeom>
              <a:noFill/>
              <a:ln w="12700">
                <a:solidFill>
                  <a:schemeClr val="tx1"/>
                </a:solidFill>
                <a:round/>
                <a:headEnd/>
                <a:tailEnd/>
              </a:ln>
              <a:effectLst/>
            </p:spPr>
            <p:txBody>
              <a:bodyPr wrap="none" anchor="ctr"/>
              <a:lstStyle/>
              <a:p>
                <a:endParaRPr lang="en-US"/>
              </a:p>
            </p:txBody>
          </p:sp>
          <p:grpSp>
            <p:nvGrpSpPr>
              <p:cNvPr id="189" name="Group 176"/>
              <p:cNvGrpSpPr>
                <a:grpSpLocks/>
              </p:cNvGrpSpPr>
              <p:nvPr/>
            </p:nvGrpSpPr>
            <p:grpSpPr bwMode="auto">
              <a:xfrm>
                <a:off x="2027" y="3429"/>
                <a:ext cx="181" cy="34"/>
                <a:chOff x="2027" y="3429"/>
                <a:chExt cx="181" cy="34"/>
              </a:xfrm>
            </p:grpSpPr>
            <p:sp>
              <p:nvSpPr>
                <p:cNvPr id="190" name="Oval 177"/>
                <p:cNvSpPr>
                  <a:spLocks noChangeArrowheads="1"/>
                </p:cNvSpPr>
                <p:nvPr/>
              </p:nvSpPr>
              <p:spPr bwMode="auto">
                <a:xfrm>
                  <a:off x="2027" y="3429"/>
                  <a:ext cx="35" cy="34"/>
                </a:xfrm>
                <a:prstGeom prst="ellipse">
                  <a:avLst/>
                </a:prstGeom>
                <a:noFill/>
                <a:ln w="12700">
                  <a:solidFill>
                    <a:schemeClr val="tx1"/>
                  </a:solidFill>
                  <a:round/>
                  <a:headEnd/>
                  <a:tailEnd/>
                </a:ln>
                <a:effectLst/>
              </p:spPr>
              <p:txBody>
                <a:bodyPr wrap="none" anchor="ctr"/>
                <a:lstStyle/>
                <a:p>
                  <a:endParaRPr lang="en-US"/>
                </a:p>
              </p:txBody>
            </p:sp>
            <p:sp>
              <p:nvSpPr>
                <p:cNvPr id="191" name="Oval 178"/>
                <p:cNvSpPr>
                  <a:spLocks noChangeArrowheads="1"/>
                </p:cNvSpPr>
                <p:nvPr/>
              </p:nvSpPr>
              <p:spPr bwMode="auto">
                <a:xfrm>
                  <a:off x="2100" y="3429"/>
                  <a:ext cx="35" cy="34"/>
                </a:xfrm>
                <a:prstGeom prst="ellipse">
                  <a:avLst/>
                </a:prstGeom>
                <a:noFill/>
                <a:ln w="12700">
                  <a:solidFill>
                    <a:schemeClr val="tx1"/>
                  </a:solidFill>
                  <a:round/>
                  <a:headEnd/>
                  <a:tailEnd/>
                </a:ln>
                <a:effectLst/>
              </p:spPr>
              <p:txBody>
                <a:bodyPr wrap="none" anchor="ctr"/>
                <a:lstStyle/>
                <a:p>
                  <a:endParaRPr lang="en-US"/>
                </a:p>
              </p:txBody>
            </p:sp>
            <p:sp>
              <p:nvSpPr>
                <p:cNvPr id="192" name="Oval 179"/>
                <p:cNvSpPr>
                  <a:spLocks noChangeArrowheads="1"/>
                </p:cNvSpPr>
                <p:nvPr/>
              </p:nvSpPr>
              <p:spPr bwMode="auto">
                <a:xfrm>
                  <a:off x="2173" y="3429"/>
                  <a:ext cx="35" cy="34"/>
                </a:xfrm>
                <a:prstGeom prst="ellipse">
                  <a:avLst/>
                </a:prstGeom>
                <a:noFill/>
                <a:ln w="12700">
                  <a:solidFill>
                    <a:schemeClr val="tx1"/>
                  </a:solidFill>
                  <a:round/>
                  <a:headEnd/>
                  <a:tailEnd/>
                </a:ln>
                <a:effectLst/>
              </p:spPr>
              <p:txBody>
                <a:bodyPr wrap="none" anchor="ctr"/>
                <a:lstStyle/>
                <a:p>
                  <a:endParaRPr lang="en-US"/>
                </a:p>
              </p:txBody>
            </p:sp>
          </p:grpSp>
        </p:grpSp>
      </p:grpSp>
      <p:sp>
        <p:nvSpPr>
          <p:cNvPr id="198" name="Text Box 29"/>
          <p:cNvSpPr txBox="1">
            <a:spLocks noChangeArrowheads="1"/>
          </p:cNvSpPr>
          <p:nvPr/>
        </p:nvSpPr>
        <p:spPr bwMode="auto">
          <a:xfrm>
            <a:off x="161569" y="4389858"/>
            <a:ext cx="580287" cy="123111"/>
          </a:xfrm>
          <a:prstGeom prst="rect">
            <a:avLst/>
          </a:prstGeom>
          <a:noFill/>
          <a:ln w="12700">
            <a:noFill/>
            <a:miter lim="800000"/>
            <a:headEnd/>
            <a:tailEnd/>
          </a:ln>
          <a:effectLst/>
        </p:spPr>
        <p:txBody>
          <a:bodyPr wrap="none" lIns="0" tIns="0" rIns="0" bIns="0" anchor="ctr" anchorCtr="1">
            <a:spAutoFit/>
          </a:bodyPr>
          <a:lstStyle/>
          <a:p>
            <a:pPr algn="ctr">
              <a:spcBef>
                <a:spcPct val="0"/>
              </a:spcBef>
              <a:buSzTx/>
            </a:pPr>
            <a:r>
              <a:rPr lang="en-US" sz="800" dirty="0"/>
              <a:t>Utility Vehicle</a:t>
            </a:r>
          </a:p>
        </p:txBody>
      </p:sp>
      <p:sp>
        <p:nvSpPr>
          <p:cNvPr id="199" name="Text Box 33"/>
          <p:cNvSpPr txBox="1">
            <a:spLocks noChangeArrowheads="1"/>
          </p:cNvSpPr>
          <p:nvPr/>
        </p:nvSpPr>
        <p:spPr bwMode="auto">
          <a:xfrm>
            <a:off x="344861" y="4617657"/>
            <a:ext cx="203581" cy="123111"/>
          </a:xfrm>
          <a:prstGeom prst="rect">
            <a:avLst/>
          </a:prstGeom>
          <a:noFill/>
          <a:ln w="12700">
            <a:noFill/>
            <a:miter lim="800000"/>
            <a:headEnd/>
            <a:tailEnd/>
          </a:ln>
          <a:effectLst/>
        </p:spPr>
        <p:txBody>
          <a:bodyPr wrap="none" lIns="0" tIns="0" rIns="0" bIns="0" anchor="ctr" anchorCtr="1">
            <a:spAutoFit/>
          </a:bodyPr>
          <a:lstStyle/>
          <a:p>
            <a:pPr algn="ctr">
              <a:spcBef>
                <a:spcPct val="0"/>
              </a:spcBef>
              <a:buSzTx/>
            </a:pPr>
            <a:r>
              <a:rPr lang="en-US" sz="800" dirty="0"/>
              <a:t>Semi</a:t>
            </a:r>
          </a:p>
        </p:txBody>
      </p:sp>
      <p:sp>
        <p:nvSpPr>
          <p:cNvPr id="200" name="Text Box 35"/>
          <p:cNvSpPr txBox="1">
            <a:spLocks noChangeArrowheads="1"/>
          </p:cNvSpPr>
          <p:nvPr/>
        </p:nvSpPr>
        <p:spPr bwMode="auto">
          <a:xfrm>
            <a:off x="322104" y="4894296"/>
            <a:ext cx="229229" cy="123111"/>
          </a:xfrm>
          <a:prstGeom prst="rect">
            <a:avLst/>
          </a:prstGeom>
          <a:noFill/>
          <a:ln w="12700">
            <a:noFill/>
            <a:miter lim="800000"/>
            <a:headEnd/>
            <a:tailEnd/>
          </a:ln>
          <a:effectLst/>
        </p:spPr>
        <p:txBody>
          <a:bodyPr wrap="none" lIns="0" tIns="0" rIns="0" bIns="0" anchor="ctr" anchorCtr="1">
            <a:spAutoFit/>
          </a:bodyPr>
          <a:lstStyle/>
          <a:p>
            <a:pPr algn="ctr">
              <a:spcBef>
                <a:spcPct val="0"/>
              </a:spcBef>
              <a:buSzTx/>
            </a:pPr>
            <a:r>
              <a:rPr lang="en-US" sz="800" dirty="0"/>
              <a:t>Truck</a:t>
            </a:r>
          </a:p>
        </p:txBody>
      </p:sp>
      <p:grpSp>
        <p:nvGrpSpPr>
          <p:cNvPr id="201" name="Group 75"/>
          <p:cNvGrpSpPr>
            <a:grpSpLocks/>
          </p:cNvGrpSpPr>
          <p:nvPr/>
        </p:nvGrpSpPr>
        <p:grpSpPr bwMode="auto">
          <a:xfrm>
            <a:off x="989124" y="4337805"/>
            <a:ext cx="223837" cy="168275"/>
            <a:chOff x="2097" y="569"/>
            <a:chExt cx="141" cy="106"/>
          </a:xfrm>
        </p:grpSpPr>
        <p:sp>
          <p:nvSpPr>
            <p:cNvPr id="202" name="Freeform 76"/>
            <p:cNvSpPr>
              <a:spLocks/>
            </p:cNvSpPr>
            <p:nvPr/>
          </p:nvSpPr>
          <p:spPr bwMode="auto">
            <a:xfrm>
              <a:off x="2097" y="569"/>
              <a:ext cx="141" cy="106"/>
            </a:xfrm>
            <a:custGeom>
              <a:avLst/>
              <a:gdLst/>
              <a:ahLst/>
              <a:cxnLst>
                <a:cxn ang="0">
                  <a:pos x="0" y="0"/>
                </a:cxn>
                <a:cxn ang="0">
                  <a:pos x="0" y="240"/>
                </a:cxn>
                <a:cxn ang="0">
                  <a:pos x="192" y="240"/>
                </a:cxn>
                <a:cxn ang="0">
                  <a:pos x="192" y="0"/>
                </a:cxn>
              </a:cxnLst>
              <a:rect l="0" t="0" r="r" b="b"/>
              <a:pathLst>
                <a:path w="192" h="240">
                  <a:moveTo>
                    <a:pt x="0" y="0"/>
                  </a:moveTo>
                  <a:lnTo>
                    <a:pt x="0" y="240"/>
                  </a:lnTo>
                  <a:lnTo>
                    <a:pt x="192" y="240"/>
                  </a:lnTo>
                  <a:lnTo>
                    <a:pt x="192" y="0"/>
                  </a:lnTo>
                </a:path>
              </a:pathLst>
            </a:custGeom>
            <a:noFill/>
            <a:ln w="12700" cap="flat" cmpd="sng">
              <a:solidFill>
                <a:schemeClr val="tx1"/>
              </a:solidFill>
              <a:prstDash val="solid"/>
              <a:round/>
              <a:headEnd/>
              <a:tailEnd/>
            </a:ln>
            <a:effectLst/>
          </p:spPr>
          <p:txBody>
            <a:bodyPr wrap="none" anchor="ctr"/>
            <a:lstStyle/>
            <a:p>
              <a:endParaRPr lang="en-US"/>
            </a:p>
          </p:txBody>
        </p:sp>
        <p:sp>
          <p:nvSpPr>
            <p:cNvPr id="203" name="Freeform 77"/>
            <p:cNvSpPr>
              <a:spLocks/>
            </p:cNvSpPr>
            <p:nvPr/>
          </p:nvSpPr>
          <p:spPr bwMode="auto">
            <a:xfrm>
              <a:off x="2097" y="569"/>
              <a:ext cx="141" cy="35"/>
            </a:xfrm>
            <a:custGeom>
              <a:avLst/>
              <a:gdLst/>
              <a:ahLst/>
              <a:cxnLst>
                <a:cxn ang="0">
                  <a:pos x="0" y="0"/>
                </a:cxn>
                <a:cxn ang="0">
                  <a:pos x="96" y="48"/>
                </a:cxn>
                <a:cxn ang="0">
                  <a:pos x="192" y="0"/>
                </a:cxn>
              </a:cxnLst>
              <a:rect l="0" t="0" r="r" b="b"/>
              <a:pathLst>
                <a:path w="192" h="48">
                  <a:moveTo>
                    <a:pt x="0" y="0"/>
                  </a:moveTo>
                  <a:cubicBezTo>
                    <a:pt x="32" y="24"/>
                    <a:pt x="64" y="48"/>
                    <a:pt x="96" y="48"/>
                  </a:cubicBezTo>
                  <a:cubicBezTo>
                    <a:pt x="128" y="48"/>
                    <a:pt x="160" y="24"/>
                    <a:pt x="192" y="0"/>
                  </a:cubicBezTo>
                </a:path>
              </a:pathLst>
            </a:custGeom>
            <a:noFill/>
            <a:ln w="12700" cap="flat" cmpd="sng">
              <a:solidFill>
                <a:schemeClr val="tx1"/>
              </a:solidFill>
              <a:prstDash val="solid"/>
              <a:round/>
              <a:headEnd/>
              <a:tailEnd/>
            </a:ln>
            <a:effectLst/>
          </p:spPr>
          <p:txBody>
            <a:bodyPr wrap="none" anchor="ctr"/>
            <a:lstStyle/>
            <a:p>
              <a:endParaRPr lang="en-US"/>
            </a:p>
          </p:txBody>
        </p:sp>
      </p:grpSp>
      <p:grpSp>
        <p:nvGrpSpPr>
          <p:cNvPr id="204" name="Group 78"/>
          <p:cNvGrpSpPr>
            <a:grpSpLocks/>
          </p:cNvGrpSpPr>
          <p:nvPr/>
        </p:nvGrpSpPr>
        <p:grpSpPr bwMode="auto">
          <a:xfrm>
            <a:off x="988309" y="4811963"/>
            <a:ext cx="223837" cy="223837"/>
            <a:chOff x="3024" y="3888"/>
            <a:chExt cx="192" cy="192"/>
          </a:xfrm>
        </p:grpSpPr>
        <p:sp>
          <p:nvSpPr>
            <p:cNvPr id="205" name="Freeform 79"/>
            <p:cNvSpPr>
              <a:spLocks/>
            </p:cNvSpPr>
            <p:nvPr/>
          </p:nvSpPr>
          <p:spPr bwMode="auto">
            <a:xfrm>
              <a:off x="3024" y="3888"/>
              <a:ext cx="192" cy="144"/>
            </a:xfrm>
            <a:custGeom>
              <a:avLst/>
              <a:gdLst/>
              <a:ahLst/>
              <a:cxnLst>
                <a:cxn ang="0">
                  <a:pos x="0" y="0"/>
                </a:cxn>
                <a:cxn ang="0">
                  <a:pos x="0" y="240"/>
                </a:cxn>
                <a:cxn ang="0">
                  <a:pos x="192" y="240"/>
                </a:cxn>
                <a:cxn ang="0">
                  <a:pos x="192" y="0"/>
                </a:cxn>
              </a:cxnLst>
              <a:rect l="0" t="0" r="r" b="b"/>
              <a:pathLst>
                <a:path w="192" h="240">
                  <a:moveTo>
                    <a:pt x="0" y="0"/>
                  </a:moveTo>
                  <a:lnTo>
                    <a:pt x="0" y="240"/>
                  </a:lnTo>
                  <a:lnTo>
                    <a:pt x="192" y="240"/>
                  </a:lnTo>
                  <a:lnTo>
                    <a:pt x="192" y="0"/>
                  </a:lnTo>
                </a:path>
              </a:pathLst>
            </a:custGeom>
            <a:noFill/>
            <a:ln w="12700" cap="flat" cmpd="sng">
              <a:solidFill>
                <a:schemeClr val="tx1"/>
              </a:solidFill>
              <a:prstDash val="solid"/>
              <a:round/>
              <a:headEnd/>
              <a:tailEnd/>
            </a:ln>
            <a:effectLst/>
          </p:spPr>
          <p:txBody>
            <a:bodyPr wrap="none" anchor="ctr"/>
            <a:lstStyle/>
            <a:p>
              <a:endParaRPr lang="en-US"/>
            </a:p>
          </p:txBody>
        </p:sp>
        <p:sp>
          <p:nvSpPr>
            <p:cNvPr id="206" name="Freeform 80"/>
            <p:cNvSpPr>
              <a:spLocks/>
            </p:cNvSpPr>
            <p:nvPr/>
          </p:nvSpPr>
          <p:spPr bwMode="auto">
            <a:xfrm>
              <a:off x="3024" y="3888"/>
              <a:ext cx="192" cy="48"/>
            </a:xfrm>
            <a:custGeom>
              <a:avLst/>
              <a:gdLst/>
              <a:ahLst/>
              <a:cxnLst>
                <a:cxn ang="0">
                  <a:pos x="0" y="0"/>
                </a:cxn>
                <a:cxn ang="0">
                  <a:pos x="96" y="48"/>
                </a:cxn>
                <a:cxn ang="0">
                  <a:pos x="192" y="0"/>
                </a:cxn>
              </a:cxnLst>
              <a:rect l="0" t="0" r="r" b="b"/>
              <a:pathLst>
                <a:path w="192" h="48">
                  <a:moveTo>
                    <a:pt x="0" y="0"/>
                  </a:moveTo>
                  <a:cubicBezTo>
                    <a:pt x="32" y="24"/>
                    <a:pt x="64" y="48"/>
                    <a:pt x="96" y="48"/>
                  </a:cubicBezTo>
                  <a:cubicBezTo>
                    <a:pt x="128" y="48"/>
                    <a:pt x="160" y="24"/>
                    <a:pt x="192" y="0"/>
                  </a:cubicBezTo>
                </a:path>
              </a:pathLst>
            </a:custGeom>
            <a:noFill/>
            <a:ln w="12700" cap="flat" cmpd="sng">
              <a:solidFill>
                <a:schemeClr val="tx1"/>
              </a:solidFill>
              <a:prstDash val="solid"/>
              <a:round/>
              <a:headEnd/>
              <a:tailEnd/>
            </a:ln>
            <a:effectLst/>
          </p:spPr>
          <p:txBody>
            <a:bodyPr wrap="none" anchor="ctr"/>
            <a:lstStyle/>
            <a:p>
              <a:endParaRPr lang="en-US"/>
            </a:p>
          </p:txBody>
        </p:sp>
        <p:sp>
          <p:nvSpPr>
            <p:cNvPr id="207" name="Oval 81"/>
            <p:cNvSpPr>
              <a:spLocks noChangeArrowheads="1"/>
            </p:cNvSpPr>
            <p:nvPr/>
          </p:nvSpPr>
          <p:spPr bwMode="auto">
            <a:xfrm>
              <a:off x="3024" y="4032"/>
              <a:ext cx="48" cy="48"/>
            </a:xfrm>
            <a:prstGeom prst="ellipse">
              <a:avLst/>
            </a:prstGeom>
            <a:noFill/>
            <a:ln w="12700">
              <a:solidFill>
                <a:schemeClr val="tx1"/>
              </a:solidFill>
              <a:round/>
              <a:headEnd/>
              <a:tailEnd/>
            </a:ln>
            <a:effectLst/>
          </p:spPr>
          <p:txBody>
            <a:bodyPr wrap="none" anchor="ctr"/>
            <a:lstStyle/>
            <a:p>
              <a:endParaRPr lang="en-US"/>
            </a:p>
          </p:txBody>
        </p:sp>
        <p:sp>
          <p:nvSpPr>
            <p:cNvPr id="208" name="Oval 82"/>
            <p:cNvSpPr>
              <a:spLocks noChangeArrowheads="1"/>
            </p:cNvSpPr>
            <p:nvPr/>
          </p:nvSpPr>
          <p:spPr bwMode="auto">
            <a:xfrm>
              <a:off x="3168" y="4032"/>
              <a:ext cx="48" cy="48"/>
            </a:xfrm>
            <a:prstGeom prst="ellipse">
              <a:avLst/>
            </a:prstGeom>
            <a:noFill/>
            <a:ln w="12700">
              <a:solidFill>
                <a:schemeClr val="tx1"/>
              </a:solidFill>
              <a:round/>
              <a:headEnd/>
              <a:tailEnd/>
            </a:ln>
            <a:effectLst/>
          </p:spPr>
          <p:txBody>
            <a:bodyPr wrap="none" anchor="ctr"/>
            <a:lstStyle/>
            <a:p>
              <a:endParaRPr lang="en-US"/>
            </a:p>
          </p:txBody>
        </p:sp>
      </p:grpSp>
      <p:grpSp>
        <p:nvGrpSpPr>
          <p:cNvPr id="209" name="Group 87"/>
          <p:cNvGrpSpPr>
            <a:grpSpLocks/>
          </p:cNvGrpSpPr>
          <p:nvPr/>
        </p:nvGrpSpPr>
        <p:grpSpPr bwMode="auto">
          <a:xfrm>
            <a:off x="988855" y="4543453"/>
            <a:ext cx="268287" cy="222250"/>
            <a:chOff x="2088" y="2402"/>
            <a:chExt cx="169" cy="140"/>
          </a:xfrm>
        </p:grpSpPr>
        <p:sp>
          <p:nvSpPr>
            <p:cNvPr id="210" name="Freeform 88"/>
            <p:cNvSpPr>
              <a:spLocks/>
            </p:cNvSpPr>
            <p:nvPr/>
          </p:nvSpPr>
          <p:spPr bwMode="auto">
            <a:xfrm>
              <a:off x="2088" y="2402"/>
              <a:ext cx="141" cy="106"/>
            </a:xfrm>
            <a:custGeom>
              <a:avLst/>
              <a:gdLst/>
              <a:ahLst/>
              <a:cxnLst>
                <a:cxn ang="0">
                  <a:pos x="0" y="0"/>
                </a:cxn>
                <a:cxn ang="0">
                  <a:pos x="0" y="240"/>
                </a:cxn>
                <a:cxn ang="0">
                  <a:pos x="192" y="240"/>
                </a:cxn>
                <a:cxn ang="0">
                  <a:pos x="192" y="0"/>
                </a:cxn>
              </a:cxnLst>
              <a:rect l="0" t="0" r="r" b="b"/>
              <a:pathLst>
                <a:path w="192" h="240">
                  <a:moveTo>
                    <a:pt x="0" y="0"/>
                  </a:moveTo>
                  <a:lnTo>
                    <a:pt x="0" y="240"/>
                  </a:lnTo>
                  <a:lnTo>
                    <a:pt x="192" y="240"/>
                  </a:lnTo>
                  <a:lnTo>
                    <a:pt x="192" y="0"/>
                  </a:lnTo>
                </a:path>
              </a:pathLst>
            </a:custGeom>
            <a:noFill/>
            <a:ln w="12700" cap="flat" cmpd="sng">
              <a:solidFill>
                <a:schemeClr val="tx1"/>
              </a:solidFill>
              <a:prstDash val="solid"/>
              <a:round/>
              <a:headEnd/>
              <a:tailEnd/>
            </a:ln>
            <a:effectLst/>
          </p:spPr>
          <p:txBody>
            <a:bodyPr wrap="none" anchor="ctr"/>
            <a:lstStyle/>
            <a:p>
              <a:endParaRPr lang="en-US"/>
            </a:p>
          </p:txBody>
        </p:sp>
        <p:sp>
          <p:nvSpPr>
            <p:cNvPr id="211" name="Freeform 89"/>
            <p:cNvSpPr>
              <a:spLocks/>
            </p:cNvSpPr>
            <p:nvPr/>
          </p:nvSpPr>
          <p:spPr bwMode="auto">
            <a:xfrm>
              <a:off x="2088" y="2402"/>
              <a:ext cx="141" cy="35"/>
            </a:xfrm>
            <a:custGeom>
              <a:avLst/>
              <a:gdLst/>
              <a:ahLst/>
              <a:cxnLst>
                <a:cxn ang="0">
                  <a:pos x="0" y="0"/>
                </a:cxn>
                <a:cxn ang="0">
                  <a:pos x="96" y="48"/>
                </a:cxn>
                <a:cxn ang="0">
                  <a:pos x="192" y="0"/>
                </a:cxn>
              </a:cxnLst>
              <a:rect l="0" t="0" r="r" b="b"/>
              <a:pathLst>
                <a:path w="192" h="48">
                  <a:moveTo>
                    <a:pt x="0" y="0"/>
                  </a:moveTo>
                  <a:cubicBezTo>
                    <a:pt x="32" y="24"/>
                    <a:pt x="64" y="48"/>
                    <a:pt x="96" y="48"/>
                  </a:cubicBezTo>
                  <a:cubicBezTo>
                    <a:pt x="128" y="48"/>
                    <a:pt x="160" y="24"/>
                    <a:pt x="192" y="0"/>
                  </a:cubicBezTo>
                </a:path>
              </a:pathLst>
            </a:custGeom>
            <a:noFill/>
            <a:ln w="12700" cap="flat" cmpd="sng">
              <a:solidFill>
                <a:schemeClr val="tx1"/>
              </a:solidFill>
              <a:prstDash val="solid"/>
              <a:round/>
              <a:headEnd/>
              <a:tailEnd/>
            </a:ln>
            <a:effectLst/>
          </p:spPr>
          <p:txBody>
            <a:bodyPr wrap="none" anchor="ctr"/>
            <a:lstStyle/>
            <a:p>
              <a:endParaRPr lang="en-US"/>
            </a:p>
          </p:txBody>
        </p:sp>
        <p:sp>
          <p:nvSpPr>
            <p:cNvPr id="212" name="Oval 90"/>
            <p:cNvSpPr>
              <a:spLocks noChangeArrowheads="1"/>
            </p:cNvSpPr>
            <p:nvPr/>
          </p:nvSpPr>
          <p:spPr bwMode="auto">
            <a:xfrm>
              <a:off x="2088" y="2507"/>
              <a:ext cx="35" cy="35"/>
            </a:xfrm>
            <a:prstGeom prst="ellipse">
              <a:avLst/>
            </a:prstGeom>
            <a:noFill/>
            <a:ln w="12700">
              <a:solidFill>
                <a:schemeClr val="tx1"/>
              </a:solidFill>
              <a:round/>
              <a:headEnd/>
              <a:tailEnd/>
            </a:ln>
            <a:effectLst/>
          </p:spPr>
          <p:txBody>
            <a:bodyPr wrap="none" anchor="ctr"/>
            <a:lstStyle/>
            <a:p>
              <a:endParaRPr lang="en-US"/>
            </a:p>
          </p:txBody>
        </p:sp>
        <p:sp>
          <p:nvSpPr>
            <p:cNvPr id="213" name="Oval 91"/>
            <p:cNvSpPr>
              <a:spLocks noChangeArrowheads="1"/>
            </p:cNvSpPr>
            <p:nvPr/>
          </p:nvSpPr>
          <p:spPr bwMode="auto">
            <a:xfrm>
              <a:off x="2194" y="2507"/>
              <a:ext cx="35" cy="35"/>
            </a:xfrm>
            <a:prstGeom prst="ellipse">
              <a:avLst/>
            </a:prstGeom>
            <a:noFill/>
            <a:ln w="12700">
              <a:solidFill>
                <a:schemeClr val="tx1"/>
              </a:solidFill>
              <a:round/>
              <a:headEnd/>
              <a:tailEnd/>
            </a:ln>
            <a:effectLst/>
          </p:spPr>
          <p:txBody>
            <a:bodyPr wrap="none" anchor="ctr"/>
            <a:lstStyle/>
            <a:p>
              <a:endParaRPr lang="en-US"/>
            </a:p>
          </p:txBody>
        </p:sp>
        <p:grpSp>
          <p:nvGrpSpPr>
            <p:cNvPr id="214" name="Group 92"/>
            <p:cNvGrpSpPr>
              <a:grpSpLocks/>
            </p:cNvGrpSpPr>
            <p:nvPr/>
          </p:nvGrpSpPr>
          <p:grpSpPr bwMode="auto">
            <a:xfrm>
              <a:off x="2230" y="2439"/>
              <a:ext cx="27" cy="45"/>
              <a:chOff x="2232" y="2441"/>
              <a:chExt cx="23" cy="31"/>
            </a:xfrm>
          </p:grpSpPr>
          <p:sp>
            <p:nvSpPr>
              <p:cNvPr id="216" name="Line 93"/>
              <p:cNvSpPr>
                <a:spLocks noChangeShapeType="1"/>
              </p:cNvSpPr>
              <p:nvPr/>
            </p:nvSpPr>
            <p:spPr bwMode="auto">
              <a:xfrm>
                <a:off x="2232" y="2456"/>
                <a:ext cx="22" cy="0"/>
              </a:xfrm>
              <a:prstGeom prst="line">
                <a:avLst/>
              </a:prstGeom>
              <a:noFill/>
              <a:ln w="12700">
                <a:solidFill>
                  <a:schemeClr val="tx1"/>
                </a:solidFill>
                <a:round/>
                <a:headEnd/>
                <a:tailEnd/>
              </a:ln>
              <a:effectLst/>
            </p:spPr>
            <p:txBody>
              <a:bodyPr wrap="none" anchor="ctr"/>
              <a:lstStyle/>
              <a:p>
                <a:endParaRPr lang="en-US"/>
              </a:p>
            </p:txBody>
          </p:sp>
          <p:sp>
            <p:nvSpPr>
              <p:cNvPr id="217" name="Line 94"/>
              <p:cNvSpPr>
                <a:spLocks noChangeShapeType="1"/>
              </p:cNvSpPr>
              <p:nvPr/>
            </p:nvSpPr>
            <p:spPr bwMode="auto">
              <a:xfrm>
                <a:off x="2255" y="2441"/>
                <a:ext cx="0" cy="31"/>
              </a:xfrm>
              <a:prstGeom prst="line">
                <a:avLst/>
              </a:prstGeom>
              <a:noFill/>
              <a:ln w="12700">
                <a:solidFill>
                  <a:schemeClr val="tx1"/>
                </a:solidFill>
                <a:round/>
                <a:headEnd/>
                <a:tailEnd/>
              </a:ln>
              <a:effectLst/>
            </p:spPr>
            <p:txBody>
              <a:bodyPr wrap="none" anchor="ctr"/>
              <a:lstStyle/>
              <a:p>
                <a:endParaRPr lang="en-US"/>
              </a:p>
            </p:txBody>
          </p:sp>
        </p:grpSp>
        <p:sp>
          <p:nvSpPr>
            <p:cNvPr id="215" name="Oval 95"/>
            <p:cNvSpPr>
              <a:spLocks noChangeArrowheads="1"/>
            </p:cNvSpPr>
            <p:nvPr/>
          </p:nvSpPr>
          <p:spPr bwMode="auto">
            <a:xfrm>
              <a:off x="2129" y="2507"/>
              <a:ext cx="35" cy="35"/>
            </a:xfrm>
            <a:prstGeom prst="ellipse">
              <a:avLst/>
            </a:prstGeom>
            <a:noFill/>
            <a:ln w="12700">
              <a:solidFill>
                <a:schemeClr val="tx1"/>
              </a:solidFill>
              <a:round/>
              <a:headEnd/>
              <a:tailEnd/>
            </a:ln>
            <a:effectLst/>
          </p:spPr>
          <p:txBody>
            <a:bodyPr wrap="none" anchor="ctr"/>
            <a:lstStyle/>
            <a:p>
              <a:endParaRPr lang="en-US"/>
            </a:p>
          </p:txBody>
        </p:sp>
      </p:grpSp>
      <p:sp>
        <p:nvSpPr>
          <p:cNvPr id="218" name="Text Box 33"/>
          <p:cNvSpPr txBox="1">
            <a:spLocks noChangeArrowheads="1"/>
          </p:cNvSpPr>
          <p:nvPr/>
        </p:nvSpPr>
        <p:spPr bwMode="auto">
          <a:xfrm>
            <a:off x="178069" y="5061978"/>
            <a:ext cx="581891" cy="246221"/>
          </a:xfrm>
          <a:prstGeom prst="rect">
            <a:avLst/>
          </a:prstGeom>
          <a:noFill/>
          <a:ln w="12700">
            <a:noFill/>
            <a:miter lim="800000"/>
            <a:headEnd/>
            <a:tailEnd/>
          </a:ln>
          <a:effectLst/>
        </p:spPr>
        <p:txBody>
          <a:bodyPr wrap="none" lIns="0" tIns="0" rIns="0" bIns="0" anchor="ctr" anchorCtr="1">
            <a:spAutoFit/>
          </a:bodyPr>
          <a:lstStyle/>
          <a:p>
            <a:pPr algn="ctr">
              <a:spcBef>
                <a:spcPct val="0"/>
              </a:spcBef>
              <a:buSzTx/>
            </a:pPr>
            <a:r>
              <a:rPr lang="en-US" sz="800" dirty="0"/>
              <a:t>Mine </a:t>
            </a:r>
            <a:r>
              <a:rPr lang="en-US" sz="800" dirty="0" smtClean="0"/>
              <a:t>Clearing</a:t>
            </a:r>
          </a:p>
          <a:p>
            <a:pPr algn="ctr">
              <a:spcBef>
                <a:spcPct val="0"/>
              </a:spcBef>
              <a:buSzTx/>
            </a:pPr>
            <a:r>
              <a:rPr lang="en-US" sz="800" dirty="0" smtClean="0"/>
              <a:t>Vehicle</a:t>
            </a:r>
            <a:endParaRPr lang="en-US" sz="800" dirty="0"/>
          </a:p>
        </p:txBody>
      </p:sp>
      <p:grpSp>
        <p:nvGrpSpPr>
          <p:cNvPr id="219" name="Group 79"/>
          <p:cNvGrpSpPr>
            <a:grpSpLocks/>
          </p:cNvGrpSpPr>
          <p:nvPr/>
        </p:nvGrpSpPr>
        <p:grpSpPr bwMode="auto">
          <a:xfrm>
            <a:off x="1019761" y="5082778"/>
            <a:ext cx="173038" cy="166687"/>
            <a:chOff x="2098" y="2423"/>
            <a:chExt cx="109" cy="105"/>
          </a:xfrm>
        </p:grpSpPr>
        <p:sp>
          <p:nvSpPr>
            <p:cNvPr id="220" name="Line 80"/>
            <p:cNvSpPr>
              <a:spLocks noChangeShapeType="1"/>
            </p:cNvSpPr>
            <p:nvPr/>
          </p:nvSpPr>
          <p:spPr bwMode="auto">
            <a:xfrm>
              <a:off x="2153" y="2423"/>
              <a:ext cx="0" cy="49"/>
            </a:xfrm>
            <a:prstGeom prst="line">
              <a:avLst/>
            </a:prstGeom>
            <a:noFill/>
            <a:ln w="12700">
              <a:solidFill>
                <a:schemeClr val="tx1"/>
              </a:solidFill>
              <a:round/>
              <a:headEnd/>
              <a:tailEnd/>
            </a:ln>
            <a:effectLst/>
          </p:spPr>
          <p:txBody>
            <a:bodyPr wrap="none" anchor="ctr"/>
            <a:lstStyle/>
            <a:p>
              <a:endParaRPr lang="en-US"/>
            </a:p>
          </p:txBody>
        </p:sp>
        <p:sp>
          <p:nvSpPr>
            <p:cNvPr id="221" name="Freeform 81"/>
            <p:cNvSpPr>
              <a:spLocks/>
            </p:cNvSpPr>
            <p:nvPr/>
          </p:nvSpPr>
          <p:spPr bwMode="auto">
            <a:xfrm>
              <a:off x="2098" y="2472"/>
              <a:ext cx="109" cy="56"/>
            </a:xfrm>
            <a:custGeom>
              <a:avLst/>
              <a:gdLst/>
              <a:ahLst/>
              <a:cxnLst>
                <a:cxn ang="0">
                  <a:pos x="58" y="0"/>
                </a:cxn>
                <a:cxn ang="0">
                  <a:pos x="115" y="56"/>
                </a:cxn>
                <a:cxn ang="0">
                  <a:pos x="0" y="56"/>
                </a:cxn>
                <a:cxn ang="0">
                  <a:pos x="58" y="0"/>
                </a:cxn>
              </a:cxnLst>
              <a:rect l="0" t="0" r="r" b="b"/>
              <a:pathLst>
                <a:path w="115" h="56">
                  <a:moveTo>
                    <a:pt x="58" y="0"/>
                  </a:moveTo>
                  <a:lnTo>
                    <a:pt x="115" y="56"/>
                  </a:lnTo>
                  <a:lnTo>
                    <a:pt x="0" y="56"/>
                  </a:lnTo>
                  <a:lnTo>
                    <a:pt x="58" y="0"/>
                  </a:lnTo>
                  <a:close/>
                </a:path>
              </a:pathLst>
            </a:custGeom>
            <a:noFill/>
            <a:ln w="12700" cap="flat" cmpd="sng">
              <a:solidFill>
                <a:schemeClr val="tx1"/>
              </a:solidFill>
              <a:prstDash val="solid"/>
              <a:round/>
              <a:headEnd type="none" w="med" len="med"/>
              <a:tailEnd type="none" w="med" len="med"/>
            </a:ln>
            <a:effectLst/>
          </p:spPr>
          <p:txBody>
            <a:bodyPr wrap="none" anchor="ctr"/>
            <a:lstStyle/>
            <a:p>
              <a:endParaRPr lang="en-US"/>
            </a:p>
          </p:txBody>
        </p:sp>
      </p:grpSp>
      <p:sp>
        <p:nvSpPr>
          <p:cNvPr id="222" name="Text Box 33"/>
          <p:cNvSpPr txBox="1">
            <a:spLocks noChangeArrowheads="1"/>
          </p:cNvSpPr>
          <p:nvPr/>
        </p:nvSpPr>
        <p:spPr bwMode="auto">
          <a:xfrm>
            <a:off x="348341" y="5374408"/>
            <a:ext cx="245259" cy="123111"/>
          </a:xfrm>
          <a:prstGeom prst="rect">
            <a:avLst/>
          </a:prstGeom>
          <a:noFill/>
          <a:ln w="12700">
            <a:noFill/>
            <a:miter lim="800000"/>
            <a:headEnd/>
            <a:tailEnd/>
          </a:ln>
          <a:effectLst/>
        </p:spPr>
        <p:txBody>
          <a:bodyPr wrap="none" lIns="0" tIns="0" rIns="0" bIns="0" anchor="ctr" anchorCtr="1">
            <a:spAutoFit/>
          </a:bodyPr>
          <a:lstStyle/>
          <a:p>
            <a:pPr algn="ctr">
              <a:spcBef>
                <a:spcPct val="0"/>
              </a:spcBef>
              <a:buSzTx/>
            </a:pPr>
            <a:r>
              <a:rPr lang="en-US" sz="800" dirty="0"/>
              <a:t>Radar</a:t>
            </a:r>
          </a:p>
        </p:txBody>
      </p:sp>
      <p:grpSp>
        <p:nvGrpSpPr>
          <p:cNvPr id="223" name="Group 66"/>
          <p:cNvGrpSpPr>
            <a:grpSpLocks/>
          </p:cNvGrpSpPr>
          <p:nvPr/>
        </p:nvGrpSpPr>
        <p:grpSpPr bwMode="auto">
          <a:xfrm>
            <a:off x="967847" y="5327663"/>
            <a:ext cx="227013" cy="241300"/>
            <a:chOff x="3855" y="1607"/>
            <a:chExt cx="143" cy="152"/>
          </a:xfrm>
        </p:grpSpPr>
        <p:sp>
          <p:nvSpPr>
            <p:cNvPr id="224" name="Freeform 67"/>
            <p:cNvSpPr>
              <a:spLocks noChangeAspect="1"/>
            </p:cNvSpPr>
            <p:nvPr/>
          </p:nvSpPr>
          <p:spPr bwMode="auto">
            <a:xfrm>
              <a:off x="3855" y="1607"/>
              <a:ext cx="132" cy="152"/>
            </a:xfrm>
            <a:custGeom>
              <a:avLst/>
              <a:gdLst/>
              <a:ahLst/>
              <a:cxnLst>
                <a:cxn ang="0">
                  <a:pos x="333" y="0"/>
                </a:cxn>
                <a:cxn ang="0">
                  <a:pos x="260" y="60"/>
                </a:cxn>
                <a:cxn ang="0">
                  <a:pos x="204" y="117"/>
                </a:cxn>
                <a:cxn ang="0">
                  <a:pos x="161" y="172"/>
                </a:cxn>
                <a:cxn ang="0">
                  <a:pos x="117" y="235"/>
                </a:cxn>
                <a:cxn ang="0">
                  <a:pos x="69" y="328"/>
                </a:cxn>
                <a:cxn ang="0">
                  <a:pos x="33" y="423"/>
                </a:cxn>
                <a:cxn ang="0">
                  <a:pos x="11" y="519"/>
                </a:cxn>
                <a:cxn ang="0">
                  <a:pos x="2" y="598"/>
                </a:cxn>
                <a:cxn ang="0">
                  <a:pos x="0" y="717"/>
                </a:cxn>
                <a:cxn ang="0">
                  <a:pos x="14" y="817"/>
                </a:cxn>
                <a:cxn ang="0">
                  <a:pos x="32" y="891"/>
                </a:cxn>
                <a:cxn ang="0">
                  <a:pos x="72" y="996"/>
                </a:cxn>
                <a:cxn ang="0">
                  <a:pos x="125" y="1093"/>
                </a:cxn>
                <a:cxn ang="0">
                  <a:pos x="179" y="1167"/>
                </a:cxn>
                <a:cxn ang="0">
                  <a:pos x="231" y="1225"/>
                </a:cxn>
                <a:cxn ang="0">
                  <a:pos x="288" y="1278"/>
                </a:cxn>
                <a:cxn ang="0">
                  <a:pos x="366" y="1341"/>
                </a:cxn>
                <a:cxn ang="0">
                  <a:pos x="456" y="1393"/>
                </a:cxn>
                <a:cxn ang="0">
                  <a:pos x="558" y="1440"/>
                </a:cxn>
                <a:cxn ang="0">
                  <a:pos x="671" y="1470"/>
                </a:cxn>
                <a:cxn ang="0">
                  <a:pos x="752" y="1482"/>
                </a:cxn>
                <a:cxn ang="0">
                  <a:pos x="840" y="1488"/>
                </a:cxn>
                <a:cxn ang="0">
                  <a:pos x="972" y="1482"/>
                </a:cxn>
                <a:cxn ang="0">
                  <a:pos x="1107" y="1452"/>
                </a:cxn>
                <a:cxn ang="0">
                  <a:pos x="1203" y="1416"/>
                </a:cxn>
                <a:cxn ang="0">
                  <a:pos x="1290" y="1372"/>
                </a:cxn>
              </a:cxnLst>
              <a:rect l="0" t="0" r="r" b="b"/>
              <a:pathLst>
                <a:path w="1290" h="1488">
                  <a:moveTo>
                    <a:pt x="333" y="0"/>
                  </a:moveTo>
                  <a:lnTo>
                    <a:pt x="260" y="60"/>
                  </a:lnTo>
                  <a:lnTo>
                    <a:pt x="204" y="117"/>
                  </a:lnTo>
                  <a:lnTo>
                    <a:pt x="161" y="172"/>
                  </a:lnTo>
                  <a:lnTo>
                    <a:pt x="117" y="235"/>
                  </a:lnTo>
                  <a:lnTo>
                    <a:pt x="69" y="328"/>
                  </a:lnTo>
                  <a:lnTo>
                    <a:pt x="33" y="423"/>
                  </a:lnTo>
                  <a:lnTo>
                    <a:pt x="11" y="519"/>
                  </a:lnTo>
                  <a:lnTo>
                    <a:pt x="2" y="598"/>
                  </a:lnTo>
                  <a:lnTo>
                    <a:pt x="0" y="717"/>
                  </a:lnTo>
                  <a:lnTo>
                    <a:pt x="14" y="817"/>
                  </a:lnTo>
                  <a:lnTo>
                    <a:pt x="32" y="891"/>
                  </a:lnTo>
                  <a:lnTo>
                    <a:pt x="72" y="996"/>
                  </a:lnTo>
                  <a:lnTo>
                    <a:pt x="125" y="1093"/>
                  </a:lnTo>
                  <a:lnTo>
                    <a:pt x="179" y="1167"/>
                  </a:lnTo>
                  <a:lnTo>
                    <a:pt x="231" y="1225"/>
                  </a:lnTo>
                  <a:lnTo>
                    <a:pt x="288" y="1278"/>
                  </a:lnTo>
                  <a:lnTo>
                    <a:pt x="366" y="1341"/>
                  </a:lnTo>
                  <a:lnTo>
                    <a:pt x="456" y="1393"/>
                  </a:lnTo>
                  <a:lnTo>
                    <a:pt x="558" y="1440"/>
                  </a:lnTo>
                  <a:lnTo>
                    <a:pt x="671" y="1470"/>
                  </a:lnTo>
                  <a:lnTo>
                    <a:pt x="752" y="1482"/>
                  </a:lnTo>
                  <a:lnTo>
                    <a:pt x="840" y="1488"/>
                  </a:lnTo>
                  <a:lnTo>
                    <a:pt x="972" y="1482"/>
                  </a:lnTo>
                  <a:lnTo>
                    <a:pt x="1107" y="1452"/>
                  </a:lnTo>
                  <a:lnTo>
                    <a:pt x="1203" y="1416"/>
                  </a:lnTo>
                  <a:lnTo>
                    <a:pt x="1290" y="1372"/>
                  </a:lnTo>
                </a:path>
              </a:pathLst>
            </a:custGeom>
            <a:noFill/>
            <a:ln w="12700" cap="flat" cmpd="sng">
              <a:solidFill>
                <a:schemeClr val="tx1"/>
              </a:solidFill>
              <a:prstDash val="solid"/>
              <a:round/>
              <a:headEnd/>
              <a:tailEnd/>
            </a:ln>
            <a:effectLst/>
          </p:spPr>
          <p:txBody>
            <a:bodyPr wrap="none" anchor="ctr"/>
            <a:lstStyle/>
            <a:p>
              <a:endParaRPr lang="en-US"/>
            </a:p>
          </p:txBody>
        </p:sp>
        <p:sp>
          <p:nvSpPr>
            <p:cNvPr id="225" name="Freeform 68"/>
            <p:cNvSpPr>
              <a:spLocks/>
            </p:cNvSpPr>
            <p:nvPr/>
          </p:nvSpPr>
          <p:spPr bwMode="auto">
            <a:xfrm rot="33120447">
              <a:off x="3869" y="1623"/>
              <a:ext cx="129" cy="95"/>
            </a:xfrm>
            <a:custGeom>
              <a:avLst/>
              <a:gdLst/>
              <a:ahLst/>
              <a:cxnLst>
                <a:cxn ang="0">
                  <a:pos x="0" y="35"/>
                </a:cxn>
                <a:cxn ang="0">
                  <a:pos x="28" y="8"/>
                </a:cxn>
                <a:cxn ang="0">
                  <a:pos x="28" y="23"/>
                </a:cxn>
                <a:cxn ang="0">
                  <a:pos x="54" y="0"/>
                </a:cxn>
              </a:cxnLst>
              <a:rect l="0" t="0" r="r" b="b"/>
              <a:pathLst>
                <a:path w="54" h="35">
                  <a:moveTo>
                    <a:pt x="0" y="35"/>
                  </a:moveTo>
                  <a:lnTo>
                    <a:pt x="28" y="8"/>
                  </a:lnTo>
                  <a:lnTo>
                    <a:pt x="28" y="23"/>
                  </a:lnTo>
                  <a:lnTo>
                    <a:pt x="54" y="0"/>
                  </a:lnTo>
                </a:path>
              </a:pathLst>
            </a:custGeom>
            <a:noFill/>
            <a:ln w="12700" cap="flat" cmpd="sng">
              <a:solidFill>
                <a:schemeClr val="tx1"/>
              </a:solidFill>
              <a:prstDash val="solid"/>
              <a:round/>
              <a:headEnd/>
              <a:tailEnd/>
            </a:ln>
            <a:effectLst/>
          </p:spPr>
          <p:txBody>
            <a:bodyPr wrap="none" anchor="ctr"/>
            <a:lstStyle/>
            <a:p>
              <a:endParaRPr lang="en-US"/>
            </a:p>
          </p:txBody>
        </p:sp>
      </p:grpSp>
      <p:sp>
        <p:nvSpPr>
          <p:cNvPr id="226" name="Text Box 31"/>
          <p:cNvSpPr txBox="1">
            <a:spLocks noChangeArrowheads="1"/>
          </p:cNvSpPr>
          <p:nvPr/>
        </p:nvSpPr>
        <p:spPr bwMode="auto">
          <a:xfrm>
            <a:off x="290701" y="5715168"/>
            <a:ext cx="243656" cy="123111"/>
          </a:xfrm>
          <a:prstGeom prst="rect">
            <a:avLst/>
          </a:prstGeom>
          <a:noFill/>
          <a:ln w="12700">
            <a:noFill/>
            <a:miter lim="800000"/>
            <a:headEnd/>
            <a:tailEnd/>
          </a:ln>
          <a:effectLst/>
        </p:spPr>
        <p:txBody>
          <a:bodyPr wrap="none" lIns="0" tIns="0" rIns="0" bIns="0" anchor="ctr" anchorCtr="1">
            <a:spAutoFit/>
          </a:bodyPr>
          <a:lstStyle/>
          <a:p>
            <a:pPr algn="ctr">
              <a:spcBef>
                <a:spcPct val="0"/>
              </a:spcBef>
              <a:buSzTx/>
            </a:pPr>
            <a:r>
              <a:rPr lang="en-US" sz="800" dirty="0" smtClean="0"/>
              <a:t>Dozer</a:t>
            </a:r>
            <a:endParaRPr lang="en-US" sz="800" dirty="0"/>
          </a:p>
        </p:txBody>
      </p:sp>
      <p:sp>
        <p:nvSpPr>
          <p:cNvPr id="227" name="Text Box 35"/>
          <p:cNvSpPr txBox="1">
            <a:spLocks noChangeArrowheads="1"/>
          </p:cNvSpPr>
          <p:nvPr/>
        </p:nvSpPr>
        <p:spPr bwMode="auto">
          <a:xfrm>
            <a:off x="159900" y="6279077"/>
            <a:ext cx="722314" cy="123111"/>
          </a:xfrm>
          <a:prstGeom prst="rect">
            <a:avLst/>
          </a:prstGeom>
          <a:noFill/>
          <a:ln w="12700">
            <a:noFill/>
            <a:miter lim="800000"/>
            <a:headEnd/>
            <a:tailEnd/>
          </a:ln>
          <a:effectLst/>
        </p:spPr>
        <p:txBody>
          <a:bodyPr wrap="none" lIns="0" tIns="0" bIns="0" anchor="ctr" anchorCtr="1">
            <a:spAutoFit/>
          </a:bodyPr>
          <a:lstStyle/>
          <a:p>
            <a:pPr algn="ctr">
              <a:spcBef>
                <a:spcPct val="0"/>
              </a:spcBef>
              <a:buSzTx/>
            </a:pPr>
            <a:r>
              <a:rPr lang="en-US" sz="800" dirty="0"/>
              <a:t>Civilian Vehicle</a:t>
            </a:r>
          </a:p>
        </p:txBody>
      </p:sp>
      <p:sp>
        <p:nvSpPr>
          <p:cNvPr id="228" name="Text Box 70"/>
          <p:cNvSpPr txBox="1">
            <a:spLocks noChangeArrowheads="1"/>
          </p:cNvSpPr>
          <p:nvPr/>
        </p:nvSpPr>
        <p:spPr bwMode="auto">
          <a:xfrm>
            <a:off x="992973" y="6232911"/>
            <a:ext cx="248466" cy="215444"/>
          </a:xfrm>
          <a:prstGeom prst="rect">
            <a:avLst/>
          </a:prstGeom>
          <a:noFill/>
          <a:ln w="12700">
            <a:solidFill>
              <a:schemeClr val="tx1"/>
            </a:solidFill>
            <a:miter lim="800000"/>
            <a:headEnd/>
            <a:tailEnd/>
          </a:ln>
          <a:effectLst/>
        </p:spPr>
        <p:txBody>
          <a:bodyPr wrap="none" lIns="0" tIns="0" rIns="0" bIns="0" anchor="ctr" anchorCtr="1">
            <a:spAutoFit/>
          </a:bodyPr>
          <a:lstStyle/>
          <a:p>
            <a:pPr algn="ctr">
              <a:spcBef>
                <a:spcPct val="0"/>
              </a:spcBef>
              <a:buSzTx/>
            </a:pPr>
            <a:r>
              <a:rPr lang="en-US" sz="1400" b="1"/>
              <a:t>CIV</a:t>
            </a:r>
          </a:p>
        </p:txBody>
      </p:sp>
      <p:sp>
        <p:nvSpPr>
          <p:cNvPr id="229" name="Text Box 209"/>
          <p:cNvSpPr txBox="1">
            <a:spLocks noChangeArrowheads="1"/>
          </p:cNvSpPr>
          <p:nvPr/>
        </p:nvSpPr>
        <p:spPr bwMode="auto">
          <a:xfrm>
            <a:off x="206484" y="6034675"/>
            <a:ext cx="492121" cy="123111"/>
          </a:xfrm>
          <a:prstGeom prst="rect">
            <a:avLst/>
          </a:prstGeom>
          <a:noFill/>
          <a:ln w="12700">
            <a:noFill/>
            <a:miter lim="800000"/>
            <a:headEnd/>
            <a:tailEnd/>
          </a:ln>
          <a:effectLst/>
        </p:spPr>
        <p:txBody>
          <a:bodyPr wrap="none" lIns="0" tIns="0" rIns="0" bIns="0" anchor="ctr" anchorCtr="1">
            <a:spAutoFit/>
          </a:bodyPr>
          <a:lstStyle/>
          <a:p>
            <a:pPr algn="ctr">
              <a:spcBef>
                <a:spcPct val="0"/>
              </a:spcBef>
              <a:buSzTx/>
            </a:pPr>
            <a:r>
              <a:rPr lang="en-US" sz="800" dirty="0" smtClean="0"/>
              <a:t>Earthmover</a:t>
            </a:r>
            <a:endParaRPr lang="en-US" sz="800" dirty="0"/>
          </a:p>
        </p:txBody>
      </p:sp>
      <p:grpSp>
        <p:nvGrpSpPr>
          <p:cNvPr id="230" name="Group 220"/>
          <p:cNvGrpSpPr>
            <a:grpSpLocks/>
          </p:cNvGrpSpPr>
          <p:nvPr/>
        </p:nvGrpSpPr>
        <p:grpSpPr bwMode="auto">
          <a:xfrm>
            <a:off x="1031481" y="5918657"/>
            <a:ext cx="171450" cy="276225"/>
            <a:chOff x="2750" y="446"/>
            <a:chExt cx="144" cy="231"/>
          </a:xfrm>
        </p:grpSpPr>
        <p:sp>
          <p:nvSpPr>
            <p:cNvPr id="231" name="Line 221"/>
            <p:cNvSpPr>
              <a:spLocks noChangeShapeType="1"/>
            </p:cNvSpPr>
            <p:nvPr/>
          </p:nvSpPr>
          <p:spPr bwMode="auto">
            <a:xfrm flipV="1">
              <a:off x="2822" y="447"/>
              <a:ext cx="0" cy="59"/>
            </a:xfrm>
            <a:prstGeom prst="line">
              <a:avLst/>
            </a:prstGeom>
            <a:noFill/>
            <a:ln w="12700">
              <a:solidFill>
                <a:schemeClr val="tx1"/>
              </a:solidFill>
              <a:round/>
              <a:headEnd/>
              <a:tailEnd/>
            </a:ln>
            <a:effectLst/>
          </p:spPr>
          <p:txBody>
            <a:bodyPr wrap="none" anchor="ctr"/>
            <a:lstStyle/>
            <a:p>
              <a:endParaRPr lang="en-US"/>
            </a:p>
          </p:txBody>
        </p:sp>
        <p:sp>
          <p:nvSpPr>
            <p:cNvPr id="232" name="Freeform 222"/>
            <p:cNvSpPr>
              <a:spLocks/>
            </p:cNvSpPr>
            <p:nvPr/>
          </p:nvSpPr>
          <p:spPr bwMode="auto">
            <a:xfrm>
              <a:off x="2750" y="446"/>
              <a:ext cx="144" cy="18"/>
            </a:xfrm>
            <a:custGeom>
              <a:avLst/>
              <a:gdLst/>
              <a:ahLst/>
              <a:cxnLst>
                <a:cxn ang="0">
                  <a:pos x="0" y="18"/>
                </a:cxn>
                <a:cxn ang="0">
                  <a:pos x="15" y="0"/>
                </a:cxn>
                <a:cxn ang="0">
                  <a:pos x="45" y="0"/>
                </a:cxn>
                <a:cxn ang="0">
                  <a:pos x="75" y="0"/>
                </a:cxn>
                <a:cxn ang="0">
                  <a:pos x="89" y="18"/>
                </a:cxn>
              </a:cxnLst>
              <a:rect l="0" t="0" r="r" b="b"/>
              <a:pathLst>
                <a:path w="89" h="18">
                  <a:moveTo>
                    <a:pt x="0" y="18"/>
                  </a:moveTo>
                  <a:lnTo>
                    <a:pt x="15" y="0"/>
                  </a:lnTo>
                  <a:lnTo>
                    <a:pt x="45" y="0"/>
                  </a:lnTo>
                  <a:lnTo>
                    <a:pt x="75" y="0"/>
                  </a:lnTo>
                  <a:lnTo>
                    <a:pt x="89" y="18"/>
                  </a:lnTo>
                </a:path>
              </a:pathLst>
            </a:custGeom>
            <a:noFill/>
            <a:ln w="12700" cap="flat" cmpd="sng">
              <a:solidFill>
                <a:schemeClr val="tx1"/>
              </a:solidFill>
              <a:prstDash val="solid"/>
              <a:round/>
              <a:headEnd type="none" w="med" len="med"/>
              <a:tailEnd type="none" w="med" len="med"/>
            </a:ln>
            <a:effectLst/>
          </p:spPr>
          <p:txBody>
            <a:bodyPr wrap="none" anchor="ctr"/>
            <a:lstStyle/>
            <a:p>
              <a:endParaRPr lang="en-US"/>
            </a:p>
          </p:txBody>
        </p:sp>
        <p:grpSp>
          <p:nvGrpSpPr>
            <p:cNvPr id="233" name="Group 223"/>
            <p:cNvGrpSpPr>
              <a:grpSpLocks/>
            </p:cNvGrpSpPr>
            <p:nvPr/>
          </p:nvGrpSpPr>
          <p:grpSpPr bwMode="auto">
            <a:xfrm>
              <a:off x="2750" y="480"/>
              <a:ext cx="144" cy="197"/>
              <a:chOff x="624" y="240"/>
              <a:chExt cx="144" cy="197"/>
            </a:xfrm>
          </p:grpSpPr>
          <p:sp>
            <p:nvSpPr>
              <p:cNvPr id="234" name="Line 224"/>
              <p:cNvSpPr>
                <a:spLocks noChangeAspect="1" noChangeShapeType="1"/>
              </p:cNvSpPr>
              <p:nvPr/>
            </p:nvSpPr>
            <p:spPr bwMode="auto">
              <a:xfrm>
                <a:off x="624" y="240"/>
                <a:ext cx="0" cy="197"/>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235" name="Line 225"/>
              <p:cNvSpPr>
                <a:spLocks noChangeAspect="1" noChangeShapeType="1"/>
              </p:cNvSpPr>
              <p:nvPr/>
            </p:nvSpPr>
            <p:spPr bwMode="auto">
              <a:xfrm>
                <a:off x="767" y="240"/>
                <a:ext cx="0" cy="197"/>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236" name="Freeform 226"/>
              <p:cNvSpPr>
                <a:spLocks noChangeAspect="1"/>
              </p:cNvSpPr>
              <p:nvPr/>
            </p:nvSpPr>
            <p:spPr bwMode="auto">
              <a:xfrm>
                <a:off x="627" y="410"/>
                <a:ext cx="141" cy="1"/>
              </a:xfrm>
              <a:custGeom>
                <a:avLst/>
                <a:gdLst/>
                <a:ahLst/>
                <a:cxnLst>
                  <a:cxn ang="0">
                    <a:pos x="94" y="0"/>
                  </a:cxn>
                  <a:cxn ang="0">
                    <a:pos x="0" y="0"/>
                  </a:cxn>
                </a:cxnLst>
                <a:rect l="0" t="0" r="r" b="b"/>
                <a:pathLst>
                  <a:path w="94" h="1">
                    <a:moveTo>
                      <a:pt x="94" y="0"/>
                    </a:moveTo>
                    <a:lnTo>
                      <a:pt x="0" y="0"/>
                    </a:lnTo>
                  </a:path>
                </a:pathLst>
              </a:custGeom>
              <a:noFill/>
              <a:ln w="12700" cmpd="sng">
                <a:solidFill>
                  <a:schemeClr val="tx1"/>
                </a:solidFill>
                <a:round/>
                <a:headEnd type="none" w="sm" len="sm"/>
                <a:tailEnd type="none" w="sm" len="sm"/>
              </a:ln>
              <a:effectLst/>
            </p:spPr>
            <p:txBody>
              <a:bodyPr wrap="none" anchor="ctr"/>
              <a:lstStyle/>
              <a:p>
                <a:endParaRPr lang="en-US"/>
              </a:p>
            </p:txBody>
          </p:sp>
          <p:sp>
            <p:nvSpPr>
              <p:cNvPr id="237" name="Line 227"/>
              <p:cNvSpPr>
                <a:spLocks noChangeAspect="1" noChangeShapeType="1"/>
              </p:cNvSpPr>
              <p:nvPr/>
            </p:nvSpPr>
            <p:spPr bwMode="auto">
              <a:xfrm flipH="1" flipV="1">
                <a:off x="626" y="268"/>
                <a:ext cx="142" cy="0"/>
              </a:xfrm>
              <a:prstGeom prst="line">
                <a:avLst/>
              </a:prstGeom>
              <a:noFill/>
              <a:ln w="12700">
                <a:solidFill>
                  <a:schemeClr val="tx1"/>
                </a:solidFill>
                <a:round/>
                <a:headEnd type="none" w="sm" len="sm"/>
                <a:tailEnd type="none" w="sm" len="sm"/>
              </a:ln>
              <a:effectLst/>
            </p:spPr>
            <p:txBody>
              <a:bodyPr wrap="none" anchor="ctr"/>
              <a:lstStyle/>
              <a:p>
                <a:endParaRPr lang="en-US"/>
              </a:p>
            </p:txBody>
          </p:sp>
        </p:grpSp>
      </p:grpSp>
      <p:grpSp>
        <p:nvGrpSpPr>
          <p:cNvPr id="238" name="Group 284"/>
          <p:cNvGrpSpPr>
            <a:grpSpLocks/>
          </p:cNvGrpSpPr>
          <p:nvPr/>
        </p:nvGrpSpPr>
        <p:grpSpPr bwMode="auto">
          <a:xfrm>
            <a:off x="1031481" y="5598181"/>
            <a:ext cx="171450" cy="277812"/>
            <a:chOff x="2475" y="1305"/>
            <a:chExt cx="108" cy="175"/>
          </a:xfrm>
        </p:grpSpPr>
        <p:sp>
          <p:nvSpPr>
            <p:cNvPr id="239" name="Line 285"/>
            <p:cNvSpPr>
              <a:spLocks noChangeShapeType="1"/>
            </p:cNvSpPr>
            <p:nvPr/>
          </p:nvSpPr>
          <p:spPr bwMode="auto">
            <a:xfrm flipV="1">
              <a:off x="2529" y="1307"/>
              <a:ext cx="0" cy="44"/>
            </a:xfrm>
            <a:prstGeom prst="line">
              <a:avLst/>
            </a:prstGeom>
            <a:noFill/>
            <a:ln w="12700">
              <a:solidFill>
                <a:schemeClr val="tx1"/>
              </a:solidFill>
              <a:round/>
              <a:headEnd/>
              <a:tailEnd/>
            </a:ln>
            <a:effectLst/>
          </p:spPr>
          <p:txBody>
            <a:bodyPr wrap="none" anchor="ctr"/>
            <a:lstStyle/>
            <a:p>
              <a:endParaRPr lang="en-US"/>
            </a:p>
          </p:txBody>
        </p:sp>
        <p:grpSp>
          <p:nvGrpSpPr>
            <p:cNvPr id="240" name="Group 286"/>
            <p:cNvGrpSpPr>
              <a:grpSpLocks/>
            </p:cNvGrpSpPr>
            <p:nvPr/>
          </p:nvGrpSpPr>
          <p:grpSpPr bwMode="auto">
            <a:xfrm>
              <a:off x="2475" y="1332"/>
              <a:ext cx="108" cy="148"/>
              <a:chOff x="624" y="240"/>
              <a:chExt cx="144" cy="197"/>
            </a:xfrm>
          </p:grpSpPr>
          <p:sp>
            <p:nvSpPr>
              <p:cNvPr id="242" name="Line 287"/>
              <p:cNvSpPr>
                <a:spLocks noChangeAspect="1" noChangeShapeType="1"/>
              </p:cNvSpPr>
              <p:nvPr/>
            </p:nvSpPr>
            <p:spPr bwMode="auto">
              <a:xfrm>
                <a:off x="624" y="240"/>
                <a:ext cx="0" cy="197"/>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243" name="Line 288"/>
              <p:cNvSpPr>
                <a:spLocks noChangeAspect="1" noChangeShapeType="1"/>
              </p:cNvSpPr>
              <p:nvPr/>
            </p:nvSpPr>
            <p:spPr bwMode="auto">
              <a:xfrm>
                <a:off x="767" y="240"/>
                <a:ext cx="0" cy="197"/>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244" name="Freeform 289"/>
              <p:cNvSpPr>
                <a:spLocks noChangeAspect="1"/>
              </p:cNvSpPr>
              <p:nvPr/>
            </p:nvSpPr>
            <p:spPr bwMode="auto">
              <a:xfrm>
                <a:off x="627" y="410"/>
                <a:ext cx="141" cy="1"/>
              </a:xfrm>
              <a:custGeom>
                <a:avLst/>
                <a:gdLst/>
                <a:ahLst/>
                <a:cxnLst>
                  <a:cxn ang="0">
                    <a:pos x="94" y="0"/>
                  </a:cxn>
                  <a:cxn ang="0">
                    <a:pos x="0" y="0"/>
                  </a:cxn>
                </a:cxnLst>
                <a:rect l="0" t="0" r="r" b="b"/>
                <a:pathLst>
                  <a:path w="94" h="1">
                    <a:moveTo>
                      <a:pt x="94" y="0"/>
                    </a:moveTo>
                    <a:lnTo>
                      <a:pt x="0" y="0"/>
                    </a:lnTo>
                  </a:path>
                </a:pathLst>
              </a:custGeom>
              <a:noFill/>
              <a:ln w="12700" cmpd="sng">
                <a:solidFill>
                  <a:schemeClr val="tx1"/>
                </a:solidFill>
                <a:round/>
                <a:headEnd type="none" w="sm" len="sm"/>
                <a:tailEnd type="none" w="sm" len="sm"/>
              </a:ln>
              <a:effectLst/>
            </p:spPr>
            <p:txBody>
              <a:bodyPr wrap="none" anchor="ctr"/>
              <a:lstStyle/>
              <a:p>
                <a:endParaRPr lang="en-US"/>
              </a:p>
            </p:txBody>
          </p:sp>
          <p:sp>
            <p:nvSpPr>
              <p:cNvPr id="245" name="Line 290"/>
              <p:cNvSpPr>
                <a:spLocks noChangeAspect="1" noChangeShapeType="1"/>
              </p:cNvSpPr>
              <p:nvPr/>
            </p:nvSpPr>
            <p:spPr bwMode="auto">
              <a:xfrm flipH="1" flipV="1">
                <a:off x="626" y="268"/>
                <a:ext cx="142" cy="0"/>
              </a:xfrm>
              <a:prstGeom prst="line">
                <a:avLst/>
              </a:prstGeom>
              <a:noFill/>
              <a:ln w="12700">
                <a:solidFill>
                  <a:schemeClr val="tx1"/>
                </a:solidFill>
                <a:round/>
                <a:headEnd type="none" w="sm" len="sm"/>
                <a:tailEnd type="none" w="sm" len="sm"/>
              </a:ln>
              <a:effectLst/>
            </p:spPr>
            <p:txBody>
              <a:bodyPr wrap="none" anchor="ctr"/>
              <a:lstStyle/>
              <a:p>
                <a:endParaRPr lang="en-US"/>
              </a:p>
            </p:txBody>
          </p:sp>
        </p:grpSp>
        <p:sp>
          <p:nvSpPr>
            <p:cNvPr id="241" name="Line 291"/>
            <p:cNvSpPr>
              <a:spLocks noChangeShapeType="1"/>
            </p:cNvSpPr>
            <p:nvPr/>
          </p:nvSpPr>
          <p:spPr bwMode="auto">
            <a:xfrm>
              <a:off x="2492" y="1305"/>
              <a:ext cx="74" cy="0"/>
            </a:xfrm>
            <a:prstGeom prst="line">
              <a:avLst/>
            </a:prstGeom>
            <a:noFill/>
            <a:ln w="12700">
              <a:solidFill>
                <a:schemeClr val="tx1"/>
              </a:solidFill>
              <a:round/>
              <a:headEnd/>
              <a:tailEnd/>
            </a:ln>
            <a:effectLst/>
          </p:spPr>
          <p:txBody>
            <a:bodyPr wrap="none" anchor="ctr"/>
            <a:lstStyle/>
            <a:p>
              <a:endParaRPr lang="en-US"/>
            </a:p>
          </p:txBody>
        </p:sp>
      </p:grpSp>
      <p:grpSp>
        <p:nvGrpSpPr>
          <p:cNvPr id="296" name="Group 295"/>
          <p:cNvGrpSpPr/>
          <p:nvPr/>
        </p:nvGrpSpPr>
        <p:grpSpPr>
          <a:xfrm>
            <a:off x="1627622" y="2489393"/>
            <a:ext cx="1897205" cy="918758"/>
            <a:chOff x="6245513" y="4322986"/>
            <a:chExt cx="2280039" cy="1104186"/>
          </a:xfrm>
        </p:grpSpPr>
        <p:sp>
          <p:nvSpPr>
            <p:cNvPr id="246" name="Line 505"/>
            <p:cNvSpPr>
              <a:spLocks noChangeAspect="1" noChangeShapeType="1"/>
            </p:cNvSpPr>
            <p:nvPr/>
          </p:nvSpPr>
          <p:spPr bwMode="auto">
            <a:xfrm>
              <a:off x="6523327" y="4600798"/>
              <a:ext cx="0" cy="117476"/>
            </a:xfrm>
            <a:prstGeom prst="line">
              <a:avLst/>
            </a:prstGeom>
            <a:noFill/>
            <a:ln w="28575">
              <a:solidFill>
                <a:srgbClr val="000000"/>
              </a:solidFill>
              <a:round/>
              <a:headEnd type="none" w="sm" len="sm"/>
              <a:tailEnd type="none" w="sm" len="sm"/>
            </a:ln>
            <a:effectLst/>
          </p:spPr>
          <p:txBody>
            <a:bodyPr wrap="none" anchor="ctr"/>
            <a:lstStyle/>
            <a:p>
              <a:endParaRPr lang="en-US"/>
            </a:p>
          </p:txBody>
        </p:sp>
        <p:grpSp>
          <p:nvGrpSpPr>
            <p:cNvPr id="247" name="Group 506"/>
            <p:cNvGrpSpPr>
              <a:grpSpLocks/>
            </p:cNvGrpSpPr>
            <p:nvPr/>
          </p:nvGrpSpPr>
          <p:grpSpPr bwMode="auto">
            <a:xfrm>
              <a:off x="7524971" y="5088517"/>
              <a:ext cx="74612" cy="74612"/>
              <a:chOff x="373" y="1246"/>
              <a:chExt cx="36" cy="37"/>
            </a:xfrm>
          </p:grpSpPr>
          <p:sp>
            <p:nvSpPr>
              <p:cNvPr id="248" name="Line 507"/>
              <p:cNvSpPr>
                <a:spLocks noChangeAspect="1" noChangeShapeType="1"/>
              </p:cNvSpPr>
              <p:nvPr/>
            </p:nvSpPr>
            <p:spPr bwMode="auto">
              <a:xfrm flipH="1">
                <a:off x="373" y="1246"/>
                <a:ext cx="36" cy="37"/>
              </a:xfrm>
              <a:prstGeom prst="line">
                <a:avLst/>
              </a:prstGeom>
              <a:noFill/>
              <a:ln w="25400">
                <a:solidFill>
                  <a:srgbClr val="000000"/>
                </a:solidFill>
                <a:round/>
                <a:headEnd type="none" w="sm" len="sm"/>
                <a:tailEnd type="none" w="sm" len="sm"/>
              </a:ln>
              <a:effectLst/>
            </p:spPr>
            <p:txBody>
              <a:bodyPr wrap="none" anchor="ctr"/>
              <a:lstStyle/>
              <a:p>
                <a:endParaRPr lang="en-US"/>
              </a:p>
            </p:txBody>
          </p:sp>
          <p:sp>
            <p:nvSpPr>
              <p:cNvPr id="249" name="Line 508"/>
              <p:cNvSpPr>
                <a:spLocks noChangeAspect="1" noChangeShapeType="1"/>
              </p:cNvSpPr>
              <p:nvPr/>
            </p:nvSpPr>
            <p:spPr bwMode="auto">
              <a:xfrm>
                <a:off x="373" y="1246"/>
                <a:ext cx="36" cy="37"/>
              </a:xfrm>
              <a:prstGeom prst="line">
                <a:avLst/>
              </a:prstGeom>
              <a:noFill/>
              <a:ln w="25400">
                <a:solidFill>
                  <a:srgbClr val="000000"/>
                </a:solidFill>
                <a:round/>
                <a:headEnd type="none" w="sm" len="sm"/>
                <a:tailEnd type="none" w="sm" len="sm"/>
              </a:ln>
              <a:effectLst/>
            </p:spPr>
            <p:txBody>
              <a:bodyPr wrap="none" anchor="ctr"/>
              <a:lstStyle/>
              <a:p>
                <a:endParaRPr lang="en-US"/>
              </a:p>
            </p:txBody>
          </p:sp>
        </p:grpSp>
        <p:sp>
          <p:nvSpPr>
            <p:cNvPr id="250" name="Rectangle 512"/>
            <p:cNvSpPr>
              <a:spLocks noChangeAspect="1" noChangeArrowheads="1"/>
            </p:cNvSpPr>
            <p:nvPr/>
          </p:nvSpPr>
          <p:spPr bwMode="auto">
            <a:xfrm>
              <a:off x="7821833" y="4798004"/>
              <a:ext cx="633187" cy="123111"/>
            </a:xfrm>
            <a:prstGeom prst="rect">
              <a:avLst/>
            </a:prstGeom>
            <a:noFill/>
            <a:ln w="9525">
              <a:noFill/>
              <a:miter lim="800000"/>
              <a:headEnd/>
              <a:tailEnd/>
            </a:ln>
            <a:effectLst/>
          </p:spPr>
          <p:txBody>
            <a:bodyPr wrap="none" lIns="0" tIns="0" rIns="0" bIns="0">
              <a:spAutoFit/>
            </a:bodyPr>
            <a:lstStyle/>
            <a:p>
              <a:pPr>
                <a:spcBef>
                  <a:spcPct val="0"/>
                </a:spcBef>
                <a:buSzTx/>
              </a:pPr>
              <a:r>
                <a:rPr lang="en-US" sz="800">
                  <a:solidFill>
                    <a:srgbClr val="000000"/>
                  </a:solidFill>
                </a:rPr>
                <a:t> Division/Wing </a:t>
              </a:r>
            </a:p>
          </p:txBody>
        </p:sp>
        <p:sp>
          <p:nvSpPr>
            <p:cNvPr id="251" name="Rectangle 513"/>
            <p:cNvSpPr>
              <a:spLocks noChangeAspect="1" noChangeArrowheads="1"/>
            </p:cNvSpPr>
            <p:nvPr/>
          </p:nvSpPr>
          <p:spPr bwMode="auto">
            <a:xfrm>
              <a:off x="6747163" y="4569048"/>
              <a:ext cx="500137" cy="123111"/>
            </a:xfrm>
            <a:prstGeom prst="rect">
              <a:avLst/>
            </a:prstGeom>
            <a:noFill/>
            <a:ln w="9525">
              <a:noFill/>
              <a:miter lim="800000"/>
              <a:headEnd/>
              <a:tailEnd/>
            </a:ln>
            <a:effectLst/>
          </p:spPr>
          <p:txBody>
            <a:bodyPr wrap="none" lIns="0" tIns="0" rIns="0" bIns="0">
              <a:spAutoFit/>
            </a:bodyPr>
            <a:lstStyle/>
            <a:p>
              <a:pPr>
                <a:spcBef>
                  <a:spcPct val="0"/>
                </a:spcBef>
                <a:buSzTx/>
              </a:pPr>
              <a:r>
                <a:rPr lang="en-US" sz="800" dirty="0" smtClean="0">
                  <a:solidFill>
                    <a:srgbClr val="000000"/>
                  </a:solidFill>
                </a:rPr>
                <a:t>Co/</a:t>
              </a:r>
              <a:r>
                <a:rPr lang="en-US" sz="800" dirty="0" err="1" smtClean="0">
                  <a:solidFill>
                    <a:srgbClr val="000000"/>
                  </a:solidFill>
                </a:rPr>
                <a:t>Btry</a:t>
              </a:r>
              <a:r>
                <a:rPr lang="en-US" sz="800" dirty="0" smtClean="0">
                  <a:solidFill>
                    <a:srgbClr val="000000"/>
                  </a:solidFill>
                </a:rPr>
                <a:t>/</a:t>
              </a:r>
              <a:r>
                <a:rPr lang="en-US" sz="800" dirty="0" err="1" smtClean="0">
                  <a:solidFill>
                    <a:srgbClr val="000000"/>
                  </a:solidFill>
                </a:rPr>
                <a:t>Trp</a:t>
              </a:r>
              <a:endParaRPr lang="en-US" sz="800" dirty="0">
                <a:solidFill>
                  <a:srgbClr val="000000"/>
                </a:solidFill>
              </a:endParaRPr>
            </a:p>
          </p:txBody>
        </p:sp>
        <p:sp>
          <p:nvSpPr>
            <p:cNvPr id="252" name="Rectangle 514"/>
            <p:cNvSpPr>
              <a:spLocks noChangeAspect="1" noChangeArrowheads="1"/>
            </p:cNvSpPr>
            <p:nvPr/>
          </p:nvSpPr>
          <p:spPr bwMode="auto">
            <a:xfrm>
              <a:off x="6747163" y="4322986"/>
              <a:ext cx="565861" cy="123111"/>
            </a:xfrm>
            <a:prstGeom prst="rect">
              <a:avLst/>
            </a:prstGeom>
            <a:noFill/>
            <a:ln w="9525">
              <a:noFill/>
              <a:miter lim="800000"/>
              <a:headEnd/>
              <a:tailEnd/>
            </a:ln>
            <a:effectLst/>
          </p:spPr>
          <p:txBody>
            <a:bodyPr wrap="none" lIns="0" tIns="0" rIns="0" bIns="0">
              <a:spAutoFit/>
            </a:bodyPr>
            <a:lstStyle/>
            <a:p>
              <a:pPr>
                <a:spcBef>
                  <a:spcPct val="0"/>
                </a:spcBef>
                <a:buSzTx/>
              </a:pPr>
              <a:r>
                <a:rPr lang="en-US" sz="800" dirty="0">
                  <a:solidFill>
                    <a:srgbClr val="000000"/>
                  </a:solidFill>
                </a:rPr>
                <a:t>BN/Squadron</a:t>
              </a:r>
            </a:p>
          </p:txBody>
        </p:sp>
        <p:sp>
          <p:nvSpPr>
            <p:cNvPr id="253" name="Rectangle 516"/>
            <p:cNvSpPr>
              <a:spLocks noChangeAspect="1" noChangeArrowheads="1"/>
            </p:cNvSpPr>
            <p:nvPr/>
          </p:nvSpPr>
          <p:spPr bwMode="auto">
            <a:xfrm>
              <a:off x="7821833" y="5042479"/>
              <a:ext cx="363882" cy="123111"/>
            </a:xfrm>
            <a:prstGeom prst="rect">
              <a:avLst/>
            </a:prstGeom>
            <a:noFill/>
            <a:ln w="9525">
              <a:noFill/>
              <a:miter lim="800000"/>
              <a:headEnd/>
              <a:tailEnd/>
            </a:ln>
            <a:effectLst/>
          </p:spPr>
          <p:txBody>
            <a:bodyPr wrap="none" lIns="0" tIns="0" rIns="0" bIns="0">
              <a:spAutoFit/>
            </a:bodyPr>
            <a:lstStyle/>
            <a:p>
              <a:pPr>
                <a:spcBef>
                  <a:spcPct val="0"/>
                </a:spcBef>
                <a:buSzTx/>
              </a:pPr>
              <a:r>
                <a:rPr lang="en-US" sz="800">
                  <a:solidFill>
                    <a:srgbClr val="000000"/>
                  </a:solidFill>
                </a:rPr>
                <a:t> Brigade </a:t>
              </a:r>
            </a:p>
          </p:txBody>
        </p:sp>
        <p:grpSp>
          <p:nvGrpSpPr>
            <p:cNvPr id="254" name="Group 517"/>
            <p:cNvGrpSpPr>
              <a:grpSpLocks noChangeAspect="1"/>
            </p:cNvGrpSpPr>
            <p:nvPr/>
          </p:nvGrpSpPr>
          <p:grpSpPr bwMode="auto">
            <a:xfrm>
              <a:off x="6464588" y="4357911"/>
              <a:ext cx="60325" cy="82550"/>
              <a:chOff x="3195" y="1627"/>
              <a:chExt cx="75" cy="104"/>
            </a:xfrm>
          </p:grpSpPr>
          <p:sp>
            <p:nvSpPr>
              <p:cNvPr id="255" name="Line 518"/>
              <p:cNvSpPr>
                <a:spLocks noChangeAspect="1" noChangeShapeType="1"/>
              </p:cNvSpPr>
              <p:nvPr/>
            </p:nvSpPr>
            <p:spPr bwMode="auto">
              <a:xfrm>
                <a:off x="3195" y="1627"/>
                <a:ext cx="0" cy="104"/>
              </a:xfrm>
              <a:prstGeom prst="line">
                <a:avLst/>
              </a:prstGeom>
              <a:noFill/>
              <a:ln w="28575">
                <a:solidFill>
                  <a:srgbClr val="000000"/>
                </a:solidFill>
                <a:round/>
                <a:headEnd type="none" w="sm" len="sm"/>
                <a:tailEnd type="none" w="sm" len="sm"/>
              </a:ln>
              <a:effectLst/>
            </p:spPr>
            <p:txBody>
              <a:bodyPr wrap="none" anchor="ctr"/>
              <a:lstStyle/>
              <a:p>
                <a:endParaRPr lang="en-US"/>
              </a:p>
            </p:txBody>
          </p:sp>
          <p:sp>
            <p:nvSpPr>
              <p:cNvPr id="256" name="Line 519"/>
              <p:cNvSpPr>
                <a:spLocks noChangeAspect="1" noChangeShapeType="1"/>
              </p:cNvSpPr>
              <p:nvPr/>
            </p:nvSpPr>
            <p:spPr bwMode="auto">
              <a:xfrm>
                <a:off x="3270" y="1627"/>
                <a:ext cx="0" cy="104"/>
              </a:xfrm>
              <a:prstGeom prst="line">
                <a:avLst/>
              </a:prstGeom>
              <a:noFill/>
              <a:ln w="28575">
                <a:solidFill>
                  <a:srgbClr val="000000"/>
                </a:solidFill>
                <a:round/>
                <a:headEnd type="none" w="sm" len="sm"/>
                <a:tailEnd type="none" w="sm" len="sm"/>
              </a:ln>
              <a:effectLst/>
            </p:spPr>
            <p:txBody>
              <a:bodyPr wrap="none" anchor="ctr"/>
              <a:lstStyle/>
              <a:p>
                <a:endParaRPr lang="en-US"/>
              </a:p>
            </p:txBody>
          </p:sp>
        </p:grpSp>
        <p:sp>
          <p:nvSpPr>
            <p:cNvPr id="257" name="Oval 520"/>
            <p:cNvSpPr>
              <a:spLocks noChangeAspect="1" noChangeArrowheads="1"/>
            </p:cNvSpPr>
            <p:nvPr/>
          </p:nvSpPr>
          <p:spPr bwMode="auto">
            <a:xfrm>
              <a:off x="6463001" y="5350098"/>
              <a:ext cx="61912" cy="71438"/>
            </a:xfrm>
            <a:prstGeom prst="ellipse">
              <a:avLst/>
            </a:prstGeom>
            <a:solidFill>
              <a:srgbClr val="000000"/>
            </a:solidFill>
            <a:ln w="28575">
              <a:solidFill>
                <a:srgbClr val="000000"/>
              </a:solidFill>
              <a:round/>
              <a:headEnd/>
              <a:tailEnd/>
            </a:ln>
            <a:effectLst/>
          </p:spPr>
          <p:txBody>
            <a:bodyPr wrap="none" anchor="ctr"/>
            <a:lstStyle/>
            <a:p>
              <a:endParaRPr lang="en-US"/>
            </a:p>
          </p:txBody>
        </p:sp>
        <p:grpSp>
          <p:nvGrpSpPr>
            <p:cNvPr id="258" name="Group 889"/>
            <p:cNvGrpSpPr>
              <a:grpSpLocks/>
            </p:cNvGrpSpPr>
            <p:nvPr/>
          </p:nvGrpSpPr>
          <p:grpSpPr bwMode="auto">
            <a:xfrm>
              <a:off x="6245513" y="4883373"/>
              <a:ext cx="279400" cy="71438"/>
              <a:chOff x="352" y="2058"/>
              <a:chExt cx="176" cy="45"/>
            </a:xfrm>
          </p:grpSpPr>
          <p:sp>
            <p:nvSpPr>
              <p:cNvPr id="259" name="Oval 522"/>
              <p:cNvSpPr>
                <a:spLocks noChangeAspect="1" noChangeArrowheads="1"/>
              </p:cNvSpPr>
              <p:nvPr/>
            </p:nvSpPr>
            <p:spPr bwMode="auto">
              <a:xfrm>
                <a:off x="489" y="2058"/>
                <a:ext cx="39" cy="45"/>
              </a:xfrm>
              <a:prstGeom prst="ellipse">
                <a:avLst/>
              </a:prstGeom>
              <a:solidFill>
                <a:srgbClr val="000000"/>
              </a:solidFill>
              <a:ln w="28575">
                <a:solidFill>
                  <a:srgbClr val="000000"/>
                </a:solidFill>
                <a:round/>
                <a:headEnd/>
                <a:tailEnd/>
              </a:ln>
              <a:effectLst/>
            </p:spPr>
            <p:txBody>
              <a:bodyPr wrap="none" anchor="ctr"/>
              <a:lstStyle/>
              <a:p>
                <a:endParaRPr lang="en-US"/>
              </a:p>
            </p:txBody>
          </p:sp>
          <p:sp>
            <p:nvSpPr>
              <p:cNvPr id="260" name="Oval 523"/>
              <p:cNvSpPr>
                <a:spLocks noChangeAspect="1" noChangeArrowheads="1"/>
              </p:cNvSpPr>
              <p:nvPr/>
            </p:nvSpPr>
            <p:spPr bwMode="auto">
              <a:xfrm>
                <a:off x="420" y="2058"/>
                <a:ext cx="39" cy="45"/>
              </a:xfrm>
              <a:prstGeom prst="ellipse">
                <a:avLst/>
              </a:prstGeom>
              <a:solidFill>
                <a:srgbClr val="000000"/>
              </a:solidFill>
              <a:ln w="28575">
                <a:solidFill>
                  <a:srgbClr val="000000"/>
                </a:solidFill>
                <a:round/>
                <a:headEnd/>
                <a:tailEnd/>
              </a:ln>
              <a:effectLst/>
            </p:spPr>
            <p:txBody>
              <a:bodyPr wrap="none" anchor="ctr"/>
              <a:lstStyle/>
              <a:p>
                <a:endParaRPr lang="en-US"/>
              </a:p>
            </p:txBody>
          </p:sp>
          <p:sp>
            <p:nvSpPr>
              <p:cNvPr id="261" name="Oval 524"/>
              <p:cNvSpPr>
                <a:spLocks noChangeAspect="1" noChangeArrowheads="1"/>
              </p:cNvSpPr>
              <p:nvPr/>
            </p:nvSpPr>
            <p:spPr bwMode="auto">
              <a:xfrm>
                <a:off x="352" y="2058"/>
                <a:ext cx="39" cy="45"/>
              </a:xfrm>
              <a:prstGeom prst="ellipse">
                <a:avLst/>
              </a:prstGeom>
              <a:solidFill>
                <a:srgbClr val="000000"/>
              </a:solidFill>
              <a:ln w="28575">
                <a:solidFill>
                  <a:srgbClr val="000000"/>
                </a:solidFill>
                <a:round/>
                <a:headEnd/>
                <a:tailEnd/>
              </a:ln>
              <a:effectLst/>
            </p:spPr>
            <p:txBody>
              <a:bodyPr wrap="none" anchor="ctr"/>
              <a:lstStyle/>
              <a:p>
                <a:endParaRPr lang="en-US"/>
              </a:p>
            </p:txBody>
          </p:sp>
        </p:grpSp>
        <p:grpSp>
          <p:nvGrpSpPr>
            <p:cNvPr id="262" name="Group 525"/>
            <p:cNvGrpSpPr>
              <a:grpSpLocks noChangeAspect="1"/>
            </p:cNvGrpSpPr>
            <p:nvPr/>
          </p:nvGrpSpPr>
          <p:grpSpPr bwMode="auto">
            <a:xfrm>
              <a:off x="6353463" y="5116736"/>
              <a:ext cx="171450" cy="73025"/>
              <a:chOff x="3095" y="2314"/>
              <a:chExt cx="215" cy="91"/>
            </a:xfrm>
          </p:grpSpPr>
          <p:sp>
            <p:nvSpPr>
              <p:cNvPr id="263" name="Oval 526"/>
              <p:cNvSpPr>
                <a:spLocks noChangeAspect="1" noChangeArrowheads="1"/>
              </p:cNvSpPr>
              <p:nvPr/>
            </p:nvSpPr>
            <p:spPr bwMode="auto">
              <a:xfrm>
                <a:off x="3232" y="2314"/>
                <a:ext cx="78" cy="91"/>
              </a:xfrm>
              <a:prstGeom prst="ellipse">
                <a:avLst/>
              </a:prstGeom>
              <a:solidFill>
                <a:srgbClr val="000000"/>
              </a:solidFill>
              <a:ln w="28575">
                <a:solidFill>
                  <a:srgbClr val="000000"/>
                </a:solidFill>
                <a:round/>
                <a:headEnd/>
                <a:tailEnd/>
              </a:ln>
              <a:effectLst/>
            </p:spPr>
            <p:txBody>
              <a:bodyPr wrap="none" anchor="ctr"/>
              <a:lstStyle/>
              <a:p>
                <a:endParaRPr lang="en-US"/>
              </a:p>
            </p:txBody>
          </p:sp>
          <p:sp>
            <p:nvSpPr>
              <p:cNvPr id="264" name="Oval 527"/>
              <p:cNvSpPr>
                <a:spLocks noChangeAspect="1" noChangeArrowheads="1"/>
              </p:cNvSpPr>
              <p:nvPr/>
            </p:nvSpPr>
            <p:spPr bwMode="auto">
              <a:xfrm>
                <a:off x="3095" y="2314"/>
                <a:ext cx="78" cy="91"/>
              </a:xfrm>
              <a:prstGeom prst="ellipse">
                <a:avLst/>
              </a:prstGeom>
              <a:solidFill>
                <a:srgbClr val="000000"/>
              </a:solidFill>
              <a:ln w="28575">
                <a:solidFill>
                  <a:srgbClr val="000000"/>
                </a:solidFill>
                <a:round/>
                <a:headEnd/>
                <a:tailEnd/>
              </a:ln>
              <a:effectLst/>
            </p:spPr>
            <p:txBody>
              <a:bodyPr wrap="none" anchor="ctr"/>
              <a:lstStyle/>
              <a:p>
                <a:endParaRPr lang="en-US"/>
              </a:p>
            </p:txBody>
          </p:sp>
        </p:grpSp>
        <p:sp>
          <p:nvSpPr>
            <p:cNvPr id="265" name="Rectangle 528"/>
            <p:cNvSpPr>
              <a:spLocks noChangeAspect="1" noChangeArrowheads="1"/>
            </p:cNvSpPr>
            <p:nvPr/>
          </p:nvSpPr>
          <p:spPr bwMode="auto">
            <a:xfrm>
              <a:off x="6747163" y="5304061"/>
              <a:ext cx="259686" cy="123111"/>
            </a:xfrm>
            <a:prstGeom prst="rect">
              <a:avLst/>
            </a:prstGeom>
            <a:noFill/>
            <a:ln w="9525">
              <a:noFill/>
              <a:miter lim="800000"/>
              <a:headEnd/>
              <a:tailEnd/>
            </a:ln>
            <a:effectLst/>
          </p:spPr>
          <p:txBody>
            <a:bodyPr wrap="none" lIns="0" tIns="0" rIns="0" bIns="0">
              <a:spAutoFit/>
            </a:bodyPr>
            <a:lstStyle/>
            <a:p>
              <a:pPr>
                <a:spcBef>
                  <a:spcPct val="0"/>
                </a:spcBef>
                <a:buSzTx/>
              </a:pPr>
              <a:r>
                <a:rPr lang="en-US" sz="800">
                  <a:solidFill>
                    <a:srgbClr val="000000"/>
                  </a:solidFill>
                </a:rPr>
                <a:t>Squad</a:t>
              </a:r>
            </a:p>
          </p:txBody>
        </p:sp>
        <p:sp>
          <p:nvSpPr>
            <p:cNvPr id="266" name="Rectangle 529"/>
            <p:cNvSpPr>
              <a:spLocks noChangeAspect="1" noChangeArrowheads="1"/>
            </p:cNvSpPr>
            <p:nvPr/>
          </p:nvSpPr>
          <p:spPr bwMode="auto">
            <a:xfrm>
              <a:off x="6747163" y="5059586"/>
              <a:ext cx="307777" cy="123111"/>
            </a:xfrm>
            <a:prstGeom prst="rect">
              <a:avLst/>
            </a:prstGeom>
            <a:noFill/>
            <a:ln w="9525">
              <a:noFill/>
              <a:miter lim="800000"/>
              <a:headEnd/>
              <a:tailEnd/>
            </a:ln>
            <a:effectLst/>
          </p:spPr>
          <p:txBody>
            <a:bodyPr wrap="none" lIns="0" tIns="0" rIns="0" bIns="0">
              <a:spAutoFit/>
            </a:bodyPr>
            <a:lstStyle/>
            <a:p>
              <a:pPr>
                <a:spcBef>
                  <a:spcPct val="0"/>
                </a:spcBef>
                <a:buSzTx/>
              </a:pPr>
              <a:r>
                <a:rPr lang="en-US" sz="800">
                  <a:solidFill>
                    <a:srgbClr val="000000"/>
                  </a:solidFill>
                </a:rPr>
                <a:t>Section</a:t>
              </a:r>
            </a:p>
          </p:txBody>
        </p:sp>
        <p:sp>
          <p:nvSpPr>
            <p:cNvPr id="267" name="Rectangle 530"/>
            <p:cNvSpPr>
              <a:spLocks noChangeAspect="1" noChangeArrowheads="1"/>
            </p:cNvSpPr>
            <p:nvPr/>
          </p:nvSpPr>
          <p:spPr bwMode="auto">
            <a:xfrm>
              <a:off x="6747163" y="4813523"/>
              <a:ext cx="347852" cy="123111"/>
            </a:xfrm>
            <a:prstGeom prst="rect">
              <a:avLst/>
            </a:prstGeom>
            <a:noFill/>
            <a:ln w="9525">
              <a:noFill/>
              <a:miter lim="800000"/>
              <a:headEnd/>
              <a:tailEnd/>
            </a:ln>
            <a:effectLst/>
          </p:spPr>
          <p:txBody>
            <a:bodyPr wrap="none" lIns="0" tIns="0" rIns="0" bIns="0">
              <a:spAutoFit/>
            </a:bodyPr>
            <a:lstStyle/>
            <a:p>
              <a:pPr>
                <a:spcBef>
                  <a:spcPct val="0"/>
                </a:spcBef>
                <a:buSzTx/>
              </a:pPr>
              <a:r>
                <a:rPr lang="en-US" sz="800" dirty="0" smtClean="0">
                  <a:solidFill>
                    <a:srgbClr val="000000"/>
                  </a:solidFill>
                </a:rPr>
                <a:t>PLT/DET</a:t>
              </a:r>
              <a:endParaRPr lang="en-US" sz="800" dirty="0">
                <a:solidFill>
                  <a:srgbClr val="000000"/>
                </a:solidFill>
              </a:endParaRPr>
            </a:p>
          </p:txBody>
        </p:sp>
        <p:grpSp>
          <p:nvGrpSpPr>
            <p:cNvPr id="268" name="Group 532"/>
            <p:cNvGrpSpPr>
              <a:grpSpLocks/>
            </p:cNvGrpSpPr>
            <p:nvPr/>
          </p:nvGrpSpPr>
          <p:grpSpPr bwMode="auto">
            <a:xfrm>
              <a:off x="7448771" y="4851979"/>
              <a:ext cx="150812" cy="74613"/>
              <a:chOff x="337" y="1056"/>
              <a:chExt cx="95" cy="47"/>
            </a:xfrm>
          </p:grpSpPr>
          <p:grpSp>
            <p:nvGrpSpPr>
              <p:cNvPr id="269" name="Group 533"/>
              <p:cNvGrpSpPr>
                <a:grpSpLocks/>
              </p:cNvGrpSpPr>
              <p:nvPr/>
            </p:nvGrpSpPr>
            <p:grpSpPr bwMode="auto">
              <a:xfrm>
                <a:off x="337" y="1056"/>
                <a:ext cx="47" cy="47"/>
                <a:chOff x="373" y="1246"/>
                <a:chExt cx="36" cy="37"/>
              </a:xfrm>
            </p:grpSpPr>
            <p:sp>
              <p:nvSpPr>
                <p:cNvPr id="273" name="Line 534"/>
                <p:cNvSpPr>
                  <a:spLocks noChangeAspect="1" noChangeShapeType="1"/>
                </p:cNvSpPr>
                <p:nvPr/>
              </p:nvSpPr>
              <p:spPr bwMode="auto">
                <a:xfrm flipH="1">
                  <a:off x="373" y="1246"/>
                  <a:ext cx="36" cy="37"/>
                </a:xfrm>
                <a:prstGeom prst="line">
                  <a:avLst/>
                </a:prstGeom>
                <a:noFill/>
                <a:ln w="25400">
                  <a:solidFill>
                    <a:srgbClr val="000000"/>
                  </a:solidFill>
                  <a:round/>
                  <a:headEnd type="none" w="sm" len="sm"/>
                  <a:tailEnd type="none" w="sm" len="sm"/>
                </a:ln>
                <a:effectLst/>
              </p:spPr>
              <p:txBody>
                <a:bodyPr wrap="none" anchor="ctr"/>
                <a:lstStyle/>
                <a:p>
                  <a:endParaRPr lang="en-US"/>
                </a:p>
              </p:txBody>
            </p:sp>
            <p:sp>
              <p:nvSpPr>
                <p:cNvPr id="274" name="Line 535"/>
                <p:cNvSpPr>
                  <a:spLocks noChangeAspect="1" noChangeShapeType="1"/>
                </p:cNvSpPr>
                <p:nvPr/>
              </p:nvSpPr>
              <p:spPr bwMode="auto">
                <a:xfrm>
                  <a:off x="373" y="1246"/>
                  <a:ext cx="36" cy="37"/>
                </a:xfrm>
                <a:prstGeom prst="line">
                  <a:avLst/>
                </a:prstGeom>
                <a:noFill/>
                <a:ln w="25400">
                  <a:solidFill>
                    <a:srgbClr val="000000"/>
                  </a:solidFill>
                  <a:round/>
                  <a:headEnd type="none" w="sm" len="sm"/>
                  <a:tailEnd type="none" w="sm" len="sm"/>
                </a:ln>
                <a:effectLst/>
              </p:spPr>
              <p:txBody>
                <a:bodyPr wrap="none" anchor="ctr"/>
                <a:lstStyle/>
                <a:p>
                  <a:endParaRPr lang="en-US"/>
                </a:p>
              </p:txBody>
            </p:sp>
          </p:grpSp>
          <p:grpSp>
            <p:nvGrpSpPr>
              <p:cNvPr id="270" name="Group 536"/>
              <p:cNvGrpSpPr>
                <a:grpSpLocks/>
              </p:cNvGrpSpPr>
              <p:nvPr/>
            </p:nvGrpSpPr>
            <p:grpSpPr bwMode="auto">
              <a:xfrm>
                <a:off x="385" y="1056"/>
                <a:ext cx="47" cy="47"/>
                <a:chOff x="373" y="1246"/>
                <a:chExt cx="36" cy="37"/>
              </a:xfrm>
            </p:grpSpPr>
            <p:sp>
              <p:nvSpPr>
                <p:cNvPr id="271" name="Line 537"/>
                <p:cNvSpPr>
                  <a:spLocks noChangeAspect="1" noChangeShapeType="1"/>
                </p:cNvSpPr>
                <p:nvPr/>
              </p:nvSpPr>
              <p:spPr bwMode="auto">
                <a:xfrm flipH="1">
                  <a:off x="373" y="1246"/>
                  <a:ext cx="36" cy="37"/>
                </a:xfrm>
                <a:prstGeom prst="line">
                  <a:avLst/>
                </a:prstGeom>
                <a:noFill/>
                <a:ln w="25400">
                  <a:solidFill>
                    <a:srgbClr val="000000"/>
                  </a:solidFill>
                  <a:round/>
                  <a:headEnd type="none" w="sm" len="sm"/>
                  <a:tailEnd type="none" w="sm" len="sm"/>
                </a:ln>
                <a:effectLst/>
              </p:spPr>
              <p:txBody>
                <a:bodyPr wrap="none" anchor="ctr"/>
                <a:lstStyle/>
                <a:p>
                  <a:endParaRPr lang="en-US"/>
                </a:p>
              </p:txBody>
            </p:sp>
            <p:sp>
              <p:nvSpPr>
                <p:cNvPr id="272" name="Line 538"/>
                <p:cNvSpPr>
                  <a:spLocks noChangeAspect="1" noChangeShapeType="1"/>
                </p:cNvSpPr>
                <p:nvPr/>
              </p:nvSpPr>
              <p:spPr bwMode="auto">
                <a:xfrm>
                  <a:off x="373" y="1246"/>
                  <a:ext cx="36" cy="37"/>
                </a:xfrm>
                <a:prstGeom prst="line">
                  <a:avLst/>
                </a:prstGeom>
                <a:noFill/>
                <a:ln w="25400">
                  <a:solidFill>
                    <a:srgbClr val="000000"/>
                  </a:solidFill>
                  <a:round/>
                  <a:headEnd type="none" w="sm" len="sm"/>
                  <a:tailEnd type="none" w="sm" len="sm"/>
                </a:ln>
                <a:effectLst/>
              </p:spPr>
              <p:txBody>
                <a:bodyPr wrap="none" anchor="ctr"/>
                <a:lstStyle/>
                <a:p>
                  <a:endParaRPr lang="en-US"/>
                </a:p>
              </p:txBody>
            </p:sp>
          </p:grpSp>
        </p:grpSp>
        <p:grpSp>
          <p:nvGrpSpPr>
            <p:cNvPr id="275" name="Group 539"/>
            <p:cNvGrpSpPr>
              <a:grpSpLocks/>
            </p:cNvGrpSpPr>
            <p:nvPr/>
          </p:nvGrpSpPr>
          <p:grpSpPr bwMode="auto">
            <a:xfrm>
              <a:off x="7374158" y="4615442"/>
              <a:ext cx="225425" cy="76200"/>
              <a:chOff x="289" y="816"/>
              <a:chExt cx="142" cy="48"/>
            </a:xfrm>
          </p:grpSpPr>
          <p:grpSp>
            <p:nvGrpSpPr>
              <p:cNvPr id="276" name="Group 540"/>
              <p:cNvGrpSpPr>
                <a:grpSpLocks/>
              </p:cNvGrpSpPr>
              <p:nvPr/>
            </p:nvGrpSpPr>
            <p:grpSpPr bwMode="auto">
              <a:xfrm>
                <a:off x="289" y="816"/>
                <a:ext cx="47" cy="47"/>
                <a:chOff x="373" y="1246"/>
                <a:chExt cx="36" cy="37"/>
              </a:xfrm>
            </p:grpSpPr>
            <p:sp>
              <p:nvSpPr>
                <p:cNvPr id="283" name="Line 541"/>
                <p:cNvSpPr>
                  <a:spLocks noChangeAspect="1" noChangeShapeType="1"/>
                </p:cNvSpPr>
                <p:nvPr/>
              </p:nvSpPr>
              <p:spPr bwMode="auto">
                <a:xfrm flipH="1">
                  <a:off x="373" y="1246"/>
                  <a:ext cx="36" cy="37"/>
                </a:xfrm>
                <a:prstGeom prst="line">
                  <a:avLst/>
                </a:prstGeom>
                <a:noFill/>
                <a:ln w="25400">
                  <a:solidFill>
                    <a:srgbClr val="000000"/>
                  </a:solidFill>
                  <a:round/>
                  <a:headEnd type="none" w="sm" len="sm"/>
                  <a:tailEnd type="none" w="sm" len="sm"/>
                </a:ln>
                <a:effectLst/>
              </p:spPr>
              <p:txBody>
                <a:bodyPr wrap="none" anchor="ctr"/>
                <a:lstStyle/>
                <a:p>
                  <a:endParaRPr lang="en-US"/>
                </a:p>
              </p:txBody>
            </p:sp>
            <p:sp>
              <p:nvSpPr>
                <p:cNvPr id="284" name="Line 542"/>
                <p:cNvSpPr>
                  <a:spLocks noChangeAspect="1" noChangeShapeType="1"/>
                </p:cNvSpPr>
                <p:nvPr/>
              </p:nvSpPr>
              <p:spPr bwMode="auto">
                <a:xfrm>
                  <a:off x="373" y="1246"/>
                  <a:ext cx="36" cy="37"/>
                </a:xfrm>
                <a:prstGeom prst="line">
                  <a:avLst/>
                </a:prstGeom>
                <a:noFill/>
                <a:ln w="25400">
                  <a:solidFill>
                    <a:srgbClr val="000000"/>
                  </a:solidFill>
                  <a:round/>
                  <a:headEnd type="none" w="sm" len="sm"/>
                  <a:tailEnd type="none" w="sm" len="sm"/>
                </a:ln>
                <a:effectLst/>
              </p:spPr>
              <p:txBody>
                <a:bodyPr wrap="none" anchor="ctr"/>
                <a:lstStyle/>
                <a:p>
                  <a:endParaRPr lang="en-US"/>
                </a:p>
              </p:txBody>
            </p:sp>
          </p:grpSp>
          <p:grpSp>
            <p:nvGrpSpPr>
              <p:cNvPr id="277" name="Group 543"/>
              <p:cNvGrpSpPr>
                <a:grpSpLocks/>
              </p:cNvGrpSpPr>
              <p:nvPr/>
            </p:nvGrpSpPr>
            <p:grpSpPr bwMode="auto">
              <a:xfrm>
                <a:off x="336" y="816"/>
                <a:ext cx="47" cy="47"/>
                <a:chOff x="373" y="1246"/>
                <a:chExt cx="36" cy="37"/>
              </a:xfrm>
            </p:grpSpPr>
            <p:sp>
              <p:nvSpPr>
                <p:cNvPr id="281" name="Line 544"/>
                <p:cNvSpPr>
                  <a:spLocks noChangeAspect="1" noChangeShapeType="1"/>
                </p:cNvSpPr>
                <p:nvPr/>
              </p:nvSpPr>
              <p:spPr bwMode="auto">
                <a:xfrm flipH="1">
                  <a:off x="373" y="1246"/>
                  <a:ext cx="36" cy="37"/>
                </a:xfrm>
                <a:prstGeom prst="line">
                  <a:avLst/>
                </a:prstGeom>
                <a:noFill/>
                <a:ln w="25400">
                  <a:solidFill>
                    <a:srgbClr val="000000"/>
                  </a:solidFill>
                  <a:round/>
                  <a:headEnd type="none" w="sm" len="sm"/>
                  <a:tailEnd type="none" w="sm" len="sm"/>
                </a:ln>
                <a:effectLst/>
              </p:spPr>
              <p:txBody>
                <a:bodyPr wrap="none" anchor="ctr"/>
                <a:lstStyle/>
                <a:p>
                  <a:endParaRPr lang="en-US"/>
                </a:p>
              </p:txBody>
            </p:sp>
            <p:sp>
              <p:nvSpPr>
                <p:cNvPr id="282" name="Line 545"/>
                <p:cNvSpPr>
                  <a:spLocks noChangeAspect="1" noChangeShapeType="1"/>
                </p:cNvSpPr>
                <p:nvPr/>
              </p:nvSpPr>
              <p:spPr bwMode="auto">
                <a:xfrm>
                  <a:off x="373" y="1246"/>
                  <a:ext cx="36" cy="37"/>
                </a:xfrm>
                <a:prstGeom prst="line">
                  <a:avLst/>
                </a:prstGeom>
                <a:noFill/>
                <a:ln w="25400">
                  <a:solidFill>
                    <a:srgbClr val="000000"/>
                  </a:solidFill>
                  <a:round/>
                  <a:headEnd type="none" w="sm" len="sm"/>
                  <a:tailEnd type="none" w="sm" len="sm"/>
                </a:ln>
                <a:effectLst/>
              </p:spPr>
              <p:txBody>
                <a:bodyPr wrap="none" anchor="ctr"/>
                <a:lstStyle/>
                <a:p>
                  <a:endParaRPr lang="en-US"/>
                </a:p>
              </p:txBody>
            </p:sp>
          </p:grpSp>
          <p:grpSp>
            <p:nvGrpSpPr>
              <p:cNvPr id="278" name="Group 546"/>
              <p:cNvGrpSpPr>
                <a:grpSpLocks/>
              </p:cNvGrpSpPr>
              <p:nvPr/>
            </p:nvGrpSpPr>
            <p:grpSpPr bwMode="auto">
              <a:xfrm>
                <a:off x="384" y="817"/>
                <a:ext cx="47" cy="47"/>
                <a:chOff x="373" y="1246"/>
                <a:chExt cx="36" cy="37"/>
              </a:xfrm>
            </p:grpSpPr>
            <p:sp>
              <p:nvSpPr>
                <p:cNvPr id="279" name="Line 547"/>
                <p:cNvSpPr>
                  <a:spLocks noChangeAspect="1" noChangeShapeType="1"/>
                </p:cNvSpPr>
                <p:nvPr/>
              </p:nvSpPr>
              <p:spPr bwMode="auto">
                <a:xfrm flipH="1">
                  <a:off x="373" y="1246"/>
                  <a:ext cx="36" cy="37"/>
                </a:xfrm>
                <a:prstGeom prst="line">
                  <a:avLst/>
                </a:prstGeom>
                <a:noFill/>
                <a:ln w="25400">
                  <a:solidFill>
                    <a:srgbClr val="000000"/>
                  </a:solidFill>
                  <a:round/>
                  <a:headEnd type="none" w="sm" len="sm"/>
                  <a:tailEnd type="none" w="sm" len="sm"/>
                </a:ln>
                <a:effectLst/>
              </p:spPr>
              <p:txBody>
                <a:bodyPr wrap="none" anchor="ctr"/>
                <a:lstStyle/>
                <a:p>
                  <a:endParaRPr lang="en-US"/>
                </a:p>
              </p:txBody>
            </p:sp>
            <p:sp>
              <p:nvSpPr>
                <p:cNvPr id="280" name="Line 548"/>
                <p:cNvSpPr>
                  <a:spLocks noChangeAspect="1" noChangeShapeType="1"/>
                </p:cNvSpPr>
                <p:nvPr/>
              </p:nvSpPr>
              <p:spPr bwMode="auto">
                <a:xfrm>
                  <a:off x="373" y="1246"/>
                  <a:ext cx="36" cy="37"/>
                </a:xfrm>
                <a:prstGeom prst="line">
                  <a:avLst/>
                </a:prstGeom>
                <a:noFill/>
                <a:ln w="25400">
                  <a:solidFill>
                    <a:srgbClr val="000000"/>
                  </a:solidFill>
                  <a:round/>
                  <a:headEnd type="none" w="sm" len="sm"/>
                  <a:tailEnd type="none" w="sm" len="sm"/>
                </a:ln>
                <a:effectLst/>
              </p:spPr>
              <p:txBody>
                <a:bodyPr wrap="none" anchor="ctr"/>
                <a:lstStyle/>
                <a:p>
                  <a:endParaRPr lang="en-US"/>
                </a:p>
              </p:txBody>
            </p:sp>
          </p:grpSp>
        </p:grpSp>
        <p:sp>
          <p:nvSpPr>
            <p:cNvPr id="289" name="Rectangle 764"/>
            <p:cNvSpPr>
              <a:spLocks noChangeAspect="1" noChangeArrowheads="1"/>
            </p:cNvSpPr>
            <p:nvPr/>
          </p:nvSpPr>
          <p:spPr bwMode="auto">
            <a:xfrm>
              <a:off x="7821833" y="4551942"/>
              <a:ext cx="238848" cy="123111"/>
            </a:xfrm>
            <a:prstGeom prst="rect">
              <a:avLst/>
            </a:prstGeom>
            <a:noFill/>
            <a:ln w="9525">
              <a:noFill/>
              <a:miter lim="800000"/>
              <a:headEnd/>
              <a:tailEnd/>
            </a:ln>
            <a:effectLst/>
          </p:spPr>
          <p:txBody>
            <a:bodyPr wrap="none" lIns="0" tIns="0" rIns="0" bIns="0">
              <a:spAutoFit/>
            </a:bodyPr>
            <a:lstStyle/>
            <a:p>
              <a:pPr>
                <a:spcBef>
                  <a:spcPct val="0"/>
                </a:spcBef>
                <a:buSzTx/>
              </a:pPr>
              <a:r>
                <a:rPr lang="en-US" sz="800">
                  <a:solidFill>
                    <a:srgbClr val="000000"/>
                  </a:solidFill>
                </a:rPr>
                <a:t>Corps</a:t>
              </a:r>
            </a:p>
          </p:txBody>
        </p:sp>
        <p:grpSp>
          <p:nvGrpSpPr>
            <p:cNvPr id="290" name="Group 854"/>
            <p:cNvGrpSpPr>
              <a:grpSpLocks/>
            </p:cNvGrpSpPr>
            <p:nvPr/>
          </p:nvGrpSpPr>
          <p:grpSpPr bwMode="auto">
            <a:xfrm>
              <a:off x="7486871" y="5323467"/>
              <a:ext cx="112712" cy="84137"/>
              <a:chOff x="340" y="1392"/>
              <a:chExt cx="71" cy="53"/>
            </a:xfrm>
          </p:grpSpPr>
          <p:sp>
            <p:nvSpPr>
              <p:cNvPr id="291" name="Line 855"/>
              <p:cNvSpPr>
                <a:spLocks noChangeAspect="1" noChangeShapeType="1"/>
              </p:cNvSpPr>
              <p:nvPr/>
            </p:nvSpPr>
            <p:spPr bwMode="auto">
              <a:xfrm>
                <a:off x="340" y="1392"/>
                <a:ext cx="0" cy="52"/>
              </a:xfrm>
              <a:prstGeom prst="line">
                <a:avLst/>
              </a:prstGeom>
              <a:noFill/>
              <a:ln w="28575">
                <a:solidFill>
                  <a:srgbClr val="000000"/>
                </a:solidFill>
                <a:round/>
                <a:headEnd type="none" w="sm" len="sm"/>
                <a:tailEnd type="none" w="sm" len="sm"/>
              </a:ln>
              <a:effectLst/>
            </p:spPr>
            <p:txBody>
              <a:bodyPr wrap="none" anchor="ctr"/>
              <a:lstStyle/>
              <a:p>
                <a:endParaRPr lang="en-US"/>
              </a:p>
            </p:txBody>
          </p:sp>
          <p:sp>
            <p:nvSpPr>
              <p:cNvPr id="292" name="Line 856"/>
              <p:cNvSpPr>
                <a:spLocks noChangeAspect="1" noChangeShapeType="1"/>
              </p:cNvSpPr>
              <p:nvPr/>
            </p:nvSpPr>
            <p:spPr bwMode="auto">
              <a:xfrm>
                <a:off x="411" y="1392"/>
                <a:ext cx="0" cy="53"/>
              </a:xfrm>
              <a:prstGeom prst="line">
                <a:avLst/>
              </a:prstGeom>
              <a:noFill/>
              <a:ln w="28575">
                <a:solidFill>
                  <a:srgbClr val="000000"/>
                </a:solidFill>
                <a:round/>
                <a:headEnd type="none" w="sm" len="sm"/>
                <a:tailEnd type="none" w="sm" len="sm"/>
              </a:ln>
              <a:effectLst/>
            </p:spPr>
            <p:txBody>
              <a:bodyPr wrap="none" anchor="ctr"/>
              <a:lstStyle/>
              <a:p>
                <a:endParaRPr lang="en-US"/>
              </a:p>
            </p:txBody>
          </p:sp>
          <p:sp>
            <p:nvSpPr>
              <p:cNvPr id="293" name="Line 857"/>
              <p:cNvSpPr>
                <a:spLocks noChangeAspect="1" noChangeShapeType="1"/>
              </p:cNvSpPr>
              <p:nvPr/>
            </p:nvSpPr>
            <p:spPr bwMode="auto">
              <a:xfrm>
                <a:off x="376" y="1392"/>
                <a:ext cx="0" cy="52"/>
              </a:xfrm>
              <a:prstGeom prst="line">
                <a:avLst/>
              </a:prstGeom>
              <a:noFill/>
              <a:ln w="28575">
                <a:solidFill>
                  <a:srgbClr val="000000"/>
                </a:solidFill>
                <a:round/>
                <a:headEnd type="none" w="sm" len="sm"/>
                <a:tailEnd type="none" w="sm" len="sm"/>
              </a:ln>
              <a:effectLst/>
            </p:spPr>
            <p:txBody>
              <a:bodyPr wrap="none" anchor="ctr"/>
              <a:lstStyle/>
              <a:p>
                <a:endParaRPr lang="en-US"/>
              </a:p>
            </p:txBody>
          </p:sp>
        </p:grpSp>
        <p:sp>
          <p:nvSpPr>
            <p:cNvPr id="294" name="Rectangle 858"/>
            <p:cNvSpPr>
              <a:spLocks noChangeAspect="1" noChangeArrowheads="1"/>
            </p:cNvSpPr>
            <p:nvPr/>
          </p:nvSpPr>
          <p:spPr bwMode="auto">
            <a:xfrm>
              <a:off x="7821833" y="5288542"/>
              <a:ext cx="703719" cy="123111"/>
            </a:xfrm>
            <a:prstGeom prst="rect">
              <a:avLst/>
            </a:prstGeom>
            <a:noFill/>
            <a:ln w="9525">
              <a:noFill/>
              <a:miter lim="800000"/>
              <a:headEnd/>
              <a:tailEnd/>
            </a:ln>
            <a:effectLst/>
          </p:spPr>
          <p:txBody>
            <a:bodyPr wrap="none" lIns="0" tIns="0" rIns="0" bIns="0">
              <a:spAutoFit/>
            </a:bodyPr>
            <a:lstStyle/>
            <a:p>
              <a:pPr>
                <a:spcBef>
                  <a:spcPct val="0"/>
                </a:spcBef>
                <a:buSzTx/>
              </a:pPr>
              <a:r>
                <a:rPr lang="en-US" sz="800">
                  <a:solidFill>
                    <a:srgbClr val="000000"/>
                  </a:solidFill>
                </a:rPr>
                <a:t>Regiment/Group</a:t>
              </a:r>
            </a:p>
          </p:txBody>
        </p:sp>
      </p:grpSp>
      <p:pic>
        <p:nvPicPr>
          <p:cNvPr id="297" name="Picture 296"/>
          <p:cNvPicPr>
            <a:picLocks noChangeAspect="1"/>
          </p:cNvPicPr>
          <p:nvPr/>
        </p:nvPicPr>
        <p:blipFill rotWithShape="1">
          <a:blip r:embed="rId3">
            <a:extLst>
              <a:ext uri="{28A0092B-C50C-407E-A947-70E740481C1C}">
                <a14:useLocalDpi xmlns:a14="http://schemas.microsoft.com/office/drawing/2010/main" val="0"/>
              </a:ext>
            </a:extLst>
          </a:blip>
          <a:srcRect l="65828"/>
          <a:stretch/>
        </p:blipFill>
        <p:spPr>
          <a:xfrm>
            <a:off x="857776" y="2793728"/>
            <a:ext cx="711395" cy="1175069"/>
          </a:xfrm>
          <a:prstGeom prst="rect">
            <a:avLst/>
          </a:prstGeom>
        </p:spPr>
      </p:pic>
      <p:pic>
        <p:nvPicPr>
          <p:cNvPr id="298" name="Picture 297"/>
          <p:cNvPicPr>
            <a:picLocks noChangeAspect="1"/>
          </p:cNvPicPr>
          <p:nvPr/>
        </p:nvPicPr>
        <p:blipFill rotWithShape="1">
          <a:blip r:embed="rId4">
            <a:extLst>
              <a:ext uri="{28A0092B-C50C-407E-A947-70E740481C1C}">
                <a14:useLocalDpi xmlns:a14="http://schemas.microsoft.com/office/drawing/2010/main" val="0"/>
              </a:ext>
            </a:extLst>
          </a:blip>
          <a:srcRect l="8567" t="23366" r="8365" b="4829"/>
          <a:stretch/>
        </p:blipFill>
        <p:spPr>
          <a:xfrm>
            <a:off x="5181082" y="27690"/>
            <a:ext cx="3755148" cy="5016565"/>
          </a:xfrm>
          <a:prstGeom prst="rect">
            <a:avLst/>
          </a:prstGeom>
        </p:spPr>
      </p:pic>
      <p:pic>
        <p:nvPicPr>
          <p:cNvPr id="299" name="Picture 29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624968" y="5061173"/>
            <a:ext cx="2896723" cy="1536298"/>
          </a:xfrm>
          <a:prstGeom prst="rect">
            <a:avLst/>
          </a:prstGeom>
        </p:spPr>
      </p:pic>
    </p:spTree>
    <p:extLst>
      <p:ext uri="{BB962C8B-B14F-4D97-AF65-F5344CB8AC3E}">
        <p14:creationId xmlns:p14="http://schemas.microsoft.com/office/powerpoint/2010/main" val="23633299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 name="Slide Number Placeholder 2"/>
          <p:cNvSpPr>
            <a:spLocks noGrp="1"/>
          </p:cNvSpPr>
          <p:nvPr>
            <p:ph type="sldNum" sz="quarter" idx="4294967295"/>
          </p:nvPr>
        </p:nvSpPr>
        <p:spPr>
          <a:xfrm>
            <a:off x="-42863" y="6502400"/>
            <a:ext cx="347663" cy="457200"/>
          </a:xfrm>
          <a:prstGeom prst="rect">
            <a:avLst/>
          </a:prstGeom>
        </p:spPr>
        <p:txBody>
          <a:bodyPr/>
          <a:lstStyle/>
          <a:p>
            <a:fld id="{06A9E7CA-B8D8-4D91-A5B5-CE84D22D67E9}" type="slidenum">
              <a:rPr lang="en-US"/>
              <a:pPr/>
              <a:t>3</a:t>
            </a:fld>
            <a:endParaRPr lang="en-US"/>
          </a:p>
        </p:txBody>
      </p:sp>
      <p:sp>
        <p:nvSpPr>
          <p:cNvPr id="150530" name="Rectangle 2"/>
          <p:cNvSpPr>
            <a:spLocks noGrp="1" noChangeArrowheads="1"/>
          </p:cNvSpPr>
          <p:nvPr>
            <p:ph type="title"/>
          </p:nvPr>
        </p:nvSpPr>
        <p:spPr>
          <a:xfrm>
            <a:off x="6858000" y="76200"/>
            <a:ext cx="2133600" cy="381000"/>
          </a:xfrm>
        </p:spPr>
        <p:txBody>
          <a:bodyPr/>
          <a:lstStyle/>
          <a:p>
            <a:r>
              <a:rPr lang="en-US" sz="1600" b="1"/>
              <a:t>Tactical Mission Graphics</a:t>
            </a:r>
          </a:p>
        </p:txBody>
      </p:sp>
      <p:sp>
        <p:nvSpPr>
          <p:cNvPr id="150531" name="Rectangle 3"/>
          <p:cNvSpPr>
            <a:spLocks noChangeArrowheads="1"/>
          </p:cNvSpPr>
          <p:nvPr/>
        </p:nvSpPr>
        <p:spPr bwMode="auto">
          <a:xfrm>
            <a:off x="381000" y="762000"/>
            <a:ext cx="928688" cy="336550"/>
          </a:xfrm>
          <a:prstGeom prst="rect">
            <a:avLst/>
          </a:prstGeom>
          <a:noFill/>
          <a:ln w="9525">
            <a:noFill/>
            <a:miter lim="800000"/>
            <a:headEnd/>
            <a:tailEnd/>
          </a:ln>
          <a:effectLst/>
        </p:spPr>
        <p:txBody>
          <a:bodyPr wrap="none" lIns="92075" tIns="46038" rIns="92075" bIns="46038">
            <a:spAutoFit/>
          </a:bodyPr>
          <a:lstStyle/>
          <a:p>
            <a:pPr>
              <a:spcBef>
                <a:spcPct val="0"/>
              </a:spcBef>
              <a:buSzTx/>
            </a:pPr>
            <a:r>
              <a:rPr lang="en-US" sz="1600">
                <a:solidFill>
                  <a:srgbClr val="000000"/>
                </a:solidFill>
              </a:rPr>
              <a:t>Ambush</a:t>
            </a:r>
          </a:p>
        </p:txBody>
      </p:sp>
      <p:grpSp>
        <p:nvGrpSpPr>
          <p:cNvPr id="150547" name="Group 19"/>
          <p:cNvGrpSpPr>
            <a:grpSpLocks/>
          </p:cNvGrpSpPr>
          <p:nvPr/>
        </p:nvGrpSpPr>
        <p:grpSpPr bwMode="auto">
          <a:xfrm>
            <a:off x="523875" y="76200"/>
            <a:ext cx="695325" cy="609600"/>
            <a:chOff x="330" y="432"/>
            <a:chExt cx="438" cy="576"/>
          </a:xfrm>
        </p:grpSpPr>
        <p:sp>
          <p:nvSpPr>
            <p:cNvPr id="150532" name="Line 4"/>
            <p:cNvSpPr>
              <a:spLocks noChangeShapeType="1"/>
            </p:cNvSpPr>
            <p:nvPr/>
          </p:nvSpPr>
          <p:spPr bwMode="auto">
            <a:xfrm>
              <a:off x="432" y="720"/>
              <a:ext cx="336" cy="0"/>
            </a:xfrm>
            <a:prstGeom prst="line">
              <a:avLst/>
            </a:prstGeom>
            <a:noFill/>
            <a:ln w="12700">
              <a:solidFill>
                <a:schemeClr val="tx1"/>
              </a:solidFill>
              <a:round/>
              <a:headEnd/>
              <a:tailEnd type="stealth" w="lg" len="lg"/>
            </a:ln>
            <a:effectLst/>
          </p:spPr>
          <p:txBody>
            <a:bodyPr wrap="none" anchor="ctr"/>
            <a:lstStyle/>
            <a:p>
              <a:endParaRPr lang="en-US"/>
            </a:p>
          </p:txBody>
        </p:sp>
        <p:sp>
          <p:nvSpPr>
            <p:cNvPr id="150533" name="Freeform 5"/>
            <p:cNvSpPr>
              <a:spLocks/>
            </p:cNvSpPr>
            <p:nvPr/>
          </p:nvSpPr>
          <p:spPr bwMode="auto">
            <a:xfrm>
              <a:off x="432" y="432"/>
              <a:ext cx="96" cy="576"/>
            </a:xfrm>
            <a:custGeom>
              <a:avLst/>
              <a:gdLst/>
              <a:ahLst/>
              <a:cxnLst>
                <a:cxn ang="0">
                  <a:pos x="0" y="0"/>
                </a:cxn>
                <a:cxn ang="0">
                  <a:pos x="144" y="288"/>
                </a:cxn>
                <a:cxn ang="0">
                  <a:pos x="0" y="576"/>
                </a:cxn>
              </a:cxnLst>
              <a:rect l="0" t="0" r="r" b="b"/>
              <a:pathLst>
                <a:path w="144" h="576">
                  <a:moveTo>
                    <a:pt x="0" y="0"/>
                  </a:moveTo>
                  <a:cubicBezTo>
                    <a:pt x="72" y="96"/>
                    <a:pt x="144" y="192"/>
                    <a:pt x="144" y="288"/>
                  </a:cubicBezTo>
                  <a:cubicBezTo>
                    <a:pt x="144" y="384"/>
                    <a:pt x="24" y="528"/>
                    <a:pt x="0" y="576"/>
                  </a:cubicBezTo>
                </a:path>
              </a:pathLst>
            </a:custGeom>
            <a:noFill/>
            <a:ln w="12700" cap="flat" cmpd="sng">
              <a:solidFill>
                <a:schemeClr val="tx1"/>
              </a:solidFill>
              <a:prstDash val="solid"/>
              <a:round/>
              <a:headEnd/>
              <a:tailEnd/>
            </a:ln>
            <a:effectLst/>
          </p:spPr>
          <p:txBody>
            <a:bodyPr wrap="none" anchor="ctr"/>
            <a:lstStyle/>
            <a:p>
              <a:endParaRPr lang="en-US"/>
            </a:p>
          </p:txBody>
        </p:sp>
        <p:sp>
          <p:nvSpPr>
            <p:cNvPr id="150536" name="Line 8"/>
            <p:cNvSpPr>
              <a:spLocks noChangeShapeType="1"/>
            </p:cNvSpPr>
            <p:nvPr/>
          </p:nvSpPr>
          <p:spPr bwMode="auto">
            <a:xfrm flipH="1">
              <a:off x="387" y="864"/>
              <a:ext cx="96" cy="0"/>
            </a:xfrm>
            <a:prstGeom prst="line">
              <a:avLst/>
            </a:prstGeom>
            <a:noFill/>
            <a:ln w="12700">
              <a:solidFill>
                <a:schemeClr val="tx1"/>
              </a:solidFill>
              <a:round/>
              <a:headEnd/>
              <a:tailEnd/>
            </a:ln>
            <a:effectLst/>
          </p:spPr>
          <p:txBody>
            <a:bodyPr wrap="none" anchor="ctr"/>
            <a:lstStyle/>
            <a:p>
              <a:endParaRPr lang="en-US"/>
            </a:p>
          </p:txBody>
        </p:sp>
        <p:sp>
          <p:nvSpPr>
            <p:cNvPr id="150537" name="Line 9"/>
            <p:cNvSpPr>
              <a:spLocks noChangeShapeType="1"/>
            </p:cNvSpPr>
            <p:nvPr/>
          </p:nvSpPr>
          <p:spPr bwMode="auto">
            <a:xfrm flipH="1">
              <a:off x="330" y="999"/>
              <a:ext cx="96" cy="0"/>
            </a:xfrm>
            <a:prstGeom prst="line">
              <a:avLst/>
            </a:prstGeom>
            <a:noFill/>
            <a:ln w="12700">
              <a:solidFill>
                <a:schemeClr val="tx1"/>
              </a:solidFill>
              <a:round/>
              <a:headEnd/>
              <a:tailEnd/>
            </a:ln>
            <a:effectLst/>
          </p:spPr>
          <p:txBody>
            <a:bodyPr wrap="none" anchor="ctr"/>
            <a:lstStyle/>
            <a:p>
              <a:endParaRPr lang="en-US"/>
            </a:p>
          </p:txBody>
        </p:sp>
        <p:sp>
          <p:nvSpPr>
            <p:cNvPr id="150538" name="Line 10"/>
            <p:cNvSpPr>
              <a:spLocks noChangeShapeType="1"/>
            </p:cNvSpPr>
            <p:nvPr/>
          </p:nvSpPr>
          <p:spPr bwMode="auto">
            <a:xfrm flipH="1">
              <a:off x="399" y="579"/>
              <a:ext cx="96" cy="0"/>
            </a:xfrm>
            <a:prstGeom prst="line">
              <a:avLst/>
            </a:prstGeom>
            <a:noFill/>
            <a:ln w="12700">
              <a:solidFill>
                <a:schemeClr val="tx1"/>
              </a:solidFill>
              <a:round/>
              <a:headEnd/>
              <a:tailEnd/>
            </a:ln>
            <a:effectLst/>
          </p:spPr>
          <p:txBody>
            <a:bodyPr wrap="none" anchor="ctr"/>
            <a:lstStyle/>
            <a:p>
              <a:endParaRPr lang="en-US"/>
            </a:p>
          </p:txBody>
        </p:sp>
        <p:sp>
          <p:nvSpPr>
            <p:cNvPr id="150539" name="Line 11"/>
            <p:cNvSpPr>
              <a:spLocks noChangeShapeType="1"/>
            </p:cNvSpPr>
            <p:nvPr/>
          </p:nvSpPr>
          <p:spPr bwMode="auto">
            <a:xfrm flipH="1">
              <a:off x="330" y="438"/>
              <a:ext cx="96" cy="0"/>
            </a:xfrm>
            <a:prstGeom prst="line">
              <a:avLst/>
            </a:prstGeom>
            <a:noFill/>
            <a:ln w="12700">
              <a:solidFill>
                <a:schemeClr val="tx1"/>
              </a:solidFill>
              <a:round/>
              <a:headEnd/>
              <a:tailEnd/>
            </a:ln>
            <a:effectLst/>
          </p:spPr>
          <p:txBody>
            <a:bodyPr wrap="none" anchor="ctr"/>
            <a:lstStyle/>
            <a:p>
              <a:endParaRPr lang="en-US"/>
            </a:p>
          </p:txBody>
        </p:sp>
      </p:grpSp>
      <p:sp>
        <p:nvSpPr>
          <p:cNvPr id="150542" name="Rectangle 14"/>
          <p:cNvSpPr>
            <a:spLocks noChangeArrowheads="1"/>
          </p:cNvSpPr>
          <p:nvPr/>
        </p:nvSpPr>
        <p:spPr bwMode="auto">
          <a:xfrm>
            <a:off x="5334000" y="762000"/>
            <a:ext cx="1573213" cy="336550"/>
          </a:xfrm>
          <a:prstGeom prst="rect">
            <a:avLst/>
          </a:prstGeom>
          <a:noFill/>
          <a:ln w="9525">
            <a:noFill/>
            <a:miter lim="800000"/>
            <a:headEnd/>
            <a:tailEnd/>
          </a:ln>
          <a:effectLst/>
        </p:spPr>
        <p:txBody>
          <a:bodyPr wrap="none" lIns="92075" tIns="46038" rIns="92075" bIns="46038">
            <a:spAutoFit/>
          </a:bodyPr>
          <a:lstStyle/>
          <a:p>
            <a:pPr>
              <a:spcBef>
                <a:spcPct val="0"/>
              </a:spcBef>
              <a:buSzTx/>
            </a:pPr>
            <a:r>
              <a:rPr lang="en-US" sz="1600">
                <a:solidFill>
                  <a:srgbClr val="000000"/>
                </a:solidFill>
              </a:rPr>
              <a:t>Support by Fire</a:t>
            </a:r>
          </a:p>
        </p:txBody>
      </p:sp>
      <p:grpSp>
        <p:nvGrpSpPr>
          <p:cNvPr id="150545" name="Group 17"/>
          <p:cNvGrpSpPr>
            <a:grpSpLocks/>
          </p:cNvGrpSpPr>
          <p:nvPr/>
        </p:nvGrpSpPr>
        <p:grpSpPr bwMode="auto">
          <a:xfrm>
            <a:off x="304800" y="2133600"/>
            <a:ext cx="457200" cy="533400"/>
            <a:chOff x="336" y="2016"/>
            <a:chExt cx="288" cy="432"/>
          </a:xfrm>
        </p:grpSpPr>
        <p:sp>
          <p:nvSpPr>
            <p:cNvPr id="150543" name="Line 15"/>
            <p:cNvSpPr>
              <a:spLocks noChangeShapeType="1"/>
            </p:cNvSpPr>
            <p:nvPr/>
          </p:nvSpPr>
          <p:spPr bwMode="auto">
            <a:xfrm>
              <a:off x="336" y="2208"/>
              <a:ext cx="288" cy="0"/>
            </a:xfrm>
            <a:prstGeom prst="line">
              <a:avLst/>
            </a:prstGeom>
            <a:noFill/>
            <a:ln w="12700">
              <a:solidFill>
                <a:schemeClr val="tx1"/>
              </a:solidFill>
              <a:round/>
              <a:headEnd/>
              <a:tailEnd/>
            </a:ln>
            <a:effectLst/>
          </p:spPr>
          <p:txBody>
            <a:bodyPr wrap="none" anchor="ctr"/>
            <a:lstStyle/>
            <a:p>
              <a:endParaRPr lang="en-US"/>
            </a:p>
          </p:txBody>
        </p:sp>
        <p:sp>
          <p:nvSpPr>
            <p:cNvPr id="150544" name="Line 16"/>
            <p:cNvSpPr>
              <a:spLocks noChangeShapeType="1"/>
            </p:cNvSpPr>
            <p:nvPr/>
          </p:nvSpPr>
          <p:spPr bwMode="auto">
            <a:xfrm>
              <a:off x="624" y="2016"/>
              <a:ext cx="0" cy="432"/>
            </a:xfrm>
            <a:prstGeom prst="line">
              <a:avLst/>
            </a:prstGeom>
            <a:noFill/>
            <a:ln w="12700">
              <a:solidFill>
                <a:schemeClr val="tx1"/>
              </a:solidFill>
              <a:round/>
              <a:headEnd/>
              <a:tailEnd/>
            </a:ln>
            <a:effectLst/>
          </p:spPr>
          <p:txBody>
            <a:bodyPr wrap="none" anchor="ctr"/>
            <a:lstStyle/>
            <a:p>
              <a:endParaRPr lang="en-US"/>
            </a:p>
          </p:txBody>
        </p:sp>
      </p:grpSp>
      <p:sp>
        <p:nvSpPr>
          <p:cNvPr id="150548" name="Rectangle 20"/>
          <p:cNvSpPr>
            <a:spLocks noChangeArrowheads="1"/>
          </p:cNvSpPr>
          <p:nvPr/>
        </p:nvSpPr>
        <p:spPr bwMode="auto">
          <a:xfrm>
            <a:off x="387350" y="2667000"/>
            <a:ext cx="679450" cy="336550"/>
          </a:xfrm>
          <a:prstGeom prst="rect">
            <a:avLst/>
          </a:prstGeom>
          <a:noFill/>
          <a:ln w="9525">
            <a:noFill/>
            <a:miter lim="800000"/>
            <a:headEnd/>
            <a:tailEnd/>
          </a:ln>
          <a:effectLst/>
        </p:spPr>
        <p:txBody>
          <a:bodyPr wrap="none" lIns="92075" tIns="46038" rIns="92075" bIns="46038">
            <a:spAutoFit/>
          </a:bodyPr>
          <a:lstStyle/>
          <a:p>
            <a:pPr>
              <a:spcBef>
                <a:spcPct val="0"/>
              </a:spcBef>
              <a:buSzTx/>
            </a:pPr>
            <a:r>
              <a:rPr lang="en-US" sz="1600">
                <a:solidFill>
                  <a:srgbClr val="000000"/>
                </a:solidFill>
              </a:rPr>
              <a:t>Block</a:t>
            </a:r>
          </a:p>
        </p:txBody>
      </p:sp>
      <p:grpSp>
        <p:nvGrpSpPr>
          <p:cNvPr id="150553" name="Group 25"/>
          <p:cNvGrpSpPr>
            <a:grpSpLocks/>
          </p:cNvGrpSpPr>
          <p:nvPr/>
        </p:nvGrpSpPr>
        <p:grpSpPr bwMode="auto">
          <a:xfrm>
            <a:off x="228600" y="3124200"/>
            <a:ext cx="609600" cy="457200"/>
            <a:chOff x="432" y="2688"/>
            <a:chExt cx="384" cy="288"/>
          </a:xfrm>
        </p:grpSpPr>
        <p:sp>
          <p:nvSpPr>
            <p:cNvPr id="150549" name="Freeform 21"/>
            <p:cNvSpPr>
              <a:spLocks/>
            </p:cNvSpPr>
            <p:nvPr/>
          </p:nvSpPr>
          <p:spPr bwMode="auto">
            <a:xfrm>
              <a:off x="432" y="2736"/>
              <a:ext cx="336" cy="192"/>
            </a:xfrm>
            <a:custGeom>
              <a:avLst/>
              <a:gdLst/>
              <a:ahLst/>
              <a:cxnLst>
                <a:cxn ang="0">
                  <a:pos x="432" y="0"/>
                </a:cxn>
                <a:cxn ang="0">
                  <a:pos x="0" y="0"/>
                </a:cxn>
                <a:cxn ang="0">
                  <a:pos x="0" y="192"/>
                </a:cxn>
                <a:cxn ang="0">
                  <a:pos x="432" y="192"/>
                </a:cxn>
              </a:cxnLst>
              <a:rect l="0" t="0" r="r" b="b"/>
              <a:pathLst>
                <a:path w="432" h="192">
                  <a:moveTo>
                    <a:pt x="432" y="0"/>
                  </a:moveTo>
                  <a:lnTo>
                    <a:pt x="0" y="0"/>
                  </a:lnTo>
                  <a:lnTo>
                    <a:pt x="0" y="192"/>
                  </a:lnTo>
                  <a:lnTo>
                    <a:pt x="432" y="192"/>
                  </a:lnTo>
                </a:path>
              </a:pathLst>
            </a:custGeom>
            <a:noFill/>
            <a:ln w="12700" cap="flat" cmpd="sng">
              <a:solidFill>
                <a:schemeClr val="tx1"/>
              </a:solidFill>
              <a:prstDash val="solid"/>
              <a:round/>
              <a:headEnd/>
              <a:tailEnd/>
            </a:ln>
            <a:effectLst/>
          </p:spPr>
          <p:txBody>
            <a:bodyPr wrap="none" anchor="ctr"/>
            <a:lstStyle/>
            <a:p>
              <a:endParaRPr lang="en-US"/>
            </a:p>
          </p:txBody>
        </p:sp>
        <p:sp>
          <p:nvSpPr>
            <p:cNvPr id="150551" name="Line 23"/>
            <p:cNvSpPr>
              <a:spLocks noChangeShapeType="1"/>
            </p:cNvSpPr>
            <p:nvPr/>
          </p:nvSpPr>
          <p:spPr bwMode="auto">
            <a:xfrm flipV="1">
              <a:off x="720" y="2880"/>
              <a:ext cx="96" cy="96"/>
            </a:xfrm>
            <a:prstGeom prst="line">
              <a:avLst/>
            </a:prstGeom>
            <a:noFill/>
            <a:ln w="12700">
              <a:solidFill>
                <a:schemeClr val="tx1"/>
              </a:solidFill>
              <a:round/>
              <a:headEnd/>
              <a:tailEnd/>
            </a:ln>
            <a:effectLst/>
          </p:spPr>
          <p:txBody>
            <a:bodyPr wrap="none" anchor="ctr"/>
            <a:lstStyle/>
            <a:p>
              <a:endParaRPr lang="en-US"/>
            </a:p>
          </p:txBody>
        </p:sp>
        <p:sp>
          <p:nvSpPr>
            <p:cNvPr id="150552" name="Line 24"/>
            <p:cNvSpPr>
              <a:spLocks noChangeShapeType="1"/>
            </p:cNvSpPr>
            <p:nvPr/>
          </p:nvSpPr>
          <p:spPr bwMode="auto">
            <a:xfrm>
              <a:off x="720" y="2688"/>
              <a:ext cx="96" cy="96"/>
            </a:xfrm>
            <a:prstGeom prst="line">
              <a:avLst/>
            </a:prstGeom>
            <a:noFill/>
            <a:ln w="12700">
              <a:solidFill>
                <a:schemeClr val="tx1"/>
              </a:solidFill>
              <a:round/>
              <a:headEnd/>
              <a:tailEnd/>
            </a:ln>
            <a:effectLst/>
          </p:spPr>
          <p:txBody>
            <a:bodyPr wrap="none" anchor="ctr"/>
            <a:lstStyle/>
            <a:p>
              <a:endParaRPr lang="en-US"/>
            </a:p>
          </p:txBody>
        </p:sp>
      </p:grpSp>
      <p:sp>
        <p:nvSpPr>
          <p:cNvPr id="150554" name="Rectangle 26"/>
          <p:cNvSpPr>
            <a:spLocks noChangeArrowheads="1"/>
          </p:cNvSpPr>
          <p:nvPr/>
        </p:nvSpPr>
        <p:spPr bwMode="auto">
          <a:xfrm>
            <a:off x="304800" y="6019800"/>
            <a:ext cx="668338" cy="336550"/>
          </a:xfrm>
          <a:prstGeom prst="rect">
            <a:avLst/>
          </a:prstGeom>
          <a:noFill/>
          <a:ln w="9525">
            <a:noFill/>
            <a:miter lim="800000"/>
            <a:headEnd/>
            <a:tailEnd/>
          </a:ln>
          <a:effectLst/>
        </p:spPr>
        <p:txBody>
          <a:bodyPr wrap="none" lIns="92075" tIns="46038" rIns="92075" bIns="46038">
            <a:spAutoFit/>
          </a:bodyPr>
          <a:lstStyle/>
          <a:p>
            <a:pPr>
              <a:spcBef>
                <a:spcPct val="0"/>
              </a:spcBef>
              <a:buSzTx/>
            </a:pPr>
            <a:r>
              <a:rPr lang="en-US" sz="1600">
                <a:solidFill>
                  <a:srgbClr val="000000"/>
                </a:solidFill>
              </a:rPr>
              <a:t>Clear</a:t>
            </a:r>
          </a:p>
        </p:txBody>
      </p:sp>
      <p:sp>
        <p:nvSpPr>
          <p:cNvPr id="150555" name="Rectangle 27"/>
          <p:cNvSpPr>
            <a:spLocks noChangeArrowheads="1"/>
          </p:cNvSpPr>
          <p:nvPr/>
        </p:nvSpPr>
        <p:spPr bwMode="auto">
          <a:xfrm>
            <a:off x="228600" y="5105400"/>
            <a:ext cx="971550" cy="336550"/>
          </a:xfrm>
          <a:prstGeom prst="rect">
            <a:avLst/>
          </a:prstGeom>
          <a:noFill/>
          <a:ln w="9525">
            <a:noFill/>
            <a:miter lim="800000"/>
            <a:headEnd/>
            <a:tailEnd/>
          </a:ln>
          <a:effectLst/>
        </p:spPr>
        <p:txBody>
          <a:bodyPr wrap="none" lIns="92075" tIns="46038" rIns="92075" bIns="46038">
            <a:spAutoFit/>
          </a:bodyPr>
          <a:lstStyle/>
          <a:p>
            <a:pPr>
              <a:spcBef>
                <a:spcPct val="0"/>
              </a:spcBef>
              <a:buSzTx/>
            </a:pPr>
            <a:r>
              <a:rPr lang="en-US" sz="1600">
                <a:solidFill>
                  <a:srgbClr val="000000"/>
                </a:solidFill>
              </a:rPr>
              <a:t>Canalize</a:t>
            </a:r>
          </a:p>
        </p:txBody>
      </p:sp>
      <p:sp>
        <p:nvSpPr>
          <p:cNvPr id="150556" name="Rectangle 28"/>
          <p:cNvSpPr>
            <a:spLocks noChangeArrowheads="1"/>
          </p:cNvSpPr>
          <p:nvPr/>
        </p:nvSpPr>
        <p:spPr bwMode="auto">
          <a:xfrm>
            <a:off x="304800" y="4267200"/>
            <a:ext cx="849313" cy="336550"/>
          </a:xfrm>
          <a:prstGeom prst="rect">
            <a:avLst/>
          </a:prstGeom>
          <a:noFill/>
          <a:ln w="9525">
            <a:noFill/>
            <a:miter lim="800000"/>
            <a:headEnd/>
            <a:tailEnd/>
          </a:ln>
          <a:effectLst/>
        </p:spPr>
        <p:txBody>
          <a:bodyPr wrap="none" lIns="92075" tIns="46038" rIns="92075" bIns="46038">
            <a:spAutoFit/>
          </a:bodyPr>
          <a:lstStyle/>
          <a:p>
            <a:pPr>
              <a:spcBef>
                <a:spcPct val="0"/>
              </a:spcBef>
              <a:buSzTx/>
            </a:pPr>
            <a:r>
              <a:rPr lang="en-US" sz="1600">
                <a:solidFill>
                  <a:srgbClr val="000000"/>
                </a:solidFill>
              </a:rPr>
              <a:t>Bypass</a:t>
            </a:r>
          </a:p>
        </p:txBody>
      </p:sp>
      <p:sp>
        <p:nvSpPr>
          <p:cNvPr id="150557" name="Rectangle 29"/>
          <p:cNvSpPr>
            <a:spLocks noChangeArrowheads="1"/>
          </p:cNvSpPr>
          <p:nvPr/>
        </p:nvSpPr>
        <p:spPr bwMode="auto">
          <a:xfrm>
            <a:off x="228600" y="3505200"/>
            <a:ext cx="827088" cy="336550"/>
          </a:xfrm>
          <a:prstGeom prst="rect">
            <a:avLst/>
          </a:prstGeom>
          <a:noFill/>
          <a:ln w="9525">
            <a:noFill/>
            <a:miter lim="800000"/>
            <a:headEnd/>
            <a:tailEnd/>
          </a:ln>
          <a:effectLst/>
        </p:spPr>
        <p:txBody>
          <a:bodyPr wrap="none" lIns="92075" tIns="46038" rIns="92075" bIns="46038">
            <a:spAutoFit/>
          </a:bodyPr>
          <a:lstStyle/>
          <a:p>
            <a:pPr>
              <a:spcBef>
                <a:spcPct val="0"/>
              </a:spcBef>
              <a:buSzTx/>
            </a:pPr>
            <a:r>
              <a:rPr lang="en-US" sz="1600">
                <a:solidFill>
                  <a:srgbClr val="000000"/>
                </a:solidFill>
              </a:rPr>
              <a:t>Breach</a:t>
            </a:r>
          </a:p>
        </p:txBody>
      </p:sp>
      <p:sp>
        <p:nvSpPr>
          <p:cNvPr id="150558" name="Freeform 30"/>
          <p:cNvSpPr>
            <a:spLocks/>
          </p:cNvSpPr>
          <p:nvPr/>
        </p:nvSpPr>
        <p:spPr bwMode="auto">
          <a:xfrm>
            <a:off x="228600" y="3962400"/>
            <a:ext cx="533400" cy="304800"/>
          </a:xfrm>
          <a:custGeom>
            <a:avLst/>
            <a:gdLst/>
            <a:ahLst/>
            <a:cxnLst>
              <a:cxn ang="0">
                <a:pos x="336" y="0"/>
              </a:cxn>
              <a:cxn ang="0">
                <a:pos x="0" y="0"/>
              </a:cxn>
              <a:cxn ang="0">
                <a:pos x="0" y="192"/>
              </a:cxn>
              <a:cxn ang="0">
                <a:pos x="336" y="192"/>
              </a:cxn>
            </a:cxnLst>
            <a:rect l="0" t="0" r="r" b="b"/>
            <a:pathLst>
              <a:path w="336" h="192">
                <a:moveTo>
                  <a:pt x="336" y="0"/>
                </a:moveTo>
                <a:lnTo>
                  <a:pt x="0" y="0"/>
                </a:lnTo>
                <a:lnTo>
                  <a:pt x="0" y="192"/>
                </a:lnTo>
                <a:lnTo>
                  <a:pt x="336" y="192"/>
                </a:lnTo>
              </a:path>
            </a:pathLst>
          </a:custGeom>
          <a:noFill/>
          <a:ln w="12700" cap="flat" cmpd="sng">
            <a:solidFill>
              <a:schemeClr val="tx1"/>
            </a:solidFill>
            <a:prstDash val="solid"/>
            <a:round/>
            <a:headEnd type="stealth" w="lg" len="lg"/>
            <a:tailEnd type="stealth" w="lg" len="lg"/>
          </a:ln>
          <a:effectLst/>
        </p:spPr>
        <p:txBody>
          <a:bodyPr wrap="none" anchor="ctr"/>
          <a:lstStyle/>
          <a:p>
            <a:endParaRPr lang="en-US"/>
          </a:p>
        </p:txBody>
      </p:sp>
      <p:grpSp>
        <p:nvGrpSpPr>
          <p:cNvPr id="150563" name="Group 35"/>
          <p:cNvGrpSpPr>
            <a:grpSpLocks/>
          </p:cNvGrpSpPr>
          <p:nvPr/>
        </p:nvGrpSpPr>
        <p:grpSpPr bwMode="auto">
          <a:xfrm>
            <a:off x="228600" y="4648200"/>
            <a:ext cx="609600" cy="457200"/>
            <a:chOff x="432" y="3744"/>
            <a:chExt cx="384" cy="288"/>
          </a:xfrm>
        </p:grpSpPr>
        <p:sp>
          <p:nvSpPr>
            <p:cNvPr id="150560" name="Freeform 32"/>
            <p:cNvSpPr>
              <a:spLocks/>
            </p:cNvSpPr>
            <p:nvPr/>
          </p:nvSpPr>
          <p:spPr bwMode="auto">
            <a:xfrm>
              <a:off x="432" y="3792"/>
              <a:ext cx="336" cy="192"/>
            </a:xfrm>
            <a:custGeom>
              <a:avLst/>
              <a:gdLst/>
              <a:ahLst/>
              <a:cxnLst>
                <a:cxn ang="0">
                  <a:pos x="432" y="0"/>
                </a:cxn>
                <a:cxn ang="0">
                  <a:pos x="0" y="0"/>
                </a:cxn>
                <a:cxn ang="0">
                  <a:pos x="0" y="192"/>
                </a:cxn>
                <a:cxn ang="0">
                  <a:pos x="432" y="192"/>
                </a:cxn>
              </a:cxnLst>
              <a:rect l="0" t="0" r="r" b="b"/>
              <a:pathLst>
                <a:path w="432" h="192">
                  <a:moveTo>
                    <a:pt x="432" y="0"/>
                  </a:moveTo>
                  <a:lnTo>
                    <a:pt x="0" y="0"/>
                  </a:lnTo>
                  <a:lnTo>
                    <a:pt x="0" y="192"/>
                  </a:lnTo>
                  <a:lnTo>
                    <a:pt x="432" y="192"/>
                  </a:lnTo>
                </a:path>
              </a:pathLst>
            </a:custGeom>
            <a:noFill/>
            <a:ln w="12700" cap="flat" cmpd="sng">
              <a:solidFill>
                <a:schemeClr val="tx1"/>
              </a:solidFill>
              <a:prstDash val="solid"/>
              <a:round/>
              <a:headEnd/>
              <a:tailEnd/>
            </a:ln>
            <a:effectLst/>
          </p:spPr>
          <p:txBody>
            <a:bodyPr wrap="none" anchor="ctr"/>
            <a:lstStyle/>
            <a:p>
              <a:endParaRPr lang="en-US"/>
            </a:p>
          </p:txBody>
        </p:sp>
        <p:sp>
          <p:nvSpPr>
            <p:cNvPr id="150561" name="Line 33"/>
            <p:cNvSpPr>
              <a:spLocks noChangeShapeType="1"/>
            </p:cNvSpPr>
            <p:nvPr/>
          </p:nvSpPr>
          <p:spPr bwMode="auto">
            <a:xfrm>
              <a:off x="720" y="3936"/>
              <a:ext cx="96" cy="96"/>
            </a:xfrm>
            <a:prstGeom prst="line">
              <a:avLst/>
            </a:prstGeom>
            <a:noFill/>
            <a:ln w="12700">
              <a:solidFill>
                <a:schemeClr val="tx1"/>
              </a:solidFill>
              <a:round/>
              <a:headEnd/>
              <a:tailEnd/>
            </a:ln>
            <a:effectLst/>
          </p:spPr>
          <p:txBody>
            <a:bodyPr wrap="none" anchor="ctr"/>
            <a:lstStyle/>
            <a:p>
              <a:endParaRPr lang="en-US"/>
            </a:p>
          </p:txBody>
        </p:sp>
        <p:sp>
          <p:nvSpPr>
            <p:cNvPr id="150562" name="Line 34"/>
            <p:cNvSpPr>
              <a:spLocks noChangeShapeType="1"/>
            </p:cNvSpPr>
            <p:nvPr/>
          </p:nvSpPr>
          <p:spPr bwMode="auto">
            <a:xfrm flipV="1">
              <a:off x="720" y="3744"/>
              <a:ext cx="96" cy="96"/>
            </a:xfrm>
            <a:prstGeom prst="line">
              <a:avLst/>
            </a:prstGeom>
            <a:noFill/>
            <a:ln w="12700">
              <a:solidFill>
                <a:schemeClr val="tx1"/>
              </a:solidFill>
              <a:round/>
              <a:headEnd/>
              <a:tailEnd/>
            </a:ln>
            <a:effectLst/>
          </p:spPr>
          <p:txBody>
            <a:bodyPr wrap="none" anchor="ctr"/>
            <a:lstStyle/>
            <a:p>
              <a:endParaRPr lang="en-US"/>
            </a:p>
          </p:txBody>
        </p:sp>
      </p:grpSp>
      <p:grpSp>
        <p:nvGrpSpPr>
          <p:cNvPr id="150569" name="Group 41"/>
          <p:cNvGrpSpPr>
            <a:grpSpLocks/>
          </p:cNvGrpSpPr>
          <p:nvPr/>
        </p:nvGrpSpPr>
        <p:grpSpPr bwMode="auto">
          <a:xfrm>
            <a:off x="228600" y="5562600"/>
            <a:ext cx="533400" cy="533400"/>
            <a:chOff x="144" y="3504"/>
            <a:chExt cx="336" cy="336"/>
          </a:xfrm>
        </p:grpSpPr>
        <p:grpSp>
          <p:nvGrpSpPr>
            <p:cNvPr id="150568" name="Group 40"/>
            <p:cNvGrpSpPr>
              <a:grpSpLocks/>
            </p:cNvGrpSpPr>
            <p:nvPr/>
          </p:nvGrpSpPr>
          <p:grpSpPr bwMode="auto">
            <a:xfrm>
              <a:off x="144" y="3576"/>
              <a:ext cx="336" cy="192"/>
              <a:chOff x="144" y="3552"/>
              <a:chExt cx="336" cy="192"/>
            </a:xfrm>
          </p:grpSpPr>
          <p:sp>
            <p:nvSpPr>
              <p:cNvPr id="150564" name="Line 36"/>
              <p:cNvSpPr>
                <a:spLocks noChangeShapeType="1"/>
              </p:cNvSpPr>
              <p:nvPr/>
            </p:nvSpPr>
            <p:spPr bwMode="auto">
              <a:xfrm>
                <a:off x="144" y="3552"/>
                <a:ext cx="336" cy="0"/>
              </a:xfrm>
              <a:prstGeom prst="line">
                <a:avLst/>
              </a:prstGeom>
              <a:noFill/>
              <a:ln w="12700">
                <a:solidFill>
                  <a:schemeClr val="tx1"/>
                </a:solidFill>
                <a:round/>
                <a:headEnd/>
                <a:tailEnd type="stealth" w="lg" len="lg"/>
              </a:ln>
              <a:effectLst/>
            </p:spPr>
            <p:txBody>
              <a:bodyPr wrap="none" anchor="ctr"/>
              <a:lstStyle/>
              <a:p>
                <a:endParaRPr lang="en-US"/>
              </a:p>
            </p:txBody>
          </p:sp>
          <p:sp>
            <p:nvSpPr>
              <p:cNvPr id="150565" name="Line 37"/>
              <p:cNvSpPr>
                <a:spLocks noChangeShapeType="1"/>
              </p:cNvSpPr>
              <p:nvPr/>
            </p:nvSpPr>
            <p:spPr bwMode="auto">
              <a:xfrm>
                <a:off x="144" y="3648"/>
                <a:ext cx="336" cy="0"/>
              </a:xfrm>
              <a:prstGeom prst="line">
                <a:avLst/>
              </a:prstGeom>
              <a:noFill/>
              <a:ln w="12700">
                <a:solidFill>
                  <a:schemeClr val="tx1"/>
                </a:solidFill>
                <a:round/>
                <a:headEnd/>
                <a:tailEnd type="stealth" w="lg" len="lg"/>
              </a:ln>
              <a:effectLst/>
            </p:spPr>
            <p:txBody>
              <a:bodyPr wrap="none" anchor="ctr"/>
              <a:lstStyle/>
              <a:p>
                <a:endParaRPr lang="en-US"/>
              </a:p>
            </p:txBody>
          </p:sp>
          <p:sp>
            <p:nvSpPr>
              <p:cNvPr id="150566" name="Line 38"/>
              <p:cNvSpPr>
                <a:spLocks noChangeShapeType="1"/>
              </p:cNvSpPr>
              <p:nvPr/>
            </p:nvSpPr>
            <p:spPr bwMode="auto">
              <a:xfrm>
                <a:off x="144" y="3744"/>
                <a:ext cx="336" cy="0"/>
              </a:xfrm>
              <a:prstGeom prst="line">
                <a:avLst/>
              </a:prstGeom>
              <a:noFill/>
              <a:ln w="12700">
                <a:solidFill>
                  <a:schemeClr val="tx1"/>
                </a:solidFill>
                <a:round/>
                <a:headEnd/>
                <a:tailEnd type="stealth" w="lg" len="lg"/>
              </a:ln>
              <a:effectLst/>
            </p:spPr>
            <p:txBody>
              <a:bodyPr wrap="none" anchor="ctr"/>
              <a:lstStyle/>
              <a:p>
                <a:endParaRPr lang="en-US"/>
              </a:p>
            </p:txBody>
          </p:sp>
        </p:grpSp>
        <p:sp>
          <p:nvSpPr>
            <p:cNvPr id="150567" name="Line 39"/>
            <p:cNvSpPr>
              <a:spLocks noChangeShapeType="1"/>
            </p:cNvSpPr>
            <p:nvPr/>
          </p:nvSpPr>
          <p:spPr bwMode="auto">
            <a:xfrm>
              <a:off x="480" y="3504"/>
              <a:ext cx="0" cy="336"/>
            </a:xfrm>
            <a:prstGeom prst="line">
              <a:avLst/>
            </a:prstGeom>
            <a:noFill/>
            <a:ln w="12700">
              <a:solidFill>
                <a:schemeClr val="tx1"/>
              </a:solidFill>
              <a:round/>
              <a:headEnd/>
              <a:tailEnd/>
            </a:ln>
            <a:effectLst/>
          </p:spPr>
          <p:txBody>
            <a:bodyPr wrap="none" anchor="ctr"/>
            <a:lstStyle/>
            <a:p>
              <a:endParaRPr lang="en-US"/>
            </a:p>
          </p:txBody>
        </p:sp>
      </p:grpSp>
      <p:sp>
        <p:nvSpPr>
          <p:cNvPr id="150570" name="Rectangle 42"/>
          <p:cNvSpPr>
            <a:spLocks noChangeArrowheads="1"/>
          </p:cNvSpPr>
          <p:nvPr/>
        </p:nvSpPr>
        <p:spPr bwMode="auto">
          <a:xfrm>
            <a:off x="228600" y="6521450"/>
            <a:ext cx="725488" cy="336550"/>
          </a:xfrm>
          <a:prstGeom prst="rect">
            <a:avLst/>
          </a:prstGeom>
          <a:noFill/>
          <a:ln w="9525">
            <a:noFill/>
            <a:miter lim="800000"/>
            <a:headEnd/>
            <a:tailEnd/>
          </a:ln>
          <a:effectLst/>
        </p:spPr>
        <p:txBody>
          <a:bodyPr wrap="none" lIns="92075" tIns="46038" rIns="92075" bIns="46038">
            <a:spAutoFit/>
          </a:bodyPr>
          <a:lstStyle/>
          <a:p>
            <a:pPr>
              <a:spcBef>
                <a:spcPct val="0"/>
              </a:spcBef>
              <a:buSzTx/>
            </a:pPr>
            <a:r>
              <a:rPr lang="en-US" sz="1600">
                <a:solidFill>
                  <a:srgbClr val="000000"/>
                </a:solidFill>
              </a:rPr>
              <a:t>Cover</a:t>
            </a:r>
          </a:p>
        </p:txBody>
      </p:sp>
      <p:grpSp>
        <p:nvGrpSpPr>
          <p:cNvPr id="150577" name="Group 49"/>
          <p:cNvGrpSpPr>
            <a:grpSpLocks/>
          </p:cNvGrpSpPr>
          <p:nvPr/>
        </p:nvGrpSpPr>
        <p:grpSpPr bwMode="auto">
          <a:xfrm>
            <a:off x="152400" y="6324600"/>
            <a:ext cx="1133475" cy="214313"/>
            <a:chOff x="1514" y="2747"/>
            <a:chExt cx="714" cy="135"/>
          </a:xfrm>
        </p:grpSpPr>
        <p:sp>
          <p:nvSpPr>
            <p:cNvPr id="150572" name="Freeform 44"/>
            <p:cNvSpPr>
              <a:spLocks/>
            </p:cNvSpPr>
            <p:nvPr/>
          </p:nvSpPr>
          <p:spPr bwMode="auto">
            <a:xfrm>
              <a:off x="1988" y="2818"/>
              <a:ext cx="240" cy="48"/>
            </a:xfrm>
            <a:custGeom>
              <a:avLst/>
              <a:gdLst/>
              <a:ahLst/>
              <a:cxnLst>
                <a:cxn ang="0">
                  <a:pos x="0" y="0"/>
                </a:cxn>
                <a:cxn ang="0">
                  <a:pos x="96" y="0"/>
                </a:cxn>
                <a:cxn ang="0">
                  <a:pos x="48" y="48"/>
                </a:cxn>
                <a:cxn ang="0">
                  <a:pos x="144" y="48"/>
                </a:cxn>
              </a:cxnLst>
              <a:rect l="0" t="0" r="r" b="b"/>
              <a:pathLst>
                <a:path w="144" h="48">
                  <a:moveTo>
                    <a:pt x="0" y="0"/>
                  </a:moveTo>
                  <a:lnTo>
                    <a:pt x="96" y="0"/>
                  </a:lnTo>
                  <a:lnTo>
                    <a:pt x="48" y="48"/>
                  </a:lnTo>
                  <a:lnTo>
                    <a:pt x="144" y="48"/>
                  </a:lnTo>
                </a:path>
              </a:pathLst>
            </a:custGeom>
            <a:noFill/>
            <a:ln w="12700" cap="flat" cmpd="sng">
              <a:solidFill>
                <a:schemeClr val="tx1"/>
              </a:solidFill>
              <a:prstDash val="solid"/>
              <a:round/>
              <a:headEnd/>
              <a:tailEnd type="stealth" w="sm" len="sm"/>
            </a:ln>
            <a:effectLst/>
          </p:spPr>
          <p:txBody>
            <a:bodyPr wrap="none" anchor="ctr"/>
            <a:lstStyle/>
            <a:p>
              <a:endParaRPr lang="en-US"/>
            </a:p>
          </p:txBody>
        </p:sp>
        <p:grpSp>
          <p:nvGrpSpPr>
            <p:cNvPr id="150575" name="Group 47"/>
            <p:cNvGrpSpPr>
              <a:grpSpLocks/>
            </p:cNvGrpSpPr>
            <p:nvPr/>
          </p:nvGrpSpPr>
          <p:grpSpPr bwMode="auto">
            <a:xfrm>
              <a:off x="1700" y="2747"/>
              <a:ext cx="342" cy="135"/>
              <a:chOff x="1700" y="2747"/>
              <a:chExt cx="342" cy="135"/>
            </a:xfrm>
          </p:grpSpPr>
          <p:sp>
            <p:nvSpPr>
              <p:cNvPr id="150571" name="Rectangle 43"/>
              <p:cNvSpPr>
                <a:spLocks noChangeArrowheads="1"/>
              </p:cNvSpPr>
              <p:nvPr/>
            </p:nvSpPr>
            <p:spPr bwMode="auto">
              <a:xfrm>
                <a:off x="1823" y="2766"/>
                <a:ext cx="96" cy="96"/>
              </a:xfrm>
              <a:prstGeom prst="rect">
                <a:avLst/>
              </a:prstGeom>
              <a:noFill/>
              <a:ln w="12700">
                <a:solidFill>
                  <a:schemeClr val="tx1"/>
                </a:solidFill>
                <a:miter lim="800000"/>
                <a:headEnd/>
                <a:tailEnd/>
              </a:ln>
              <a:effectLst/>
            </p:spPr>
            <p:txBody>
              <a:bodyPr wrap="none" anchor="ctr"/>
              <a:lstStyle/>
              <a:p>
                <a:endParaRPr lang="en-US"/>
              </a:p>
            </p:txBody>
          </p:sp>
          <p:sp>
            <p:nvSpPr>
              <p:cNvPr id="150573" name="Text Box 45"/>
              <p:cNvSpPr txBox="1">
                <a:spLocks noChangeArrowheads="1"/>
              </p:cNvSpPr>
              <p:nvPr/>
            </p:nvSpPr>
            <p:spPr bwMode="auto">
              <a:xfrm>
                <a:off x="1864" y="2747"/>
                <a:ext cx="178" cy="135"/>
              </a:xfrm>
              <a:prstGeom prst="rect">
                <a:avLst/>
              </a:prstGeom>
              <a:noFill/>
              <a:ln w="12700">
                <a:noFill/>
                <a:miter lim="800000"/>
                <a:headEnd/>
                <a:tailEnd/>
              </a:ln>
              <a:effectLst/>
            </p:spPr>
            <p:txBody>
              <a:bodyPr>
                <a:spAutoFit/>
              </a:bodyPr>
              <a:lstStyle/>
              <a:p>
                <a:pPr algn="ctr">
                  <a:spcBef>
                    <a:spcPct val="50000"/>
                  </a:spcBef>
                  <a:buSzTx/>
                </a:pPr>
                <a:r>
                  <a:rPr lang="en-US" sz="800" b="1"/>
                  <a:t>C</a:t>
                </a:r>
              </a:p>
            </p:txBody>
          </p:sp>
          <p:sp>
            <p:nvSpPr>
              <p:cNvPr id="150574" name="Text Box 46"/>
              <p:cNvSpPr txBox="1">
                <a:spLocks noChangeArrowheads="1"/>
              </p:cNvSpPr>
              <p:nvPr/>
            </p:nvSpPr>
            <p:spPr bwMode="auto">
              <a:xfrm>
                <a:off x="1700" y="2747"/>
                <a:ext cx="178" cy="135"/>
              </a:xfrm>
              <a:prstGeom prst="rect">
                <a:avLst/>
              </a:prstGeom>
              <a:noFill/>
              <a:ln w="12700">
                <a:noFill/>
                <a:miter lim="800000"/>
                <a:headEnd/>
                <a:tailEnd/>
              </a:ln>
              <a:effectLst/>
            </p:spPr>
            <p:txBody>
              <a:bodyPr>
                <a:spAutoFit/>
              </a:bodyPr>
              <a:lstStyle/>
              <a:p>
                <a:pPr algn="ctr">
                  <a:spcBef>
                    <a:spcPct val="50000"/>
                  </a:spcBef>
                  <a:buSzTx/>
                </a:pPr>
                <a:r>
                  <a:rPr lang="en-US" sz="800" b="1"/>
                  <a:t>C</a:t>
                </a:r>
              </a:p>
            </p:txBody>
          </p:sp>
        </p:grpSp>
        <p:sp>
          <p:nvSpPr>
            <p:cNvPr id="150576" name="Freeform 48"/>
            <p:cNvSpPr>
              <a:spLocks/>
            </p:cNvSpPr>
            <p:nvPr/>
          </p:nvSpPr>
          <p:spPr bwMode="auto">
            <a:xfrm flipH="1">
              <a:off x="1514" y="2814"/>
              <a:ext cx="240" cy="48"/>
            </a:xfrm>
            <a:custGeom>
              <a:avLst/>
              <a:gdLst/>
              <a:ahLst/>
              <a:cxnLst>
                <a:cxn ang="0">
                  <a:pos x="0" y="0"/>
                </a:cxn>
                <a:cxn ang="0">
                  <a:pos x="96" y="0"/>
                </a:cxn>
                <a:cxn ang="0">
                  <a:pos x="48" y="48"/>
                </a:cxn>
                <a:cxn ang="0">
                  <a:pos x="144" y="48"/>
                </a:cxn>
              </a:cxnLst>
              <a:rect l="0" t="0" r="r" b="b"/>
              <a:pathLst>
                <a:path w="144" h="48">
                  <a:moveTo>
                    <a:pt x="0" y="0"/>
                  </a:moveTo>
                  <a:lnTo>
                    <a:pt x="96" y="0"/>
                  </a:lnTo>
                  <a:lnTo>
                    <a:pt x="48" y="48"/>
                  </a:lnTo>
                  <a:lnTo>
                    <a:pt x="144" y="48"/>
                  </a:lnTo>
                </a:path>
              </a:pathLst>
            </a:custGeom>
            <a:noFill/>
            <a:ln w="12700" cap="flat" cmpd="sng">
              <a:solidFill>
                <a:schemeClr val="tx1"/>
              </a:solidFill>
              <a:prstDash val="solid"/>
              <a:round/>
              <a:headEnd/>
              <a:tailEnd type="stealth" w="sm" len="sm"/>
            </a:ln>
            <a:effectLst/>
          </p:spPr>
          <p:txBody>
            <a:bodyPr wrap="none" anchor="ctr"/>
            <a:lstStyle/>
            <a:p>
              <a:endParaRPr lang="en-US"/>
            </a:p>
          </p:txBody>
        </p:sp>
      </p:grpSp>
      <p:grpSp>
        <p:nvGrpSpPr>
          <p:cNvPr id="150578" name="Group 50"/>
          <p:cNvGrpSpPr>
            <a:grpSpLocks/>
          </p:cNvGrpSpPr>
          <p:nvPr/>
        </p:nvGrpSpPr>
        <p:grpSpPr bwMode="auto">
          <a:xfrm>
            <a:off x="1676400" y="6324600"/>
            <a:ext cx="1133475" cy="214313"/>
            <a:chOff x="1514" y="2747"/>
            <a:chExt cx="714" cy="135"/>
          </a:xfrm>
        </p:grpSpPr>
        <p:sp>
          <p:nvSpPr>
            <p:cNvPr id="150579" name="Freeform 51"/>
            <p:cNvSpPr>
              <a:spLocks/>
            </p:cNvSpPr>
            <p:nvPr/>
          </p:nvSpPr>
          <p:spPr bwMode="auto">
            <a:xfrm>
              <a:off x="1988" y="2818"/>
              <a:ext cx="240" cy="48"/>
            </a:xfrm>
            <a:custGeom>
              <a:avLst/>
              <a:gdLst/>
              <a:ahLst/>
              <a:cxnLst>
                <a:cxn ang="0">
                  <a:pos x="0" y="0"/>
                </a:cxn>
                <a:cxn ang="0">
                  <a:pos x="96" y="0"/>
                </a:cxn>
                <a:cxn ang="0">
                  <a:pos x="48" y="48"/>
                </a:cxn>
                <a:cxn ang="0">
                  <a:pos x="144" y="48"/>
                </a:cxn>
              </a:cxnLst>
              <a:rect l="0" t="0" r="r" b="b"/>
              <a:pathLst>
                <a:path w="144" h="48">
                  <a:moveTo>
                    <a:pt x="0" y="0"/>
                  </a:moveTo>
                  <a:lnTo>
                    <a:pt x="96" y="0"/>
                  </a:lnTo>
                  <a:lnTo>
                    <a:pt x="48" y="48"/>
                  </a:lnTo>
                  <a:lnTo>
                    <a:pt x="144" y="48"/>
                  </a:lnTo>
                </a:path>
              </a:pathLst>
            </a:custGeom>
            <a:noFill/>
            <a:ln w="12700" cap="flat" cmpd="sng">
              <a:solidFill>
                <a:schemeClr val="tx1"/>
              </a:solidFill>
              <a:prstDash val="solid"/>
              <a:round/>
              <a:headEnd/>
              <a:tailEnd type="stealth" w="sm" len="sm"/>
            </a:ln>
            <a:effectLst/>
          </p:spPr>
          <p:txBody>
            <a:bodyPr wrap="none" anchor="ctr"/>
            <a:lstStyle/>
            <a:p>
              <a:endParaRPr lang="en-US"/>
            </a:p>
          </p:txBody>
        </p:sp>
        <p:grpSp>
          <p:nvGrpSpPr>
            <p:cNvPr id="150580" name="Group 52"/>
            <p:cNvGrpSpPr>
              <a:grpSpLocks/>
            </p:cNvGrpSpPr>
            <p:nvPr/>
          </p:nvGrpSpPr>
          <p:grpSpPr bwMode="auto">
            <a:xfrm>
              <a:off x="1700" y="2747"/>
              <a:ext cx="342" cy="135"/>
              <a:chOff x="1700" y="2747"/>
              <a:chExt cx="342" cy="135"/>
            </a:xfrm>
          </p:grpSpPr>
          <p:sp>
            <p:nvSpPr>
              <p:cNvPr id="150581" name="Rectangle 53"/>
              <p:cNvSpPr>
                <a:spLocks noChangeArrowheads="1"/>
              </p:cNvSpPr>
              <p:nvPr/>
            </p:nvSpPr>
            <p:spPr bwMode="auto">
              <a:xfrm>
                <a:off x="1823" y="2766"/>
                <a:ext cx="96" cy="96"/>
              </a:xfrm>
              <a:prstGeom prst="rect">
                <a:avLst/>
              </a:prstGeom>
              <a:noFill/>
              <a:ln w="12700">
                <a:solidFill>
                  <a:schemeClr val="tx1"/>
                </a:solidFill>
                <a:miter lim="800000"/>
                <a:headEnd/>
                <a:tailEnd/>
              </a:ln>
              <a:effectLst/>
            </p:spPr>
            <p:txBody>
              <a:bodyPr wrap="none" anchor="ctr"/>
              <a:lstStyle/>
              <a:p>
                <a:endParaRPr lang="en-US"/>
              </a:p>
            </p:txBody>
          </p:sp>
          <p:sp>
            <p:nvSpPr>
              <p:cNvPr id="150582" name="Text Box 54"/>
              <p:cNvSpPr txBox="1">
                <a:spLocks noChangeArrowheads="1"/>
              </p:cNvSpPr>
              <p:nvPr/>
            </p:nvSpPr>
            <p:spPr bwMode="auto">
              <a:xfrm>
                <a:off x="1864" y="2747"/>
                <a:ext cx="178" cy="135"/>
              </a:xfrm>
              <a:prstGeom prst="rect">
                <a:avLst/>
              </a:prstGeom>
              <a:noFill/>
              <a:ln w="12700">
                <a:noFill/>
                <a:miter lim="800000"/>
                <a:headEnd/>
                <a:tailEnd/>
              </a:ln>
              <a:effectLst/>
            </p:spPr>
            <p:txBody>
              <a:bodyPr>
                <a:spAutoFit/>
              </a:bodyPr>
              <a:lstStyle/>
              <a:p>
                <a:pPr algn="ctr">
                  <a:spcBef>
                    <a:spcPct val="50000"/>
                  </a:spcBef>
                  <a:buSzTx/>
                </a:pPr>
                <a:r>
                  <a:rPr lang="en-US" sz="800" b="1"/>
                  <a:t>G</a:t>
                </a:r>
              </a:p>
            </p:txBody>
          </p:sp>
          <p:sp>
            <p:nvSpPr>
              <p:cNvPr id="150583" name="Text Box 55"/>
              <p:cNvSpPr txBox="1">
                <a:spLocks noChangeArrowheads="1"/>
              </p:cNvSpPr>
              <p:nvPr/>
            </p:nvSpPr>
            <p:spPr bwMode="auto">
              <a:xfrm>
                <a:off x="1700" y="2747"/>
                <a:ext cx="178" cy="135"/>
              </a:xfrm>
              <a:prstGeom prst="rect">
                <a:avLst/>
              </a:prstGeom>
              <a:noFill/>
              <a:ln w="12700">
                <a:noFill/>
                <a:miter lim="800000"/>
                <a:headEnd/>
                <a:tailEnd/>
              </a:ln>
              <a:effectLst/>
            </p:spPr>
            <p:txBody>
              <a:bodyPr>
                <a:spAutoFit/>
              </a:bodyPr>
              <a:lstStyle/>
              <a:p>
                <a:pPr algn="ctr">
                  <a:spcBef>
                    <a:spcPct val="50000"/>
                  </a:spcBef>
                  <a:buSzTx/>
                </a:pPr>
                <a:r>
                  <a:rPr lang="en-US" sz="800" b="1"/>
                  <a:t>G</a:t>
                </a:r>
              </a:p>
            </p:txBody>
          </p:sp>
        </p:grpSp>
        <p:sp>
          <p:nvSpPr>
            <p:cNvPr id="150584" name="Freeform 56"/>
            <p:cNvSpPr>
              <a:spLocks/>
            </p:cNvSpPr>
            <p:nvPr/>
          </p:nvSpPr>
          <p:spPr bwMode="auto">
            <a:xfrm flipH="1">
              <a:off x="1514" y="2814"/>
              <a:ext cx="240" cy="48"/>
            </a:xfrm>
            <a:custGeom>
              <a:avLst/>
              <a:gdLst/>
              <a:ahLst/>
              <a:cxnLst>
                <a:cxn ang="0">
                  <a:pos x="0" y="0"/>
                </a:cxn>
                <a:cxn ang="0">
                  <a:pos x="96" y="0"/>
                </a:cxn>
                <a:cxn ang="0">
                  <a:pos x="48" y="48"/>
                </a:cxn>
                <a:cxn ang="0">
                  <a:pos x="144" y="48"/>
                </a:cxn>
              </a:cxnLst>
              <a:rect l="0" t="0" r="r" b="b"/>
              <a:pathLst>
                <a:path w="144" h="48">
                  <a:moveTo>
                    <a:pt x="0" y="0"/>
                  </a:moveTo>
                  <a:lnTo>
                    <a:pt x="96" y="0"/>
                  </a:lnTo>
                  <a:lnTo>
                    <a:pt x="48" y="48"/>
                  </a:lnTo>
                  <a:lnTo>
                    <a:pt x="144" y="48"/>
                  </a:lnTo>
                </a:path>
              </a:pathLst>
            </a:custGeom>
            <a:noFill/>
            <a:ln w="12700" cap="flat" cmpd="sng">
              <a:solidFill>
                <a:schemeClr val="tx1"/>
              </a:solidFill>
              <a:prstDash val="solid"/>
              <a:round/>
              <a:headEnd/>
              <a:tailEnd type="stealth" w="sm" len="sm"/>
            </a:ln>
            <a:effectLst/>
          </p:spPr>
          <p:txBody>
            <a:bodyPr wrap="none" anchor="ctr"/>
            <a:lstStyle/>
            <a:p>
              <a:endParaRPr lang="en-US"/>
            </a:p>
          </p:txBody>
        </p:sp>
      </p:grpSp>
      <p:grpSp>
        <p:nvGrpSpPr>
          <p:cNvPr id="150585" name="Group 57"/>
          <p:cNvGrpSpPr>
            <a:grpSpLocks/>
          </p:cNvGrpSpPr>
          <p:nvPr/>
        </p:nvGrpSpPr>
        <p:grpSpPr bwMode="auto">
          <a:xfrm>
            <a:off x="3124200" y="6324600"/>
            <a:ext cx="1133475" cy="214313"/>
            <a:chOff x="1514" y="2747"/>
            <a:chExt cx="714" cy="135"/>
          </a:xfrm>
        </p:grpSpPr>
        <p:sp>
          <p:nvSpPr>
            <p:cNvPr id="150586" name="Freeform 58"/>
            <p:cNvSpPr>
              <a:spLocks/>
            </p:cNvSpPr>
            <p:nvPr/>
          </p:nvSpPr>
          <p:spPr bwMode="auto">
            <a:xfrm>
              <a:off x="1988" y="2818"/>
              <a:ext cx="240" cy="48"/>
            </a:xfrm>
            <a:custGeom>
              <a:avLst/>
              <a:gdLst/>
              <a:ahLst/>
              <a:cxnLst>
                <a:cxn ang="0">
                  <a:pos x="0" y="0"/>
                </a:cxn>
                <a:cxn ang="0">
                  <a:pos x="96" y="0"/>
                </a:cxn>
                <a:cxn ang="0">
                  <a:pos x="48" y="48"/>
                </a:cxn>
                <a:cxn ang="0">
                  <a:pos x="144" y="48"/>
                </a:cxn>
              </a:cxnLst>
              <a:rect l="0" t="0" r="r" b="b"/>
              <a:pathLst>
                <a:path w="144" h="48">
                  <a:moveTo>
                    <a:pt x="0" y="0"/>
                  </a:moveTo>
                  <a:lnTo>
                    <a:pt x="96" y="0"/>
                  </a:lnTo>
                  <a:lnTo>
                    <a:pt x="48" y="48"/>
                  </a:lnTo>
                  <a:lnTo>
                    <a:pt x="144" y="48"/>
                  </a:lnTo>
                </a:path>
              </a:pathLst>
            </a:custGeom>
            <a:noFill/>
            <a:ln w="12700" cap="flat" cmpd="sng">
              <a:solidFill>
                <a:schemeClr val="tx1"/>
              </a:solidFill>
              <a:prstDash val="solid"/>
              <a:round/>
              <a:headEnd/>
              <a:tailEnd type="stealth" w="sm" len="sm"/>
            </a:ln>
            <a:effectLst/>
          </p:spPr>
          <p:txBody>
            <a:bodyPr wrap="none" anchor="ctr"/>
            <a:lstStyle/>
            <a:p>
              <a:endParaRPr lang="en-US"/>
            </a:p>
          </p:txBody>
        </p:sp>
        <p:grpSp>
          <p:nvGrpSpPr>
            <p:cNvPr id="150587" name="Group 59"/>
            <p:cNvGrpSpPr>
              <a:grpSpLocks/>
            </p:cNvGrpSpPr>
            <p:nvPr/>
          </p:nvGrpSpPr>
          <p:grpSpPr bwMode="auto">
            <a:xfrm>
              <a:off x="1700" y="2747"/>
              <a:ext cx="342" cy="135"/>
              <a:chOff x="1700" y="2747"/>
              <a:chExt cx="342" cy="135"/>
            </a:xfrm>
          </p:grpSpPr>
          <p:sp>
            <p:nvSpPr>
              <p:cNvPr id="150588" name="Rectangle 60"/>
              <p:cNvSpPr>
                <a:spLocks noChangeArrowheads="1"/>
              </p:cNvSpPr>
              <p:nvPr/>
            </p:nvSpPr>
            <p:spPr bwMode="auto">
              <a:xfrm>
                <a:off x="1823" y="2766"/>
                <a:ext cx="96" cy="96"/>
              </a:xfrm>
              <a:prstGeom prst="rect">
                <a:avLst/>
              </a:prstGeom>
              <a:noFill/>
              <a:ln w="12700">
                <a:solidFill>
                  <a:schemeClr val="tx1"/>
                </a:solidFill>
                <a:miter lim="800000"/>
                <a:headEnd/>
                <a:tailEnd/>
              </a:ln>
              <a:effectLst/>
            </p:spPr>
            <p:txBody>
              <a:bodyPr wrap="none" anchor="ctr"/>
              <a:lstStyle/>
              <a:p>
                <a:endParaRPr lang="en-US"/>
              </a:p>
            </p:txBody>
          </p:sp>
          <p:sp>
            <p:nvSpPr>
              <p:cNvPr id="150589" name="Text Box 61"/>
              <p:cNvSpPr txBox="1">
                <a:spLocks noChangeArrowheads="1"/>
              </p:cNvSpPr>
              <p:nvPr/>
            </p:nvSpPr>
            <p:spPr bwMode="auto">
              <a:xfrm>
                <a:off x="1864" y="2747"/>
                <a:ext cx="178" cy="135"/>
              </a:xfrm>
              <a:prstGeom prst="rect">
                <a:avLst/>
              </a:prstGeom>
              <a:noFill/>
              <a:ln w="12700">
                <a:noFill/>
                <a:miter lim="800000"/>
                <a:headEnd/>
                <a:tailEnd/>
              </a:ln>
              <a:effectLst/>
            </p:spPr>
            <p:txBody>
              <a:bodyPr>
                <a:spAutoFit/>
              </a:bodyPr>
              <a:lstStyle/>
              <a:p>
                <a:pPr algn="ctr">
                  <a:spcBef>
                    <a:spcPct val="50000"/>
                  </a:spcBef>
                  <a:buSzTx/>
                </a:pPr>
                <a:r>
                  <a:rPr lang="en-US" sz="800" b="1"/>
                  <a:t>S</a:t>
                </a:r>
              </a:p>
            </p:txBody>
          </p:sp>
          <p:sp>
            <p:nvSpPr>
              <p:cNvPr id="150590" name="Text Box 62"/>
              <p:cNvSpPr txBox="1">
                <a:spLocks noChangeArrowheads="1"/>
              </p:cNvSpPr>
              <p:nvPr/>
            </p:nvSpPr>
            <p:spPr bwMode="auto">
              <a:xfrm>
                <a:off x="1700" y="2747"/>
                <a:ext cx="178" cy="135"/>
              </a:xfrm>
              <a:prstGeom prst="rect">
                <a:avLst/>
              </a:prstGeom>
              <a:noFill/>
              <a:ln w="12700">
                <a:noFill/>
                <a:miter lim="800000"/>
                <a:headEnd/>
                <a:tailEnd/>
              </a:ln>
              <a:effectLst/>
            </p:spPr>
            <p:txBody>
              <a:bodyPr>
                <a:spAutoFit/>
              </a:bodyPr>
              <a:lstStyle/>
              <a:p>
                <a:pPr algn="ctr">
                  <a:spcBef>
                    <a:spcPct val="50000"/>
                  </a:spcBef>
                  <a:buSzTx/>
                </a:pPr>
                <a:r>
                  <a:rPr lang="en-US" sz="800" b="1"/>
                  <a:t>S</a:t>
                </a:r>
              </a:p>
            </p:txBody>
          </p:sp>
        </p:grpSp>
        <p:sp>
          <p:nvSpPr>
            <p:cNvPr id="150591" name="Freeform 63"/>
            <p:cNvSpPr>
              <a:spLocks/>
            </p:cNvSpPr>
            <p:nvPr/>
          </p:nvSpPr>
          <p:spPr bwMode="auto">
            <a:xfrm flipH="1">
              <a:off x="1514" y="2814"/>
              <a:ext cx="240" cy="48"/>
            </a:xfrm>
            <a:custGeom>
              <a:avLst/>
              <a:gdLst/>
              <a:ahLst/>
              <a:cxnLst>
                <a:cxn ang="0">
                  <a:pos x="0" y="0"/>
                </a:cxn>
                <a:cxn ang="0">
                  <a:pos x="96" y="0"/>
                </a:cxn>
                <a:cxn ang="0">
                  <a:pos x="48" y="48"/>
                </a:cxn>
                <a:cxn ang="0">
                  <a:pos x="144" y="48"/>
                </a:cxn>
              </a:cxnLst>
              <a:rect l="0" t="0" r="r" b="b"/>
              <a:pathLst>
                <a:path w="144" h="48">
                  <a:moveTo>
                    <a:pt x="0" y="0"/>
                  </a:moveTo>
                  <a:lnTo>
                    <a:pt x="96" y="0"/>
                  </a:lnTo>
                  <a:lnTo>
                    <a:pt x="48" y="48"/>
                  </a:lnTo>
                  <a:lnTo>
                    <a:pt x="144" y="48"/>
                  </a:lnTo>
                </a:path>
              </a:pathLst>
            </a:custGeom>
            <a:noFill/>
            <a:ln w="12700" cap="flat" cmpd="sng">
              <a:solidFill>
                <a:schemeClr val="tx1"/>
              </a:solidFill>
              <a:prstDash val="solid"/>
              <a:round/>
              <a:headEnd/>
              <a:tailEnd type="stealth" w="sm" len="sm"/>
            </a:ln>
            <a:effectLst/>
          </p:spPr>
          <p:txBody>
            <a:bodyPr wrap="none" anchor="ctr"/>
            <a:lstStyle/>
            <a:p>
              <a:endParaRPr lang="en-US"/>
            </a:p>
          </p:txBody>
        </p:sp>
      </p:grpSp>
      <p:grpSp>
        <p:nvGrpSpPr>
          <p:cNvPr id="150608" name="Group 80"/>
          <p:cNvGrpSpPr>
            <a:grpSpLocks/>
          </p:cNvGrpSpPr>
          <p:nvPr/>
        </p:nvGrpSpPr>
        <p:grpSpPr bwMode="auto">
          <a:xfrm>
            <a:off x="1676400" y="146050"/>
            <a:ext cx="838200" cy="615950"/>
            <a:chOff x="1056" y="92"/>
            <a:chExt cx="528" cy="388"/>
          </a:xfrm>
        </p:grpSpPr>
        <p:grpSp>
          <p:nvGrpSpPr>
            <p:cNvPr id="150607" name="Group 79"/>
            <p:cNvGrpSpPr>
              <a:grpSpLocks/>
            </p:cNvGrpSpPr>
            <p:nvPr/>
          </p:nvGrpSpPr>
          <p:grpSpPr bwMode="auto">
            <a:xfrm>
              <a:off x="1056" y="92"/>
              <a:ext cx="192" cy="388"/>
              <a:chOff x="1056" y="44"/>
              <a:chExt cx="296" cy="532"/>
            </a:xfrm>
          </p:grpSpPr>
          <p:grpSp>
            <p:nvGrpSpPr>
              <p:cNvPr id="150594" name="Group 66"/>
              <p:cNvGrpSpPr>
                <a:grpSpLocks/>
              </p:cNvGrpSpPr>
              <p:nvPr/>
            </p:nvGrpSpPr>
            <p:grpSpPr bwMode="auto">
              <a:xfrm>
                <a:off x="1056" y="44"/>
                <a:ext cx="296" cy="528"/>
                <a:chOff x="1488" y="384"/>
                <a:chExt cx="296" cy="528"/>
              </a:xfrm>
            </p:grpSpPr>
            <p:sp>
              <p:nvSpPr>
                <p:cNvPr id="150592" name="Arc 64"/>
                <p:cNvSpPr>
                  <a:spLocks/>
                </p:cNvSpPr>
                <p:nvPr/>
              </p:nvSpPr>
              <p:spPr bwMode="auto">
                <a:xfrm flipH="1">
                  <a:off x="1488" y="384"/>
                  <a:ext cx="288" cy="28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a:solidFill>
                    <a:schemeClr val="tx1"/>
                  </a:solidFill>
                  <a:round/>
                  <a:headEnd/>
                  <a:tailEnd/>
                </a:ln>
                <a:effectLst/>
              </p:spPr>
              <p:txBody>
                <a:bodyPr wrap="none" anchor="ctr"/>
                <a:lstStyle/>
                <a:p>
                  <a:endParaRPr lang="en-US"/>
                </a:p>
              </p:txBody>
            </p:sp>
            <p:sp>
              <p:nvSpPr>
                <p:cNvPr id="150593" name="Arc 65"/>
                <p:cNvSpPr>
                  <a:spLocks/>
                </p:cNvSpPr>
                <p:nvPr/>
              </p:nvSpPr>
              <p:spPr bwMode="auto">
                <a:xfrm flipH="1" flipV="1">
                  <a:off x="1488" y="672"/>
                  <a:ext cx="296" cy="240"/>
                </a:xfrm>
                <a:custGeom>
                  <a:avLst/>
                  <a:gdLst>
                    <a:gd name="G0" fmla="+- 337 0 0"/>
                    <a:gd name="G1" fmla="+- 21600 0 0"/>
                    <a:gd name="G2" fmla="+- 21600 0 0"/>
                    <a:gd name="T0" fmla="*/ 0 w 21937"/>
                    <a:gd name="T1" fmla="*/ 3 h 21600"/>
                    <a:gd name="T2" fmla="*/ 21937 w 21937"/>
                    <a:gd name="T3" fmla="*/ 21600 h 21600"/>
                    <a:gd name="T4" fmla="*/ 337 w 21937"/>
                    <a:gd name="T5" fmla="*/ 21600 h 21600"/>
                  </a:gdLst>
                  <a:ahLst/>
                  <a:cxnLst>
                    <a:cxn ang="0">
                      <a:pos x="T0" y="T1"/>
                    </a:cxn>
                    <a:cxn ang="0">
                      <a:pos x="T2" y="T3"/>
                    </a:cxn>
                    <a:cxn ang="0">
                      <a:pos x="T4" y="T5"/>
                    </a:cxn>
                  </a:cxnLst>
                  <a:rect l="0" t="0" r="r" b="b"/>
                  <a:pathLst>
                    <a:path w="21937" h="21600" fill="none" extrusionOk="0">
                      <a:moveTo>
                        <a:pt x="-1" y="2"/>
                      </a:moveTo>
                      <a:cubicBezTo>
                        <a:pt x="112" y="0"/>
                        <a:pt x="224" y="-1"/>
                        <a:pt x="337" y="0"/>
                      </a:cubicBezTo>
                      <a:cubicBezTo>
                        <a:pt x="12266" y="0"/>
                        <a:pt x="21937" y="9670"/>
                        <a:pt x="21937" y="21600"/>
                      </a:cubicBezTo>
                    </a:path>
                    <a:path w="21937" h="21600" stroke="0" extrusionOk="0">
                      <a:moveTo>
                        <a:pt x="-1" y="2"/>
                      </a:moveTo>
                      <a:cubicBezTo>
                        <a:pt x="112" y="0"/>
                        <a:pt x="224" y="-1"/>
                        <a:pt x="337" y="0"/>
                      </a:cubicBezTo>
                      <a:cubicBezTo>
                        <a:pt x="12266" y="0"/>
                        <a:pt x="21937" y="9670"/>
                        <a:pt x="21937" y="21600"/>
                      </a:cubicBezTo>
                      <a:lnTo>
                        <a:pt x="337" y="21600"/>
                      </a:lnTo>
                      <a:close/>
                    </a:path>
                  </a:pathLst>
                </a:custGeom>
                <a:noFill/>
                <a:ln w="12700">
                  <a:solidFill>
                    <a:schemeClr val="tx1"/>
                  </a:solidFill>
                  <a:round/>
                  <a:headEnd/>
                  <a:tailEnd/>
                </a:ln>
                <a:effectLst/>
              </p:spPr>
              <p:txBody>
                <a:bodyPr wrap="none" anchor="ctr"/>
                <a:lstStyle/>
                <a:p>
                  <a:endParaRPr lang="en-US"/>
                </a:p>
              </p:txBody>
            </p:sp>
          </p:grpSp>
          <p:sp>
            <p:nvSpPr>
              <p:cNvPr id="150595" name="Line 67"/>
              <p:cNvSpPr>
                <a:spLocks noChangeShapeType="1"/>
              </p:cNvSpPr>
              <p:nvPr/>
            </p:nvSpPr>
            <p:spPr bwMode="auto">
              <a:xfrm>
                <a:off x="1056" y="314"/>
                <a:ext cx="96" cy="0"/>
              </a:xfrm>
              <a:prstGeom prst="line">
                <a:avLst/>
              </a:prstGeom>
              <a:noFill/>
              <a:ln w="12700">
                <a:solidFill>
                  <a:schemeClr val="tx1"/>
                </a:solidFill>
                <a:round/>
                <a:headEnd/>
                <a:tailEnd/>
              </a:ln>
              <a:effectLst/>
            </p:spPr>
            <p:txBody>
              <a:bodyPr wrap="none" anchor="ctr"/>
              <a:lstStyle/>
              <a:p>
                <a:endParaRPr lang="en-US"/>
              </a:p>
            </p:txBody>
          </p:sp>
          <p:sp>
            <p:nvSpPr>
              <p:cNvPr id="150596" name="Line 68"/>
              <p:cNvSpPr>
                <a:spLocks noChangeShapeType="1"/>
              </p:cNvSpPr>
              <p:nvPr/>
            </p:nvSpPr>
            <p:spPr bwMode="auto">
              <a:xfrm rot="5400000">
                <a:off x="1293" y="93"/>
                <a:ext cx="96" cy="0"/>
              </a:xfrm>
              <a:prstGeom prst="line">
                <a:avLst/>
              </a:prstGeom>
              <a:noFill/>
              <a:ln w="12700">
                <a:solidFill>
                  <a:schemeClr val="tx1"/>
                </a:solidFill>
                <a:round/>
                <a:headEnd/>
                <a:tailEnd/>
              </a:ln>
              <a:effectLst/>
            </p:spPr>
            <p:txBody>
              <a:bodyPr wrap="none" anchor="ctr"/>
              <a:lstStyle/>
              <a:p>
                <a:endParaRPr lang="en-US"/>
              </a:p>
            </p:txBody>
          </p:sp>
          <p:sp>
            <p:nvSpPr>
              <p:cNvPr id="150597" name="Freeform 69"/>
              <p:cNvSpPr>
                <a:spLocks/>
              </p:cNvSpPr>
              <p:nvPr/>
            </p:nvSpPr>
            <p:spPr bwMode="auto">
              <a:xfrm>
                <a:off x="1170" y="104"/>
                <a:ext cx="68" cy="66"/>
              </a:xfrm>
              <a:custGeom>
                <a:avLst/>
                <a:gdLst/>
                <a:ahLst/>
                <a:cxnLst>
                  <a:cxn ang="0">
                    <a:pos x="0" y="0"/>
                  </a:cxn>
                  <a:cxn ang="0">
                    <a:pos x="68" y="66"/>
                  </a:cxn>
                </a:cxnLst>
                <a:rect l="0" t="0" r="r" b="b"/>
                <a:pathLst>
                  <a:path w="68" h="66">
                    <a:moveTo>
                      <a:pt x="0" y="0"/>
                    </a:moveTo>
                    <a:lnTo>
                      <a:pt x="68" y="66"/>
                    </a:lnTo>
                  </a:path>
                </a:pathLst>
              </a:custGeom>
              <a:noFill/>
              <a:ln w="12700" cap="flat" cmpd="sng">
                <a:solidFill>
                  <a:schemeClr val="tx1"/>
                </a:solidFill>
                <a:prstDash val="solid"/>
                <a:round/>
                <a:headEnd type="none" w="med" len="med"/>
                <a:tailEnd type="none" w="med" len="med"/>
              </a:ln>
              <a:effectLst/>
            </p:spPr>
            <p:txBody>
              <a:bodyPr wrap="none" anchor="ctr"/>
              <a:lstStyle/>
              <a:p>
                <a:endParaRPr lang="en-US"/>
              </a:p>
            </p:txBody>
          </p:sp>
          <p:sp>
            <p:nvSpPr>
              <p:cNvPr id="150598" name="Freeform 70"/>
              <p:cNvSpPr>
                <a:spLocks/>
              </p:cNvSpPr>
              <p:nvPr/>
            </p:nvSpPr>
            <p:spPr bwMode="auto">
              <a:xfrm>
                <a:off x="1089" y="200"/>
                <a:ext cx="86" cy="39"/>
              </a:xfrm>
              <a:custGeom>
                <a:avLst/>
                <a:gdLst/>
                <a:ahLst/>
                <a:cxnLst>
                  <a:cxn ang="0">
                    <a:pos x="0" y="0"/>
                  </a:cxn>
                  <a:cxn ang="0">
                    <a:pos x="86" y="39"/>
                  </a:cxn>
                </a:cxnLst>
                <a:rect l="0" t="0" r="r" b="b"/>
                <a:pathLst>
                  <a:path w="86" h="39">
                    <a:moveTo>
                      <a:pt x="0" y="0"/>
                    </a:moveTo>
                    <a:lnTo>
                      <a:pt x="86" y="39"/>
                    </a:lnTo>
                  </a:path>
                </a:pathLst>
              </a:custGeom>
              <a:noFill/>
              <a:ln w="12700" cap="flat" cmpd="sng">
                <a:solidFill>
                  <a:schemeClr val="tx1"/>
                </a:solidFill>
                <a:prstDash val="solid"/>
                <a:round/>
                <a:headEnd type="none" w="med" len="med"/>
                <a:tailEnd type="none" w="med" len="med"/>
              </a:ln>
              <a:effectLst/>
            </p:spPr>
            <p:txBody>
              <a:bodyPr wrap="none" anchor="ctr"/>
              <a:lstStyle/>
              <a:p>
                <a:endParaRPr lang="en-US"/>
              </a:p>
            </p:txBody>
          </p:sp>
          <p:sp>
            <p:nvSpPr>
              <p:cNvPr id="150599" name="Freeform 71"/>
              <p:cNvSpPr>
                <a:spLocks/>
              </p:cNvSpPr>
              <p:nvPr/>
            </p:nvSpPr>
            <p:spPr bwMode="auto">
              <a:xfrm>
                <a:off x="1083" y="394"/>
                <a:ext cx="89" cy="39"/>
              </a:xfrm>
              <a:custGeom>
                <a:avLst/>
                <a:gdLst/>
                <a:ahLst/>
                <a:cxnLst>
                  <a:cxn ang="0">
                    <a:pos x="0" y="39"/>
                  </a:cxn>
                  <a:cxn ang="0">
                    <a:pos x="89" y="0"/>
                  </a:cxn>
                </a:cxnLst>
                <a:rect l="0" t="0" r="r" b="b"/>
                <a:pathLst>
                  <a:path w="89" h="39">
                    <a:moveTo>
                      <a:pt x="0" y="39"/>
                    </a:moveTo>
                    <a:lnTo>
                      <a:pt x="89" y="0"/>
                    </a:lnTo>
                  </a:path>
                </a:pathLst>
              </a:custGeom>
              <a:noFill/>
              <a:ln w="12700" cap="flat" cmpd="sng">
                <a:solidFill>
                  <a:schemeClr val="tx1"/>
                </a:solidFill>
                <a:prstDash val="solid"/>
                <a:round/>
                <a:headEnd type="none" w="med" len="med"/>
                <a:tailEnd type="none" w="med" len="med"/>
              </a:ln>
              <a:effectLst/>
            </p:spPr>
            <p:txBody>
              <a:bodyPr wrap="none" anchor="ctr"/>
              <a:lstStyle/>
              <a:p>
                <a:endParaRPr lang="en-US"/>
              </a:p>
            </p:txBody>
          </p:sp>
          <p:sp>
            <p:nvSpPr>
              <p:cNvPr id="150600" name="Freeform 72"/>
              <p:cNvSpPr>
                <a:spLocks/>
              </p:cNvSpPr>
              <p:nvPr/>
            </p:nvSpPr>
            <p:spPr bwMode="auto">
              <a:xfrm>
                <a:off x="1184" y="457"/>
                <a:ext cx="55" cy="73"/>
              </a:xfrm>
              <a:custGeom>
                <a:avLst/>
                <a:gdLst/>
                <a:ahLst/>
                <a:cxnLst>
                  <a:cxn ang="0">
                    <a:pos x="0" y="73"/>
                  </a:cxn>
                  <a:cxn ang="0">
                    <a:pos x="55" y="0"/>
                  </a:cxn>
                </a:cxnLst>
                <a:rect l="0" t="0" r="r" b="b"/>
                <a:pathLst>
                  <a:path w="55" h="73">
                    <a:moveTo>
                      <a:pt x="0" y="73"/>
                    </a:moveTo>
                    <a:lnTo>
                      <a:pt x="55" y="0"/>
                    </a:lnTo>
                  </a:path>
                </a:pathLst>
              </a:custGeom>
              <a:noFill/>
              <a:ln w="12700" cap="flat" cmpd="sng">
                <a:solidFill>
                  <a:schemeClr val="tx1"/>
                </a:solidFill>
                <a:prstDash val="solid"/>
                <a:round/>
                <a:headEnd type="none" w="med" len="med"/>
                <a:tailEnd type="none" w="med" len="med"/>
              </a:ln>
              <a:effectLst/>
            </p:spPr>
            <p:txBody>
              <a:bodyPr wrap="none" anchor="ctr"/>
              <a:lstStyle/>
              <a:p>
                <a:endParaRPr lang="en-US"/>
              </a:p>
            </p:txBody>
          </p:sp>
          <p:sp>
            <p:nvSpPr>
              <p:cNvPr id="150602" name="Line 74"/>
              <p:cNvSpPr>
                <a:spLocks noChangeShapeType="1"/>
              </p:cNvSpPr>
              <p:nvPr/>
            </p:nvSpPr>
            <p:spPr bwMode="auto">
              <a:xfrm rot="5400000">
                <a:off x="1297" y="528"/>
                <a:ext cx="96" cy="0"/>
              </a:xfrm>
              <a:prstGeom prst="line">
                <a:avLst/>
              </a:prstGeom>
              <a:noFill/>
              <a:ln w="12700">
                <a:solidFill>
                  <a:schemeClr val="tx1"/>
                </a:solidFill>
                <a:round/>
                <a:headEnd/>
                <a:tailEnd/>
              </a:ln>
              <a:effectLst/>
            </p:spPr>
            <p:txBody>
              <a:bodyPr wrap="none" anchor="ctr"/>
              <a:lstStyle/>
              <a:p>
                <a:endParaRPr lang="en-US"/>
              </a:p>
            </p:txBody>
          </p:sp>
        </p:grpSp>
        <p:grpSp>
          <p:nvGrpSpPr>
            <p:cNvPr id="150605" name="Group 77"/>
            <p:cNvGrpSpPr>
              <a:grpSpLocks/>
            </p:cNvGrpSpPr>
            <p:nvPr/>
          </p:nvGrpSpPr>
          <p:grpSpPr bwMode="auto">
            <a:xfrm>
              <a:off x="1152" y="243"/>
              <a:ext cx="432" cy="86"/>
              <a:chOff x="1680" y="640"/>
              <a:chExt cx="432" cy="86"/>
            </a:xfrm>
          </p:grpSpPr>
          <p:sp>
            <p:nvSpPr>
              <p:cNvPr id="150603" name="Line 75"/>
              <p:cNvSpPr>
                <a:spLocks noChangeShapeType="1"/>
              </p:cNvSpPr>
              <p:nvPr/>
            </p:nvSpPr>
            <p:spPr bwMode="auto">
              <a:xfrm flipH="1">
                <a:off x="1680" y="683"/>
                <a:ext cx="432" cy="0"/>
              </a:xfrm>
              <a:prstGeom prst="line">
                <a:avLst/>
              </a:prstGeom>
              <a:noFill/>
              <a:ln w="12700">
                <a:solidFill>
                  <a:schemeClr val="tx1"/>
                </a:solidFill>
                <a:round/>
                <a:headEnd/>
                <a:tailEnd type="stealth" w="med" len="med"/>
              </a:ln>
              <a:effectLst/>
            </p:spPr>
            <p:txBody>
              <a:bodyPr wrap="none" anchor="ctr"/>
              <a:lstStyle/>
              <a:p>
                <a:endParaRPr lang="en-US"/>
              </a:p>
            </p:txBody>
          </p:sp>
          <p:sp>
            <p:nvSpPr>
              <p:cNvPr id="150604" name="Text Box 76"/>
              <p:cNvSpPr txBox="1">
                <a:spLocks noChangeArrowheads="1"/>
              </p:cNvSpPr>
              <p:nvPr/>
            </p:nvSpPr>
            <p:spPr bwMode="auto">
              <a:xfrm>
                <a:off x="1791" y="640"/>
                <a:ext cx="148" cy="86"/>
              </a:xfrm>
              <a:prstGeom prst="rect">
                <a:avLst/>
              </a:prstGeom>
              <a:solidFill>
                <a:schemeClr val="bg1"/>
              </a:solidFill>
              <a:ln w="12700">
                <a:noFill/>
                <a:miter lim="800000"/>
                <a:headEnd/>
                <a:tailEnd/>
              </a:ln>
              <a:effectLst/>
            </p:spPr>
            <p:txBody>
              <a:bodyPr wrap="none" lIns="0" tIns="0" rIns="0" bIns="0">
                <a:spAutoFit/>
              </a:bodyPr>
              <a:lstStyle/>
              <a:p>
                <a:pPr algn="ctr">
                  <a:spcBef>
                    <a:spcPct val="0"/>
                  </a:spcBef>
                  <a:buSzTx/>
                </a:pPr>
                <a:r>
                  <a:rPr lang="en-US" sz="900" b="1"/>
                  <a:t>ENY</a:t>
                </a:r>
              </a:p>
            </p:txBody>
          </p:sp>
        </p:grpSp>
      </p:grpSp>
      <p:sp>
        <p:nvSpPr>
          <p:cNvPr id="150609" name="Rectangle 81"/>
          <p:cNvSpPr>
            <a:spLocks noChangeArrowheads="1"/>
          </p:cNvSpPr>
          <p:nvPr/>
        </p:nvSpPr>
        <p:spPr bwMode="auto">
          <a:xfrm>
            <a:off x="1676400" y="838200"/>
            <a:ext cx="882650" cy="336550"/>
          </a:xfrm>
          <a:prstGeom prst="rect">
            <a:avLst/>
          </a:prstGeom>
          <a:noFill/>
          <a:ln w="9525">
            <a:noFill/>
            <a:miter lim="800000"/>
            <a:headEnd/>
            <a:tailEnd/>
          </a:ln>
          <a:effectLst/>
        </p:spPr>
        <p:txBody>
          <a:bodyPr wrap="none" lIns="92075" tIns="46038" rIns="92075" bIns="46038">
            <a:spAutoFit/>
          </a:bodyPr>
          <a:lstStyle/>
          <a:p>
            <a:pPr>
              <a:spcBef>
                <a:spcPct val="0"/>
              </a:spcBef>
              <a:buSzTx/>
            </a:pPr>
            <a:r>
              <a:rPr lang="en-US" sz="1600">
                <a:solidFill>
                  <a:srgbClr val="000000"/>
                </a:solidFill>
              </a:rPr>
              <a:t>Contain</a:t>
            </a:r>
          </a:p>
        </p:txBody>
      </p:sp>
      <p:sp>
        <p:nvSpPr>
          <p:cNvPr id="150610" name="Rectangle 82"/>
          <p:cNvSpPr>
            <a:spLocks noChangeArrowheads="1"/>
          </p:cNvSpPr>
          <p:nvPr/>
        </p:nvSpPr>
        <p:spPr bwMode="auto">
          <a:xfrm>
            <a:off x="1676400" y="1752600"/>
            <a:ext cx="1449388" cy="336550"/>
          </a:xfrm>
          <a:prstGeom prst="rect">
            <a:avLst/>
          </a:prstGeom>
          <a:noFill/>
          <a:ln w="9525">
            <a:noFill/>
            <a:miter lim="800000"/>
            <a:headEnd/>
            <a:tailEnd/>
          </a:ln>
          <a:effectLst/>
        </p:spPr>
        <p:txBody>
          <a:bodyPr wrap="none" lIns="92075" tIns="46038" rIns="92075" bIns="46038">
            <a:spAutoFit/>
          </a:bodyPr>
          <a:lstStyle/>
          <a:p>
            <a:pPr>
              <a:spcBef>
                <a:spcPct val="0"/>
              </a:spcBef>
              <a:buSzTx/>
            </a:pPr>
            <a:r>
              <a:rPr lang="en-US" sz="1600">
                <a:solidFill>
                  <a:srgbClr val="000000"/>
                </a:solidFill>
              </a:rPr>
              <a:t>Counterattack</a:t>
            </a:r>
          </a:p>
        </p:txBody>
      </p:sp>
      <p:sp>
        <p:nvSpPr>
          <p:cNvPr id="150611" name="Rectangle 83"/>
          <p:cNvSpPr>
            <a:spLocks noChangeArrowheads="1"/>
          </p:cNvSpPr>
          <p:nvPr/>
        </p:nvSpPr>
        <p:spPr bwMode="auto">
          <a:xfrm>
            <a:off x="1676400" y="4343400"/>
            <a:ext cx="884238" cy="336550"/>
          </a:xfrm>
          <a:prstGeom prst="rect">
            <a:avLst/>
          </a:prstGeom>
          <a:noFill/>
          <a:ln w="9525">
            <a:noFill/>
            <a:miter lim="800000"/>
            <a:headEnd/>
            <a:tailEnd/>
          </a:ln>
          <a:effectLst/>
        </p:spPr>
        <p:txBody>
          <a:bodyPr wrap="none" lIns="92075" tIns="46038" rIns="92075" bIns="46038">
            <a:spAutoFit/>
          </a:bodyPr>
          <a:lstStyle/>
          <a:p>
            <a:pPr>
              <a:spcBef>
                <a:spcPct val="0"/>
              </a:spcBef>
              <a:buSzTx/>
            </a:pPr>
            <a:r>
              <a:rPr lang="en-US" sz="1600">
                <a:solidFill>
                  <a:srgbClr val="000000"/>
                </a:solidFill>
              </a:rPr>
              <a:t>Destroy</a:t>
            </a:r>
          </a:p>
        </p:txBody>
      </p:sp>
      <p:sp>
        <p:nvSpPr>
          <p:cNvPr id="150613" name="Rectangle 85"/>
          <p:cNvSpPr>
            <a:spLocks noChangeArrowheads="1"/>
          </p:cNvSpPr>
          <p:nvPr/>
        </p:nvSpPr>
        <p:spPr bwMode="auto">
          <a:xfrm>
            <a:off x="3124200" y="685800"/>
            <a:ext cx="1731963" cy="304800"/>
          </a:xfrm>
          <a:prstGeom prst="rect">
            <a:avLst/>
          </a:prstGeom>
          <a:noFill/>
          <a:ln w="9525">
            <a:noFill/>
            <a:miter lim="800000"/>
            <a:headEnd/>
            <a:tailEnd/>
          </a:ln>
          <a:effectLst/>
        </p:spPr>
        <p:txBody>
          <a:bodyPr wrap="none" lIns="92075" tIns="46038" rIns="92075" bIns="46038">
            <a:spAutoFit/>
          </a:bodyPr>
          <a:lstStyle/>
          <a:p>
            <a:pPr>
              <a:spcBef>
                <a:spcPct val="0"/>
              </a:spcBef>
              <a:buSzTx/>
            </a:pPr>
            <a:r>
              <a:rPr lang="en-US" sz="1400">
                <a:solidFill>
                  <a:srgbClr val="000000"/>
                </a:solidFill>
              </a:rPr>
              <a:t>Follow and Assume</a:t>
            </a:r>
          </a:p>
        </p:txBody>
      </p:sp>
      <p:sp>
        <p:nvSpPr>
          <p:cNvPr id="150614" name="Rectangle 86"/>
          <p:cNvSpPr>
            <a:spLocks noChangeArrowheads="1"/>
          </p:cNvSpPr>
          <p:nvPr/>
        </p:nvSpPr>
        <p:spPr bwMode="auto">
          <a:xfrm>
            <a:off x="1676400" y="6521450"/>
            <a:ext cx="749300" cy="336550"/>
          </a:xfrm>
          <a:prstGeom prst="rect">
            <a:avLst/>
          </a:prstGeom>
          <a:noFill/>
          <a:ln w="9525">
            <a:noFill/>
            <a:miter lim="800000"/>
            <a:headEnd/>
            <a:tailEnd/>
          </a:ln>
          <a:effectLst/>
        </p:spPr>
        <p:txBody>
          <a:bodyPr wrap="none" lIns="92075" tIns="46038" rIns="92075" bIns="46038">
            <a:spAutoFit/>
          </a:bodyPr>
          <a:lstStyle/>
          <a:p>
            <a:pPr>
              <a:spcBef>
                <a:spcPct val="0"/>
              </a:spcBef>
              <a:buSzTx/>
            </a:pPr>
            <a:r>
              <a:rPr lang="en-US" sz="1600">
                <a:solidFill>
                  <a:srgbClr val="000000"/>
                </a:solidFill>
              </a:rPr>
              <a:t>Guard</a:t>
            </a:r>
          </a:p>
        </p:txBody>
      </p:sp>
      <p:sp>
        <p:nvSpPr>
          <p:cNvPr id="150615" name="Rectangle 87"/>
          <p:cNvSpPr>
            <a:spLocks noChangeArrowheads="1"/>
          </p:cNvSpPr>
          <p:nvPr/>
        </p:nvSpPr>
        <p:spPr bwMode="auto">
          <a:xfrm>
            <a:off x="3429000" y="1905000"/>
            <a:ext cx="908050" cy="336550"/>
          </a:xfrm>
          <a:prstGeom prst="rect">
            <a:avLst/>
          </a:prstGeom>
          <a:noFill/>
          <a:ln w="9525">
            <a:noFill/>
            <a:miter lim="800000"/>
            <a:headEnd/>
            <a:tailEnd/>
          </a:ln>
          <a:effectLst/>
        </p:spPr>
        <p:txBody>
          <a:bodyPr wrap="none" lIns="92075" tIns="46038" rIns="92075" bIns="46038">
            <a:spAutoFit/>
          </a:bodyPr>
          <a:lstStyle/>
          <a:p>
            <a:pPr>
              <a:spcBef>
                <a:spcPct val="0"/>
              </a:spcBef>
              <a:buSzTx/>
            </a:pPr>
            <a:r>
              <a:rPr lang="en-US" sz="1600">
                <a:solidFill>
                  <a:srgbClr val="000000"/>
                </a:solidFill>
              </a:rPr>
              <a:t>Interdict</a:t>
            </a:r>
          </a:p>
        </p:txBody>
      </p:sp>
      <p:sp>
        <p:nvSpPr>
          <p:cNvPr id="150616" name="Rectangle 88"/>
          <p:cNvSpPr>
            <a:spLocks noChangeArrowheads="1"/>
          </p:cNvSpPr>
          <p:nvPr/>
        </p:nvSpPr>
        <p:spPr bwMode="auto">
          <a:xfrm>
            <a:off x="3352800" y="3125788"/>
            <a:ext cx="782638" cy="336550"/>
          </a:xfrm>
          <a:prstGeom prst="rect">
            <a:avLst/>
          </a:prstGeom>
          <a:noFill/>
          <a:ln w="9525">
            <a:noFill/>
            <a:miter lim="800000"/>
            <a:headEnd/>
            <a:tailEnd/>
          </a:ln>
          <a:effectLst/>
        </p:spPr>
        <p:txBody>
          <a:bodyPr wrap="none" lIns="92075" tIns="46038" rIns="92075" bIns="46038">
            <a:spAutoFit/>
          </a:bodyPr>
          <a:lstStyle/>
          <a:p>
            <a:pPr>
              <a:spcBef>
                <a:spcPct val="0"/>
              </a:spcBef>
              <a:buSzTx/>
            </a:pPr>
            <a:r>
              <a:rPr lang="en-US" sz="1600">
                <a:solidFill>
                  <a:srgbClr val="000000"/>
                </a:solidFill>
              </a:rPr>
              <a:t>Isolate</a:t>
            </a:r>
          </a:p>
        </p:txBody>
      </p:sp>
      <p:sp>
        <p:nvSpPr>
          <p:cNvPr id="150617" name="Rectangle 89"/>
          <p:cNvSpPr>
            <a:spLocks noChangeArrowheads="1"/>
          </p:cNvSpPr>
          <p:nvPr/>
        </p:nvSpPr>
        <p:spPr bwMode="auto">
          <a:xfrm>
            <a:off x="3276600" y="6521450"/>
            <a:ext cx="827088" cy="336550"/>
          </a:xfrm>
          <a:prstGeom prst="rect">
            <a:avLst/>
          </a:prstGeom>
          <a:noFill/>
          <a:ln w="9525">
            <a:noFill/>
            <a:miter lim="800000"/>
            <a:headEnd/>
            <a:tailEnd/>
          </a:ln>
          <a:effectLst/>
        </p:spPr>
        <p:txBody>
          <a:bodyPr wrap="none" lIns="92075" tIns="46038" rIns="92075" bIns="46038">
            <a:spAutoFit/>
          </a:bodyPr>
          <a:lstStyle/>
          <a:p>
            <a:pPr>
              <a:spcBef>
                <a:spcPct val="0"/>
              </a:spcBef>
              <a:buSzTx/>
            </a:pPr>
            <a:r>
              <a:rPr lang="en-US" sz="1600">
                <a:solidFill>
                  <a:srgbClr val="000000"/>
                </a:solidFill>
              </a:rPr>
              <a:t>Screen</a:t>
            </a:r>
          </a:p>
        </p:txBody>
      </p:sp>
      <p:sp>
        <p:nvSpPr>
          <p:cNvPr id="150618" name="Rectangle 90"/>
          <p:cNvSpPr>
            <a:spLocks noChangeArrowheads="1"/>
          </p:cNvSpPr>
          <p:nvPr/>
        </p:nvSpPr>
        <p:spPr bwMode="auto">
          <a:xfrm>
            <a:off x="3276600" y="5943600"/>
            <a:ext cx="873125" cy="336550"/>
          </a:xfrm>
          <a:prstGeom prst="rect">
            <a:avLst/>
          </a:prstGeom>
          <a:noFill/>
          <a:ln w="9525">
            <a:noFill/>
            <a:miter lim="800000"/>
            <a:headEnd/>
            <a:tailEnd/>
          </a:ln>
          <a:effectLst/>
        </p:spPr>
        <p:txBody>
          <a:bodyPr wrap="none" lIns="92075" tIns="46038" rIns="92075" bIns="46038">
            <a:spAutoFit/>
          </a:bodyPr>
          <a:lstStyle/>
          <a:p>
            <a:pPr>
              <a:spcBef>
                <a:spcPct val="0"/>
              </a:spcBef>
              <a:buSzTx/>
            </a:pPr>
            <a:r>
              <a:rPr lang="en-US" sz="1600">
                <a:solidFill>
                  <a:srgbClr val="000000"/>
                </a:solidFill>
              </a:rPr>
              <a:t>Occupy</a:t>
            </a:r>
          </a:p>
        </p:txBody>
      </p:sp>
      <p:sp>
        <p:nvSpPr>
          <p:cNvPr id="150619" name="Rectangle 91"/>
          <p:cNvSpPr>
            <a:spLocks noChangeArrowheads="1"/>
          </p:cNvSpPr>
          <p:nvPr/>
        </p:nvSpPr>
        <p:spPr bwMode="auto">
          <a:xfrm>
            <a:off x="5257800" y="3733800"/>
            <a:ext cx="769938" cy="336550"/>
          </a:xfrm>
          <a:prstGeom prst="rect">
            <a:avLst/>
          </a:prstGeom>
          <a:noFill/>
          <a:ln w="9525">
            <a:noFill/>
            <a:miter lim="800000"/>
            <a:headEnd/>
            <a:tailEnd/>
          </a:ln>
          <a:effectLst/>
        </p:spPr>
        <p:txBody>
          <a:bodyPr wrap="none" lIns="92075" tIns="46038" rIns="92075" bIns="46038">
            <a:spAutoFit/>
          </a:bodyPr>
          <a:lstStyle/>
          <a:p>
            <a:pPr>
              <a:spcBef>
                <a:spcPct val="0"/>
              </a:spcBef>
              <a:buSzTx/>
            </a:pPr>
            <a:r>
              <a:rPr lang="en-US" sz="1600">
                <a:solidFill>
                  <a:srgbClr val="000000"/>
                </a:solidFill>
              </a:rPr>
              <a:t>Retain</a:t>
            </a:r>
          </a:p>
        </p:txBody>
      </p:sp>
      <p:sp>
        <p:nvSpPr>
          <p:cNvPr id="150620" name="Rectangle 92"/>
          <p:cNvSpPr>
            <a:spLocks noChangeArrowheads="1"/>
          </p:cNvSpPr>
          <p:nvPr/>
        </p:nvSpPr>
        <p:spPr bwMode="auto">
          <a:xfrm>
            <a:off x="5257800" y="2133600"/>
            <a:ext cx="827088" cy="336550"/>
          </a:xfrm>
          <a:prstGeom prst="rect">
            <a:avLst/>
          </a:prstGeom>
          <a:noFill/>
          <a:ln w="9525">
            <a:noFill/>
            <a:miter lim="800000"/>
            <a:headEnd/>
            <a:tailEnd/>
          </a:ln>
          <a:effectLst/>
        </p:spPr>
        <p:txBody>
          <a:bodyPr wrap="none" lIns="92075" tIns="46038" rIns="92075" bIns="46038">
            <a:spAutoFit/>
          </a:bodyPr>
          <a:lstStyle/>
          <a:p>
            <a:pPr>
              <a:spcBef>
                <a:spcPct val="0"/>
              </a:spcBef>
              <a:buSzTx/>
            </a:pPr>
            <a:r>
              <a:rPr lang="en-US" sz="1600">
                <a:solidFill>
                  <a:srgbClr val="000000"/>
                </a:solidFill>
              </a:rPr>
              <a:t>Secure</a:t>
            </a:r>
          </a:p>
        </p:txBody>
      </p:sp>
      <p:sp>
        <p:nvSpPr>
          <p:cNvPr id="150621" name="Rectangle 93"/>
          <p:cNvSpPr>
            <a:spLocks noChangeArrowheads="1"/>
          </p:cNvSpPr>
          <p:nvPr/>
        </p:nvSpPr>
        <p:spPr bwMode="auto">
          <a:xfrm>
            <a:off x="4876800" y="4419600"/>
            <a:ext cx="690563" cy="336550"/>
          </a:xfrm>
          <a:prstGeom prst="rect">
            <a:avLst/>
          </a:prstGeom>
          <a:noFill/>
          <a:ln w="9525">
            <a:noFill/>
            <a:miter lim="800000"/>
            <a:headEnd/>
            <a:tailEnd/>
          </a:ln>
          <a:effectLst/>
        </p:spPr>
        <p:txBody>
          <a:bodyPr wrap="none" lIns="92075" tIns="46038" rIns="92075" bIns="46038">
            <a:spAutoFit/>
          </a:bodyPr>
          <a:lstStyle/>
          <a:p>
            <a:pPr>
              <a:spcBef>
                <a:spcPct val="0"/>
              </a:spcBef>
              <a:buSzTx/>
            </a:pPr>
            <a:r>
              <a:rPr lang="en-US" sz="1600">
                <a:solidFill>
                  <a:srgbClr val="000000"/>
                </a:solidFill>
              </a:rPr>
              <a:t>Seize</a:t>
            </a:r>
          </a:p>
        </p:txBody>
      </p:sp>
      <p:sp>
        <p:nvSpPr>
          <p:cNvPr id="150622" name="Rectangle 94"/>
          <p:cNvSpPr>
            <a:spLocks noChangeArrowheads="1"/>
          </p:cNvSpPr>
          <p:nvPr/>
        </p:nvSpPr>
        <p:spPr bwMode="auto">
          <a:xfrm>
            <a:off x="7162800" y="3124200"/>
            <a:ext cx="1154113" cy="336550"/>
          </a:xfrm>
          <a:prstGeom prst="rect">
            <a:avLst/>
          </a:prstGeom>
          <a:noFill/>
          <a:ln w="9525">
            <a:noFill/>
            <a:miter lim="800000"/>
            <a:headEnd/>
            <a:tailEnd/>
          </a:ln>
          <a:effectLst/>
        </p:spPr>
        <p:txBody>
          <a:bodyPr wrap="none" lIns="92075" tIns="46038" rIns="92075" bIns="46038">
            <a:spAutoFit/>
          </a:bodyPr>
          <a:lstStyle/>
          <a:p>
            <a:pPr>
              <a:spcBef>
                <a:spcPct val="0"/>
              </a:spcBef>
              <a:buSzTx/>
            </a:pPr>
            <a:r>
              <a:rPr lang="en-US" sz="1600">
                <a:solidFill>
                  <a:srgbClr val="000000"/>
                </a:solidFill>
              </a:rPr>
              <a:t>Air Assault</a:t>
            </a:r>
          </a:p>
        </p:txBody>
      </p:sp>
      <p:sp>
        <p:nvSpPr>
          <p:cNvPr id="150623" name="AutoShape 95"/>
          <p:cNvSpPr>
            <a:spLocks noChangeArrowheads="1"/>
          </p:cNvSpPr>
          <p:nvPr/>
        </p:nvSpPr>
        <p:spPr bwMode="auto">
          <a:xfrm>
            <a:off x="1676400" y="1295400"/>
            <a:ext cx="990600" cy="381000"/>
          </a:xfrm>
          <a:prstGeom prst="rightArrow">
            <a:avLst>
              <a:gd name="adj1" fmla="val 50000"/>
              <a:gd name="adj2" fmla="val 65000"/>
            </a:avLst>
          </a:prstGeom>
          <a:solidFill>
            <a:schemeClr val="bg1"/>
          </a:solidFill>
          <a:ln w="12700">
            <a:solidFill>
              <a:schemeClr val="tx1"/>
            </a:solidFill>
            <a:prstDash val="sysDot"/>
            <a:miter lim="800000"/>
            <a:headEnd/>
            <a:tailEnd/>
          </a:ln>
          <a:effectLst/>
        </p:spPr>
        <p:txBody>
          <a:bodyPr wrap="none" anchor="ctr"/>
          <a:lstStyle/>
          <a:p>
            <a:endParaRPr lang="en-US"/>
          </a:p>
        </p:txBody>
      </p:sp>
      <p:grpSp>
        <p:nvGrpSpPr>
          <p:cNvPr id="150628" name="Group 100"/>
          <p:cNvGrpSpPr>
            <a:grpSpLocks/>
          </p:cNvGrpSpPr>
          <p:nvPr/>
        </p:nvGrpSpPr>
        <p:grpSpPr bwMode="auto">
          <a:xfrm>
            <a:off x="1676400" y="2209800"/>
            <a:ext cx="1447800" cy="457200"/>
            <a:chOff x="1056" y="1392"/>
            <a:chExt cx="912" cy="384"/>
          </a:xfrm>
        </p:grpSpPr>
        <p:sp>
          <p:nvSpPr>
            <p:cNvPr id="150624" name="AutoShape 96"/>
            <p:cNvSpPr>
              <a:spLocks noChangeArrowheads="1"/>
            </p:cNvSpPr>
            <p:nvPr/>
          </p:nvSpPr>
          <p:spPr bwMode="auto">
            <a:xfrm>
              <a:off x="1056" y="1464"/>
              <a:ext cx="624" cy="240"/>
            </a:xfrm>
            <a:prstGeom prst="rightArrow">
              <a:avLst>
                <a:gd name="adj1" fmla="val 50000"/>
                <a:gd name="adj2" fmla="val 65000"/>
              </a:avLst>
            </a:prstGeom>
            <a:solidFill>
              <a:schemeClr val="bg1"/>
            </a:solidFill>
            <a:ln w="12700">
              <a:solidFill>
                <a:schemeClr val="tx1"/>
              </a:solidFill>
              <a:prstDash val="sysDot"/>
              <a:miter lim="800000"/>
              <a:headEnd/>
              <a:tailEnd/>
            </a:ln>
            <a:effectLst/>
          </p:spPr>
          <p:txBody>
            <a:bodyPr wrap="none" anchor="ctr"/>
            <a:lstStyle/>
            <a:p>
              <a:endParaRPr lang="en-US"/>
            </a:p>
          </p:txBody>
        </p:sp>
        <p:grpSp>
          <p:nvGrpSpPr>
            <p:cNvPr id="150625" name="Group 97"/>
            <p:cNvGrpSpPr>
              <a:grpSpLocks/>
            </p:cNvGrpSpPr>
            <p:nvPr/>
          </p:nvGrpSpPr>
          <p:grpSpPr bwMode="auto">
            <a:xfrm>
              <a:off x="1632" y="1392"/>
              <a:ext cx="336" cy="384"/>
              <a:chOff x="384" y="1248"/>
              <a:chExt cx="336" cy="384"/>
            </a:xfrm>
          </p:grpSpPr>
          <p:sp>
            <p:nvSpPr>
              <p:cNvPr id="150626" name="Line 98"/>
              <p:cNvSpPr>
                <a:spLocks noChangeShapeType="1"/>
              </p:cNvSpPr>
              <p:nvPr/>
            </p:nvSpPr>
            <p:spPr bwMode="auto">
              <a:xfrm>
                <a:off x="480" y="1440"/>
                <a:ext cx="240" cy="0"/>
              </a:xfrm>
              <a:prstGeom prst="line">
                <a:avLst/>
              </a:prstGeom>
              <a:noFill/>
              <a:ln w="12700">
                <a:solidFill>
                  <a:schemeClr val="tx1"/>
                </a:solidFill>
                <a:prstDash val="sysDot"/>
                <a:round/>
                <a:headEnd/>
                <a:tailEnd type="stealth" w="lg" len="lg"/>
              </a:ln>
              <a:effectLst/>
            </p:spPr>
            <p:txBody>
              <a:bodyPr wrap="none" anchor="ctr"/>
              <a:lstStyle/>
              <a:p>
                <a:endParaRPr lang="en-US"/>
              </a:p>
            </p:txBody>
          </p:sp>
          <p:sp>
            <p:nvSpPr>
              <p:cNvPr id="150627" name="Freeform 99"/>
              <p:cNvSpPr>
                <a:spLocks/>
              </p:cNvSpPr>
              <p:nvPr/>
            </p:nvSpPr>
            <p:spPr bwMode="auto">
              <a:xfrm>
                <a:off x="384" y="1248"/>
                <a:ext cx="96" cy="384"/>
              </a:xfrm>
              <a:custGeom>
                <a:avLst/>
                <a:gdLst/>
                <a:ahLst/>
                <a:cxnLst>
                  <a:cxn ang="0">
                    <a:pos x="0" y="0"/>
                  </a:cxn>
                  <a:cxn ang="0">
                    <a:pos x="96" y="96"/>
                  </a:cxn>
                  <a:cxn ang="0">
                    <a:pos x="96" y="288"/>
                  </a:cxn>
                  <a:cxn ang="0">
                    <a:pos x="0" y="384"/>
                  </a:cxn>
                </a:cxnLst>
                <a:rect l="0" t="0" r="r" b="b"/>
                <a:pathLst>
                  <a:path w="96" h="384">
                    <a:moveTo>
                      <a:pt x="0" y="0"/>
                    </a:moveTo>
                    <a:lnTo>
                      <a:pt x="96" y="96"/>
                    </a:lnTo>
                    <a:lnTo>
                      <a:pt x="96" y="288"/>
                    </a:lnTo>
                    <a:lnTo>
                      <a:pt x="0" y="384"/>
                    </a:lnTo>
                  </a:path>
                </a:pathLst>
              </a:custGeom>
              <a:noFill/>
              <a:ln w="12700" cap="flat" cmpd="sng">
                <a:solidFill>
                  <a:schemeClr val="tx1"/>
                </a:solidFill>
                <a:prstDash val="sysDot"/>
                <a:round/>
                <a:headEnd/>
                <a:tailEnd/>
              </a:ln>
              <a:effectLst/>
            </p:spPr>
            <p:txBody>
              <a:bodyPr wrap="none" anchor="ctr"/>
              <a:lstStyle/>
              <a:p>
                <a:endParaRPr lang="en-US"/>
              </a:p>
            </p:txBody>
          </p:sp>
        </p:grpSp>
      </p:grpSp>
      <p:sp>
        <p:nvSpPr>
          <p:cNvPr id="150629" name="Rectangle 101"/>
          <p:cNvSpPr>
            <a:spLocks noChangeArrowheads="1"/>
          </p:cNvSpPr>
          <p:nvPr/>
        </p:nvSpPr>
        <p:spPr bwMode="auto">
          <a:xfrm>
            <a:off x="1219200" y="2667000"/>
            <a:ext cx="2127250" cy="336550"/>
          </a:xfrm>
          <a:prstGeom prst="rect">
            <a:avLst/>
          </a:prstGeom>
          <a:noFill/>
          <a:ln w="9525">
            <a:noFill/>
            <a:miter lim="800000"/>
            <a:headEnd/>
            <a:tailEnd/>
          </a:ln>
          <a:effectLst/>
        </p:spPr>
        <p:txBody>
          <a:bodyPr wrap="none" lIns="92075" tIns="46038" rIns="92075" bIns="46038">
            <a:spAutoFit/>
          </a:bodyPr>
          <a:lstStyle/>
          <a:p>
            <a:pPr>
              <a:spcBef>
                <a:spcPct val="0"/>
              </a:spcBef>
              <a:buSzTx/>
            </a:pPr>
            <a:r>
              <a:rPr lang="en-US" sz="1600">
                <a:solidFill>
                  <a:srgbClr val="000000"/>
                </a:solidFill>
              </a:rPr>
              <a:t>Counterattack by Fire</a:t>
            </a:r>
          </a:p>
        </p:txBody>
      </p:sp>
      <p:grpSp>
        <p:nvGrpSpPr>
          <p:cNvPr id="150638" name="Group 110"/>
          <p:cNvGrpSpPr>
            <a:grpSpLocks/>
          </p:cNvGrpSpPr>
          <p:nvPr/>
        </p:nvGrpSpPr>
        <p:grpSpPr bwMode="auto">
          <a:xfrm>
            <a:off x="1762125" y="2971800"/>
            <a:ext cx="992188" cy="363538"/>
            <a:chOff x="1110" y="2016"/>
            <a:chExt cx="625" cy="343"/>
          </a:xfrm>
        </p:grpSpPr>
        <p:sp>
          <p:nvSpPr>
            <p:cNvPr id="150630" name="Freeform 102"/>
            <p:cNvSpPr>
              <a:spLocks/>
            </p:cNvSpPr>
            <p:nvPr/>
          </p:nvSpPr>
          <p:spPr bwMode="auto">
            <a:xfrm>
              <a:off x="1110" y="2016"/>
              <a:ext cx="625" cy="211"/>
            </a:xfrm>
            <a:custGeom>
              <a:avLst/>
              <a:gdLst/>
              <a:ahLst/>
              <a:cxnLst>
                <a:cxn ang="0">
                  <a:pos x="522" y="0"/>
                </a:cxn>
                <a:cxn ang="0">
                  <a:pos x="618" y="96"/>
                </a:cxn>
                <a:cxn ang="0">
                  <a:pos x="522" y="192"/>
                </a:cxn>
                <a:cxn ang="0">
                  <a:pos x="0" y="208"/>
                </a:cxn>
              </a:cxnLst>
              <a:rect l="0" t="0" r="r" b="b"/>
              <a:pathLst>
                <a:path w="625" h="211">
                  <a:moveTo>
                    <a:pt x="522" y="0"/>
                  </a:moveTo>
                  <a:cubicBezTo>
                    <a:pt x="570" y="32"/>
                    <a:pt x="618" y="64"/>
                    <a:pt x="618" y="96"/>
                  </a:cubicBezTo>
                  <a:cubicBezTo>
                    <a:pt x="618" y="128"/>
                    <a:pt x="625" y="173"/>
                    <a:pt x="522" y="192"/>
                  </a:cubicBezTo>
                  <a:cubicBezTo>
                    <a:pt x="419" y="211"/>
                    <a:pt x="109" y="205"/>
                    <a:pt x="0" y="208"/>
                  </a:cubicBezTo>
                </a:path>
              </a:pathLst>
            </a:custGeom>
            <a:noFill/>
            <a:ln w="12700" cap="flat" cmpd="sng">
              <a:solidFill>
                <a:schemeClr val="tx1"/>
              </a:solidFill>
              <a:prstDash val="solid"/>
              <a:round/>
              <a:headEnd/>
              <a:tailEnd type="stealth" w="lg" len="lg"/>
            </a:ln>
            <a:effectLst/>
          </p:spPr>
          <p:txBody>
            <a:bodyPr wrap="none" anchor="ctr"/>
            <a:lstStyle/>
            <a:p>
              <a:endParaRPr lang="en-US"/>
            </a:p>
          </p:txBody>
        </p:sp>
        <p:sp>
          <p:nvSpPr>
            <p:cNvPr id="150636" name="Text Box 108"/>
            <p:cNvSpPr txBox="1">
              <a:spLocks noChangeArrowheads="1"/>
            </p:cNvSpPr>
            <p:nvPr/>
          </p:nvSpPr>
          <p:spPr bwMode="auto">
            <a:xfrm>
              <a:off x="1318" y="2157"/>
              <a:ext cx="178" cy="202"/>
            </a:xfrm>
            <a:prstGeom prst="rect">
              <a:avLst/>
            </a:prstGeom>
            <a:solidFill>
              <a:schemeClr val="bg1"/>
            </a:solidFill>
            <a:ln w="12700">
              <a:noFill/>
              <a:miter lim="800000"/>
              <a:headEnd/>
              <a:tailEnd/>
            </a:ln>
            <a:effectLst/>
          </p:spPr>
          <p:txBody>
            <a:bodyPr>
              <a:spAutoFit/>
            </a:bodyPr>
            <a:lstStyle/>
            <a:p>
              <a:pPr algn="ctr">
                <a:spcBef>
                  <a:spcPct val="50000"/>
                </a:spcBef>
                <a:buSzTx/>
              </a:pPr>
              <a:r>
                <a:rPr lang="en-US" sz="800" b="1"/>
                <a:t>D</a:t>
              </a:r>
            </a:p>
          </p:txBody>
        </p:sp>
      </p:grpSp>
      <p:grpSp>
        <p:nvGrpSpPr>
          <p:cNvPr id="150641" name="Group 113"/>
          <p:cNvGrpSpPr>
            <a:grpSpLocks/>
          </p:cNvGrpSpPr>
          <p:nvPr/>
        </p:nvGrpSpPr>
        <p:grpSpPr bwMode="auto">
          <a:xfrm>
            <a:off x="1752600" y="3962400"/>
            <a:ext cx="685800" cy="381000"/>
            <a:chOff x="1104" y="2496"/>
            <a:chExt cx="432" cy="336"/>
          </a:xfrm>
        </p:grpSpPr>
        <p:sp>
          <p:nvSpPr>
            <p:cNvPr id="150639" name="Line 111"/>
            <p:cNvSpPr>
              <a:spLocks noChangeShapeType="1"/>
            </p:cNvSpPr>
            <p:nvPr/>
          </p:nvSpPr>
          <p:spPr bwMode="auto">
            <a:xfrm flipV="1">
              <a:off x="1104" y="2496"/>
              <a:ext cx="432" cy="336"/>
            </a:xfrm>
            <a:prstGeom prst="line">
              <a:avLst/>
            </a:prstGeom>
            <a:noFill/>
            <a:ln w="12700" cap="rnd">
              <a:solidFill>
                <a:schemeClr val="tx1"/>
              </a:solidFill>
              <a:prstDash val="sysDot"/>
              <a:round/>
              <a:headEnd/>
              <a:tailEnd/>
            </a:ln>
            <a:effectLst/>
          </p:spPr>
          <p:txBody>
            <a:bodyPr wrap="none" anchor="ctr"/>
            <a:lstStyle/>
            <a:p>
              <a:endParaRPr lang="en-US"/>
            </a:p>
          </p:txBody>
        </p:sp>
        <p:sp>
          <p:nvSpPr>
            <p:cNvPr id="150640" name="Line 112"/>
            <p:cNvSpPr>
              <a:spLocks noChangeShapeType="1"/>
            </p:cNvSpPr>
            <p:nvPr/>
          </p:nvSpPr>
          <p:spPr bwMode="auto">
            <a:xfrm>
              <a:off x="1104" y="2496"/>
              <a:ext cx="432" cy="336"/>
            </a:xfrm>
            <a:prstGeom prst="line">
              <a:avLst/>
            </a:prstGeom>
            <a:noFill/>
            <a:ln w="12700" cap="rnd">
              <a:solidFill>
                <a:schemeClr val="tx1"/>
              </a:solidFill>
              <a:prstDash val="sysDot"/>
              <a:round/>
              <a:headEnd/>
              <a:tailEnd/>
            </a:ln>
            <a:effectLst/>
          </p:spPr>
          <p:txBody>
            <a:bodyPr wrap="none" anchor="ctr"/>
            <a:lstStyle/>
            <a:p>
              <a:endParaRPr lang="en-US"/>
            </a:p>
          </p:txBody>
        </p:sp>
      </p:grpSp>
      <p:grpSp>
        <p:nvGrpSpPr>
          <p:cNvPr id="150823" name="Group 295"/>
          <p:cNvGrpSpPr>
            <a:grpSpLocks/>
          </p:cNvGrpSpPr>
          <p:nvPr/>
        </p:nvGrpSpPr>
        <p:grpSpPr bwMode="auto">
          <a:xfrm>
            <a:off x="1600200" y="4762500"/>
            <a:ext cx="914400" cy="309563"/>
            <a:chOff x="1008" y="3000"/>
            <a:chExt cx="576" cy="195"/>
          </a:xfrm>
        </p:grpSpPr>
        <p:sp>
          <p:nvSpPr>
            <p:cNvPr id="150644" name="Line 116"/>
            <p:cNvSpPr>
              <a:spLocks noChangeShapeType="1"/>
            </p:cNvSpPr>
            <p:nvPr/>
          </p:nvSpPr>
          <p:spPr bwMode="auto">
            <a:xfrm>
              <a:off x="1152" y="3000"/>
              <a:ext cx="192" cy="0"/>
            </a:xfrm>
            <a:prstGeom prst="line">
              <a:avLst/>
            </a:prstGeom>
            <a:noFill/>
            <a:ln w="12700">
              <a:solidFill>
                <a:schemeClr val="tx1"/>
              </a:solidFill>
              <a:round/>
              <a:headEnd/>
              <a:tailEnd type="stealth" w="lg" len="lg"/>
            </a:ln>
            <a:effectLst/>
          </p:spPr>
          <p:txBody>
            <a:bodyPr wrap="none" anchor="ctr"/>
            <a:lstStyle/>
            <a:p>
              <a:endParaRPr lang="en-US"/>
            </a:p>
          </p:txBody>
        </p:sp>
        <p:sp>
          <p:nvSpPr>
            <p:cNvPr id="150645" name="Line 117"/>
            <p:cNvSpPr>
              <a:spLocks noChangeShapeType="1"/>
            </p:cNvSpPr>
            <p:nvPr/>
          </p:nvSpPr>
          <p:spPr bwMode="auto">
            <a:xfrm>
              <a:off x="1008" y="3096"/>
              <a:ext cx="450" cy="0"/>
            </a:xfrm>
            <a:prstGeom prst="line">
              <a:avLst/>
            </a:prstGeom>
            <a:noFill/>
            <a:ln w="12700">
              <a:solidFill>
                <a:schemeClr val="tx1"/>
              </a:solidFill>
              <a:round/>
              <a:headEnd/>
              <a:tailEnd type="stealth" w="lg" len="lg"/>
            </a:ln>
            <a:effectLst/>
          </p:spPr>
          <p:txBody>
            <a:bodyPr wrap="none" anchor="ctr"/>
            <a:lstStyle/>
            <a:p>
              <a:endParaRPr lang="en-US"/>
            </a:p>
          </p:txBody>
        </p:sp>
        <p:sp>
          <p:nvSpPr>
            <p:cNvPr id="150646" name="Line 118"/>
            <p:cNvSpPr>
              <a:spLocks noChangeShapeType="1"/>
            </p:cNvSpPr>
            <p:nvPr/>
          </p:nvSpPr>
          <p:spPr bwMode="auto">
            <a:xfrm>
              <a:off x="1152" y="3192"/>
              <a:ext cx="432" cy="0"/>
            </a:xfrm>
            <a:prstGeom prst="line">
              <a:avLst/>
            </a:prstGeom>
            <a:noFill/>
            <a:ln w="12700">
              <a:solidFill>
                <a:schemeClr val="tx1"/>
              </a:solidFill>
              <a:round/>
              <a:headEnd/>
              <a:tailEnd type="stealth" w="lg" len="lg"/>
            </a:ln>
            <a:effectLst/>
          </p:spPr>
          <p:txBody>
            <a:bodyPr wrap="none" anchor="ctr"/>
            <a:lstStyle/>
            <a:p>
              <a:endParaRPr lang="en-US"/>
            </a:p>
          </p:txBody>
        </p:sp>
        <p:sp>
          <p:nvSpPr>
            <p:cNvPr id="150647" name="Freeform 119"/>
            <p:cNvSpPr>
              <a:spLocks/>
            </p:cNvSpPr>
            <p:nvPr/>
          </p:nvSpPr>
          <p:spPr bwMode="auto">
            <a:xfrm>
              <a:off x="1152" y="3000"/>
              <a:ext cx="1" cy="195"/>
            </a:xfrm>
            <a:custGeom>
              <a:avLst/>
              <a:gdLst/>
              <a:ahLst/>
              <a:cxnLst>
                <a:cxn ang="0">
                  <a:pos x="0" y="0"/>
                </a:cxn>
                <a:cxn ang="0">
                  <a:pos x="0" y="195"/>
                </a:cxn>
              </a:cxnLst>
              <a:rect l="0" t="0" r="r" b="b"/>
              <a:pathLst>
                <a:path w="1" h="195">
                  <a:moveTo>
                    <a:pt x="0" y="0"/>
                  </a:moveTo>
                  <a:lnTo>
                    <a:pt x="0" y="195"/>
                  </a:lnTo>
                </a:path>
              </a:pathLst>
            </a:custGeom>
            <a:noFill/>
            <a:ln w="12700" cap="flat" cmpd="sng">
              <a:solidFill>
                <a:schemeClr val="tx1"/>
              </a:solidFill>
              <a:prstDash val="solid"/>
              <a:round/>
              <a:headEnd type="none" w="med" len="med"/>
              <a:tailEnd type="none" w="med" len="med"/>
            </a:ln>
            <a:effectLst/>
          </p:spPr>
          <p:txBody>
            <a:bodyPr wrap="none" anchor="ctr"/>
            <a:lstStyle/>
            <a:p>
              <a:endParaRPr lang="en-US"/>
            </a:p>
          </p:txBody>
        </p:sp>
      </p:grpSp>
      <p:sp>
        <p:nvSpPr>
          <p:cNvPr id="150649" name="Rectangle 121"/>
          <p:cNvSpPr>
            <a:spLocks noChangeArrowheads="1"/>
          </p:cNvSpPr>
          <p:nvPr/>
        </p:nvSpPr>
        <p:spPr bwMode="auto">
          <a:xfrm>
            <a:off x="1676400" y="5073650"/>
            <a:ext cx="827088" cy="336550"/>
          </a:xfrm>
          <a:prstGeom prst="rect">
            <a:avLst/>
          </a:prstGeom>
          <a:noFill/>
          <a:ln w="9525">
            <a:noFill/>
            <a:miter lim="800000"/>
            <a:headEnd/>
            <a:tailEnd/>
          </a:ln>
          <a:effectLst/>
        </p:spPr>
        <p:txBody>
          <a:bodyPr wrap="none" lIns="92075" tIns="46038" rIns="92075" bIns="46038">
            <a:spAutoFit/>
          </a:bodyPr>
          <a:lstStyle/>
          <a:p>
            <a:pPr>
              <a:spcBef>
                <a:spcPct val="0"/>
              </a:spcBef>
              <a:buSzTx/>
            </a:pPr>
            <a:r>
              <a:rPr lang="en-US" sz="1600">
                <a:solidFill>
                  <a:srgbClr val="000000"/>
                </a:solidFill>
              </a:rPr>
              <a:t>Disrupt</a:t>
            </a:r>
          </a:p>
        </p:txBody>
      </p:sp>
      <p:sp>
        <p:nvSpPr>
          <p:cNvPr id="150658" name="Freeform 130"/>
          <p:cNvSpPr>
            <a:spLocks/>
          </p:cNvSpPr>
          <p:nvPr/>
        </p:nvSpPr>
        <p:spPr bwMode="auto">
          <a:xfrm>
            <a:off x="1531938" y="5561013"/>
            <a:ext cx="1219200" cy="234950"/>
          </a:xfrm>
          <a:custGeom>
            <a:avLst/>
            <a:gdLst/>
            <a:ahLst/>
            <a:cxnLst>
              <a:cxn ang="0">
                <a:pos x="0" y="73"/>
              </a:cxn>
              <a:cxn ang="0">
                <a:pos x="162" y="73"/>
              </a:cxn>
              <a:cxn ang="0">
                <a:pos x="187" y="148"/>
              </a:cxn>
              <a:cxn ang="0">
                <a:pos x="237" y="0"/>
              </a:cxn>
              <a:cxn ang="0">
                <a:pos x="285" y="147"/>
              </a:cxn>
              <a:cxn ang="0">
                <a:pos x="331" y="0"/>
              </a:cxn>
              <a:cxn ang="0">
                <a:pos x="379" y="147"/>
              </a:cxn>
              <a:cxn ang="0">
                <a:pos x="427" y="0"/>
              </a:cxn>
              <a:cxn ang="0">
                <a:pos x="475" y="147"/>
              </a:cxn>
              <a:cxn ang="0">
                <a:pos x="523" y="0"/>
              </a:cxn>
              <a:cxn ang="0">
                <a:pos x="573" y="148"/>
              </a:cxn>
              <a:cxn ang="0">
                <a:pos x="597" y="75"/>
              </a:cxn>
              <a:cxn ang="0">
                <a:pos x="768" y="74"/>
              </a:cxn>
            </a:cxnLst>
            <a:rect l="0" t="0" r="r" b="b"/>
            <a:pathLst>
              <a:path w="768" h="148">
                <a:moveTo>
                  <a:pt x="0" y="73"/>
                </a:moveTo>
                <a:lnTo>
                  <a:pt x="162" y="73"/>
                </a:lnTo>
                <a:lnTo>
                  <a:pt x="187" y="148"/>
                </a:lnTo>
                <a:lnTo>
                  <a:pt x="237" y="0"/>
                </a:lnTo>
                <a:lnTo>
                  <a:pt x="285" y="147"/>
                </a:lnTo>
                <a:lnTo>
                  <a:pt x="331" y="0"/>
                </a:lnTo>
                <a:lnTo>
                  <a:pt x="379" y="147"/>
                </a:lnTo>
                <a:lnTo>
                  <a:pt x="427" y="0"/>
                </a:lnTo>
                <a:lnTo>
                  <a:pt x="475" y="147"/>
                </a:lnTo>
                <a:lnTo>
                  <a:pt x="523" y="0"/>
                </a:lnTo>
                <a:lnTo>
                  <a:pt x="573" y="148"/>
                </a:lnTo>
                <a:lnTo>
                  <a:pt x="597" y="75"/>
                </a:lnTo>
                <a:lnTo>
                  <a:pt x="768" y="74"/>
                </a:lnTo>
              </a:path>
            </a:pathLst>
          </a:custGeom>
          <a:noFill/>
          <a:ln w="12700" cap="flat" cmpd="sng">
            <a:solidFill>
              <a:schemeClr val="tx1"/>
            </a:solidFill>
            <a:prstDash val="solid"/>
            <a:round/>
            <a:headEnd type="none" w="med" len="med"/>
            <a:tailEnd type="stealth" w="lg" len="lg"/>
          </a:ln>
          <a:effectLst/>
        </p:spPr>
        <p:txBody>
          <a:bodyPr wrap="none" anchor="ctr"/>
          <a:lstStyle/>
          <a:p>
            <a:endParaRPr lang="en-US"/>
          </a:p>
        </p:txBody>
      </p:sp>
      <p:sp>
        <p:nvSpPr>
          <p:cNvPr id="150665" name="Rectangle 137"/>
          <p:cNvSpPr>
            <a:spLocks noChangeArrowheads="1"/>
          </p:cNvSpPr>
          <p:nvPr/>
        </p:nvSpPr>
        <p:spPr bwMode="auto">
          <a:xfrm>
            <a:off x="1676400" y="5759450"/>
            <a:ext cx="511175" cy="336550"/>
          </a:xfrm>
          <a:prstGeom prst="rect">
            <a:avLst/>
          </a:prstGeom>
          <a:noFill/>
          <a:ln w="9525">
            <a:noFill/>
            <a:miter lim="800000"/>
            <a:headEnd/>
            <a:tailEnd/>
          </a:ln>
          <a:effectLst/>
        </p:spPr>
        <p:txBody>
          <a:bodyPr wrap="none" lIns="92075" tIns="46038" rIns="92075" bIns="46038">
            <a:spAutoFit/>
          </a:bodyPr>
          <a:lstStyle/>
          <a:p>
            <a:pPr>
              <a:spcBef>
                <a:spcPct val="0"/>
              </a:spcBef>
              <a:buSzTx/>
            </a:pPr>
            <a:r>
              <a:rPr lang="en-US" sz="1600">
                <a:solidFill>
                  <a:srgbClr val="000000"/>
                </a:solidFill>
              </a:rPr>
              <a:t>Fix </a:t>
            </a:r>
          </a:p>
        </p:txBody>
      </p:sp>
      <p:grpSp>
        <p:nvGrpSpPr>
          <p:cNvPr id="150669" name="Group 141"/>
          <p:cNvGrpSpPr>
            <a:grpSpLocks/>
          </p:cNvGrpSpPr>
          <p:nvPr/>
        </p:nvGrpSpPr>
        <p:grpSpPr bwMode="auto">
          <a:xfrm>
            <a:off x="3505200" y="152400"/>
            <a:ext cx="1295400" cy="609600"/>
            <a:chOff x="2544" y="96"/>
            <a:chExt cx="816" cy="384"/>
          </a:xfrm>
        </p:grpSpPr>
        <p:sp>
          <p:nvSpPr>
            <p:cNvPr id="150668" name="Line 140"/>
            <p:cNvSpPr>
              <a:spLocks noChangeShapeType="1"/>
            </p:cNvSpPr>
            <p:nvPr/>
          </p:nvSpPr>
          <p:spPr bwMode="auto">
            <a:xfrm>
              <a:off x="2832" y="288"/>
              <a:ext cx="432" cy="0"/>
            </a:xfrm>
            <a:prstGeom prst="line">
              <a:avLst/>
            </a:prstGeom>
            <a:noFill/>
            <a:ln w="12700">
              <a:solidFill>
                <a:schemeClr val="tx1"/>
              </a:solidFill>
              <a:round/>
              <a:headEnd/>
              <a:tailEnd/>
            </a:ln>
            <a:effectLst/>
          </p:spPr>
          <p:txBody>
            <a:bodyPr wrap="none" anchor="ctr"/>
            <a:lstStyle/>
            <a:p>
              <a:endParaRPr lang="en-US"/>
            </a:p>
          </p:txBody>
        </p:sp>
        <p:sp>
          <p:nvSpPr>
            <p:cNvPr id="150666" name="AutoShape 138"/>
            <p:cNvSpPr>
              <a:spLocks noChangeArrowheads="1"/>
            </p:cNvSpPr>
            <p:nvPr/>
          </p:nvSpPr>
          <p:spPr bwMode="auto">
            <a:xfrm>
              <a:off x="2544" y="216"/>
              <a:ext cx="288" cy="144"/>
            </a:xfrm>
            <a:prstGeom prst="homePlate">
              <a:avLst>
                <a:gd name="adj" fmla="val 50000"/>
              </a:avLst>
            </a:prstGeom>
            <a:solidFill>
              <a:schemeClr val="bg1"/>
            </a:solidFill>
            <a:ln w="12700">
              <a:solidFill>
                <a:schemeClr val="tx1"/>
              </a:solidFill>
              <a:miter lim="800000"/>
              <a:headEnd/>
              <a:tailEnd/>
            </a:ln>
            <a:effectLst/>
          </p:spPr>
          <p:txBody>
            <a:bodyPr wrap="none" anchor="ctr"/>
            <a:lstStyle/>
            <a:p>
              <a:endParaRPr lang="en-US"/>
            </a:p>
          </p:txBody>
        </p:sp>
        <p:sp>
          <p:nvSpPr>
            <p:cNvPr id="150667" name="AutoShape 139"/>
            <p:cNvSpPr>
              <a:spLocks noChangeArrowheads="1"/>
            </p:cNvSpPr>
            <p:nvPr/>
          </p:nvSpPr>
          <p:spPr bwMode="auto">
            <a:xfrm>
              <a:off x="2976" y="96"/>
              <a:ext cx="384" cy="384"/>
            </a:xfrm>
            <a:prstGeom prst="chevron">
              <a:avLst>
                <a:gd name="adj" fmla="val 71616"/>
              </a:avLst>
            </a:prstGeom>
            <a:solidFill>
              <a:schemeClr val="bg1"/>
            </a:solidFill>
            <a:ln w="12700">
              <a:solidFill>
                <a:schemeClr val="tx1"/>
              </a:solidFill>
              <a:miter lim="800000"/>
              <a:headEnd/>
              <a:tailEnd/>
            </a:ln>
            <a:effectLst/>
          </p:spPr>
          <p:txBody>
            <a:bodyPr wrap="none" anchor="ctr"/>
            <a:lstStyle/>
            <a:p>
              <a:endParaRPr lang="en-US"/>
            </a:p>
          </p:txBody>
        </p:sp>
      </p:grpSp>
      <p:grpSp>
        <p:nvGrpSpPr>
          <p:cNvPr id="150672" name="Group 144"/>
          <p:cNvGrpSpPr>
            <a:grpSpLocks/>
          </p:cNvGrpSpPr>
          <p:nvPr/>
        </p:nvGrpSpPr>
        <p:grpSpPr bwMode="auto">
          <a:xfrm>
            <a:off x="3429000" y="990600"/>
            <a:ext cx="1219200" cy="152400"/>
            <a:chOff x="2160" y="864"/>
            <a:chExt cx="768" cy="96"/>
          </a:xfrm>
        </p:grpSpPr>
        <p:sp>
          <p:nvSpPr>
            <p:cNvPr id="150671" name="Line 143"/>
            <p:cNvSpPr>
              <a:spLocks noChangeShapeType="1"/>
            </p:cNvSpPr>
            <p:nvPr/>
          </p:nvSpPr>
          <p:spPr bwMode="auto">
            <a:xfrm>
              <a:off x="2400" y="912"/>
              <a:ext cx="528" cy="0"/>
            </a:xfrm>
            <a:prstGeom prst="line">
              <a:avLst/>
            </a:prstGeom>
            <a:noFill/>
            <a:ln w="12700">
              <a:solidFill>
                <a:schemeClr val="tx1"/>
              </a:solidFill>
              <a:round/>
              <a:headEnd/>
              <a:tailEnd type="stealth" w="lg" len="lg"/>
            </a:ln>
            <a:effectLst/>
          </p:spPr>
          <p:txBody>
            <a:bodyPr wrap="none" anchor="ctr"/>
            <a:lstStyle/>
            <a:p>
              <a:endParaRPr lang="en-US"/>
            </a:p>
          </p:txBody>
        </p:sp>
        <p:sp>
          <p:nvSpPr>
            <p:cNvPr id="150670" name="AutoShape 142"/>
            <p:cNvSpPr>
              <a:spLocks noChangeArrowheads="1"/>
            </p:cNvSpPr>
            <p:nvPr/>
          </p:nvSpPr>
          <p:spPr bwMode="auto">
            <a:xfrm>
              <a:off x="2160" y="864"/>
              <a:ext cx="288" cy="96"/>
            </a:xfrm>
            <a:prstGeom prst="chevron">
              <a:avLst>
                <a:gd name="adj" fmla="val 75000"/>
              </a:avLst>
            </a:prstGeom>
            <a:solidFill>
              <a:schemeClr val="bg1"/>
            </a:solidFill>
            <a:ln w="12700">
              <a:solidFill>
                <a:schemeClr val="tx1"/>
              </a:solidFill>
              <a:miter lim="800000"/>
              <a:headEnd/>
              <a:tailEnd/>
            </a:ln>
            <a:effectLst/>
          </p:spPr>
          <p:txBody>
            <a:bodyPr wrap="none" anchor="ctr"/>
            <a:lstStyle/>
            <a:p>
              <a:endParaRPr lang="en-US"/>
            </a:p>
          </p:txBody>
        </p:sp>
      </p:grpSp>
      <p:sp>
        <p:nvSpPr>
          <p:cNvPr id="150673" name="Rectangle 145"/>
          <p:cNvSpPr>
            <a:spLocks noChangeArrowheads="1"/>
          </p:cNvSpPr>
          <p:nvPr/>
        </p:nvSpPr>
        <p:spPr bwMode="auto">
          <a:xfrm>
            <a:off x="3124200" y="1143000"/>
            <a:ext cx="1711325" cy="304800"/>
          </a:xfrm>
          <a:prstGeom prst="rect">
            <a:avLst/>
          </a:prstGeom>
          <a:noFill/>
          <a:ln w="9525">
            <a:noFill/>
            <a:miter lim="800000"/>
            <a:headEnd/>
            <a:tailEnd/>
          </a:ln>
          <a:effectLst/>
        </p:spPr>
        <p:txBody>
          <a:bodyPr wrap="none" lIns="92075" tIns="46038" rIns="92075" bIns="46038">
            <a:spAutoFit/>
          </a:bodyPr>
          <a:lstStyle/>
          <a:p>
            <a:pPr>
              <a:spcBef>
                <a:spcPct val="0"/>
              </a:spcBef>
              <a:buSzTx/>
            </a:pPr>
            <a:r>
              <a:rPr lang="en-US" sz="1400">
                <a:solidFill>
                  <a:srgbClr val="000000"/>
                </a:solidFill>
              </a:rPr>
              <a:t>Follow and Support</a:t>
            </a:r>
          </a:p>
        </p:txBody>
      </p:sp>
      <p:grpSp>
        <p:nvGrpSpPr>
          <p:cNvPr id="150677" name="Group 149"/>
          <p:cNvGrpSpPr>
            <a:grpSpLocks/>
          </p:cNvGrpSpPr>
          <p:nvPr/>
        </p:nvGrpSpPr>
        <p:grpSpPr bwMode="auto">
          <a:xfrm>
            <a:off x="3581400" y="1447800"/>
            <a:ext cx="838200" cy="381000"/>
            <a:chOff x="2352" y="1392"/>
            <a:chExt cx="528" cy="240"/>
          </a:xfrm>
        </p:grpSpPr>
        <p:sp>
          <p:nvSpPr>
            <p:cNvPr id="150674" name="Line 146"/>
            <p:cNvSpPr>
              <a:spLocks noChangeShapeType="1"/>
            </p:cNvSpPr>
            <p:nvPr/>
          </p:nvSpPr>
          <p:spPr bwMode="auto">
            <a:xfrm>
              <a:off x="2352" y="1536"/>
              <a:ext cx="528" cy="0"/>
            </a:xfrm>
            <a:prstGeom prst="line">
              <a:avLst/>
            </a:prstGeom>
            <a:noFill/>
            <a:ln w="12700">
              <a:solidFill>
                <a:schemeClr val="tx1"/>
              </a:solidFill>
              <a:round/>
              <a:headEnd/>
              <a:tailEnd type="stealth" w="lg" len="lg"/>
            </a:ln>
            <a:effectLst/>
          </p:spPr>
          <p:txBody>
            <a:bodyPr wrap="none" anchor="ctr"/>
            <a:lstStyle/>
            <a:p>
              <a:endParaRPr lang="en-US"/>
            </a:p>
          </p:txBody>
        </p:sp>
        <p:sp>
          <p:nvSpPr>
            <p:cNvPr id="150676" name="Line 148"/>
            <p:cNvSpPr>
              <a:spLocks noChangeShapeType="1"/>
            </p:cNvSpPr>
            <p:nvPr/>
          </p:nvSpPr>
          <p:spPr bwMode="auto">
            <a:xfrm flipV="1">
              <a:off x="2448" y="1392"/>
              <a:ext cx="288" cy="240"/>
            </a:xfrm>
            <a:prstGeom prst="line">
              <a:avLst/>
            </a:prstGeom>
            <a:noFill/>
            <a:ln w="12700">
              <a:solidFill>
                <a:schemeClr val="tx1"/>
              </a:solidFill>
              <a:round/>
              <a:headEnd/>
              <a:tailEnd type="stealth" w="lg" len="lg"/>
            </a:ln>
            <a:effectLst/>
          </p:spPr>
          <p:txBody>
            <a:bodyPr wrap="none" anchor="ctr"/>
            <a:lstStyle/>
            <a:p>
              <a:endParaRPr lang="en-US"/>
            </a:p>
          </p:txBody>
        </p:sp>
      </p:grpSp>
      <p:grpSp>
        <p:nvGrpSpPr>
          <p:cNvPr id="150691" name="Group 163"/>
          <p:cNvGrpSpPr>
            <a:grpSpLocks/>
          </p:cNvGrpSpPr>
          <p:nvPr/>
        </p:nvGrpSpPr>
        <p:grpSpPr bwMode="auto">
          <a:xfrm rot="2893860">
            <a:off x="3276600" y="5105400"/>
            <a:ext cx="838200" cy="838200"/>
            <a:chOff x="3264" y="2160"/>
            <a:chExt cx="384" cy="384"/>
          </a:xfrm>
        </p:grpSpPr>
        <p:sp>
          <p:nvSpPr>
            <p:cNvPr id="150692" name="Arc 164"/>
            <p:cNvSpPr>
              <a:spLocks/>
            </p:cNvSpPr>
            <p:nvPr/>
          </p:nvSpPr>
          <p:spPr bwMode="auto">
            <a:xfrm>
              <a:off x="3456" y="2160"/>
              <a:ext cx="192"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a:solidFill>
                <a:schemeClr val="tx1"/>
              </a:solidFill>
              <a:round/>
              <a:headEnd/>
              <a:tailEnd/>
            </a:ln>
            <a:effectLst/>
          </p:spPr>
          <p:txBody>
            <a:bodyPr wrap="none" anchor="ctr"/>
            <a:lstStyle/>
            <a:p>
              <a:endParaRPr lang="en-US"/>
            </a:p>
          </p:txBody>
        </p:sp>
        <p:sp>
          <p:nvSpPr>
            <p:cNvPr id="150693" name="Arc 165"/>
            <p:cNvSpPr>
              <a:spLocks/>
            </p:cNvSpPr>
            <p:nvPr/>
          </p:nvSpPr>
          <p:spPr bwMode="auto">
            <a:xfrm rot="5400000">
              <a:off x="3456" y="2352"/>
              <a:ext cx="192"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a:solidFill>
                <a:schemeClr val="tx1"/>
              </a:solidFill>
              <a:round/>
              <a:headEnd/>
              <a:tailEnd/>
            </a:ln>
            <a:effectLst/>
          </p:spPr>
          <p:txBody>
            <a:bodyPr wrap="none" anchor="ctr"/>
            <a:lstStyle/>
            <a:p>
              <a:endParaRPr lang="en-US"/>
            </a:p>
          </p:txBody>
        </p:sp>
        <p:sp>
          <p:nvSpPr>
            <p:cNvPr id="150694" name="Arc 166"/>
            <p:cNvSpPr>
              <a:spLocks/>
            </p:cNvSpPr>
            <p:nvPr/>
          </p:nvSpPr>
          <p:spPr bwMode="auto">
            <a:xfrm rot="-5400000">
              <a:off x="3264" y="2160"/>
              <a:ext cx="192" cy="19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a:solidFill>
                <a:schemeClr val="tx1"/>
              </a:solidFill>
              <a:round/>
              <a:headEnd/>
              <a:tailEnd/>
            </a:ln>
            <a:effectLst/>
          </p:spPr>
          <p:txBody>
            <a:bodyPr wrap="none" anchor="ctr"/>
            <a:lstStyle/>
            <a:p>
              <a:endParaRPr lang="en-US"/>
            </a:p>
          </p:txBody>
        </p:sp>
      </p:grpSp>
      <p:grpSp>
        <p:nvGrpSpPr>
          <p:cNvPr id="150700" name="Group 172"/>
          <p:cNvGrpSpPr>
            <a:grpSpLocks/>
          </p:cNvGrpSpPr>
          <p:nvPr/>
        </p:nvGrpSpPr>
        <p:grpSpPr bwMode="auto">
          <a:xfrm>
            <a:off x="5486400" y="1143000"/>
            <a:ext cx="781050" cy="992188"/>
            <a:chOff x="2340" y="1919"/>
            <a:chExt cx="492" cy="625"/>
          </a:xfrm>
        </p:grpSpPr>
        <p:sp>
          <p:nvSpPr>
            <p:cNvPr id="150701" name="Arc 173"/>
            <p:cNvSpPr>
              <a:spLocks/>
            </p:cNvSpPr>
            <p:nvPr/>
          </p:nvSpPr>
          <p:spPr bwMode="auto">
            <a:xfrm rot="1824298">
              <a:off x="2568" y="2052"/>
              <a:ext cx="264" cy="26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a:solidFill>
                <a:schemeClr val="tx1"/>
              </a:solidFill>
              <a:round/>
              <a:headEnd/>
              <a:tailEnd/>
            </a:ln>
            <a:effectLst/>
          </p:spPr>
          <p:txBody>
            <a:bodyPr wrap="none" anchor="ctr"/>
            <a:lstStyle/>
            <a:p>
              <a:endParaRPr lang="en-US"/>
            </a:p>
          </p:txBody>
        </p:sp>
        <p:sp>
          <p:nvSpPr>
            <p:cNvPr id="150702" name="Arc 174"/>
            <p:cNvSpPr>
              <a:spLocks/>
            </p:cNvSpPr>
            <p:nvPr/>
          </p:nvSpPr>
          <p:spPr bwMode="auto">
            <a:xfrm rot="7224298">
              <a:off x="2435" y="2280"/>
              <a:ext cx="264" cy="26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a:solidFill>
                <a:schemeClr val="tx1"/>
              </a:solidFill>
              <a:round/>
              <a:headEnd/>
              <a:tailEnd type="stealth" w="lg" len="med"/>
            </a:ln>
            <a:effectLst/>
          </p:spPr>
          <p:txBody>
            <a:bodyPr wrap="none" anchor="ctr"/>
            <a:lstStyle/>
            <a:p>
              <a:endParaRPr lang="en-US"/>
            </a:p>
          </p:txBody>
        </p:sp>
        <p:sp>
          <p:nvSpPr>
            <p:cNvPr id="150703" name="Arc 175"/>
            <p:cNvSpPr>
              <a:spLocks/>
            </p:cNvSpPr>
            <p:nvPr/>
          </p:nvSpPr>
          <p:spPr bwMode="auto">
            <a:xfrm rot="-3575702">
              <a:off x="2340" y="1919"/>
              <a:ext cx="264" cy="26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a:solidFill>
                <a:schemeClr val="tx1"/>
              </a:solidFill>
              <a:round/>
              <a:headEnd/>
              <a:tailEnd/>
            </a:ln>
            <a:effectLst/>
          </p:spPr>
          <p:txBody>
            <a:bodyPr wrap="none" anchor="ctr"/>
            <a:lstStyle/>
            <a:p>
              <a:endParaRPr lang="en-US"/>
            </a:p>
          </p:txBody>
        </p:sp>
      </p:grpSp>
      <p:grpSp>
        <p:nvGrpSpPr>
          <p:cNvPr id="150711" name="Group 183"/>
          <p:cNvGrpSpPr>
            <a:grpSpLocks/>
          </p:cNvGrpSpPr>
          <p:nvPr/>
        </p:nvGrpSpPr>
        <p:grpSpPr bwMode="auto">
          <a:xfrm>
            <a:off x="3425825" y="2209800"/>
            <a:ext cx="841375" cy="992188"/>
            <a:chOff x="2302" y="1919"/>
            <a:chExt cx="530" cy="625"/>
          </a:xfrm>
        </p:grpSpPr>
        <p:grpSp>
          <p:nvGrpSpPr>
            <p:cNvPr id="150695" name="Group 167"/>
            <p:cNvGrpSpPr>
              <a:grpSpLocks/>
            </p:cNvGrpSpPr>
            <p:nvPr/>
          </p:nvGrpSpPr>
          <p:grpSpPr bwMode="auto">
            <a:xfrm>
              <a:off x="2340" y="1919"/>
              <a:ext cx="492" cy="625"/>
              <a:chOff x="2340" y="1919"/>
              <a:chExt cx="492" cy="625"/>
            </a:xfrm>
          </p:grpSpPr>
          <p:sp>
            <p:nvSpPr>
              <p:cNvPr id="150679" name="Arc 151"/>
              <p:cNvSpPr>
                <a:spLocks/>
              </p:cNvSpPr>
              <p:nvPr/>
            </p:nvSpPr>
            <p:spPr bwMode="auto">
              <a:xfrm rot="1824298">
                <a:off x="2568" y="2052"/>
                <a:ext cx="264" cy="26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a:solidFill>
                  <a:schemeClr val="tx1"/>
                </a:solidFill>
                <a:round/>
                <a:headEnd/>
                <a:tailEnd/>
              </a:ln>
              <a:effectLst/>
            </p:spPr>
            <p:txBody>
              <a:bodyPr wrap="none" anchor="ctr"/>
              <a:lstStyle/>
              <a:p>
                <a:endParaRPr lang="en-US"/>
              </a:p>
            </p:txBody>
          </p:sp>
          <p:sp>
            <p:nvSpPr>
              <p:cNvPr id="150680" name="Arc 152"/>
              <p:cNvSpPr>
                <a:spLocks/>
              </p:cNvSpPr>
              <p:nvPr/>
            </p:nvSpPr>
            <p:spPr bwMode="auto">
              <a:xfrm rot="7224298">
                <a:off x="2435" y="2280"/>
                <a:ext cx="264" cy="26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a:solidFill>
                  <a:schemeClr val="tx1"/>
                </a:solidFill>
                <a:round/>
                <a:headEnd/>
                <a:tailEnd type="stealth" w="lg" len="med"/>
              </a:ln>
              <a:effectLst/>
            </p:spPr>
            <p:txBody>
              <a:bodyPr wrap="none" anchor="ctr"/>
              <a:lstStyle/>
              <a:p>
                <a:endParaRPr lang="en-US"/>
              </a:p>
            </p:txBody>
          </p:sp>
          <p:sp>
            <p:nvSpPr>
              <p:cNvPr id="150681" name="Arc 153"/>
              <p:cNvSpPr>
                <a:spLocks/>
              </p:cNvSpPr>
              <p:nvPr/>
            </p:nvSpPr>
            <p:spPr bwMode="auto">
              <a:xfrm rot="-3575702">
                <a:off x="2340" y="1919"/>
                <a:ext cx="264" cy="26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a:solidFill>
                  <a:schemeClr val="tx1"/>
                </a:solidFill>
                <a:round/>
                <a:headEnd/>
                <a:tailEnd/>
              </a:ln>
              <a:effectLst/>
            </p:spPr>
            <p:txBody>
              <a:bodyPr wrap="none" anchor="ctr"/>
              <a:lstStyle/>
              <a:p>
                <a:endParaRPr lang="en-US"/>
              </a:p>
            </p:txBody>
          </p:sp>
        </p:grpSp>
        <p:sp>
          <p:nvSpPr>
            <p:cNvPr id="150704" name="AutoShape 176"/>
            <p:cNvSpPr>
              <a:spLocks noChangeArrowheads="1"/>
            </p:cNvSpPr>
            <p:nvPr/>
          </p:nvSpPr>
          <p:spPr bwMode="auto">
            <a:xfrm>
              <a:off x="2492" y="2442"/>
              <a:ext cx="48" cy="48"/>
            </a:xfrm>
            <a:prstGeom prst="triangle">
              <a:avLst>
                <a:gd name="adj" fmla="val 50000"/>
              </a:avLst>
            </a:prstGeom>
            <a:noFill/>
            <a:ln w="12700">
              <a:solidFill>
                <a:schemeClr val="tx1"/>
              </a:solidFill>
              <a:miter lim="800000"/>
              <a:headEnd/>
              <a:tailEnd/>
            </a:ln>
            <a:effectLst/>
          </p:spPr>
          <p:txBody>
            <a:bodyPr wrap="none" anchor="ctr"/>
            <a:lstStyle/>
            <a:p>
              <a:endParaRPr lang="en-US"/>
            </a:p>
          </p:txBody>
        </p:sp>
        <p:sp>
          <p:nvSpPr>
            <p:cNvPr id="150705" name="AutoShape 177"/>
            <p:cNvSpPr>
              <a:spLocks noChangeArrowheads="1"/>
            </p:cNvSpPr>
            <p:nvPr/>
          </p:nvSpPr>
          <p:spPr bwMode="auto">
            <a:xfrm rot="583868">
              <a:off x="2302" y="2048"/>
              <a:ext cx="48" cy="48"/>
            </a:xfrm>
            <a:prstGeom prst="triangle">
              <a:avLst>
                <a:gd name="adj" fmla="val 50000"/>
              </a:avLst>
            </a:prstGeom>
            <a:noFill/>
            <a:ln w="12700">
              <a:solidFill>
                <a:schemeClr val="tx1"/>
              </a:solidFill>
              <a:miter lim="800000"/>
              <a:headEnd/>
              <a:tailEnd/>
            </a:ln>
            <a:effectLst/>
          </p:spPr>
          <p:txBody>
            <a:bodyPr wrap="none" anchor="ctr"/>
            <a:lstStyle/>
            <a:p>
              <a:endParaRPr lang="en-US"/>
            </a:p>
          </p:txBody>
        </p:sp>
        <p:sp>
          <p:nvSpPr>
            <p:cNvPr id="150706" name="AutoShape 178"/>
            <p:cNvSpPr>
              <a:spLocks noChangeArrowheads="1"/>
            </p:cNvSpPr>
            <p:nvPr/>
          </p:nvSpPr>
          <p:spPr bwMode="auto">
            <a:xfrm flipV="1">
              <a:off x="2496" y="1968"/>
              <a:ext cx="48" cy="48"/>
            </a:xfrm>
            <a:prstGeom prst="triangle">
              <a:avLst>
                <a:gd name="adj" fmla="val 50000"/>
              </a:avLst>
            </a:prstGeom>
            <a:noFill/>
            <a:ln w="12700">
              <a:solidFill>
                <a:schemeClr val="tx1"/>
              </a:solidFill>
              <a:miter lim="800000"/>
              <a:headEnd/>
              <a:tailEnd/>
            </a:ln>
            <a:effectLst/>
          </p:spPr>
          <p:txBody>
            <a:bodyPr wrap="none" anchor="ctr"/>
            <a:lstStyle/>
            <a:p>
              <a:endParaRPr lang="en-US"/>
            </a:p>
          </p:txBody>
        </p:sp>
        <p:sp>
          <p:nvSpPr>
            <p:cNvPr id="150707" name="AutoShape 179"/>
            <p:cNvSpPr>
              <a:spLocks noChangeArrowheads="1"/>
            </p:cNvSpPr>
            <p:nvPr/>
          </p:nvSpPr>
          <p:spPr bwMode="auto">
            <a:xfrm rot="-5400000">
              <a:off x="2736" y="2208"/>
              <a:ext cx="48" cy="48"/>
            </a:xfrm>
            <a:prstGeom prst="triangle">
              <a:avLst>
                <a:gd name="adj" fmla="val 50000"/>
              </a:avLst>
            </a:prstGeom>
            <a:noFill/>
            <a:ln w="12700">
              <a:solidFill>
                <a:schemeClr val="tx1"/>
              </a:solidFill>
              <a:miter lim="800000"/>
              <a:headEnd/>
              <a:tailEnd/>
            </a:ln>
            <a:effectLst/>
          </p:spPr>
          <p:txBody>
            <a:bodyPr wrap="none" anchor="ctr"/>
            <a:lstStyle/>
            <a:p>
              <a:endParaRPr lang="en-US"/>
            </a:p>
          </p:txBody>
        </p:sp>
        <p:sp>
          <p:nvSpPr>
            <p:cNvPr id="150708" name="AutoShape 180"/>
            <p:cNvSpPr>
              <a:spLocks noChangeArrowheads="1"/>
            </p:cNvSpPr>
            <p:nvPr/>
          </p:nvSpPr>
          <p:spPr bwMode="auto">
            <a:xfrm rot="-2598919">
              <a:off x="2666" y="2372"/>
              <a:ext cx="48" cy="48"/>
            </a:xfrm>
            <a:prstGeom prst="triangle">
              <a:avLst>
                <a:gd name="adj" fmla="val 50000"/>
              </a:avLst>
            </a:prstGeom>
            <a:noFill/>
            <a:ln w="12700">
              <a:solidFill>
                <a:schemeClr val="tx1"/>
              </a:solidFill>
              <a:miter lim="800000"/>
              <a:headEnd/>
              <a:tailEnd/>
            </a:ln>
            <a:effectLst/>
          </p:spPr>
          <p:txBody>
            <a:bodyPr wrap="none" anchor="ctr"/>
            <a:lstStyle/>
            <a:p>
              <a:endParaRPr lang="en-US"/>
            </a:p>
          </p:txBody>
        </p:sp>
        <p:sp>
          <p:nvSpPr>
            <p:cNvPr id="150709" name="AutoShape 181"/>
            <p:cNvSpPr>
              <a:spLocks noChangeArrowheads="1"/>
            </p:cNvSpPr>
            <p:nvPr/>
          </p:nvSpPr>
          <p:spPr bwMode="auto">
            <a:xfrm rot="-1561775">
              <a:off x="2666" y="2028"/>
              <a:ext cx="48" cy="48"/>
            </a:xfrm>
            <a:prstGeom prst="triangle">
              <a:avLst>
                <a:gd name="adj" fmla="val 50000"/>
              </a:avLst>
            </a:prstGeom>
            <a:noFill/>
            <a:ln w="12700">
              <a:solidFill>
                <a:schemeClr val="tx1"/>
              </a:solidFill>
              <a:miter lim="800000"/>
              <a:headEnd/>
              <a:tailEnd/>
            </a:ln>
            <a:effectLst/>
          </p:spPr>
          <p:txBody>
            <a:bodyPr wrap="none" anchor="ctr"/>
            <a:lstStyle/>
            <a:p>
              <a:endParaRPr lang="en-US"/>
            </a:p>
          </p:txBody>
        </p:sp>
      </p:grpSp>
      <p:sp>
        <p:nvSpPr>
          <p:cNvPr id="150712" name="Rectangle 184"/>
          <p:cNvSpPr>
            <a:spLocks noChangeArrowheads="1"/>
          </p:cNvSpPr>
          <p:nvPr/>
        </p:nvSpPr>
        <p:spPr bwMode="auto">
          <a:xfrm>
            <a:off x="3200400" y="3886200"/>
            <a:ext cx="1096963" cy="336550"/>
          </a:xfrm>
          <a:prstGeom prst="rect">
            <a:avLst/>
          </a:prstGeom>
          <a:noFill/>
          <a:ln w="9525">
            <a:noFill/>
            <a:miter lim="800000"/>
            <a:headEnd/>
            <a:tailEnd/>
          </a:ln>
          <a:effectLst/>
        </p:spPr>
        <p:txBody>
          <a:bodyPr wrap="none" lIns="92075" tIns="46038" rIns="92075" bIns="46038">
            <a:spAutoFit/>
          </a:bodyPr>
          <a:lstStyle/>
          <a:p>
            <a:pPr>
              <a:spcBef>
                <a:spcPct val="0"/>
              </a:spcBef>
              <a:buSzTx/>
            </a:pPr>
            <a:r>
              <a:rPr lang="en-US" sz="1600">
                <a:solidFill>
                  <a:srgbClr val="000000"/>
                </a:solidFill>
              </a:rPr>
              <a:t>Neutralize</a:t>
            </a:r>
          </a:p>
        </p:txBody>
      </p:sp>
      <p:grpSp>
        <p:nvGrpSpPr>
          <p:cNvPr id="150716" name="Group 188"/>
          <p:cNvGrpSpPr>
            <a:grpSpLocks/>
          </p:cNvGrpSpPr>
          <p:nvPr/>
        </p:nvGrpSpPr>
        <p:grpSpPr bwMode="auto">
          <a:xfrm>
            <a:off x="3459163" y="3505200"/>
            <a:ext cx="685800" cy="381000"/>
            <a:chOff x="2179" y="2496"/>
            <a:chExt cx="432" cy="240"/>
          </a:xfrm>
        </p:grpSpPr>
        <p:sp>
          <p:nvSpPr>
            <p:cNvPr id="150714" name="Line 186"/>
            <p:cNvSpPr>
              <a:spLocks noChangeShapeType="1"/>
            </p:cNvSpPr>
            <p:nvPr/>
          </p:nvSpPr>
          <p:spPr bwMode="auto">
            <a:xfrm flipV="1">
              <a:off x="2179" y="2496"/>
              <a:ext cx="432" cy="240"/>
            </a:xfrm>
            <a:prstGeom prst="line">
              <a:avLst/>
            </a:prstGeom>
            <a:noFill/>
            <a:ln w="12700" cap="rnd">
              <a:solidFill>
                <a:schemeClr val="tx1"/>
              </a:solidFill>
              <a:prstDash val="sysDot"/>
              <a:round/>
              <a:headEnd/>
              <a:tailEnd/>
            </a:ln>
            <a:effectLst/>
          </p:spPr>
          <p:txBody>
            <a:bodyPr wrap="none" anchor="ctr"/>
            <a:lstStyle/>
            <a:p>
              <a:endParaRPr lang="en-US"/>
            </a:p>
          </p:txBody>
        </p:sp>
        <p:sp>
          <p:nvSpPr>
            <p:cNvPr id="150715" name="Line 187"/>
            <p:cNvSpPr>
              <a:spLocks noChangeShapeType="1"/>
            </p:cNvSpPr>
            <p:nvPr/>
          </p:nvSpPr>
          <p:spPr bwMode="auto">
            <a:xfrm>
              <a:off x="2179" y="2496"/>
              <a:ext cx="432" cy="240"/>
            </a:xfrm>
            <a:prstGeom prst="line">
              <a:avLst/>
            </a:prstGeom>
            <a:noFill/>
            <a:ln w="12700">
              <a:solidFill>
                <a:schemeClr val="tx1"/>
              </a:solidFill>
              <a:round/>
              <a:headEnd/>
              <a:tailEnd/>
            </a:ln>
            <a:effectLst/>
          </p:spPr>
          <p:txBody>
            <a:bodyPr wrap="none" anchor="ctr"/>
            <a:lstStyle/>
            <a:p>
              <a:endParaRPr lang="en-US"/>
            </a:p>
          </p:txBody>
        </p:sp>
      </p:grpSp>
      <p:sp>
        <p:nvSpPr>
          <p:cNvPr id="150717" name="Rectangle 189"/>
          <p:cNvSpPr>
            <a:spLocks noChangeArrowheads="1"/>
          </p:cNvSpPr>
          <p:nvPr/>
        </p:nvSpPr>
        <p:spPr bwMode="auto">
          <a:xfrm>
            <a:off x="3124200" y="4616450"/>
            <a:ext cx="1065213" cy="336550"/>
          </a:xfrm>
          <a:prstGeom prst="rect">
            <a:avLst/>
          </a:prstGeom>
          <a:noFill/>
          <a:ln w="9525">
            <a:noFill/>
            <a:miter lim="800000"/>
            <a:headEnd/>
            <a:tailEnd/>
          </a:ln>
          <a:effectLst/>
        </p:spPr>
        <p:txBody>
          <a:bodyPr wrap="none" lIns="92075" tIns="46038" rIns="92075" bIns="46038">
            <a:spAutoFit/>
          </a:bodyPr>
          <a:lstStyle/>
          <a:p>
            <a:pPr>
              <a:spcBef>
                <a:spcPct val="0"/>
              </a:spcBef>
              <a:buSzTx/>
            </a:pPr>
            <a:r>
              <a:rPr lang="en-US" sz="1600">
                <a:solidFill>
                  <a:srgbClr val="000000"/>
                </a:solidFill>
              </a:rPr>
              <a:t>Penetrate</a:t>
            </a:r>
          </a:p>
        </p:txBody>
      </p:sp>
      <p:grpSp>
        <p:nvGrpSpPr>
          <p:cNvPr id="150724" name="Group 196"/>
          <p:cNvGrpSpPr>
            <a:grpSpLocks/>
          </p:cNvGrpSpPr>
          <p:nvPr/>
        </p:nvGrpSpPr>
        <p:grpSpPr bwMode="auto">
          <a:xfrm>
            <a:off x="3352800" y="4191000"/>
            <a:ext cx="533400" cy="533400"/>
            <a:chOff x="2112" y="2928"/>
            <a:chExt cx="336" cy="336"/>
          </a:xfrm>
        </p:grpSpPr>
        <p:sp>
          <p:nvSpPr>
            <p:cNvPr id="150721" name="Line 193"/>
            <p:cNvSpPr>
              <a:spLocks noChangeShapeType="1"/>
            </p:cNvSpPr>
            <p:nvPr/>
          </p:nvSpPr>
          <p:spPr bwMode="auto">
            <a:xfrm>
              <a:off x="2112" y="3096"/>
              <a:ext cx="336" cy="0"/>
            </a:xfrm>
            <a:prstGeom prst="line">
              <a:avLst/>
            </a:prstGeom>
            <a:noFill/>
            <a:ln w="12700">
              <a:solidFill>
                <a:schemeClr val="tx1"/>
              </a:solidFill>
              <a:round/>
              <a:headEnd/>
              <a:tailEnd type="stealth" w="lg" len="lg"/>
            </a:ln>
            <a:effectLst/>
          </p:spPr>
          <p:txBody>
            <a:bodyPr wrap="none" anchor="ctr"/>
            <a:lstStyle/>
            <a:p>
              <a:endParaRPr lang="en-US"/>
            </a:p>
          </p:txBody>
        </p:sp>
        <p:sp>
          <p:nvSpPr>
            <p:cNvPr id="150723" name="Line 195"/>
            <p:cNvSpPr>
              <a:spLocks noChangeShapeType="1"/>
            </p:cNvSpPr>
            <p:nvPr/>
          </p:nvSpPr>
          <p:spPr bwMode="auto">
            <a:xfrm>
              <a:off x="2448" y="2928"/>
              <a:ext cx="0" cy="336"/>
            </a:xfrm>
            <a:prstGeom prst="line">
              <a:avLst/>
            </a:prstGeom>
            <a:noFill/>
            <a:ln w="12700">
              <a:solidFill>
                <a:schemeClr val="tx1"/>
              </a:solidFill>
              <a:round/>
              <a:headEnd/>
              <a:tailEnd/>
            </a:ln>
            <a:effectLst/>
          </p:spPr>
          <p:txBody>
            <a:bodyPr wrap="none" anchor="ctr"/>
            <a:lstStyle/>
            <a:p>
              <a:endParaRPr lang="en-US"/>
            </a:p>
          </p:txBody>
        </p:sp>
      </p:grpSp>
      <p:grpSp>
        <p:nvGrpSpPr>
          <p:cNvPr id="150727" name="Group 199"/>
          <p:cNvGrpSpPr>
            <a:grpSpLocks/>
          </p:cNvGrpSpPr>
          <p:nvPr/>
        </p:nvGrpSpPr>
        <p:grpSpPr bwMode="auto">
          <a:xfrm>
            <a:off x="3308350" y="5730875"/>
            <a:ext cx="152400" cy="152400"/>
            <a:chOff x="2064" y="3600"/>
            <a:chExt cx="96" cy="96"/>
          </a:xfrm>
        </p:grpSpPr>
        <p:sp>
          <p:nvSpPr>
            <p:cNvPr id="150725" name="Line 197"/>
            <p:cNvSpPr>
              <a:spLocks noChangeShapeType="1"/>
            </p:cNvSpPr>
            <p:nvPr/>
          </p:nvSpPr>
          <p:spPr bwMode="auto">
            <a:xfrm>
              <a:off x="2112" y="3600"/>
              <a:ext cx="0" cy="96"/>
            </a:xfrm>
            <a:prstGeom prst="line">
              <a:avLst/>
            </a:prstGeom>
            <a:noFill/>
            <a:ln w="12700">
              <a:solidFill>
                <a:schemeClr val="tx1"/>
              </a:solidFill>
              <a:round/>
              <a:headEnd/>
              <a:tailEnd/>
            </a:ln>
            <a:effectLst/>
          </p:spPr>
          <p:txBody>
            <a:bodyPr wrap="none" anchor="ctr"/>
            <a:lstStyle/>
            <a:p>
              <a:endParaRPr lang="en-US"/>
            </a:p>
          </p:txBody>
        </p:sp>
        <p:sp>
          <p:nvSpPr>
            <p:cNvPr id="150726" name="Line 198"/>
            <p:cNvSpPr>
              <a:spLocks noChangeShapeType="1"/>
            </p:cNvSpPr>
            <p:nvPr/>
          </p:nvSpPr>
          <p:spPr bwMode="auto">
            <a:xfrm rot="-5400000">
              <a:off x="2112" y="3600"/>
              <a:ext cx="0" cy="96"/>
            </a:xfrm>
            <a:prstGeom prst="line">
              <a:avLst/>
            </a:prstGeom>
            <a:noFill/>
            <a:ln w="12700">
              <a:solidFill>
                <a:schemeClr val="tx1"/>
              </a:solidFill>
              <a:round/>
              <a:headEnd/>
              <a:tailEnd/>
            </a:ln>
            <a:effectLst/>
          </p:spPr>
          <p:txBody>
            <a:bodyPr wrap="none" anchor="ctr"/>
            <a:lstStyle/>
            <a:p>
              <a:endParaRPr lang="en-US"/>
            </a:p>
          </p:txBody>
        </p:sp>
      </p:grpSp>
      <p:grpSp>
        <p:nvGrpSpPr>
          <p:cNvPr id="150731" name="Group 203"/>
          <p:cNvGrpSpPr>
            <a:grpSpLocks/>
          </p:cNvGrpSpPr>
          <p:nvPr/>
        </p:nvGrpSpPr>
        <p:grpSpPr bwMode="auto">
          <a:xfrm>
            <a:off x="5638800" y="150813"/>
            <a:ext cx="531813" cy="611187"/>
            <a:chOff x="3552" y="95"/>
            <a:chExt cx="335" cy="385"/>
          </a:xfrm>
        </p:grpSpPr>
        <p:sp>
          <p:nvSpPr>
            <p:cNvPr id="150540" name="Line 12"/>
            <p:cNvSpPr>
              <a:spLocks noChangeShapeType="1"/>
            </p:cNvSpPr>
            <p:nvPr/>
          </p:nvSpPr>
          <p:spPr bwMode="auto">
            <a:xfrm flipV="1">
              <a:off x="3650" y="95"/>
              <a:ext cx="236" cy="97"/>
            </a:xfrm>
            <a:prstGeom prst="line">
              <a:avLst/>
            </a:prstGeom>
            <a:noFill/>
            <a:ln w="12700">
              <a:solidFill>
                <a:schemeClr val="tx1"/>
              </a:solidFill>
              <a:round/>
              <a:headEnd/>
              <a:tailEnd type="stealth" w="lg" len="lg"/>
            </a:ln>
            <a:effectLst/>
          </p:spPr>
          <p:txBody>
            <a:bodyPr wrap="none" anchor="ctr"/>
            <a:lstStyle/>
            <a:p>
              <a:endParaRPr lang="en-US"/>
            </a:p>
          </p:txBody>
        </p:sp>
        <p:sp>
          <p:nvSpPr>
            <p:cNvPr id="150541" name="Freeform 13"/>
            <p:cNvSpPr>
              <a:spLocks/>
            </p:cNvSpPr>
            <p:nvPr/>
          </p:nvSpPr>
          <p:spPr bwMode="auto">
            <a:xfrm>
              <a:off x="3552" y="96"/>
              <a:ext cx="96" cy="384"/>
            </a:xfrm>
            <a:custGeom>
              <a:avLst/>
              <a:gdLst/>
              <a:ahLst/>
              <a:cxnLst>
                <a:cxn ang="0">
                  <a:pos x="0" y="0"/>
                </a:cxn>
                <a:cxn ang="0">
                  <a:pos x="96" y="96"/>
                </a:cxn>
                <a:cxn ang="0">
                  <a:pos x="96" y="288"/>
                </a:cxn>
                <a:cxn ang="0">
                  <a:pos x="0" y="384"/>
                </a:cxn>
              </a:cxnLst>
              <a:rect l="0" t="0" r="r" b="b"/>
              <a:pathLst>
                <a:path w="96" h="384">
                  <a:moveTo>
                    <a:pt x="0" y="0"/>
                  </a:moveTo>
                  <a:lnTo>
                    <a:pt x="96" y="96"/>
                  </a:lnTo>
                  <a:lnTo>
                    <a:pt x="96" y="288"/>
                  </a:lnTo>
                  <a:lnTo>
                    <a:pt x="0" y="384"/>
                  </a:lnTo>
                </a:path>
              </a:pathLst>
            </a:custGeom>
            <a:noFill/>
            <a:ln w="12700" cap="flat" cmpd="sng">
              <a:solidFill>
                <a:schemeClr val="tx1"/>
              </a:solidFill>
              <a:prstDash val="solid"/>
              <a:round/>
              <a:headEnd/>
              <a:tailEnd/>
            </a:ln>
            <a:effectLst/>
          </p:spPr>
          <p:txBody>
            <a:bodyPr wrap="none" anchor="ctr"/>
            <a:lstStyle/>
            <a:p>
              <a:endParaRPr lang="en-US"/>
            </a:p>
          </p:txBody>
        </p:sp>
        <p:sp>
          <p:nvSpPr>
            <p:cNvPr id="150728" name="Line 200"/>
            <p:cNvSpPr>
              <a:spLocks noChangeShapeType="1"/>
            </p:cNvSpPr>
            <p:nvPr/>
          </p:nvSpPr>
          <p:spPr bwMode="auto">
            <a:xfrm>
              <a:off x="3652" y="384"/>
              <a:ext cx="235" cy="94"/>
            </a:xfrm>
            <a:prstGeom prst="line">
              <a:avLst/>
            </a:prstGeom>
            <a:noFill/>
            <a:ln w="12700">
              <a:solidFill>
                <a:schemeClr val="tx1"/>
              </a:solidFill>
              <a:round/>
              <a:headEnd/>
              <a:tailEnd type="stealth" w="lg" len="lg"/>
            </a:ln>
            <a:effectLst/>
          </p:spPr>
          <p:txBody>
            <a:bodyPr wrap="none" anchor="ctr"/>
            <a:lstStyle/>
            <a:p>
              <a:endParaRPr lang="en-US"/>
            </a:p>
          </p:txBody>
        </p:sp>
      </p:grpSp>
      <p:grpSp>
        <p:nvGrpSpPr>
          <p:cNvPr id="150749" name="Group 221"/>
          <p:cNvGrpSpPr>
            <a:grpSpLocks/>
          </p:cNvGrpSpPr>
          <p:nvPr/>
        </p:nvGrpSpPr>
        <p:grpSpPr bwMode="auto">
          <a:xfrm>
            <a:off x="5291138" y="2689225"/>
            <a:ext cx="962025" cy="1095375"/>
            <a:chOff x="3333" y="1694"/>
            <a:chExt cx="606" cy="690"/>
          </a:xfrm>
        </p:grpSpPr>
        <p:grpSp>
          <p:nvGrpSpPr>
            <p:cNvPr id="150696" name="Group 168"/>
            <p:cNvGrpSpPr>
              <a:grpSpLocks/>
            </p:cNvGrpSpPr>
            <p:nvPr/>
          </p:nvGrpSpPr>
          <p:grpSpPr bwMode="auto">
            <a:xfrm>
              <a:off x="3408" y="1728"/>
              <a:ext cx="492" cy="625"/>
              <a:chOff x="2340" y="1919"/>
              <a:chExt cx="492" cy="625"/>
            </a:xfrm>
          </p:grpSpPr>
          <p:sp>
            <p:nvSpPr>
              <p:cNvPr id="150697" name="Arc 169"/>
              <p:cNvSpPr>
                <a:spLocks/>
              </p:cNvSpPr>
              <p:nvPr/>
            </p:nvSpPr>
            <p:spPr bwMode="auto">
              <a:xfrm rot="1824298">
                <a:off x="2568" y="2052"/>
                <a:ext cx="264" cy="26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a:solidFill>
                  <a:schemeClr val="tx1"/>
                </a:solidFill>
                <a:round/>
                <a:headEnd/>
                <a:tailEnd/>
              </a:ln>
              <a:effectLst/>
            </p:spPr>
            <p:txBody>
              <a:bodyPr wrap="none" anchor="ctr"/>
              <a:lstStyle/>
              <a:p>
                <a:endParaRPr lang="en-US"/>
              </a:p>
            </p:txBody>
          </p:sp>
          <p:sp>
            <p:nvSpPr>
              <p:cNvPr id="150698" name="Arc 170"/>
              <p:cNvSpPr>
                <a:spLocks/>
              </p:cNvSpPr>
              <p:nvPr/>
            </p:nvSpPr>
            <p:spPr bwMode="auto">
              <a:xfrm rot="7224298">
                <a:off x="2435" y="2280"/>
                <a:ext cx="264" cy="26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a:solidFill>
                  <a:schemeClr val="tx1"/>
                </a:solidFill>
                <a:round/>
                <a:headEnd/>
                <a:tailEnd type="stealth" w="lg" len="med"/>
              </a:ln>
              <a:effectLst/>
            </p:spPr>
            <p:txBody>
              <a:bodyPr wrap="none" anchor="ctr"/>
              <a:lstStyle/>
              <a:p>
                <a:endParaRPr lang="en-US"/>
              </a:p>
            </p:txBody>
          </p:sp>
          <p:sp>
            <p:nvSpPr>
              <p:cNvPr id="150699" name="Arc 171"/>
              <p:cNvSpPr>
                <a:spLocks/>
              </p:cNvSpPr>
              <p:nvPr/>
            </p:nvSpPr>
            <p:spPr bwMode="auto">
              <a:xfrm rot="-3575702">
                <a:off x="2340" y="1919"/>
                <a:ext cx="264" cy="26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a:solidFill>
                  <a:schemeClr val="tx1"/>
                </a:solidFill>
                <a:round/>
                <a:headEnd/>
                <a:tailEnd/>
              </a:ln>
              <a:effectLst/>
            </p:spPr>
            <p:txBody>
              <a:bodyPr wrap="none" anchor="ctr"/>
              <a:lstStyle/>
              <a:p>
                <a:endParaRPr lang="en-US"/>
              </a:p>
            </p:txBody>
          </p:sp>
        </p:grpSp>
        <p:sp>
          <p:nvSpPr>
            <p:cNvPr id="150732" name="Line 204"/>
            <p:cNvSpPr>
              <a:spLocks noChangeShapeType="1"/>
            </p:cNvSpPr>
            <p:nvPr/>
          </p:nvSpPr>
          <p:spPr bwMode="auto">
            <a:xfrm flipV="1">
              <a:off x="3852" y="2041"/>
              <a:ext cx="87" cy="1"/>
            </a:xfrm>
            <a:prstGeom prst="line">
              <a:avLst/>
            </a:prstGeom>
            <a:noFill/>
            <a:ln w="12700">
              <a:solidFill>
                <a:schemeClr val="tx1"/>
              </a:solidFill>
              <a:round/>
              <a:headEnd/>
              <a:tailEnd/>
            </a:ln>
            <a:effectLst/>
          </p:spPr>
          <p:txBody>
            <a:bodyPr wrap="none" anchor="ctr"/>
            <a:lstStyle/>
            <a:p>
              <a:endParaRPr lang="en-US"/>
            </a:p>
          </p:txBody>
        </p:sp>
        <p:sp>
          <p:nvSpPr>
            <p:cNvPr id="150733" name="Line 205"/>
            <p:cNvSpPr>
              <a:spLocks noChangeShapeType="1"/>
            </p:cNvSpPr>
            <p:nvPr/>
          </p:nvSpPr>
          <p:spPr bwMode="auto">
            <a:xfrm flipH="1">
              <a:off x="3600" y="2304"/>
              <a:ext cx="2" cy="80"/>
            </a:xfrm>
            <a:prstGeom prst="line">
              <a:avLst/>
            </a:prstGeom>
            <a:noFill/>
            <a:ln w="12700">
              <a:solidFill>
                <a:schemeClr val="tx1"/>
              </a:solidFill>
              <a:round/>
              <a:headEnd/>
              <a:tailEnd/>
            </a:ln>
            <a:effectLst/>
          </p:spPr>
          <p:txBody>
            <a:bodyPr wrap="none" anchor="ctr"/>
            <a:lstStyle/>
            <a:p>
              <a:endParaRPr lang="en-US"/>
            </a:p>
          </p:txBody>
        </p:sp>
        <p:sp>
          <p:nvSpPr>
            <p:cNvPr id="150735" name="Line 207"/>
            <p:cNvSpPr>
              <a:spLocks noChangeShapeType="1"/>
            </p:cNvSpPr>
            <p:nvPr/>
          </p:nvSpPr>
          <p:spPr bwMode="auto">
            <a:xfrm flipH="1" flipV="1">
              <a:off x="3464" y="1724"/>
              <a:ext cx="30" cy="70"/>
            </a:xfrm>
            <a:prstGeom prst="line">
              <a:avLst/>
            </a:prstGeom>
            <a:noFill/>
            <a:ln w="12700">
              <a:solidFill>
                <a:schemeClr val="tx1"/>
              </a:solidFill>
              <a:round/>
              <a:headEnd/>
              <a:tailEnd/>
            </a:ln>
            <a:effectLst/>
          </p:spPr>
          <p:txBody>
            <a:bodyPr wrap="none" anchor="ctr"/>
            <a:lstStyle/>
            <a:p>
              <a:endParaRPr lang="en-US"/>
            </a:p>
          </p:txBody>
        </p:sp>
        <p:sp>
          <p:nvSpPr>
            <p:cNvPr id="150736" name="Line 208"/>
            <p:cNvSpPr>
              <a:spLocks noChangeShapeType="1"/>
            </p:cNvSpPr>
            <p:nvPr/>
          </p:nvSpPr>
          <p:spPr bwMode="auto">
            <a:xfrm>
              <a:off x="3716" y="2268"/>
              <a:ext cx="40" cy="76"/>
            </a:xfrm>
            <a:prstGeom prst="line">
              <a:avLst/>
            </a:prstGeom>
            <a:noFill/>
            <a:ln w="12700">
              <a:solidFill>
                <a:schemeClr val="tx1"/>
              </a:solidFill>
              <a:round/>
              <a:headEnd/>
              <a:tailEnd/>
            </a:ln>
            <a:effectLst/>
          </p:spPr>
          <p:txBody>
            <a:bodyPr wrap="none" anchor="ctr"/>
            <a:lstStyle/>
            <a:p>
              <a:endParaRPr lang="en-US"/>
            </a:p>
          </p:txBody>
        </p:sp>
        <p:sp>
          <p:nvSpPr>
            <p:cNvPr id="150738" name="Line 210"/>
            <p:cNvSpPr>
              <a:spLocks noChangeShapeType="1"/>
            </p:cNvSpPr>
            <p:nvPr/>
          </p:nvSpPr>
          <p:spPr bwMode="auto">
            <a:xfrm flipV="1">
              <a:off x="3775" y="1788"/>
              <a:ext cx="55" cy="62"/>
            </a:xfrm>
            <a:prstGeom prst="line">
              <a:avLst/>
            </a:prstGeom>
            <a:noFill/>
            <a:ln w="12700">
              <a:solidFill>
                <a:schemeClr val="tx1"/>
              </a:solidFill>
              <a:round/>
              <a:headEnd/>
              <a:tailEnd/>
            </a:ln>
            <a:effectLst/>
          </p:spPr>
          <p:txBody>
            <a:bodyPr wrap="none" anchor="ctr"/>
            <a:lstStyle/>
            <a:p>
              <a:endParaRPr lang="en-US"/>
            </a:p>
          </p:txBody>
        </p:sp>
        <p:sp>
          <p:nvSpPr>
            <p:cNvPr id="150739" name="Line 211"/>
            <p:cNvSpPr>
              <a:spLocks noChangeShapeType="1"/>
            </p:cNvSpPr>
            <p:nvPr/>
          </p:nvSpPr>
          <p:spPr bwMode="auto">
            <a:xfrm flipV="1">
              <a:off x="3695" y="1720"/>
              <a:ext cx="33" cy="82"/>
            </a:xfrm>
            <a:prstGeom prst="line">
              <a:avLst/>
            </a:prstGeom>
            <a:noFill/>
            <a:ln w="12700">
              <a:solidFill>
                <a:schemeClr val="tx1"/>
              </a:solidFill>
              <a:round/>
              <a:headEnd/>
              <a:tailEnd/>
            </a:ln>
            <a:effectLst/>
          </p:spPr>
          <p:txBody>
            <a:bodyPr wrap="none" anchor="ctr"/>
            <a:lstStyle/>
            <a:p>
              <a:endParaRPr lang="en-US"/>
            </a:p>
          </p:txBody>
        </p:sp>
        <p:sp>
          <p:nvSpPr>
            <p:cNvPr id="150740" name="Line 212"/>
            <p:cNvSpPr>
              <a:spLocks noChangeShapeType="1"/>
            </p:cNvSpPr>
            <p:nvPr/>
          </p:nvSpPr>
          <p:spPr bwMode="auto">
            <a:xfrm flipV="1">
              <a:off x="3831" y="1904"/>
              <a:ext cx="81" cy="35"/>
            </a:xfrm>
            <a:prstGeom prst="line">
              <a:avLst/>
            </a:prstGeom>
            <a:noFill/>
            <a:ln w="12700">
              <a:solidFill>
                <a:schemeClr val="tx1"/>
              </a:solidFill>
              <a:round/>
              <a:headEnd/>
              <a:tailEnd/>
            </a:ln>
            <a:effectLst/>
          </p:spPr>
          <p:txBody>
            <a:bodyPr wrap="none" anchor="ctr"/>
            <a:lstStyle/>
            <a:p>
              <a:endParaRPr lang="en-US"/>
            </a:p>
          </p:txBody>
        </p:sp>
        <p:sp>
          <p:nvSpPr>
            <p:cNvPr id="150741" name="Line 213"/>
            <p:cNvSpPr>
              <a:spLocks noChangeShapeType="1"/>
            </p:cNvSpPr>
            <p:nvPr/>
          </p:nvSpPr>
          <p:spPr bwMode="auto">
            <a:xfrm>
              <a:off x="3839" y="2129"/>
              <a:ext cx="81" cy="28"/>
            </a:xfrm>
            <a:prstGeom prst="line">
              <a:avLst/>
            </a:prstGeom>
            <a:noFill/>
            <a:ln w="12700">
              <a:solidFill>
                <a:schemeClr val="tx1"/>
              </a:solidFill>
              <a:round/>
              <a:headEnd/>
              <a:tailEnd/>
            </a:ln>
            <a:effectLst/>
          </p:spPr>
          <p:txBody>
            <a:bodyPr wrap="none" anchor="ctr"/>
            <a:lstStyle/>
            <a:p>
              <a:endParaRPr lang="en-US"/>
            </a:p>
          </p:txBody>
        </p:sp>
        <p:sp>
          <p:nvSpPr>
            <p:cNvPr id="150746" name="Line 218"/>
            <p:cNvSpPr>
              <a:spLocks noChangeShapeType="1"/>
            </p:cNvSpPr>
            <p:nvPr/>
          </p:nvSpPr>
          <p:spPr bwMode="auto">
            <a:xfrm>
              <a:off x="3798" y="2200"/>
              <a:ext cx="69" cy="55"/>
            </a:xfrm>
            <a:prstGeom prst="line">
              <a:avLst/>
            </a:prstGeom>
            <a:noFill/>
            <a:ln w="12700">
              <a:solidFill>
                <a:schemeClr val="tx1"/>
              </a:solidFill>
              <a:round/>
              <a:headEnd/>
              <a:tailEnd/>
            </a:ln>
            <a:effectLst/>
          </p:spPr>
          <p:txBody>
            <a:bodyPr wrap="none" anchor="ctr"/>
            <a:lstStyle/>
            <a:p>
              <a:endParaRPr lang="en-US"/>
            </a:p>
          </p:txBody>
        </p:sp>
        <p:sp>
          <p:nvSpPr>
            <p:cNvPr id="150747" name="Line 219"/>
            <p:cNvSpPr>
              <a:spLocks noChangeShapeType="1"/>
            </p:cNvSpPr>
            <p:nvPr/>
          </p:nvSpPr>
          <p:spPr bwMode="auto">
            <a:xfrm>
              <a:off x="3333" y="1816"/>
              <a:ext cx="59" cy="48"/>
            </a:xfrm>
            <a:prstGeom prst="line">
              <a:avLst/>
            </a:prstGeom>
            <a:noFill/>
            <a:ln w="12700">
              <a:solidFill>
                <a:schemeClr val="tx1"/>
              </a:solidFill>
              <a:round/>
              <a:headEnd/>
              <a:tailEnd/>
            </a:ln>
            <a:effectLst/>
          </p:spPr>
          <p:txBody>
            <a:bodyPr wrap="none" anchor="ctr"/>
            <a:lstStyle/>
            <a:p>
              <a:endParaRPr lang="en-US"/>
            </a:p>
          </p:txBody>
        </p:sp>
        <p:sp>
          <p:nvSpPr>
            <p:cNvPr id="150748" name="Line 220"/>
            <p:cNvSpPr>
              <a:spLocks noChangeShapeType="1"/>
            </p:cNvSpPr>
            <p:nvPr/>
          </p:nvSpPr>
          <p:spPr bwMode="auto">
            <a:xfrm>
              <a:off x="3597" y="1694"/>
              <a:ext cx="1" cy="84"/>
            </a:xfrm>
            <a:prstGeom prst="line">
              <a:avLst/>
            </a:prstGeom>
            <a:noFill/>
            <a:ln w="12700">
              <a:solidFill>
                <a:schemeClr val="tx1"/>
              </a:solidFill>
              <a:round/>
              <a:headEnd/>
              <a:tailEnd/>
            </a:ln>
            <a:effectLst/>
          </p:spPr>
          <p:txBody>
            <a:bodyPr wrap="none" anchor="ctr"/>
            <a:lstStyle/>
            <a:p>
              <a:endParaRPr lang="en-US"/>
            </a:p>
          </p:txBody>
        </p:sp>
      </p:grpSp>
      <p:grpSp>
        <p:nvGrpSpPr>
          <p:cNvPr id="150777" name="Group 249"/>
          <p:cNvGrpSpPr>
            <a:grpSpLocks/>
          </p:cNvGrpSpPr>
          <p:nvPr/>
        </p:nvGrpSpPr>
        <p:grpSpPr bwMode="auto">
          <a:xfrm>
            <a:off x="381000" y="1068388"/>
            <a:ext cx="533400" cy="609600"/>
            <a:chOff x="240" y="673"/>
            <a:chExt cx="336" cy="384"/>
          </a:xfrm>
        </p:grpSpPr>
        <p:sp>
          <p:nvSpPr>
            <p:cNvPr id="150752" name="Freeform 224"/>
            <p:cNvSpPr>
              <a:spLocks/>
            </p:cNvSpPr>
            <p:nvPr/>
          </p:nvSpPr>
          <p:spPr bwMode="auto">
            <a:xfrm>
              <a:off x="240" y="673"/>
              <a:ext cx="96" cy="384"/>
            </a:xfrm>
            <a:custGeom>
              <a:avLst/>
              <a:gdLst/>
              <a:ahLst/>
              <a:cxnLst>
                <a:cxn ang="0">
                  <a:pos x="0" y="0"/>
                </a:cxn>
                <a:cxn ang="0">
                  <a:pos x="96" y="96"/>
                </a:cxn>
                <a:cxn ang="0">
                  <a:pos x="96" y="288"/>
                </a:cxn>
                <a:cxn ang="0">
                  <a:pos x="0" y="384"/>
                </a:cxn>
              </a:cxnLst>
              <a:rect l="0" t="0" r="r" b="b"/>
              <a:pathLst>
                <a:path w="96" h="384">
                  <a:moveTo>
                    <a:pt x="0" y="0"/>
                  </a:moveTo>
                  <a:lnTo>
                    <a:pt x="96" y="96"/>
                  </a:lnTo>
                  <a:lnTo>
                    <a:pt x="96" y="288"/>
                  </a:lnTo>
                  <a:lnTo>
                    <a:pt x="0" y="384"/>
                  </a:lnTo>
                </a:path>
              </a:pathLst>
            </a:custGeom>
            <a:noFill/>
            <a:ln w="12700" cap="flat" cmpd="sng">
              <a:solidFill>
                <a:schemeClr val="tx1"/>
              </a:solidFill>
              <a:prstDash val="solid"/>
              <a:round/>
              <a:headEnd/>
              <a:tailEnd/>
            </a:ln>
            <a:effectLst/>
          </p:spPr>
          <p:txBody>
            <a:bodyPr wrap="none" anchor="ctr"/>
            <a:lstStyle/>
            <a:p>
              <a:endParaRPr lang="en-US"/>
            </a:p>
          </p:txBody>
        </p:sp>
        <p:sp>
          <p:nvSpPr>
            <p:cNvPr id="150753" name="Line 225"/>
            <p:cNvSpPr>
              <a:spLocks noChangeShapeType="1"/>
            </p:cNvSpPr>
            <p:nvPr/>
          </p:nvSpPr>
          <p:spPr bwMode="auto">
            <a:xfrm>
              <a:off x="336" y="864"/>
              <a:ext cx="240" cy="0"/>
            </a:xfrm>
            <a:prstGeom prst="line">
              <a:avLst/>
            </a:prstGeom>
            <a:noFill/>
            <a:ln w="12700">
              <a:solidFill>
                <a:schemeClr val="tx1"/>
              </a:solidFill>
              <a:round/>
              <a:headEnd/>
              <a:tailEnd type="stealth" w="lg" len="lg"/>
            </a:ln>
            <a:effectLst/>
          </p:spPr>
          <p:txBody>
            <a:bodyPr wrap="none" anchor="ctr"/>
            <a:lstStyle/>
            <a:p>
              <a:endParaRPr lang="en-US"/>
            </a:p>
          </p:txBody>
        </p:sp>
      </p:grpSp>
      <p:sp>
        <p:nvSpPr>
          <p:cNvPr id="150754" name="Rectangle 226"/>
          <p:cNvSpPr>
            <a:spLocks noChangeArrowheads="1"/>
          </p:cNvSpPr>
          <p:nvPr/>
        </p:nvSpPr>
        <p:spPr bwMode="auto">
          <a:xfrm>
            <a:off x="304800" y="1752600"/>
            <a:ext cx="1427163" cy="336550"/>
          </a:xfrm>
          <a:prstGeom prst="rect">
            <a:avLst/>
          </a:prstGeom>
          <a:noFill/>
          <a:ln w="9525">
            <a:noFill/>
            <a:miter lim="800000"/>
            <a:headEnd/>
            <a:tailEnd/>
          </a:ln>
          <a:effectLst/>
        </p:spPr>
        <p:txBody>
          <a:bodyPr wrap="none" lIns="92075" tIns="46038" rIns="92075" bIns="46038">
            <a:spAutoFit/>
          </a:bodyPr>
          <a:lstStyle/>
          <a:p>
            <a:pPr>
              <a:spcBef>
                <a:spcPct val="0"/>
              </a:spcBef>
              <a:buSzTx/>
            </a:pPr>
            <a:r>
              <a:rPr lang="en-US" sz="1600">
                <a:solidFill>
                  <a:srgbClr val="000000"/>
                </a:solidFill>
              </a:rPr>
              <a:t>Attack by Fire</a:t>
            </a:r>
          </a:p>
        </p:txBody>
      </p:sp>
      <p:grpSp>
        <p:nvGrpSpPr>
          <p:cNvPr id="150757" name="Group 229"/>
          <p:cNvGrpSpPr>
            <a:grpSpLocks/>
          </p:cNvGrpSpPr>
          <p:nvPr/>
        </p:nvGrpSpPr>
        <p:grpSpPr bwMode="auto">
          <a:xfrm>
            <a:off x="5181600" y="4191000"/>
            <a:ext cx="762000" cy="609600"/>
            <a:chOff x="3264" y="2640"/>
            <a:chExt cx="480" cy="384"/>
          </a:xfrm>
        </p:grpSpPr>
        <p:sp>
          <p:nvSpPr>
            <p:cNvPr id="150755" name="Arc 227"/>
            <p:cNvSpPr>
              <a:spLocks/>
            </p:cNvSpPr>
            <p:nvPr/>
          </p:nvSpPr>
          <p:spPr bwMode="auto">
            <a:xfrm>
              <a:off x="3360" y="2688"/>
              <a:ext cx="384" cy="33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a:solidFill>
                <a:schemeClr val="tx1"/>
              </a:solidFill>
              <a:round/>
              <a:headEnd/>
              <a:tailEnd type="stealth" w="lg" len="med"/>
            </a:ln>
            <a:effectLst/>
          </p:spPr>
          <p:txBody>
            <a:bodyPr wrap="none" anchor="ctr"/>
            <a:lstStyle/>
            <a:p>
              <a:endParaRPr lang="en-US"/>
            </a:p>
          </p:txBody>
        </p:sp>
        <p:sp>
          <p:nvSpPr>
            <p:cNvPr id="150756" name="Oval 228"/>
            <p:cNvSpPr>
              <a:spLocks noChangeArrowheads="1"/>
            </p:cNvSpPr>
            <p:nvPr/>
          </p:nvSpPr>
          <p:spPr bwMode="auto">
            <a:xfrm>
              <a:off x="3264" y="2640"/>
              <a:ext cx="96" cy="96"/>
            </a:xfrm>
            <a:prstGeom prst="ellipse">
              <a:avLst/>
            </a:prstGeom>
            <a:noFill/>
            <a:ln w="12700">
              <a:solidFill>
                <a:schemeClr val="tx1"/>
              </a:solidFill>
              <a:round/>
              <a:headEnd/>
              <a:tailEnd/>
            </a:ln>
            <a:effectLst/>
          </p:spPr>
          <p:txBody>
            <a:bodyPr wrap="none" anchor="ctr"/>
            <a:lstStyle/>
            <a:p>
              <a:endParaRPr lang="en-US"/>
            </a:p>
          </p:txBody>
        </p:sp>
      </p:grpSp>
      <p:sp>
        <p:nvSpPr>
          <p:cNvPr id="150758" name="Rectangle 230"/>
          <p:cNvSpPr>
            <a:spLocks noChangeArrowheads="1"/>
          </p:cNvSpPr>
          <p:nvPr/>
        </p:nvSpPr>
        <p:spPr bwMode="auto">
          <a:xfrm>
            <a:off x="5094288" y="5257800"/>
            <a:ext cx="1177925" cy="336550"/>
          </a:xfrm>
          <a:prstGeom prst="rect">
            <a:avLst/>
          </a:prstGeom>
          <a:noFill/>
          <a:ln w="9525">
            <a:noFill/>
            <a:miter lim="800000"/>
            <a:headEnd/>
            <a:tailEnd/>
          </a:ln>
          <a:effectLst/>
        </p:spPr>
        <p:txBody>
          <a:bodyPr wrap="none" lIns="92075" tIns="46038" rIns="92075" bIns="46038">
            <a:spAutoFit/>
          </a:bodyPr>
          <a:lstStyle/>
          <a:p>
            <a:pPr>
              <a:spcBef>
                <a:spcPct val="0"/>
              </a:spcBef>
              <a:buSzTx/>
            </a:pPr>
            <a:r>
              <a:rPr lang="en-US" sz="1600">
                <a:solidFill>
                  <a:srgbClr val="000000"/>
                </a:solidFill>
              </a:rPr>
              <a:t>Retirement</a:t>
            </a:r>
          </a:p>
        </p:txBody>
      </p:sp>
      <p:grpSp>
        <p:nvGrpSpPr>
          <p:cNvPr id="150759" name="Group 231"/>
          <p:cNvGrpSpPr>
            <a:grpSpLocks/>
          </p:cNvGrpSpPr>
          <p:nvPr/>
        </p:nvGrpSpPr>
        <p:grpSpPr bwMode="auto">
          <a:xfrm>
            <a:off x="5027613" y="4953000"/>
            <a:ext cx="992187" cy="398463"/>
            <a:chOff x="1110" y="2016"/>
            <a:chExt cx="625" cy="304"/>
          </a:xfrm>
        </p:grpSpPr>
        <p:sp>
          <p:nvSpPr>
            <p:cNvPr id="150760" name="Freeform 232"/>
            <p:cNvSpPr>
              <a:spLocks/>
            </p:cNvSpPr>
            <p:nvPr/>
          </p:nvSpPr>
          <p:spPr bwMode="auto">
            <a:xfrm>
              <a:off x="1110" y="2016"/>
              <a:ext cx="625" cy="211"/>
            </a:xfrm>
            <a:custGeom>
              <a:avLst/>
              <a:gdLst/>
              <a:ahLst/>
              <a:cxnLst>
                <a:cxn ang="0">
                  <a:pos x="522" y="0"/>
                </a:cxn>
                <a:cxn ang="0">
                  <a:pos x="618" y="96"/>
                </a:cxn>
                <a:cxn ang="0">
                  <a:pos x="522" y="192"/>
                </a:cxn>
                <a:cxn ang="0">
                  <a:pos x="0" y="208"/>
                </a:cxn>
              </a:cxnLst>
              <a:rect l="0" t="0" r="r" b="b"/>
              <a:pathLst>
                <a:path w="625" h="211">
                  <a:moveTo>
                    <a:pt x="522" y="0"/>
                  </a:moveTo>
                  <a:cubicBezTo>
                    <a:pt x="570" y="32"/>
                    <a:pt x="618" y="64"/>
                    <a:pt x="618" y="96"/>
                  </a:cubicBezTo>
                  <a:cubicBezTo>
                    <a:pt x="618" y="128"/>
                    <a:pt x="625" y="173"/>
                    <a:pt x="522" y="192"/>
                  </a:cubicBezTo>
                  <a:cubicBezTo>
                    <a:pt x="419" y="211"/>
                    <a:pt x="109" y="205"/>
                    <a:pt x="0" y="208"/>
                  </a:cubicBezTo>
                </a:path>
              </a:pathLst>
            </a:custGeom>
            <a:noFill/>
            <a:ln w="12700" cap="flat" cmpd="sng">
              <a:solidFill>
                <a:schemeClr val="tx1"/>
              </a:solidFill>
              <a:prstDash val="solid"/>
              <a:round/>
              <a:headEnd/>
              <a:tailEnd type="stealth" w="lg" len="lg"/>
            </a:ln>
            <a:effectLst/>
          </p:spPr>
          <p:txBody>
            <a:bodyPr wrap="none" anchor="ctr"/>
            <a:lstStyle/>
            <a:p>
              <a:endParaRPr lang="en-US"/>
            </a:p>
          </p:txBody>
        </p:sp>
        <p:sp>
          <p:nvSpPr>
            <p:cNvPr id="150761" name="Text Box 233"/>
            <p:cNvSpPr txBox="1">
              <a:spLocks noChangeArrowheads="1"/>
            </p:cNvSpPr>
            <p:nvPr/>
          </p:nvSpPr>
          <p:spPr bwMode="auto">
            <a:xfrm>
              <a:off x="1318" y="2157"/>
              <a:ext cx="178" cy="163"/>
            </a:xfrm>
            <a:prstGeom prst="rect">
              <a:avLst/>
            </a:prstGeom>
            <a:solidFill>
              <a:schemeClr val="bg1"/>
            </a:solidFill>
            <a:ln w="12700">
              <a:noFill/>
              <a:miter lim="800000"/>
              <a:headEnd/>
              <a:tailEnd/>
            </a:ln>
            <a:effectLst/>
          </p:spPr>
          <p:txBody>
            <a:bodyPr>
              <a:spAutoFit/>
            </a:bodyPr>
            <a:lstStyle/>
            <a:p>
              <a:pPr algn="ctr">
                <a:spcBef>
                  <a:spcPct val="50000"/>
                </a:spcBef>
                <a:buSzTx/>
              </a:pPr>
              <a:r>
                <a:rPr lang="en-US" sz="800" b="1"/>
                <a:t>R</a:t>
              </a:r>
            </a:p>
          </p:txBody>
        </p:sp>
      </p:grpSp>
      <p:sp>
        <p:nvSpPr>
          <p:cNvPr id="150762" name="Rectangle 234"/>
          <p:cNvSpPr>
            <a:spLocks noChangeArrowheads="1"/>
          </p:cNvSpPr>
          <p:nvPr/>
        </p:nvSpPr>
        <p:spPr bwMode="auto">
          <a:xfrm>
            <a:off x="5181600" y="6019800"/>
            <a:ext cx="1187450" cy="336550"/>
          </a:xfrm>
          <a:prstGeom prst="rect">
            <a:avLst/>
          </a:prstGeom>
          <a:noFill/>
          <a:ln w="9525">
            <a:noFill/>
            <a:miter lim="800000"/>
            <a:headEnd/>
            <a:tailEnd/>
          </a:ln>
          <a:effectLst/>
        </p:spPr>
        <p:txBody>
          <a:bodyPr wrap="none" lIns="92075" tIns="46038" rIns="92075" bIns="46038">
            <a:spAutoFit/>
          </a:bodyPr>
          <a:lstStyle/>
          <a:p>
            <a:pPr>
              <a:spcBef>
                <a:spcPct val="0"/>
              </a:spcBef>
              <a:buSzTx/>
            </a:pPr>
            <a:r>
              <a:rPr lang="en-US" sz="1600">
                <a:solidFill>
                  <a:srgbClr val="000000"/>
                </a:solidFill>
              </a:rPr>
              <a:t>Withdrawal</a:t>
            </a:r>
          </a:p>
        </p:txBody>
      </p:sp>
      <p:grpSp>
        <p:nvGrpSpPr>
          <p:cNvPr id="150763" name="Group 235"/>
          <p:cNvGrpSpPr>
            <a:grpSpLocks/>
          </p:cNvGrpSpPr>
          <p:nvPr/>
        </p:nvGrpSpPr>
        <p:grpSpPr bwMode="auto">
          <a:xfrm>
            <a:off x="5029200" y="5638800"/>
            <a:ext cx="992188" cy="398463"/>
            <a:chOff x="1110" y="2016"/>
            <a:chExt cx="625" cy="304"/>
          </a:xfrm>
        </p:grpSpPr>
        <p:sp>
          <p:nvSpPr>
            <p:cNvPr id="150764" name="Freeform 236"/>
            <p:cNvSpPr>
              <a:spLocks/>
            </p:cNvSpPr>
            <p:nvPr/>
          </p:nvSpPr>
          <p:spPr bwMode="auto">
            <a:xfrm>
              <a:off x="1110" y="2016"/>
              <a:ext cx="625" cy="211"/>
            </a:xfrm>
            <a:custGeom>
              <a:avLst/>
              <a:gdLst/>
              <a:ahLst/>
              <a:cxnLst>
                <a:cxn ang="0">
                  <a:pos x="522" y="0"/>
                </a:cxn>
                <a:cxn ang="0">
                  <a:pos x="618" y="96"/>
                </a:cxn>
                <a:cxn ang="0">
                  <a:pos x="522" y="192"/>
                </a:cxn>
                <a:cxn ang="0">
                  <a:pos x="0" y="208"/>
                </a:cxn>
              </a:cxnLst>
              <a:rect l="0" t="0" r="r" b="b"/>
              <a:pathLst>
                <a:path w="625" h="211">
                  <a:moveTo>
                    <a:pt x="522" y="0"/>
                  </a:moveTo>
                  <a:cubicBezTo>
                    <a:pt x="570" y="32"/>
                    <a:pt x="618" y="64"/>
                    <a:pt x="618" y="96"/>
                  </a:cubicBezTo>
                  <a:cubicBezTo>
                    <a:pt x="618" y="128"/>
                    <a:pt x="625" y="173"/>
                    <a:pt x="522" y="192"/>
                  </a:cubicBezTo>
                  <a:cubicBezTo>
                    <a:pt x="419" y="211"/>
                    <a:pt x="109" y="205"/>
                    <a:pt x="0" y="208"/>
                  </a:cubicBezTo>
                </a:path>
              </a:pathLst>
            </a:custGeom>
            <a:noFill/>
            <a:ln w="12700" cap="flat" cmpd="sng">
              <a:solidFill>
                <a:schemeClr val="tx1"/>
              </a:solidFill>
              <a:prstDash val="solid"/>
              <a:round/>
              <a:headEnd/>
              <a:tailEnd type="stealth" w="lg" len="lg"/>
            </a:ln>
            <a:effectLst/>
          </p:spPr>
          <p:txBody>
            <a:bodyPr wrap="none" anchor="ctr"/>
            <a:lstStyle/>
            <a:p>
              <a:endParaRPr lang="en-US"/>
            </a:p>
          </p:txBody>
        </p:sp>
        <p:sp>
          <p:nvSpPr>
            <p:cNvPr id="150765" name="Text Box 237"/>
            <p:cNvSpPr txBox="1">
              <a:spLocks noChangeArrowheads="1"/>
            </p:cNvSpPr>
            <p:nvPr/>
          </p:nvSpPr>
          <p:spPr bwMode="auto">
            <a:xfrm>
              <a:off x="1318" y="2157"/>
              <a:ext cx="178" cy="163"/>
            </a:xfrm>
            <a:prstGeom prst="rect">
              <a:avLst/>
            </a:prstGeom>
            <a:solidFill>
              <a:schemeClr val="bg1"/>
            </a:solidFill>
            <a:ln w="12700">
              <a:noFill/>
              <a:miter lim="800000"/>
              <a:headEnd/>
              <a:tailEnd/>
            </a:ln>
            <a:effectLst/>
          </p:spPr>
          <p:txBody>
            <a:bodyPr>
              <a:spAutoFit/>
            </a:bodyPr>
            <a:lstStyle/>
            <a:p>
              <a:pPr algn="ctr">
                <a:spcBef>
                  <a:spcPct val="50000"/>
                </a:spcBef>
                <a:buSzTx/>
              </a:pPr>
              <a:r>
                <a:rPr lang="en-US" sz="800" b="1"/>
                <a:t>W</a:t>
              </a:r>
            </a:p>
          </p:txBody>
        </p:sp>
      </p:grpSp>
      <p:sp>
        <p:nvSpPr>
          <p:cNvPr id="150766" name="Rectangle 238"/>
          <p:cNvSpPr>
            <a:spLocks noChangeArrowheads="1"/>
          </p:cNvSpPr>
          <p:nvPr/>
        </p:nvSpPr>
        <p:spPr bwMode="auto">
          <a:xfrm>
            <a:off x="7162800" y="2286000"/>
            <a:ext cx="1479550" cy="336550"/>
          </a:xfrm>
          <a:prstGeom prst="rect">
            <a:avLst/>
          </a:prstGeom>
          <a:noFill/>
          <a:ln w="9525">
            <a:noFill/>
            <a:miter lim="800000"/>
            <a:headEnd/>
            <a:tailEnd/>
          </a:ln>
          <a:effectLst/>
        </p:spPr>
        <p:txBody>
          <a:bodyPr wrap="none" lIns="92075" tIns="46038" rIns="92075" bIns="46038">
            <a:spAutoFit/>
          </a:bodyPr>
          <a:lstStyle/>
          <a:p>
            <a:pPr>
              <a:spcBef>
                <a:spcPct val="0"/>
              </a:spcBef>
              <a:buSzTx/>
            </a:pPr>
            <a:r>
              <a:rPr lang="en-US" sz="1600">
                <a:solidFill>
                  <a:srgbClr val="000000"/>
                </a:solidFill>
              </a:rPr>
              <a:t>Relief in Place</a:t>
            </a:r>
          </a:p>
        </p:txBody>
      </p:sp>
      <p:grpSp>
        <p:nvGrpSpPr>
          <p:cNvPr id="150774" name="Group 246"/>
          <p:cNvGrpSpPr>
            <a:grpSpLocks/>
          </p:cNvGrpSpPr>
          <p:nvPr/>
        </p:nvGrpSpPr>
        <p:grpSpPr bwMode="auto">
          <a:xfrm>
            <a:off x="7162800" y="762000"/>
            <a:ext cx="992188" cy="398463"/>
            <a:chOff x="4512" y="480"/>
            <a:chExt cx="625" cy="251"/>
          </a:xfrm>
        </p:grpSpPr>
        <p:sp>
          <p:nvSpPr>
            <p:cNvPr id="150768" name="Freeform 240"/>
            <p:cNvSpPr>
              <a:spLocks/>
            </p:cNvSpPr>
            <p:nvPr/>
          </p:nvSpPr>
          <p:spPr bwMode="auto">
            <a:xfrm>
              <a:off x="4512" y="480"/>
              <a:ext cx="625" cy="174"/>
            </a:xfrm>
            <a:custGeom>
              <a:avLst/>
              <a:gdLst/>
              <a:ahLst/>
              <a:cxnLst>
                <a:cxn ang="0">
                  <a:pos x="522" y="0"/>
                </a:cxn>
                <a:cxn ang="0">
                  <a:pos x="618" y="96"/>
                </a:cxn>
                <a:cxn ang="0">
                  <a:pos x="522" y="192"/>
                </a:cxn>
                <a:cxn ang="0">
                  <a:pos x="0" y="208"/>
                </a:cxn>
              </a:cxnLst>
              <a:rect l="0" t="0" r="r" b="b"/>
              <a:pathLst>
                <a:path w="625" h="211">
                  <a:moveTo>
                    <a:pt x="522" y="0"/>
                  </a:moveTo>
                  <a:cubicBezTo>
                    <a:pt x="570" y="32"/>
                    <a:pt x="618" y="64"/>
                    <a:pt x="618" y="96"/>
                  </a:cubicBezTo>
                  <a:cubicBezTo>
                    <a:pt x="618" y="128"/>
                    <a:pt x="625" y="173"/>
                    <a:pt x="522" y="192"/>
                  </a:cubicBezTo>
                  <a:cubicBezTo>
                    <a:pt x="419" y="211"/>
                    <a:pt x="109" y="205"/>
                    <a:pt x="0" y="208"/>
                  </a:cubicBezTo>
                </a:path>
              </a:pathLst>
            </a:custGeom>
            <a:noFill/>
            <a:ln w="12700" cap="flat" cmpd="sng">
              <a:solidFill>
                <a:schemeClr val="tx1"/>
              </a:solidFill>
              <a:prstDash val="solid"/>
              <a:round/>
              <a:headEnd/>
              <a:tailEnd type="stealth" w="lg" len="lg"/>
            </a:ln>
            <a:effectLst/>
          </p:spPr>
          <p:txBody>
            <a:bodyPr wrap="none" anchor="ctr"/>
            <a:lstStyle/>
            <a:p>
              <a:endParaRPr lang="en-US"/>
            </a:p>
          </p:txBody>
        </p:sp>
        <p:sp>
          <p:nvSpPr>
            <p:cNvPr id="150769" name="Text Box 241"/>
            <p:cNvSpPr txBox="1">
              <a:spLocks noChangeArrowheads="1"/>
            </p:cNvSpPr>
            <p:nvPr/>
          </p:nvSpPr>
          <p:spPr bwMode="auto">
            <a:xfrm>
              <a:off x="4720" y="596"/>
              <a:ext cx="272" cy="135"/>
            </a:xfrm>
            <a:prstGeom prst="rect">
              <a:avLst/>
            </a:prstGeom>
            <a:solidFill>
              <a:schemeClr val="bg1"/>
            </a:solidFill>
            <a:ln w="12700">
              <a:noFill/>
              <a:miter lim="800000"/>
              <a:headEnd/>
              <a:tailEnd/>
            </a:ln>
            <a:effectLst/>
          </p:spPr>
          <p:txBody>
            <a:bodyPr>
              <a:spAutoFit/>
            </a:bodyPr>
            <a:lstStyle/>
            <a:p>
              <a:pPr algn="ctr">
                <a:spcBef>
                  <a:spcPct val="50000"/>
                </a:spcBef>
                <a:buSzTx/>
              </a:pPr>
              <a:r>
                <a:rPr lang="en-US" sz="800" b="1"/>
                <a:t>WP</a:t>
              </a:r>
            </a:p>
          </p:txBody>
        </p:sp>
      </p:grpSp>
      <p:sp>
        <p:nvSpPr>
          <p:cNvPr id="150770" name="Rectangle 242"/>
          <p:cNvSpPr>
            <a:spLocks noChangeArrowheads="1"/>
          </p:cNvSpPr>
          <p:nvPr/>
        </p:nvSpPr>
        <p:spPr bwMode="auto">
          <a:xfrm>
            <a:off x="7391400" y="1143000"/>
            <a:ext cx="1584325" cy="581025"/>
          </a:xfrm>
          <a:prstGeom prst="rect">
            <a:avLst/>
          </a:prstGeom>
          <a:noFill/>
          <a:ln w="9525">
            <a:noFill/>
            <a:miter lim="800000"/>
            <a:headEnd/>
            <a:tailEnd/>
          </a:ln>
          <a:effectLst/>
        </p:spPr>
        <p:txBody>
          <a:bodyPr wrap="none" lIns="92075" tIns="46038" rIns="92075" bIns="46038">
            <a:spAutoFit/>
          </a:bodyPr>
          <a:lstStyle/>
          <a:p>
            <a:pPr>
              <a:spcBef>
                <a:spcPct val="0"/>
              </a:spcBef>
              <a:buSzTx/>
            </a:pPr>
            <a:r>
              <a:rPr lang="en-US" sz="1600">
                <a:solidFill>
                  <a:srgbClr val="000000"/>
                </a:solidFill>
              </a:rPr>
              <a:t>Withdrawal</a:t>
            </a:r>
          </a:p>
          <a:p>
            <a:pPr>
              <a:spcBef>
                <a:spcPct val="0"/>
              </a:spcBef>
              <a:buSzTx/>
            </a:pPr>
            <a:r>
              <a:rPr lang="en-US" sz="1600">
                <a:solidFill>
                  <a:srgbClr val="000000"/>
                </a:solidFill>
              </a:rPr>
              <a:t>Under pressure</a:t>
            </a:r>
          </a:p>
        </p:txBody>
      </p:sp>
      <p:grpSp>
        <p:nvGrpSpPr>
          <p:cNvPr id="150775" name="Group 247"/>
          <p:cNvGrpSpPr>
            <a:grpSpLocks/>
          </p:cNvGrpSpPr>
          <p:nvPr/>
        </p:nvGrpSpPr>
        <p:grpSpPr bwMode="auto">
          <a:xfrm>
            <a:off x="7239000" y="1828800"/>
            <a:ext cx="992188" cy="384175"/>
            <a:chOff x="4560" y="2976"/>
            <a:chExt cx="625" cy="242"/>
          </a:xfrm>
        </p:grpSpPr>
        <p:sp>
          <p:nvSpPr>
            <p:cNvPr id="150675" name="Line 147"/>
            <p:cNvSpPr>
              <a:spLocks noChangeShapeType="1"/>
            </p:cNvSpPr>
            <p:nvPr/>
          </p:nvSpPr>
          <p:spPr bwMode="auto">
            <a:xfrm>
              <a:off x="4560" y="3216"/>
              <a:ext cx="528" cy="0"/>
            </a:xfrm>
            <a:prstGeom prst="line">
              <a:avLst/>
            </a:prstGeom>
            <a:noFill/>
            <a:ln w="12700">
              <a:solidFill>
                <a:schemeClr val="tx1"/>
              </a:solidFill>
              <a:round/>
              <a:headEnd/>
              <a:tailEnd type="stealth" w="lg" len="lg"/>
            </a:ln>
            <a:effectLst/>
          </p:spPr>
          <p:txBody>
            <a:bodyPr wrap="none" anchor="ctr"/>
            <a:lstStyle/>
            <a:p>
              <a:endParaRPr lang="en-US"/>
            </a:p>
          </p:txBody>
        </p:sp>
        <p:sp>
          <p:nvSpPr>
            <p:cNvPr id="150772" name="Freeform 244"/>
            <p:cNvSpPr>
              <a:spLocks/>
            </p:cNvSpPr>
            <p:nvPr/>
          </p:nvSpPr>
          <p:spPr bwMode="auto">
            <a:xfrm>
              <a:off x="4560" y="2976"/>
              <a:ext cx="625" cy="242"/>
            </a:xfrm>
            <a:custGeom>
              <a:avLst/>
              <a:gdLst/>
              <a:ahLst/>
              <a:cxnLst>
                <a:cxn ang="0">
                  <a:pos x="522" y="240"/>
                </a:cxn>
                <a:cxn ang="0">
                  <a:pos x="567" y="224"/>
                </a:cxn>
                <a:cxn ang="0">
                  <a:pos x="618" y="131"/>
                </a:cxn>
                <a:cxn ang="0">
                  <a:pos x="522" y="22"/>
                </a:cxn>
                <a:cxn ang="0">
                  <a:pos x="0" y="3"/>
                </a:cxn>
              </a:cxnLst>
              <a:rect l="0" t="0" r="r" b="b"/>
              <a:pathLst>
                <a:path w="625" h="242">
                  <a:moveTo>
                    <a:pt x="522" y="240"/>
                  </a:moveTo>
                  <a:cubicBezTo>
                    <a:pt x="529" y="237"/>
                    <a:pt x="551" y="242"/>
                    <a:pt x="567" y="224"/>
                  </a:cubicBezTo>
                  <a:cubicBezTo>
                    <a:pt x="583" y="206"/>
                    <a:pt x="625" y="165"/>
                    <a:pt x="618" y="131"/>
                  </a:cubicBezTo>
                  <a:cubicBezTo>
                    <a:pt x="611" y="97"/>
                    <a:pt x="625" y="43"/>
                    <a:pt x="522" y="22"/>
                  </a:cubicBezTo>
                  <a:cubicBezTo>
                    <a:pt x="419" y="0"/>
                    <a:pt x="109" y="7"/>
                    <a:pt x="0" y="3"/>
                  </a:cubicBezTo>
                </a:path>
              </a:pathLst>
            </a:custGeom>
            <a:noFill/>
            <a:ln w="12700" cap="flat" cmpd="sng">
              <a:solidFill>
                <a:schemeClr val="tx1"/>
              </a:solidFill>
              <a:prstDash val="solid"/>
              <a:round/>
              <a:headEnd/>
              <a:tailEnd type="stealth" w="lg" len="lg"/>
            </a:ln>
            <a:effectLst/>
          </p:spPr>
          <p:txBody>
            <a:bodyPr wrap="none" anchor="ctr"/>
            <a:lstStyle/>
            <a:p>
              <a:endParaRPr lang="en-US"/>
            </a:p>
          </p:txBody>
        </p:sp>
        <p:sp>
          <p:nvSpPr>
            <p:cNvPr id="150773" name="Text Box 245"/>
            <p:cNvSpPr txBox="1">
              <a:spLocks noChangeArrowheads="1"/>
            </p:cNvSpPr>
            <p:nvPr/>
          </p:nvSpPr>
          <p:spPr bwMode="auto">
            <a:xfrm>
              <a:off x="4768" y="3024"/>
              <a:ext cx="272" cy="135"/>
            </a:xfrm>
            <a:prstGeom prst="rect">
              <a:avLst/>
            </a:prstGeom>
            <a:solidFill>
              <a:schemeClr val="bg1"/>
            </a:solidFill>
            <a:ln w="12700">
              <a:noFill/>
              <a:miter lim="800000"/>
              <a:headEnd/>
              <a:tailEnd/>
            </a:ln>
            <a:effectLst/>
          </p:spPr>
          <p:txBody>
            <a:bodyPr>
              <a:spAutoFit/>
            </a:bodyPr>
            <a:lstStyle/>
            <a:p>
              <a:pPr algn="ctr">
                <a:spcBef>
                  <a:spcPct val="50000"/>
                </a:spcBef>
                <a:buSzTx/>
              </a:pPr>
              <a:r>
                <a:rPr lang="en-US" sz="800" b="1"/>
                <a:t>RIP</a:t>
              </a:r>
            </a:p>
          </p:txBody>
        </p:sp>
      </p:grpSp>
      <p:sp>
        <p:nvSpPr>
          <p:cNvPr id="150776" name="AutoShape 248"/>
          <p:cNvSpPr>
            <a:spLocks noChangeArrowheads="1"/>
          </p:cNvSpPr>
          <p:nvPr/>
        </p:nvSpPr>
        <p:spPr bwMode="auto">
          <a:xfrm>
            <a:off x="6705600" y="2819400"/>
            <a:ext cx="2209800" cy="457200"/>
          </a:xfrm>
          <a:prstGeom prst="curvedDownArrow">
            <a:avLst>
              <a:gd name="adj1" fmla="val 39920"/>
              <a:gd name="adj2" fmla="val 130903"/>
              <a:gd name="adj3" fmla="val 33333"/>
            </a:avLst>
          </a:prstGeom>
          <a:noFill/>
          <a:ln w="12700">
            <a:solidFill>
              <a:schemeClr val="tx1"/>
            </a:solidFill>
            <a:miter lim="800000"/>
            <a:headEnd/>
            <a:tailEnd/>
          </a:ln>
          <a:effectLst/>
        </p:spPr>
        <p:txBody>
          <a:bodyPr wrap="none" anchor="ctr"/>
          <a:lstStyle/>
          <a:p>
            <a:endParaRPr lang="en-US"/>
          </a:p>
        </p:txBody>
      </p:sp>
      <p:grpSp>
        <p:nvGrpSpPr>
          <p:cNvPr id="150792" name="Group 264"/>
          <p:cNvGrpSpPr>
            <a:grpSpLocks/>
          </p:cNvGrpSpPr>
          <p:nvPr/>
        </p:nvGrpSpPr>
        <p:grpSpPr bwMode="auto">
          <a:xfrm>
            <a:off x="6934200" y="3352800"/>
            <a:ext cx="1447800" cy="371475"/>
            <a:chOff x="4512" y="2309"/>
            <a:chExt cx="912" cy="234"/>
          </a:xfrm>
        </p:grpSpPr>
        <p:sp>
          <p:nvSpPr>
            <p:cNvPr id="150778" name="Freeform 250"/>
            <p:cNvSpPr>
              <a:spLocks/>
            </p:cNvSpPr>
            <p:nvPr/>
          </p:nvSpPr>
          <p:spPr bwMode="auto">
            <a:xfrm>
              <a:off x="4512" y="2309"/>
              <a:ext cx="912" cy="234"/>
            </a:xfrm>
            <a:custGeom>
              <a:avLst/>
              <a:gdLst/>
              <a:ahLst/>
              <a:cxnLst>
                <a:cxn ang="0">
                  <a:pos x="2" y="63"/>
                </a:cxn>
                <a:cxn ang="0">
                  <a:pos x="821" y="169"/>
                </a:cxn>
                <a:cxn ang="0">
                  <a:pos x="821" y="234"/>
                </a:cxn>
                <a:cxn ang="0">
                  <a:pos x="912" y="118"/>
                </a:cxn>
                <a:cxn ang="0">
                  <a:pos x="819" y="0"/>
                </a:cxn>
                <a:cxn ang="0">
                  <a:pos x="819" y="64"/>
                </a:cxn>
                <a:cxn ang="0">
                  <a:pos x="0" y="166"/>
                </a:cxn>
              </a:cxnLst>
              <a:rect l="0" t="0" r="r" b="b"/>
              <a:pathLst>
                <a:path w="912" h="234">
                  <a:moveTo>
                    <a:pt x="2" y="63"/>
                  </a:moveTo>
                  <a:lnTo>
                    <a:pt x="821" y="169"/>
                  </a:lnTo>
                  <a:lnTo>
                    <a:pt x="821" y="234"/>
                  </a:lnTo>
                  <a:lnTo>
                    <a:pt x="912" y="118"/>
                  </a:lnTo>
                  <a:lnTo>
                    <a:pt x="819" y="0"/>
                  </a:lnTo>
                  <a:lnTo>
                    <a:pt x="819" y="64"/>
                  </a:lnTo>
                  <a:lnTo>
                    <a:pt x="0" y="166"/>
                  </a:lnTo>
                </a:path>
              </a:pathLst>
            </a:custGeom>
            <a:noFill/>
            <a:ln w="12700" cap="flat" cmpd="sng">
              <a:solidFill>
                <a:schemeClr val="tx1"/>
              </a:solidFill>
              <a:prstDash val="solid"/>
              <a:round/>
              <a:headEnd/>
              <a:tailEnd/>
            </a:ln>
            <a:effectLst/>
          </p:spPr>
          <p:txBody>
            <a:bodyPr wrap="none" anchor="ctr"/>
            <a:lstStyle/>
            <a:p>
              <a:endParaRPr lang="en-US"/>
            </a:p>
          </p:txBody>
        </p:sp>
        <p:sp>
          <p:nvSpPr>
            <p:cNvPr id="150784" name="Line 256"/>
            <p:cNvSpPr>
              <a:spLocks noChangeAspect="1" noChangeShapeType="1"/>
            </p:cNvSpPr>
            <p:nvPr/>
          </p:nvSpPr>
          <p:spPr bwMode="auto">
            <a:xfrm>
              <a:off x="4929" y="2385"/>
              <a:ext cx="0" cy="131"/>
            </a:xfrm>
            <a:prstGeom prst="line">
              <a:avLst/>
            </a:prstGeom>
            <a:noFill/>
            <a:ln w="12700">
              <a:solidFill>
                <a:srgbClr val="000000"/>
              </a:solidFill>
              <a:round/>
              <a:headEnd type="none" w="sm" len="sm"/>
              <a:tailEnd type="none" w="sm" len="sm"/>
            </a:ln>
            <a:effectLst/>
          </p:spPr>
          <p:txBody>
            <a:bodyPr wrap="none" anchor="ctr"/>
            <a:lstStyle/>
            <a:p>
              <a:endParaRPr lang="en-US"/>
            </a:p>
          </p:txBody>
        </p:sp>
        <p:sp>
          <p:nvSpPr>
            <p:cNvPr id="150785" name="Line 257"/>
            <p:cNvSpPr>
              <a:spLocks noChangeAspect="1" noChangeShapeType="1"/>
            </p:cNvSpPr>
            <p:nvPr/>
          </p:nvSpPr>
          <p:spPr bwMode="auto">
            <a:xfrm>
              <a:off x="4902" y="2515"/>
              <a:ext cx="63" cy="0"/>
            </a:xfrm>
            <a:prstGeom prst="line">
              <a:avLst/>
            </a:prstGeom>
            <a:noFill/>
            <a:ln w="12700">
              <a:solidFill>
                <a:srgbClr val="000000"/>
              </a:solidFill>
              <a:round/>
              <a:headEnd type="none" w="sm" len="sm"/>
              <a:tailEnd type="none" w="sm" len="sm"/>
            </a:ln>
            <a:effectLst/>
          </p:spPr>
          <p:txBody>
            <a:bodyPr wrap="none" anchor="ctr"/>
            <a:lstStyle/>
            <a:p>
              <a:endParaRPr lang="en-US"/>
            </a:p>
          </p:txBody>
        </p:sp>
        <p:sp>
          <p:nvSpPr>
            <p:cNvPr id="150788" name="Line 260"/>
            <p:cNvSpPr>
              <a:spLocks noChangeAspect="1" noChangeShapeType="1"/>
            </p:cNvSpPr>
            <p:nvPr/>
          </p:nvSpPr>
          <p:spPr bwMode="auto">
            <a:xfrm>
              <a:off x="5088" y="2404"/>
              <a:ext cx="0" cy="39"/>
            </a:xfrm>
            <a:prstGeom prst="line">
              <a:avLst/>
            </a:prstGeom>
            <a:noFill/>
            <a:ln w="12700">
              <a:solidFill>
                <a:srgbClr val="000000"/>
              </a:solidFill>
              <a:round/>
              <a:headEnd type="none" w="sm" len="sm"/>
              <a:tailEnd type="none" w="sm" len="sm"/>
            </a:ln>
            <a:effectLst/>
          </p:spPr>
          <p:txBody>
            <a:bodyPr wrap="none" anchor="ctr"/>
            <a:lstStyle/>
            <a:p>
              <a:endParaRPr lang="en-US"/>
            </a:p>
          </p:txBody>
        </p:sp>
        <p:sp>
          <p:nvSpPr>
            <p:cNvPr id="150789" name="Line 261"/>
            <p:cNvSpPr>
              <a:spLocks noChangeAspect="1" noChangeShapeType="1"/>
            </p:cNvSpPr>
            <p:nvPr/>
          </p:nvSpPr>
          <p:spPr bwMode="auto">
            <a:xfrm>
              <a:off x="4752" y="2404"/>
              <a:ext cx="0" cy="39"/>
            </a:xfrm>
            <a:prstGeom prst="line">
              <a:avLst/>
            </a:prstGeom>
            <a:noFill/>
            <a:ln w="12700">
              <a:solidFill>
                <a:srgbClr val="000000"/>
              </a:solidFill>
              <a:round/>
              <a:headEnd type="none" w="sm" len="sm"/>
              <a:tailEnd type="none" w="sm" len="sm"/>
            </a:ln>
            <a:effectLst/>
          </p:spPr>
          <p:txBody>
            <a:bodyPr wrap="none" anchor="ctr"/>
            <a:lstStyle/>
            <a:p>
              <a:endParaRPr lang="en-US"/>
            </a:p>
          </p:txBody>
        </p:sp>
        <p:sp>
          <p:nvSpPr>
            <p:cNvPr id="150790" name="Line 262"/>
            <p:cNvSpPr>
              <a:spLocks noChangeAspect="1" noChangeShapeType="1"/>
            </p:cNvSpPr>
            <p:nvPr/>
          </p:nvSpPr>
          <p:spPr bwMode="auto">
            <a:xfrm flipH="1">
              <a:off x="4910" y="2376"/>
              <a:ext cx="19" cy="29"/>
            </a:xfrm>
            <a:prstGeom prst="line">
              <a:avLst/>
            </a:prstGeom>
            <a:noFill/>
            <a:ln w="12700">
              <a:solidFill>
                <a:srgbClr val="000000"/>
              </a:solidFill>
              <a:round/>
              <a:headEnd type="none" w="sm" len="sm"/>
              <a:tailEnd type="none" w="sm" len="sm"/>
            </a:ln>
            <a:effectLst/>
          </p:spPr>
          <p:txBody>
            <a:bodyPr wrap="none" anchor="ctr"/>
            <a:lstStyle/>
            <a:p>
              <a:endParaRPr lang="en-US"/>
            </a:p>
          </p:txBody>
        </p:sp>
        <p:sp>
          <p:nvSpPr>
            <p:cNvPr id="150791" name="Line 263"/>
            <p:cNvSpPr>
              <a:spLocks noChangeAspect="1" noChangeShapeType="1"/>
            </p:cNvSpPr>
            <p:nvPr/>
          </p:nvSpPr>
          <p:spPr bwMode="auto">
            <a:xfrm>
              <a:off x="4930" y="2376"/>
              <a:ext cx="19" cy="29"/>
            </a:xfrm>
            <a:prstGeom prst="line">
              <a:avLst/>
            </a:prstGeom>
            <a:noFill/>
            <a:ln w="12700">
              <a:solidFill>
                <a:srgbClr val="000000"/>
              </a:solidFill>
              <a:round/>
              <a:headEnd type="none" w="sm" len="sm"/>
              <a:tailEnd type="none" w="sm" len="sm"/>
            </a:ln>
            <a:effectLst/>
          </p:spPr>
          <p:txBody>
            <a:bodyPr wrap="none" anchor="ctr"/>
            <a:lstStyle/>
            <a:p>
              <a:endParaRPr lang="en-US"/>
            </a:p>
          </p:txBody>
        </p:sp>
      </p:grpSp>
      <p:sp>
        <p:nvSpPr>
          <p:cNvPr id="150793" name="Rectangle 265"/>
          <p:cNvSpPr>
            <a:spLocks noChangeArrowheads="1"/>
          </p:cNvSpPr>
          <p:nvPr/>
        </p:nvSpPr>
        <p:spPr bwMode="auto">
          <a:xfrm>
            <a:off x="7086600" y="3649663"/>
            <a:ext cx="1222375" cy="336550"/>
          </a:xfrm>
          <a:prstGeom prst="rect">
            <a:avLst/>
          </a:prstGeom>
          <a:noFill/>
          <a:ln w="9525">
            <a:noFill/>
            <a:miter lim="800000"/>
            <a:headEnd/>
            <a:tailEnd/>
          </a:ln>
          <a:effectLst/>
        </p:spPr>
        <p:txBody>
          <a:bodyPr wrap="none" lIns="92075" tIns="46038" rIns="92075" bIns="46038">
            <a:spAutoFit/>
          </a:bodyPr>
          <a:lstStyle/>
          <a:p>
            <a:pPr>
              <a:spcBef>
                <a:spcPct val="0"/>
              </a:spcBef>
              <a:buSzTx/>
            </a:pPr>
            <a:r>
              <a:rPr lang="en-US" sz="1600">
                <a:solidFill>
                  <a:srgbClr val="000000"/>
                </a:solidFill>
              </a:rPr>
              <a:t>Attack Helo</a:t>
            </a:r>
          </a:p>
        </p:txBody>
      </p:sp>
      <p:sp>
        <p:nvSpPr>
          <p:cNvPr id="150794" name="Freeform 266"/>
          <p:cNvSpPr>
            <a:spLocks/>
          </p:cNvSpPr>
          <p:nvPr/>
        </p:nvSpPr>
        <p:spPr bwMode="auto">
          <a:xfrm>
            <a:off x="6934200" y="4038600"/>
            <a:ext cx="1449388" cy="371475"/>
          </a:xfrm>
          <a:custGeom>
            <a:avLst/>
            <a:gdLst/>
            <a:ahLst/>
            <a:cxnLst>
              <a:cxn ang="0">
                <a:pos x="1" y="48"/>
              </a:cxn>
              <a:cxn ang="0">
                <a:pos x="840" y="65"/>
              </a:cxn>
              <a:cxn ang="0">
                <a:pos x="840" y="0"/>
              </a:cxn>
              <a:cxn ang="0">
                <a:pos x="913" y="117"/>
              </a:cxn>
              <a:cxn ang="0">
                <a:pos x="841" y="234"/>
              </a:cxn>
              <a:cxn ang="0">
                <a:pos x="838" y="170"/>
              </a:cxn>
              <a:cxn ang="0">
                <a:pos x="0" y="185"/>
              </a:cxn>
            </a:cxnLst>
            <a:rect l="0" t="0" r="r" b="b"/>
            <a:pathLst>
              <a:path w="913" h="234">
                <a:moveTo>
                  <a:pt x="1" y="48"/>
                </a:moveTo>
                <a:lnTo>
                  <a:pt x="840" y="65"/>
                </a:lnTo>
                <a:lnTo>
                  <a:pt x="840" y="0"/>
                </a:lnTo>
                <a:lnTo>
                  <a:pt x="913" y="117"/>
                </a:lnTo>
                <a:lnTo>
                  <a:pt x="841" y="234"/>
                </a:lnTo>
                <a:lnTo>
                  <a:pt x="838" y="170"/>
                </a:lnTo>
                <a:lnTo>
                  <a:pt x="0" y="185"/>
                </a:lnTo>
              </a:path>
            </a:pathLst>
          </a:custGeom>
          <a:noFill/>
          <a:ln w="12700" cap="flat" cmpd="sng">
            <a:solidFill>
              <a:schemeClr val="tx1"/>
            </a:solidFill>
            <a:prstDash val="solid"/>
            <a:round/>
            <a:headEnd/>
            <a:tailEnd/>
          </a:ln>
          <a:effectLst/>
        </p:spPr>
        <p:txBody>
          <a:bodyPr wrap="none" anchor="ctr"/>
          <a:lstStyle/>
          <a:p>
            <a:endParaRPr lang="en-US"/>
          </a:p>
        </p:txBody>
      </p:sp>
      <p:grpSp>
        <p:nvGrpSpPr>
          <p:cNvPr id="150815" name="Group 287"/>
          <p:cNvGrpSpPr>
            <a:grpSpLocks/>
          </p:cNvGrpSpPr>
          <p:nvPr/>
        </p:nvGrpSpPr>
        <p:grpSpPr bwMode="auto">
          <a:xfrm>
            <a:off x="6827838" y="5989638"/>
            <a:ext cx="1630362" cy="411162"/>
            <a:chOff x="4301" y="3672"/>
            <a:chExt cx="1027" cy="259"/>
          </a:xfrm>
        </p:grpSpPr>
        <p:sp>
          <p:nvSpPr>
            <p:cNvPr id="150797" name="Freeform 269"/>
            <p:cNvSpPr>
              <a:spLocks/>
            </p:cNvSpPr>
            <p:nvPr/>
          </p:nvSpPr>
          <p:spPr bwMode="auto">
            <a:xfrm>
              <a:off x="5249" y="3672"/>
              <a:ext cx="79" cy="259"/>
            </a:xfrm>
            <a:custGeom>
              <a:avLst/>
              <a:gdLst/>
              <a:ahLst/>
              <a:cxnLst>
                <a:cxn ang="0">
                  <a:pos x="0" y="0"/>
                </a:cxn>
                <a:cxn ang="0">
                  <a:pos x="79" y="132"/>
                </a:cxn>
                <a:cxn ang="0">
                  <a:pos x="1" y="259"/>
                </a:cxn>
              </a:cxnLst>
              <a:rect l="0" t="0" r="r" b="b"/>
              <a:pathLst>
                <a:path w="79" h="259">
                  <a:moveTo>
                    <a:pt x="0" y="0"/>
                  </a:moveTo>
                  <a:lnTo>
                    <a:pt x="79" y="132"/>
                  </a:lnTo>
                  <a:lnTo>
                    <a:pt x="1" y="259"/>
                  </a:lnTo>
                </a:path>
              </a:pathLst>
            </a:custGeom>
            <a:noFill/>
            <a:ln w="12700" cap="flat" cmpd="sng">
              <a:solidFill>
                <a:schemeClr val="tx1"/>
              </a:solidFill>
              <a:prstDash val="solid"/>
              <a:round/>
              <a:headEnd/>
              <a:tailEnd/>
            </a:ln>
            <a:effectLst/>
          </p:spPr>
          <p:txBody>
            <a:bodyPr wrap="none" anchor="ctr"/>
            <a:lstStyle/>
            <a:p>
              <a:endParaRPr lang="en-US"/>
            </a:p>
          </p:txBody>
        </p:sp>
        <p:grpSp>
          <p:nvGrpSpPr>
            <p:cNvPr id="150799" name="Group 271"/>
            <p:cNvGrpSpPr>
              <a:grpSpLocks/>
            </p:cNvGrpSpPr>
            <p:nvPr/>
          </p:nvGrpSpPr>
          <p:grpSpPr bwMode="auto">
            <a:xfrm>
              <a:off x="4301" y="3672"/>
              <a:ext cx="982" cy="259"/>
              <a:chOff x="4301" y="3062"/>
              <a:chExt cx="982" cy="259"/>
            </a:xfrm>
          </p:grpSpPr>
          <p:sp>
            <p:nvSpPr>
              <p:cNvPr id="150796" name="Freeform 268"/>
              <p:cNvSpPr>
                <a:spLocks/>
              </p:cNvSpPr>
              <p:nvPr/>
            </p:nvSpPr>
            <p:spPr bwMode="auto">
              <a:xfrm>
                <a:off x="5204" y="3062"/>
                <a:ext cx="79" cy="259"/>
              </a:xfrm>
              <a:custGeom>
                <a:avLst/>
                <a:gdLst/>
                <a:ahLst/>
                <a:cxnLst>
                  <a:cxn ang="0">
                    <a:pos x="0" y="0"/>
                  </a:cxn>
                  <a:cxn ang="0">
                    <a:pos x="79" y="132"/>
                  </a:cxn>
                  <a:cxn ang="0">
                    <a:pos x="1" y="259"/>
                  </a:cxn>
                </a:cxnLst>
                <a:rect l="0" t="0" r="r" b="b"/>
                <a:pathLst>
                  <a:path w="79" h="259">
                    <a:moveTo>
                      <a:pt x="0" y="0"/>
                    </a:moveTo>
                    <a:lnTo>
                      <a:pt x="79" y="132"/>
                    </a:lnTo>
                    <a:lnTo>
                      <a:pt x="1" y="259"/>
                    </a:lnTo>
                  </a:path>
                </a:pathLst>
              </a:custGeom>
              <a:noFill/>
              <a:ln w="12700" cap="flat" cmpd="sng">
                <a:solidFill>
                  <a:schemeClr val="tx1"/>
                </a:solidFill>
                <a:prstDash val="solid"/>
                <a:round/>
                <a:headEnd/>
                <a:tailEnd/>
              </a:ln>
              <a:effectLst/>
            </p:spPr>
            <p:txBody>
              <a:bodyPr wrap="none" anchor="ctr"/>
              <a:lstStyle/>
              <a:p>
                <a:endParaRPr lang="en-US"/>
              </a:p>
            </p:txBody>
          </p:sp>
          <p:sp>
            <p:nvSpPr>
              <p:cNvPr id="150798" name="Line 270"/>
              <p:cNvSpPr>
                <a:spLocks noChangeShapeType="1"/>
              </p:cNvSpPr>
              <p:nvPr/>
            </p:nvSpPr>
            <p:spPr bwMode="auto">
              <a:xfrm flipH="1" flipV="1">
                <a:off x="4301" y="3194"/>
                <a:ext cx="978" cy="1"/>
              </a:xfrm>
              <a:prstGeom prst="line">
                <a:avLst/>
              </a:prstGeom>
              <a:noFill/>
              <a:ln w="12700">
                <a:solidFill>
                  <a:schemeClr val="tx1"/>
                </a:solidFill>
                <a:round/>
                <a:headEnd/>
                <a:tailEnd/>
              </a:ln>
              <a:effectLst/>
            </p:spPr>
            <p:txBody>
              <a:bodyPr wrap="none" anchor="ctr"/>
              <a:lstStyle/>
              <a:p>
                <a:endParaRPr lang="en-US"/>
              </a:p>
            </p:txBody>
          </p:sp>
        </p:grpSp>
      </p:grpSp>
      <p:sp>
        <p:nvSpPr>
          <p:cNvPr id="150807" name="Rectangle 279"/>
          <p:cNvSpPr>
            <a:spLocks noChangeArrowheads="1"/>
          </p:cNvSpPr>
          <p:nvPr/>
        </p:nvSpPr>
        <p:spPr bwMode="auto">
          <a:xfrm>
            <a:off x="6400800" y="4343400"/>
            <a:ext cx="2454275" cy="336550"/>
          </a:xfrm>
          <a:prstGeom prst="rect">
            <a:avLst/>
          </a:prstGeom>
          <a:noFill/>
          <a:ln w="9525">
            <a:noFill/>
            <a:miter lim="800000"/>
            <a:headEnd/>
            <a:tailEnd/>
          </a:ln>
          <a:effectLst/>
        </p:spPr>
        <p:txBody>
          <a:bodyPr wrap="none" lIns="92075" tIns="46038" rIns="92075" bIns="46038">
            <a:spAutoFit/>
          </a:bodyPr>
          <a:lstStyle/>
          <a:p>
            <a:pPr>
              <a:spcBef>
                <a:spcPct val="0"/>
              </a:spcBef>
              <a:buSzTx/>
            </a:pPr>
            <a:r>
              <a:rPr lang="en-US" sz="1600">
                <a:solidFill>
                  <a:srgbClr val="000000"/>
                </a:solidFill>
              </a:rPr>
              <a:t>Axis of Supporting Attack</a:t>
            </a:r>
          </a:p>
        </p:txBody>
      </p:sp>
      <p:sp>
        <p:nvSpPr>
          <p:cNvPr id="150809" name="Rectangle 281"/>
          <p:cNvSpPr>
            <a:spLocks noChangeArrowheads="1"/>
          </p:cNvSpPr>
          <p:nvPr/>
        </p:nvSpPr>
        <p:spPr bwMode="auto">
          <a:xfrm>
            <a:off x="6400800" y="4997450"/>
            <a:ext cx="1912938" cy="336550"/>
          </a:xfrm>
          <a:prstGeom prst="rect">
            <a:avLst/>
          </a:prstGeom>
          <a:noFill/>
          <a:ln w="9525">
            <a:noFill/>
            <a:miter lim="800000"/>
            <a:headEnd/>
            <a:tailEnd/>
          </a:ln>
          <a:effectLst/>
        </p:spPr>
        <p:txBody>
          <a:bodyPr wrap="none" lIns="92075" tIns="46038" rIns="92075" bIns="46038">
            <a:spAutoFit/>
          </a:bodyPr>
          <a:lstStyle/>
          <a:p>
            <a:pPr>
              <a:spcBef>
                <a:spcPct val="0"/>
              </a:spcBef>
              <a:buSzTx/>
            </a:pPr>
            <a:r>
              <a:rPr lang="en-US" sz="1600">
                <a:solidFill>
                  <a:srgbClr val="000000"/>
                </a:solidFill>
              </a:rPr>
              <a:t>Axis of Main Attack</a:t>
            </a:r>
          </a:p>
        </p:txBody>
      </p:sp>
      <p:grpSp>
        <p:nvGrpSpPr>
          <p:cNvPr id="150811" name="Group 283"/>
          <p:cNvGrpSpPr>
            <a:grpSpLocks/>
          </p:cNvGrpSpPr>
          <p:nvPr/>
        </p:nvGrpSpPr>
        <p:grpSpPr bwMode="auto">
          <a:xfrm>
            <a:off x="6934200" y="4649788"/>
            <a:ext cx="1497013" cy="411162"/>
            <a:chOff x="4368" y="2929"/>
            <a:chExt cx="943" cy="259"/>
          </a:xfrm>
        </p:grpSpPr>
        <p:sp>
          <p:nvSpPr>
            <p:cNvPr id="150808" name="Freeform 280"/>
            <p:cNvSpPr>
              <a:spLocks/>
            </p:cNvSpPr>
            <p:nvPr/>
          </p:nvSpPr>
          <p:spPr bwMode="auto">
            <a:xfrm>
              <a:off x="4368" y="2942"/>
              <a:ext cx="913" cy="234"/>
            </a:xfrm>
            <a:custGeom>
              <a:avLst/>
              <a:gdLst/>
              <a:ahLst/>
              <a:cxnLst>
                <a:cxn ang="0">
                  <a:pos x="1" y="48"/>
                </a:cxn>
                <a:cxn ang="0">
                  <a:pos x="840" y="65"/>
                </a:cxn>
                <a:cxn ang="0">
                  <a:pos x="840" y="0"/>
                </a:cxn>
                <a:cxn ang="0">
                  <a:pos x="913" y="117"/>
                </a:cxn>
                <a:cxn ang="0">
                  <a:pos x="841" y="234"/>
                </a:cxn>
                <a:cxn ang="0">
                  <a:pos x="838" y="170"/>
                </a:cxn>
                <a:cxn ang="0">
                  <a:pos x="0" y="185"/>
                </a:cxn>
              </a:cxnLst>
              <a:rect l="0" t="0" r="r" b="b"/>
              <a:pathLst>
                <a:path w="913" h="234">
                  <a:moveTo>
                    <a:pt x="1" y="48"/>
                  </a:moveTo>
                  <a:lnTo>
                    <a:pt x="840" y="65"/>
                  </a:lnTo>
                  <a:lnTo>
                    <a:pt x="840" y="0"/>
                  </a:lnTo>
                  <a:lnTo>
                    <a:pt x="913" y="117"/>
                  </a:lnTo>
                  <a:lnTo>
                    <a:pt x="841" y="234"/>
                  </a:lnTo>
                  <a:lnTo>
                    <a:pt x="838" y="170"/>
                  </a:lnTo>
                  <a:lnTo>
                    <a:pt x="0" y="185"/>
                  </a:lnTo>
                </a:path>
              </a:pathLst>
            </a:custGeom>
            <a:noFill/>
            <a:ln w="12700" cap="flat" cmpd="sng">
              <a:solidFill>
                <a:schemeClr val="tx1"/>
              </a:solidFill>
              <a:prstDash val="solid"/>
              <a:round/>
              <a:headEnd/>
              <a:tailEnd/>
            </a:ln>
            <a:effectLst/>
          </p:spPr>
          <p:txBody>
            <a:bodyPr wrap="none" anchor="ctr"/>
            <a:lstStyle/>
            <a:p>
              <a:endParaRPr lang="en-US"/>
            </a:p>
          </p:txBody>
        </p:sp>
        <p:sp>
          <p:nvSpPr>
            <p:cNvPr id="150810" name="Freeform 282"/>
            <p:cNvSpPr>
              <a:spLocks/>
            </p:cNvSpPr>
            <p:nvPr/>
          </p:nvSpPr>
          <p:spPr bwMode="auto">
            <a:xfrm>
              <a:off x="5232" y="2929"/>
              <a:ext cx="79" cy="259"/>
            </a:xfrm>
            <a:custGeom>
              <a:avLst/>
              <a:gdLst/>
              <a:ahLst/>
              <a:cxnLst>
                <a:cxn ang="0">
                  <a:pos x="0" y="0"/>
                </a:cxn>
                <a:cxn ang="0">
                  <a:pos x="79" y="132"/>
                </a:cxn>
                <a:cxn ang="0">
                  <a:pos x="1" y="259"/>
                </a:cxn>
              </a:cxnLst>
              <a:rect l="0" t="0" r="r" b="b"/>
              <a:pathLst>
                <a:path w="79" h="259">
                  <a:moveTo>
                    <a:pt x="0" y="0"/>
                  </a:moveTo>
                  <a:lnTo>
                    <a:pt x="79" y="132"/>
                  </a:lnTo>
                  <a:lnTo>
                    <a:pt x="1" y="259"/>
                  </a:lnTo>
                </a:path>
              </a:pathLst>
            </a:custGeom>
            <a:noFill/>
            <a:ln w="12700" cap="flat" cmpd="sng">
              <a:solidFill>
                <a:schemeClr val="tx1"/>
              </a:solidFill>
              <a:prstDash val="solid"/>
              <a:round/>
              <a:headEnd/>
              <a:tailEnd/>
            </a:ln>
            <a:effectLst/>
          </p:spPr>
          <p:txBody>
            <a:bodyPr wrap="none" anchor="ctr"/>
            <a:lstStyle/>
            <a:p>
              <a:endParaRPr lang="en-US"/>
            </a:p>
          </p:txBody>
        </p:sp>
      </p:grpSp>
      <p:grpSp>
        <p:nvGrpSpPr>
          <p:cNvPr id="150812" name="Group 284"/>
          <p:cNvGrpSpPr>
            <a:grpSpLocks/>
          </p:cNvGrpSpPr>
          <p:nvPr/>
        </p:nvGrpSpPr>
        <p:grpSpPr bwMode="auto">
          <a:xfrm>
            <a:off x="6858000" y="5257800"/>
            <a:ext cx="1558925" cy="411163"/>
            <a:chOff x="4301" y="3062"/>
            <a:chExt cx="982" cy="259"/>
          </a:xfrm>
        </p:grpSpPr>
        <p:sp>
          <p:nvSpPr>
            <p:cNvPr id="150813" name="Freeform 285"/>
            <p:cNvSpPr>
              <a:spLocks/>
            </p:cNvSpPr>
            <p:nvPr/>
          </p:nvSpPr>
          <p:spPr bwMode="auto">
            <a:xfrm>
              <a:off x="5204" y="3062"/>
              <a:ext cx="79" cy="259"/>
            </a:xfrm>
            <a:custGeom>
              <a:avLst/>
              <a:gdLst/>
              <a:ahLst/>
              <a:cxnLst>
                <a:cxn ang="0">
                  <a:pos x="0" y="0"/>
                </a:cxn>
                <a:cxn ang="0">
                  <a:pos x="79" y="132"/>
                </a:cxn>
                <a:cxn ang="0">
                  <a:pos x="1" y="259"/>
                </a:cxn>
              </a:cxnLst>
              <a:rect l="0" t="0" r="r" b="b"/>
              <a:pathLst>
                <a:path w="79" h="259">
                  <a:moveTo>
                    <a:pt x="0" y="0"/>
                  </a:moveTo>
                  <a:lnTo>
                    <a:pt x="79" y="132"/>
                  </a:lnTo>
                  <a:lnTo>
                    <a:pt x="1" y="259"/>
                  </a:lnTo>
                </a:path>
              </a:pathLst>
            </a:custGeom>
            <a:noFill/>
            <a:ln w="12700" cap="flat" cmpd="sng">
              <a:solidFill>
                <a:schemeClr val="tx1"/>
              </a:solidFill>
              <a:prstDash val="solid"/>
              <a:round/>
              <a:headEnd/>
              <a:tailEnd/>
            </a:ln>
            <a:effectLst/>
          </p:spPr>
          <p:txBody>
            <a:bodyPr wrap="none" anchor="ctr"/>
            <a:lstStyle/>
            <a:p>
              <a:endParaRPr lang="en-US"/>
            </a:p>
          </p:txBody>
        </p:sp>
        <p:sp>
          <p:nvSpPr>
            <p:cNvPr id="150814" name="Line 286"/>
            <p:cNvSpPr>
              <a:spLocks noChangeShapeType="1"/>
            </p:cNvSpPr>
            <p:nvPr/>
          </p:nvSpPr>
          <p:spPr bwMode="auto">
            <a:xfrm flipH="1" flipV="1">
              <a:off x="4301" y="3194"/>
              <a:ext cx="978" cy="1"/>
            </a:xfrm>
            <a:prstGeom prst="line">
              <a:avLst/>
            </a:prstGeom>
            <a:noFill/>
            <a:ln w="12700">
              <a:solidFill>
                <a:schemeClr val="tx1"/>
              </a:solidFill>
              <a:round/>
              <a:headEnd/>
              <a:tailEnd/>
            </a:ln>
            <a:effectLst/>
          </p:spPr>
          <p:txBody>
            <a:bodyPr wrap="none" anchor="ctr"/>
            <a:lstStyle/>
            <a:p>
              <a:endParaRPr lang="en-US"/>
            </a:p>
          </p:txBody>
        </p:sp>
      </p:grpSp>
      <p:sp>
        <p:nvSpPr>
          <p:cNvPr id="150816" name="Rectangle 288"/>
          <p:cNvSpPr>
            <a:spLocks noChangeArrowheads="1"/>
          </p:cNvSpPr>
          <p:nvPr/>
        </p:nvSpPr>
        <p:spPr bwMode="auto">
          <a:xfrm>
            <a:off x="6553200" y="6369050"/>
            <a:ext cx="2330450" cy="336550"/>
          </a:xfrm>
          <a:prstGeom prst="rect">
            <a:avLst/>
          </a:prstGeom>
          <a:noFill/>
          <a:ln w="9525">
            <a:noFill/>
            <a:miter lim="800000"/>
            <a:headEnd/>
            <a:tailEnd/>
          </a:ln>
          <a:effectLst/>
        </p:spPr>
        <p:txBody>
          <a:bodyPr wrap="none" lIns="92075" tIns="46038" rIns="92075" bIns="46038">
            <a:spAutoFit/>
          </a:bodyPr>
          <a:lstStyle/>
          <a:p>
            <a:pPr>
              <a:spcBef>
                <a:spcPct val="0"/>
              </a:spcBef>
              <a:buSzTx/>
            </a:pPr>
            <a:r>
              <a:rPr lang="en-US" sz="1600">
                <a:solidFill>
                  <a:srgbClr val="000000"/>
                </a:solidFill>
              </a:rPr>
              <a:t>Direction of Main Attack</a:t>
            </a:r>
          </a:p>
        </p:txBody>
      </p:sp>
      <p:sp>
        <p:nvSpPr>
          <p:cNvPr id="150817" name="Rectangle 289"/>
          <p:cNvSpPr>
            <a:spLocks noChangeArrowheads="1"/>
          </p:cNvSpPr>
          <p:nvPr/>
        </p:nvSpPr>
        <p:spPr bwMode="auto">
          <a:xfrm>
            <a:off x="6248400" y="5530850"/>
            <a:ext cx="2871788" cy="336550"/>
          </a:xfrm>
          <a:prstGeom prst="rect">
            <a:avLst/>
          </a:prstGeom>
          <a:noFill/>
          <a:ln w="9525">
            <a:noFill/>
            <a:miter lim="800000"/>
            <a:headEnd/>
            <a:tailEnd/>
          </a:ln>
          <a:effectLst/>
        </p:spPr>
        <p:txBody>
          <a:bodyPr wrap="none" lIns="92075" tIns="46038" rIns="92075" bIns="46038">
            <a:spAutoFit/>
          </a:bodyPr>
          <a:lstStyle/>
          <a:p>
            <a:pPr>
              <a:spcBef>
                <a:spcPct val="0"/>
              </a:spcBef>
              <a:buSzTx/>
            </a:pPr>
            <a:r>
              <a:rPr lang="en-US" sz="1600">
                <a:solidFill>
                  <a:srgbClr val="000000"/>
                </a:solidFill>
              </a:rPr>
              <a:t>Direction of Supporting Attack</a:t>
            </a:r>
          </a:p>
        </p:txBody>
      </p:sp>
      <p:grpSp>
        <p:nvGrpSpPr>
          <p:cNvPr id="150819" name="Group 291"/>
          <p:cNvGrpSpPr>
            <a:grpSpLocks/>
          </p:cNvGrpSpPr>
          <p:nvPr/>
        </p:nvGrpSpPr>
        <p:grpSpPr bwMode="auto">
          <a:xfrm>
            <a:off x="1828800" y="3429000"/>
            <a:ext cx="992188" cy="363538"/>
            <a:chOff x="1110" y="2016"/>
            <a:chExt cx="625" cy="343"/>
          </a:xfrm>
        </p:grpSpPr>
        <p:sp>
          <p:nvSpPr>
            <p:cNvPr id="150820" name="Freeform 292"/>
            <p:cNvSpPr>
              <a:spLocks/>
            </p:cNvSpPr>
            <p:nvPr/>
          </p:nvSpPr>
          <p:spPr bwMode="auto">
            <a:xfrm>
              <a:off x="1110" y="2016"/>
              <a:ext cx="625" cy="211"/>
            </a:xfrm>
            <a:custGeom>
              <a:avLst/>
              <a:gdLst/>
              <a:ahLst/>
              <a:cxnLst>
                <a:cxn ang="0">
                  <a:pos x="522" y="0"/>
                </a:cxn>
                <a:cxn ang="0">
                  <a:pos x="618" y="96"/>
                </a:cxn>
                <a:cxn ang="0">
                  <a:pos x="522" y="192"/>
                </a:cxn>
                <a:cxn ang="0">
                  <a:pos x="0" y="208"/>
                </a:cxn>
              </a:cxnLst>
              <a:rect l="0" t="0" r="r" b="b"/>
              <a:pathLst>
                <a:path w="625" h="211">
                  <a:moveTo>
                    <a:pt x="522" y="0"/>
                  </a:moveTo>
                  <a:cubicBezTo>
                    <a:pt x="570" y="32"/>
                    <a:pt x="618" y="64"/>
                    <a:pt x="618" y="96"/>
                  </a:cubicBezTo>
                  <a:cubicBezTo>
                    <a:pt x="618" y="128"/>
                    <a:pt x="625" y="173"/>
                    <a:pt x="522" y="192"/>
                  </a:cubicBezTo>
                  <a:cubicBezTo>
                    <a:pt x="419" y="211"/>
                    <a:pt x="109" y="205"/>
                    <a:pt x="0" y="208"/>
                  </a:cubicBezTo>
                </a:path>
              </a:pathLst>
            </a:custGeom>
            <a:noFill/>
            <a:ln w="12700" cap="flat" cmpd="sng">
              <a:solidFill>
                <a:schemeClr val="tx1"/>
              </a:solidFill>
              <a:prstDash val="solid"/>
              <a:round/>
              <a:headEnd/>
              <a:tailEnd type="stealth" w="lg" len="lg"/>
            </a:ln>
            <a:effectLst/>
          </p:spPr>
          <p:txBody>
            <a:bodyPr wrap="none" anchor="ctr"/>
            <a:lstStyle/>
            <a:p>
              <a:endParaRPr lang="en-US"/>
            </a:p>
          </p:txBody>
        </p:sp>
        <p:sp>
          <p:nvSpPr>
            <p:cNvPr id="150821" name="Text Box 293"/>
            <p:cNvSpPr txBox="1">
              <a:spLocks noChangeArrowheads="1"/>
            </p:cNvSpPr>
            <p:nvPr/>
          </p:nvSpPr>
          <p:spPr bwMode="auto">
            <a:xfrm>
              <a:off x="1318" y="2157"/>
              <a:ext cx="178" cy="202"/>
            </a:xfrm>
            <a:prstGeom prst="rect">
              <a:avLst/>
            </a:prstGeom>
            <a:solidFill>
              <a:schemeClr val="bg1"/>
            </a:solidFill>
            <a:ln w="12700">
              <a:noFill/>
              <a:miter lim="800000"/>
              <a:headEnd/>
              <a:tailEnd/>
            </a:ln>
            <a:effectLst/>
          </p:spPr>
          <p:txBody>
            <a:bodyPr>
              <a:spAutoFit/>
            </a:bodyPr>
            <a:lstStyle/>
            <a:p>
              <a:pPr algn="ctr">
                <a:spcBef>
                  <a:spcPct val="50000"/>
                </a:spcBef>
                <a:buSzTx/>
              </a:pPr>
              <a:r>
                <a:rPr lang="en-US" sz="800" b="1"/>
                <a:t>D</a:t>
              </a:r>
            </a:p>
          </p:txBody>
        </p:sp>
      </p:grpSp>
      <p:sp>
        <p:nvSpPr>
          <p:cNvPr id="150612" name="Rectangle 84"/>
          <p:cNvSpPr>
            <a:spLocks noChangeArrowheads="1"/>
          </p:cNvSpPr>
          <p:nvPr/>
        </p:nvSpPr>
        <p:spPr bwMode="auto">
          <a:xfrm>
            <a:off x="1828800" y="3200400"/>
            <a:ext cx="517525" cy="244475"/>
          </a:xfrm>
          <a:prstGeom prst="rect">
            <a:avLst/>
          </a:prstGeom>
          <a:noFill/>
          <a:ln w="9525">
            <a:noFill/>
            <a:miter lim="800000"/>
            <a:headEnd/>
            <a:tailEnd/>
          </a:ln>
          <a:effectLst/>
        </p:spPr>
        <p:txBody>
          <a:bodyPr wrap="none" lIns="0" tIns="0" rIns="0" bIns="0">
            <a:spAutoFit/>
          </a:bodyPr>
          <a:lstStyle/>
          <a:p>
            <a:pPr>
              <a:spcBef>
                <a:spcPct val="0"/>
              </a:spcBef>
              <a:buSzTx/>
            </a:pPr>
            <a:r>
              <a:rPr lang="en-US" sz="1600">
                <a:solidFill>
                  <a:srgbClr val="000000"/>
                </a:solidFill>
              </a:rPr>
              <a:t>Delay</a:t>
            </a:r>
          </a:p>
        </p:txBody>
      </p:sp>
      <p:sp>
        <p:nvSpPr>
          <p:cNvPr id="150818" name="Rectangle 290"/>
          <p:cNvSpPr>
            <a:spLocks noChangeArrowheads="1"/>
          </p:cNvSpPr>
          <p:nvPr/>
        </p:nvSpPr>
        <p:spPr bwMode="auto">
          <a:xfrm>
            <a:off x="1066800" y="3657600"/>
            <a:ext cx="2244725" cy="244475"/>
          </a:xfrm>
          <a:prstGeom prst="rect">
            <a:avLst/>
          </a:prstGeom>
          <a:noFill/>
          <a:ln w="9525">
            <a:noFill/>
            <a:miter lim="800000"/>
            <a:headEnd/>
            <a:tailEnd/>
          </a:ln>
          <a:effectLst/>
        </p:spPr>
        <p:txBody>
          <a:bodyPr wrap="none" lIns="0" tIns="0" rIns="0" bIns="0">
            <a:spAutoFit/>
          </a:bodyPr>
          <a:lstStyle/>
          <a:p>
            <a:pPr>
              <a:spcBef>
                <a:spcPct val="0"/>
              </a:spcBef>
              <a:buSzTx/>
            </a:pPr>
            <a:r>
              <a:rPr lang="en-US" sz="1600">
                <a:solidFill>
                  <a:srgbClr val="000000"/>
                </a:solidFill>
              </a:rPr>
              <a:t>Delay until specified time</a:t>
            </a:r>
          </a:p>
        </p:txBody>
      </p:sp>
      <p:sp>
        <p:nvSpPr>
          <p:cNvPr id="150822" name="Rectangle 294"/>
          <p:cNvSpPr>
            <a:spLocks noChangeArrowheads="1"/>
          </p:cNvSpPr>
          <p:nvPr/>
        </p:nvSpPr>
        <p:spPr bwMode="auto">
          <a:xfrm>
            <a:off x="1995488" y="3486150"/>
            <a:ext cx="638175" cy="122238"/>
          </a:xfrm>
          <a:prstGeom prst="rect">
            <a:avLst/>
          </a:prstGeom>
          <a:noFill/>
          <a:ln w="9525">
            <a:noFill/>
            <a:miter lim="800000"/>
            <a:headEnd/>
            <a:tailEnd/>
          </a:ln>
          <a:effectLst/>
        </p:spPr>
        <p:txBody>
          <a:bodyPr wrap="none" lIns="0" tIns="0" rIns="0" bIns="0">
            <a:spAutoFit/>
          </a:bodyPr>
          <a:lstStyle/>
          <a:p>
            <a:pPr>
              <a:spcBef>
                <a:spcPct val="0"/>
              </a:spcBef>
              <a:buSzTx/>
            </a:pPr>
            <a:r>
              <a:rPr lang="en-US" sz="800">
                <a:solidFill>
                  <a:srgbClr val="000000"/>
                </a:solidFill>
              </a:rPr>
              <a:t>272100Z SEP</a:t>
            </a:r>
          </a:p>
        </p:txBody>
      </p:sp>
      <p:sp>
        <p:nvSpPr>
          <p:cNvPr id="150824" name="AutoShape 296">
            <a:hlinkClick r:id="" action="ppaction://noaction" highlightClick="1"/>
          </p:cNvPr>
          <p:cNvSpPr>
            <a:spLocks noChangeArrowheads="1"/>
          </p:cNvSpPr>
          <p:nvPr/>
        </p:nvSpPr>
        <p:spPr bwMode="auto">
          <a:xfrm>
            <a:off x="8839200" y="6553200"/>
            <a:ext cx="304800" cy="304800"/>
          </a:xfrm>
          <a:prstGeom prst="actionButtonReturn">
            <a:avLst/>
          </a:prstGeom>
          <a:solidFill>
            <a:schemeClr val="accent1"/>
          </a:solidFill>
          <a:ln w="12700">
            <a:noFill/>
            <a:miter lim="800000"/>
            <a:headEnd/>
            <a:tailEnd/>
          </a:ln>
          <a:effectLst/>
        </p:spPr>
        <p:txBody>
          <a:bodyPr wrap="none" anchor="ctr"/>
          <a:lstStyle/>
          <a:p>
            <a:endParaRPr lang="en-US"/>
          </a:p>
        </p:txBody>
      </p:sp>
    </p:spTree>
    <p:extLst>
      <p:ext uri="{BB962C8B-B14F-4D97-AF65-F5344CB8AC3E}">
        <p14:creationId xmlns:p14="http://schemas.microsoft.com/office/powerpoint/2010/main" val="2939235211"/>
      </p:ext>
    </p:extLst>
  </p:cSld>
  <p:clrMapOvr>
    <a:masterClrMapping/>
  </p:clrMapOvr>
  <p:timing>
    <p:tnLst>
      <p:par>
        <p:cTn id="1" dur="indefinite" restart="never" nodeType="tmRoot"/>
      </p:par>
    </p:tnLst>
  </p:timing>
</p:sld>
</file>

<file path=ppt/theme/theme1.xml><?xml version="1.0" encoding="utf-8"?>
<a:theme xmlns:a="http://schemas.openxmlformats.org/drawingml/2006/main" name="2_Tomahawk Intel">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omahawk Intel" id="{47FBD4B4-8D1B-45BF-B879-936ED3C28B4D}" vid="{F102B8AF-9106-478F-B12B-5C4520CB09F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11CADB83149CC47B915C199E747AAC1" ma:contentTypeVersion="0" ma:contentTypeDescription="Create a new document." ma:contentTypeScope="" ma:versionID="64cf0d07fc1581445d0a93be71c74afb">
  <xsd:schema xmlns:xsd="http://www.w3.org/2001/XMLSchema" xmlns:xs="http://www.w3.org/2001/XMLSchema" xmlns:p="http://schemas.microsoft.com/office/2006/metadata/properties" targetNamespace="http://schemas.microsoft.com/office/2006/metadata/properties" ma:root="true" ma:fieldsID="1ae53d147369609339da0000e6a4a43b">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Nintex conditional workflow start</Name>
    <Synchronization>Synchronous</Synchronization>
    <Type>10001</Type>
    <SequenceNumber>50000</SequenceNumber>
    <Assembly>Nintex.Workflow, Version=1.0.0.0, Culture=neutral, PublicKeyToken=913f6bae0ca5ae12</Assembly>
    <Class>Nintex.Workflow.ConditionalWorkflowStartReceiver</Class>
    <Data>635260266024796599</Data>
    <Filter/>
  </Receiver>
  <Receiver>
    <Name>Nintex conditional workflow start</Name>
    <Synchronization>Synchronous</Synchronization>
    <Type>10002</Type>
    <SequenceNumber>50000</SequenceNumber>
    <Assembly>Nintex.Workflow, Version=1.0.0.0, Culture=neutral, PublicKeyToken=913f6bae0ca5ae12</Assembly>
    <Class>Nintex.Workflow.ConditionalWorkflowStartReceiver</Class>
    <Data>635260266024796599</Data>
    <Filter/>
  </Receiver>
  <Receiver>
    <Name>Nintex conditional workflow start</Name>
    <Synchronization>Synchronous</Synchronization>
    <Type>2</Type>
    <SequenceNumber>50000</SequenceNumber>
    <Assembly>Nintex.Workflow, Version=1.0.0.0, Culture=neutral, PublicKeyToken=913f6bae0ca5ae12</Assembly>
    <Class>Nintex.Workflow.ConditionalWorkflowStartReceiver</Class>
    <Data>635260266024796599</Data>
    <Filter/>
  </Receiver>
</spe:Receivers>
</file>

<file path=customXml/itemProps1.xml><?xml version="1.0" encoding="utf-8"?>
<ds:datastoreItem xmlns:ds="http://schemas.openxmlformats.org/officeDocument/2006/customXml" ds:itemID="{8FDBE664-C2F3-47EB-82D2-2DE877CA0AAD}">
  <ds:schemaRef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schemas.microsoft.com/office/2006/metadata/properties"/>
    <ds:schemaRef ds:uri="http://purl.org/dc/terms/"/>
    <ds:schemaRef ds:uri="http://www.w3.org/XML/1998/namespace"/>
    <ds:schemaRef ds:uri="http://purl.org/dc/elements/1.1/"/>
  </ds:schemaRefs>
</ds:datastoreItem>
</file>

<file path=customXml/itemProps2.xml><?xml version="1.0" encoding="utf-8"?>
<ds:datastoreItem xmlns:ds="http://schemas.openxmlformats.org/officeDocument/2006/customXml" ds:itemID="{EB63153B-DE44-4D3D-9227-A905F76FEED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D6144248-B197-48E9-90A7-D701109E8DB1}">
  <ds:schemaRefs>
    <ds:schemaRef ds:uri="http://schemas.microsoft.com/sharepoint/v3/contenttype/forms"/>
  </ds:schemaRefs>
</ds:datastoreItem>
</file>

<file path=customXml/itemProps4.xml><?xml version="1.0" encoding="utf-8"?>
<ds:datastoreItem xmlns:ds="http://schemas.openxmlformats.org/officeDocument/2006/customXml" ds:itemID="{076C3DFF-941E-4238-8C2A-1578676F15F5}">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Tomahawk</Template>
  <TotalTime>5653</TotalTime>
  <Words>954</Words>
  <Application>Microsoft Office PowerPoint</Application>
  <PresentationFormat>On-screen Show (4:3)</PresentationFormat>
  <Paragraphs>156</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Arial Black</vt:lpstr>
      <vt:lpstr>Calibri</vt:lpstr>
      <vt:lpstr>Calibri Light</vt:lpstr>
      <vt:lpstr>Times New Roman</vt:lpstr>
      <vt:lpstr>2_Tomahawk Intel</vt:lpstr>
      <vt:lpstr>PowerPoint Presentation</vt:lpstr>
      <vt:lpstr>PowerPoint Presentation</vt:lpstr>
      <vt:lpstr>Tactical Mission Graphics</vt:lpstr>
    </vt:vector>
  </TitlesOfParts>
  <Company>United States Army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S2 MA Slide Deck</dc:title>
  <dc:creator>Taylor, Mark T CPT</dc:creator>
  <dc:description>ECOA</dc:description>
  <cp:lastModifiedBy>DoD Admin</cp:lastModifiedBy>
  <cp:revision>147</cp:revision>
  <cp:lastPrinted>2018-12-04T02:00:55Z</cp:lastPrinted>
  <dcterms:created xsi:type="dcterms:W3CDTF">2017-10-17T18:01:38Z</dcterms:created>
  <dcterms:modified xsi:type="dcterms:W3CDTF">2019-07-17T00:13:21Z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0x010100C11CADB83149CC47B915C199E747AAC1</vt:lpwstr>
  </property>
  <property fmtid="{D5CDD505-2E9C-101B-9397-08002B2CF9AE}" pid="3" name="Presentation">
    <vt:lpwstr>S2 MA Slide Deck</vt:lpwstr>
  </property>
  <property fmtid="{D5CDD505-2E9C-101B-9397-08002B2CF9AE}" pid="4" name="SlideDescription">
    <vt:lpwstr>ECOA</vt:lpwstr>
  </property>
</Properties>
</file>