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 id="2147483660" r:id="rId5"/>
  </p:sldMasterIdLst>
  <p:notesMasterIdLst>
    <p:notesMasterId r:id="rId8"/>
  </p:notesMasterIdLst>
  <p:sldIdLst>
    <p:sldId id="415" r:id="rId6"/>
    <p:sldId id="418"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23313-AE41-4B72-88F8-4E61046CC70C}" v="96" dt="2022-08-24T19:50:12.492"/>
    <p1510:client id="{0E309BB1-0A41-4B2B-9209-66474F7343D2}" v="786" dt="2022-08-23T17:57:36.034"/>
    <p1510:client id="{0E6ABB61-8A45-48A0-BA54-9A375BBCFC2F}" v="724" dt="2022-08-24T18:16:57.069"/>
    <p1510:client id="{11E285F5-8C3A-468D-822B-F0547B276F5B}" v="558" dt="2022-08-24T13:00:48.282"/>
    <p1510:client id="{12B5A452-5468-434B-AD55-F3DFC9F559B8}" v="622" dt="2022-08-24T17:24:20.006"/>
    <p1510:client id="{18F52B46-5E22-46F4-8448-DB3E9A1ECC49}" v="46" vWet="48" dt="2022-08-24T17:52:06.598"/>
    <p1510:client id="{2821A46F-2F43-42CE-BB1B-DF4C35809179}" v="121" dt="2022-08-24T17:49:07.727"/>
    <p1510:client id="{37D333DA-B737-4598-80A2-BB4F0A2B4212}" v="532" dt="2022-08-24T17:05:40.992"/>
    <p1510:client id="{40C88E3E-414C-48F0-9E06-17123A2EEC5F}" v="3514" dt="2022-08-24T18:07:08.134"/>
    <p1510:client id="{57A93991-D95F-40AF-966A-CCC0C63EF0A7}" v="7" dt="2022-08-24T13:06:26.779"/>
    <p1510:client id="{7B195535-B4BB-4CCA-BD1D-878ED6306A2B}" v="10" dt="2022-08-23T19:19:50.587"/>
    <p1510:client id="{7E26251D-5B03-4F98-A5AB-816F665D48B1}" v="46" dt="2022-08-23T20:10:16.561"/>
    <p1510:client id="{805A2CE7-F299-4D5E-9359-2DE7AA735E53}" v="63" dt="2022-08-24T17:08:24.364"/>
    <p1510:client id="{85E63356-8170-4178-A1D9-93F572866136}" v="62" dt="2022-08-24T22:01:40.734"/>
    <p1510:client id="{A273F590-1130-4BE8-B40A-1D7C2C594335}" v="247" dt="2022-08-24T16:46:49.250"/>
    <p1510:client id="{A2F93E7A-AC87-4E34-8D56-1E4E12D4DB8C}" v="6" dt="2022-08-24T17:29:02.978"/>
    <p1510:client id="{BA78C479-EE64-4E8C-9138-263FAB4591DA}" v="1058" dt="2022-08-24T15:21:32.974"/>
    <p1510:client id="{EC475436-B83D-402C-89AC-440FCECE793B}" v="1" dt="2022-09-08T20:57:56.281"/>
    <p1510:client id="{F93E4DC1-FBC2-4A7A-83A8-506C50E0BC5C}" v="23" dt="2022-08-23T17:58:59.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312" y="10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9A9248F-F775-442E-B178-BA5ECFDA1B2F}" type="datetimeFigureOut">
              <a:rPr lang="en-US" smtClean="0"/>
              <a:t>12/13/2022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C8A3B49-4172-4039-B89E-2D199BB6E03F}" type="slidenum">
              <a:rPr lang="en-US" smtClean="0"/>
              <a:t>‹#›</a:t>
            </a:fld>
            <a:endParaRPr lang="en-US" dirty="0"/>
          </a:p>
        </p:txBody>
      </p:sp>
    </p:spTree>
    <p:extLst>
      <p:ext uri="{BB962C8B-B14F-4D97-AF65-F5344CB8AC3E}">
        <p14:creationId xmlns:p14="http://schemas.microsoft.com/office/powerpoint/2010/main" val="175438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997398-2F17-4DF7-8260-D8916CA3EDD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12/13/2022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71FFB-8BA1-4014-A293-00BC71EA2C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67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0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265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Tabl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27340" y="6528475"/>
            <a:ext cx="2844800" cy="140808"/>
          </a:xfrm>
          <a:prstGeom prst="rect">
            <a:avLst/>
          </a:prstGeom>
        </p:spPr>
        <p:txBody>
          <a:bodyPr vert="horz" lIns="18288" tIns="18288" rIns="18288" bIns="18288" rtlCol="0" anchor="ctr">
            <a:spAutoFit/>
          </a:bodyPr>
          <a:lstStyle>
            <a:lvl1pPr algn="r">
              <a:defRPr sz="675" b="1">
                <a:solidFill>
                  <a:schemeClr val="tx1"/>
                </a:solidFill>
                <a:latin typeface="Arial" pitchFamily="34" charset="0"/>
                <a:cs typeface="Arial" pitchFamily="34" charset="0"/>
              </a:defRPr>
            </a:lvl1pPr>
          </a:lstStyle>
          <a:p>
            <a:fld id="{3A2434CF-8138-46AC-AF35-0C39313BA98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25949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Tabl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27340" y="6528475"/>
            <a:ext cx="2844800" cy="140808"/>
          </a:xfrm>
          <a:prstGeom prst="rect">
            <a:avLst/>
          </a:prstGeom>
        </p:spPr>
        <p:txBody>
          <a:bodyPr vert="horz" lIns="18288" tIns="18288" rIns="18288" bIns="18288" rtlCol="0" anchor="ctr">
            <a:spAutoFit/>
          </a:bodyPr>
          <a:lstStyle>
            <a:lvl1pPr algn="r">
              <a:defRPr sz="675" b="1">
                <a:solidFill>
                  <a:schemeClr val="tx1"/>
                </a:solidFill>
                <a:latin typeface="Arial" pitchFamily="34" charset="0"/>
                <a:cs typeface="Arial" pitchFamily="34" charset="0"/>
              </a:defRPr>
            </a:lvl1pPr>
          </a:lstStyle>
          <a:p>
            <a:fld id="{3A2434CF-8138-46AC-AF35-0C39313BA98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9646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9C0DD55-13AA-470C-B61E-D9CEB887D560}" type="slidenum">
              <a:rPr lang="en-US" smtClean="0">
                <a:solidFill>
                  <a:prstClr val="black"/>
                </a:solidFill>
              </a:rPr>
              <a:pPr/>
              <a:t>‹#›</a:t>
            </a:fld>
            <a:endParaRPr lang="en-US" dirty="0">
              <a:solidFill>
                <a:prstClr val="black"/>
              </a:solidFill>
            </a:endParaRPr>
          </a:p>
        </p:txBody>
      </p:sp>
      <p:sp>
        <p:nvSpPr>
          <p:cNvPr id="4" name="Content Placeholder 3"/>
          <p:cNvSpPr>
            <a:spLocks noGrp="1"/>
          </p:cNvSpPr>
          <p:nvPr>
            <p:ph sz="quarter" idx="11"/>
          </p:nvPr>
        </p:nvSpPr>
        <p:spPr>
          <a:xfrm>
            <a:off x="819151" y="661988"/>
            <a:ext cx="12192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353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816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216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101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578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and Tabl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27340" y="6528475"/>
            <a:ext cx="2844800" cy="140808"/>
          </a:xfrm>
          <a:prstGeom prst="rect">
            <a:avLst/>
          </a:prstGeom>
        </p:spPr>
        <p:txBody>
          <a:bodyPr vert="horz" lIns="18288" tIns="18288" rIns="18288" bIns="18288" rtlCol="0" anchor="ctr">
            <a:spAutoFit/>
          </a:bodyPr>
          <a:lstStyle>
            <a:lvl1pPr algn="r">
              <a:defRPr sz="675" b="1">
                <a:solidFill>
                  <a:schemeClr val="tx1"/>
                </a:solidFill>
                <a:latin typeface="Arial" pitchFamily="34" charset="0"/>
                <a:cs typeface="Arial" pitchFamily="34" charset="0"/>
              </a:defRPr>
            </a:lvl1pPr>
          </a:lstStyle>
          <a:p>
            <a:fld id="{3A2434CF-8138-46AC-AF35-0C39313BA98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6108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E79955-2D05-4176-B725-127D5D2A7393}" type="datetimeFigureOut">
              <a:rPr lang="en-US" smtClean="0"/>
              <a:t>12/13/2022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3F6CD0-96A4-4525-A7A1-DEC2968F0048}" type="slidenum">
              <a:rPr lang="en-US" smtClean="0"/>
              <a:t>‹#›</a:t>
            </a:fld>
            <a:endParaRPr lang="en-US" dirty="0"/>
          </a:p>
        </p:txBody>
      </p:sp>
    </p:spTree>
    <p:extLst>
      <p:ext uri="{BB962C8B-B14F-4D97-AF65-F5344CB8AC3E}">
        <p14:creationId xmlns:p14="http://schemas.microsoft.com/office/powerpoint/2010/main" val="3543320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Tabl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27340" y="6528475"/>
            <a:ext cx="2844800" cy="140808"/>
          </a:xfrm>
          <a:prstGeom prst="rect">
            <a:avLst/>
          </a:prstGeom>
        </p:spPr>
        <p:txBody>
          <a:bodyPr vert="horz" lIns="18288" tIns="18288" rIns="18288" bIns="18288" rtlCol="0" anchor="ctr">
            <a:spAutoFit/>
          </a:bodyPr>
          <a:lstStyle>
            <a:lvl1pPr algn="r">
              <a:defRPr sz="675" b="1">
                <a:solidFill>
                  <a:schemeClr val="tx1"/>
                </a:solidFill>
                <a:latin typeface="Arial" pitchFamily="34" charset="0"/>
                <a:cs typeface="Arial" pitchFamily="34" charset="0"/>
              </a:defRPr>
            </a:lvl1pPr>
          </a:lstStyle>
          <a:p>
            <a:fld id="{3A2434CF-8138-46AC-AF35-0C39313BA98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05702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9C0DD55-13AA-470C-B61E-D9CEB887D560}" type="slidenum">
              <a:rPr lang="en-US" smtClean="0">
                <a:solidFill>
                  <a:prstClr val="black"/>
                </a:solidFill>
              </a:rPr>
              <a:pPr/>
              <a:t>‹#›</a:t>
            </a:fld>
            <a:endParaRPr lang="en-US" dirty="0">
              <a:solidFill>
                <a:prstClr val="black"/>
              </a:solidFill>
            </a:endParaRPr>
          </a:p>
        </p:txBody>
      </p:sp>
      <p:sp>
        <p:nvSpPr>
          <p:cNvPr id="4" name="Content Placeholder 3"/>
          <p:cNvSpPr>
            <a:spLocks noGrp="1"/>
          </p:cNvSpPr>
          <p:nvPr>
            <p:ph sz="quarter" idx="11"/>
          </p:nvPr>
        </p:nvSpPr>
        <p:spPr>
          <a:xfrm>
            <a:off x="819151" y="661988"/>
            <a:ext cx="12192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226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9776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105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302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976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AB413-DDED-4A62-BCDA-07C618D10500}" type="datetimeFigureOut">
              <a:rPr lang="en-US" smtClean="0"/>
              <a:t>12/13/2022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93D479-4AC1-412D-B7D6-F38D72152825}" type="slidenum">
              <a:rPr lang="en-US" smtClean="0"/>
              <a:t>‹#›</a:t>
            </a:fld>
            <a:endParaRPr lang="en-US" dirty="0"/>
          </a:p>
        </p:txBody>
      </p:sp>
    </p:spTree>
    <p:extLst>
      <p:ext uri="{BB962C8B-B14F-4D97-AF65-F5344CB8AC3E}">
        <p14:creationId xmlns:p14="http://schemas.microsoft.com/office/powerpoint/2010/main" val="73280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BAB413-DDED-4A62-BCDA-07C618D10500}" type="datetimeFigureOut">
              <a:rPr lang="en-US" smtClean="0"/>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93D479-4AC1-412D-B7D6-F38D72152825}" type="slidenum">
              <a:rPr lang="en-US" smtClean="0"/>
              <a:t>‹#›</a:t>
            </a:fld>
            <a:endParaRPr lang="en-US" dirty="0"/>
          </a:p>
        </p:txBody>
      </p:sp>
    </p:spTree>
    <p:extLst>
      <p:ext uri="{BB962C8B-B14F-4D97-AF65-F5344CB8AC3E}">
        <p14:creationId xmlns:p14="http://schemas.microsoft.com/office/powerpoint/2010/main" val="2467288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and Tabl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27340" y="6511164"/>
            <a:ext cx="2844800" cy="175433"/>
          </a:xfrm>
          <a:prstGeom prst="rect">
            <a:avLst/>
          </a:prstGeom>
        </p:spPr>
        <p:txBody>
          <a:bodyPr vert="horz" lIns="18288" tIns="18288" rIns="18288" bIns="18288" rtlCol="0" anchor="ctr">
            <a:spAutoFit/>
          </a:bodyPr>
          <a:lstStyle>
            <a:lvl1pPr algn="r">
              <a:defRPr sz="900" b="1">
                <a:solidFill>
                  <a:schemeClr val="tx1"/>
                </a:solidFill>
                <a:latin typeface="Arial" pitchFamily="34" charset="0"/>
                <a:cs typeface="Arial" pitchFamily="34" charset="0"/>
              </a:defRPr>
            </a:lvl1pPr>
          </a:lstStyle>
          <a:p>
            <a:fld id="{3A2434CF-8138-46AC-AF35-0C39313BA98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42763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9C0DD55-13AA-470C-B61E-D9CEB887D560}" type="slidenum">
              <a:rPr lang="en-US" smtClean="0">
                <a:solidFill>
                  <a:prstClr val="black"/>
                </a:solidFill>
              </a:rPr>
              <a:pPr/>
              <a:t>‹#›</a:t>
            </a:fld>
            <a:endParaRPr lang="en-US" dirty="0">
              <a:solidFill>
                <a:prstClr val="black"/>
              </a:solidFill>
            </a:endParaRPr>
          </a:p>
        </p:txBody>
      </p:sp>
      <p:sp>
        <p:nvSpPr>
          <p:cNvPr id="4" name="Content Placeholder 3"/>
          <p:cNvSpPr>
            <a:spLocks noGrp="1"/>
          </p:cNvSpPr>
          <p:nvPr>
            <p:ph sz="quarter" idx="11"/>
          </p:nvPr>
        </p:nvSpPr>
        <p:spPr>
          <a:xfrm>
            <a:off x="819151" y="661988"/>
            <a:ext cx="12192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7476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F501DA9-AD32-4F48-B1A3-7CB6483F5837}" type="slidenum">
              <a:rPr lang="en-US" smtClean="0"/>
              <a:t>‹#›</a:t>
            </a:fld>
            <a:endParaRPr lang="en-US" dirty="0"/>
          </a:p>
        </p:txBody>
      </p:sp>
    </p:spTree>
    <p:extLst>
      <p:ext uri="{BB962C8B-B14F-4D97-AF65-F5344CB8AC3E}">
        <p14:creationId xmlns:p14="http://schemas.microsoft.com/office/powerpoint/2010/main" val="1578729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723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778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43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37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27340" y="6511161"/>
            <a:ext cx="2844800" cy="175433"/>
          </a:xfrm>
          <a:prstGeom prst="rect">
            <a:avLst/>
          </a:prstGeom>
        </p:spPr>
        <p:txBody>
          <a:bodyPr vert="horz" lIns="18288" tIns="18288" rIns="18288" bIns="18288" rtlCol="0" anchor="ctr">
            <a:spAutoFit/>
          </a:bodyPr>
          <a:lstStyle>
            <a:lvl1pPr algn="r">
              <a:defRPr sz="900" b="1">
                <a:solidFill>
                  <a:schemeClr val="tx1"/>
                </a:solidFill>
                <a:latin typeface="Arial" pitchFamily="34" charset="0"/>
                <a:cs typeface="Arial" pitchFamily="34" charset="0"/>
              </a:defRPr>
            </a:lvl1pPr>
          </a:lstStyle>
          <a:p>
            <a:fld id="{3A2434CF-8138-46AC-AF35-0C39313BA98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809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4"/>
            <a:ext cx="2743200" cy="365125"/>
          </a:xfrm>
          <a:prstGeom prst="rect">
            <a:avLst/>
          </a:prstGeom>
        </p:spPr>
        <p:txBody>
          <a:bodyPr/>
          <a:lstStyle/>
          <a:p>
            <a:fld id="{9ABAB413-DDED-4A62-BCDA-07C618D10500}" type="datetimeFigureOut">
              <a:rPr lang="en-US" smtClean="0">
                <a:solidFill>
                  <a:prstClr val="black"/>
                </a:solidFill>
              </a:rPr>
              <a:pPr/>
              <a:t>12/13/2022</a:t>
            </a:fld>
            <a:endParaRPr lang="en-US" dirty="0">
              <a:solidFill>
                <a:prstClr val="black"/>
              </a:solidFill>
            </a:endParaRPr>
          </a:p>
        </p:txBody>
      </p:sp>
      <p:sp>
        <p:nvSpPr>
          <p:cNvPr id="4" name="Footer Placeholder 3"/>
          <p:cNvSpPr>
            <a:spLocks noGrp="1"/>
          </p:cNvSpPr>
          <p:nvPr>
            <p:ph type="ftr" sz="quarter" idx="11"/>
          </p:nvPr>
        </p:nvSpPr>
        <p:spPr>
          <a:xfrm>
            <a:off x="4038600" y="6356354"/>
            <a:ext cx="4114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7793D479-4AC1-412D-B7D6-F38D7215282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93519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24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659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abl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27340" y="6511164"/>
            <a:ext cx="2844800" cy="175433"/>
          </a:xfrm>
          <a:prstGeom prst="rect">
            <a:avLst/>
          </a:prstGeom>
        </p:spPr>
        <p:txBody>
          <a:bodyPr vert="horz" lIns="18288" tIns="18288" rIns="18288" bIns="18288" rtlCol="0" anchor="ctr">
            <a:spAutoFit/>
          </a:bodyPr>
          <a:lstStyle>
            <a:lvl1pPr algn="r">
              <a:defRPr sz="900" b="1">
                <a:solidFill>
                  <a:schemeClr val="tx1"/>
                </a:solidFill>
                <a:latin typeface="Arial" pitchFamily="34" charset="0"/>
                <a:cs typeface="Arial" pitchFamily="34" charset="0"/>
              </a:defRPr>
            </a:lvl1pPr>
          </a:lstStyle>
          <a:p>
            <a:fld id="{3A2434CF-8138-46AC-AF35-0C39313BA98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1489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9C0DD55-13AA-470C-B61E-D9CEB887D560}" type="slidenum">
              <a:rPr lang="en-US" smtClean="0">
                <a:solidFill>
                  <a:prstClr val="black"/>
                </a:solidFill>
              </a:rPr>
              <a:pPr/>
              <a:t>‹#›</a:t>
            </a:fld>
            <a:endParaRPr lang="en-US" dirty="0">
              <a:solidFill>
                <a:prstClr val="black"/>
              </a:solidFill>
            </a:endParaRPr>
          </a:p>
        </p:txBody>
      </p:sp>
      <p:sp>
        <p:nvSpPr>
          <p:cNvPr id="4" name="Content Placeholder 3"/>
          <p:cNvSpPr>
            <a:spLocks noGrp="1"/>
          </p:cNvSpPr>
          <p:nvPr>
            <p:ph sz="quarter" idx="11"/>
          </p:nvPr>
        </p:nvSpPr>
        <p:spPr>
          <a:xfrm>
            <a:off x="819151" y="661988"/>
            <a:ext cx="12192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251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34" Type="http://schemas.openxmlformats.org/officeDocument/2006/relationships/image" Target="../media/image4.png"/><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microsoft.com/office/2007/relationships/hdphoto" Target="../media/hdphoto2.wdp"/><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image" Target="../media/image3.png"/><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microsoft.com/office/2007/relationships/hdphoto" Target="../media/hdphoto3.wdp"/><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97398-2F17-4DF7-8260-D8916CA3EDD4}" type="datetimeFigureOut">
              <a:rPr lang="en-US" smtClean="0"/>
              <a:t>12/13/2022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71FFB-8BA1-4014-A293-00BC71EA2CB1}" type="slidenum">
              <a:rPr lang="en-US" smtClean="0"/>
              <a:t>‹#›</a:t>
            </a:fld>
            <a:endParaRPr lang="en-US" dirty="0"/>
          </a:p>
        </p:txBody>
      </p:sp>
      <p:cxnSp>
        <p:nvCxnSpPr>
          <p:cNvPr id="7" name="Straight Connector 6"/>
          <p:cNvCxnSpPr/>
          <p:nvPr userDrawn="1"/>
        </p:nvCxnSpPr>
        <p:spPr>
          <a:xfrm>
            <a:off x="254466" y="694888"/>
            <a:ext cx="11582400" cy="0"/>
          </a:xfrm>
          <a:prstGeom prst="line">
            <a:avLst/>
          </a:prstGeom>
          <a:ln w="57150">
            <a:solidFill>
              <a:srgbClr val="0000F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userDrawn="1"/>
        </p:nvPicPr>
        <p:blipFill>
          <a:blip r:embed="rId5" cstate="print"/>
          <a:srcRect/>
          <a:stretch>
            <a:fillRect/>
          </a:stretch>
        </p:blipFill>
        <p:spPr bwMode="auto">
          <a:xfrm>
            <a:off x="95017" y="55865"/>
            <a:ext cx="450267" cy="618519"/>
          </a:xfrm>
          <a:prstGeom prst="rect">
            <a:avLst/>
          </a:prstGeom>
          <a:noFill/>
          <a:ln w="9525">
            <a:noFill/>
            <a:miter lim="800000"/>
            <a:headEnd/>
            <a:tailEnd/>
          </a:ln>
        </p:spPr>
      </p:pic>
      <p:pic>
        <p:nvPicPr>
          <p:cNvPr id="9" name="Picture 8"/>
          <p:cNvPicPr>
            <a:picLocks noChangeAspect="1"/>
          </p:cNvPicPr>
          <p:nvPr userDrawn="1"/>
        </p:nvPicPr>
        <p:blipFill>
          <a:blip r:embed="rId6" cstate="print">
            <a:extLst>
              <a:ext uri="{BEBA8EAE-BF5A-486C-A8C5-ECC9F3942E4B}">
                <a14:imgProps xmlns:a14="http://schemas.microsoft.com/office/drawing/2010/main">
                  <a14:imgLayer r:embed="rId7">
                    <a14:imgEffect>
                      <a14:backgroundRemoval t="6308" b="93506" l="9647" r="89796"/>
                    </a14:imgEffect>
                  </a14:imgLayer>
                </a14:imgProps>
              </a:ext>
              <a:ext uri="{28A0092B-C50C-407E-A947-70E740481C1C}">
                <a14:useLocalDpi xmlns:a14="http://schemas.microsoft.com/office/drawing/2010/main" val="0"/>
              </a:ext>
            </a:extLst>
          </a:blip>
          <a:stretch>
            <a:fillRect/>
          </a:stretch>
        </p:blipFill>
        <p:spPr>
          <a:xfrm>
            <a:off x="11486276" y="0"/>
            <a:ext cx="674384" cy="67438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961458234"/>
      </p:ext>
    </p:extLst>
  </p:cSld>
  <p:clrMap bg1="lt1" tx1="dk1" bg2="lt2" tx2="dk2" accent1="accent1" accent2="accent2" accent3="accent3" accent4="accent4" accent5="accent5" accent6="accent6" hlink="hlink" folHlink="folHlink"/>
  <p:sldLayoutIdLst>
    <p:sldLayoutId id="2147483696" r:id="rId1"/>
    <p:sldLayoutId id="2147483725" r:id="rId2"/>
    <p:sldLayoutId id="214748372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4" name="Group 23"/>
          <p:cNvGrpSpPr/>
          <p:nvPr userDrawn="1"/>
        </p:nvGrpSpPr>
        <p:grpSpPr>
          <a:xfrm>
            <a:off x="4752764" y="0"/>
            <a:ext cx="2682240" cy="6858000"/>
            <a:chOff x="3564573" y="0"/>
            <a:chExt cx="2011680" cy="6858000"/>
          </a:xfrm>
        </p:grpSpPr>
        <p:sp>
          <p:nvSpPr>
            <p:cNvPr id="26" name="TextBox 25"/>
            <p:cNvSpPr txBox="1"/>
            <p:nvPr/>
          </p:nvSpPr>
          <p:spPr>
            <a:xfrm>
              <a:off x="3564573" y="0"/>
              <a:ext cx="2011680" cy="228600"/>
            </a:xfrm>
            <a:prstGeom prst="rect">
              <a:avLst/>
            </a:prstGeom>
            <a:noFill/>
          </p:spPr>
          <p:txBody>
            <a:bodyPr wrap="none" lIns="18288" tIns="18288" rIns="18288" bIns="18288" rtlCol="0" anchor="ctr" anchorCtr="0">
              <a:noAutofit/>
            </a:bodyPr>
            <a:lstStyle/>
            <a:p>
              <a:pPr algn="ctr"/>
              <a:r>
                <a:rPr lang="en-US" sz="900" b="1" dirty="0">
                  <a:solidFill>
                    <a:prstClr val="black"/>
                  </a:solidFill>
                  <a:latin typeface="Arial" pitchFamily="34" charset="0"/>
                  <a:cs typeface="Arial" pitchFamily="34" charset="0"/>
                </a:rPr>
                <a:t>FOR OFFICIAL USE ONLY</a:t>
              </a:r>
            </a:p>
          </p:txBody>
        </p:sp>
        <p:sp>
          <p:nvSpPr>
            <p:cNvPr id="27" name="TextBox 26"/>
            <p:cNvSpPr txBox="1"/>
            <p:nvPr/>
          </p:nvSpPr>
          <p:spPr>
            <a:xfrm>
              <a:off x="3564573" y="6629400"/>
              <a:ext cx="2011680" cy="228600"/>
            </a:xfrm>
            <a:prstGeom prst="rect">
              <a:avLst/>
            </a:prstGeom>
            <a:noFill/>
          </p:spPr>
          <p:txBody>
            <a:bodyPr wrap="none" lIns="18288" tIns="18288" rIns="18288" bIns="18288" rtlCol="0" anchor="ctr" anchorCtr="0">
              <a:noAutofit/>
            </a:bodyPr>
            <a:lstStyle/>
            <a:p>
              <a:pPr algn="ctr"/>
              <a:r>
                <a:rPr lang="en-US" sz="900" b="1" dirty="0">
                  <a:solidFill>
                    <a:prstClr val="black"/>
                  </a:solidFill>
                  <a:latin typeface="Arial" pitchFamily="34" charset="0"/>
                  <a:cs typeface="Arial" pitchFamily="34" charset="0"/>
                </a:rPr>
                <a:t>FOR OFFICIAL USE ONLY</a:t>
              </a:r>
            </a:p>
          </p:txBody>
        </p:sp>
      </p:grpSp>
      <p:cxnSp>
        <p:nvCxnSpPr>
          <p:cNvPr id="15" name="Straight Connector 14"/>
          <p:cNvCxnSpPr/>
          <p:nvPr userDrawn="1"/>
        </p:nvCxnSpPr>
        <p:spPr>
          <a:xfrm>
            <a:off x="0" y="762000"/>
            <a:ext cx="12192000" cy="0"/>
          </a:xfrm>
          <a:prstGeom prst="line">
            <a:avLst/>
          </a:prstGeom>
          <a:ln w="57150">
            <a:solidFill>
              <a:srgbClr val="3366F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2" cstate="print">
            <a:extLst>
              <a:ext uri="{BEBA8EAE-BF5A-486C-A8C5-ECC9F3942E4B}">
                <a14:imgProps xmlns:a14="http://schemas.microsoft.com/office/drawing/2010/main">
                  <a14:imgLayer r:embed="rId33">
                    <a14:imgEffect>
                      <a14:backgroundRemoval t="1439" b="100000" l="0" r="97238"/>
                    </a14:imgEffect>
                  </a14:imgLayer>
                </a14:imgProps>
              </a:ext>
              <a:ext uri="{28A0092B-C50C-407E-A947-70E740481C1C}">
                <a14:useLocalDpi xmlns:a14="http://schemas.microsoft.com/office/drawing/2010/main" val="0"/>
              </a:ext>
            </a:extLst>
          </a:blip>
          <a:stretch>
            <a:fillRect/>
          </a:stretch>
        </p:blipFill>
        <p:spPr>
          <a:xfrm>
            <a:off x="176166" y="66185"/>
            <a:ext cx="466103" cy="626980"/>
          </a:xfrm>
          <a:prstGeom prst="rect">
            <a:avLst/>
          </a:prstGeom>
          <a:effectLst>
            <a:outerShdw blurRad="50800" dist="38100" dir="5400000" algn="t" rotWithShape="0">
              <a:prstClr val="black">
                <a:alpha val="40000"/>
              </a:prstClr>
            </a:outerShdw>
          </a:effectLst>
        </p:spPr>
      </p:pic>
      <p:pic>
        <p:nvPicPr>
          <p:cNvPr id="14" name="Picture 13"/>
          <p:cNvPicPr>
            <a:picLocks noChangeAspect="1"/>
          </p:cNvPicPr>
          <p:nvPr userDrawn="1"/>
        </p:nvPicPr>
        <p:blipFill>
          <a:blip r:embed="rId34" cstate="print">
            <a:extLst>
              <a:ext uri="{BEBA8EAE-BF5A-486C-A8C5-ECC9F3942E4B}">
                <a14:imgProps xmlns:a14="http://schemas.microsoft.com/office/drawing/2010/main">
                  <a14:imgLayer r:embed="rId35">
                    <a14:imgEffect>
                      <a14:backgroundRemoval t="6308" b="93506" l="9647" r="89796"/>
                    </a14:imgEffect>
                  </a14:imgLayer>
                </a14:imgProps>
              </a:ext>
              <a:ext uri="{28A0092B-C50C-407E-A947-70E740481C1C}">
                <a14:useLocalDpi xmlns:a14="http://schemas.microsoft.com/office/drawing/2010/main" val="0"/>
              </a:ext>
            </a:extLst>
          </a:blip>
          <a:stretch>
            <a:fillRect/>
          </a:stretch>
        </p:blipFill>
        <p:spPr>
          <a:xfrm>
            <a:off x="11335352" y="-7938"/>
            <a:ext cx="856649" cy="775225"/>
          </a:xfrm>
          <a:prstGeom prst="rect">
            <a:avLst/>
          </a:prstGeom>
          <a:effectLst>
            <a:outerShdw blurRad="50800" dist="38100" dir="5400000" algn="t" rotWithShape="0">
              <a:prstClr val="black">
                <a:alpha val="40000"/>
              </a:prstClr>
            </a:outerShdw>
          </a:effectLst>
        </p:spPr>
      </p:pic>
      <p:sp>
        <p:nvSpPr>
          <p:cNvPr id="9" name="Slide Number Placeholder 5"/>
          <p:cNvSpPr>
            <a:spLocks noGrp="1"/>
          </p:cNvSpPr>
          <p:nvPr>
            <p:ph type="sldNum" sz="quarter" idx="4"/>
          </p:nvPr>
        </p:nvSpPr>
        <p:spPr>
          <a:xfrm>
            <a:off x="9127340" y="6511161"/>
            <a:ext cx="2844800" cy="175433"/>
          </a:xfrm>
          <a:prstGeom prst="rect">
            <a:avLst/>
          </a:prstGeom>
        </p:spPr>
        <p:txBody>
          <a:bodyPr vert="horz" lIns="18288" tIns="18288" rIns="18288" bIns="18288" rtlCol="0" anchor="ctr">
            <a:spAutoFit/>
          </a:bodyPr>
          <a:lstStyle>
            <a:lvl1pPr algn="r">
              <a:defRPr sz="900" b="1">
                <a:solidFill>
                  <a:schemeClr val="tx1"/>
                </a:solidFill>
                <a:latin typeface="Arial" pitchFamily="34" charset="0"/>
                <a:cs typeface="Arial" pitchFamily="34" charset="0"/>
              </a:defRPr>
            </a:lvl1pPr>
          </a:lstStyle>
          <a:p>
            <a:r>
              <a:rPr lang="en-US" dirty="0">
                <a:solidFill>
                  <a:prstClr val="black"/>
                </a:solidFill>
              </a:rPr>
              <a:t>1</a:t>
            </a:r>
          </a:p>
        </p:txBody>
      </p:sp>
    </p:spTree>
    <p:extLst>
      <p:ext uri="{BB962C8B-B14F-4D97-AF65-F5344CB8AC3E}">
        <p14:creationId xmlns:p14="http://schemas.microsoft.com/office/powerpoint/2010/main" val="3086066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hf hdr="0" ftr="0" dt="0"/>
  <p:txStyles>
    <p:titleStyle>
      <a:lvl1pPr algn="ctr" defTabSz="685800" rtl="0" eaLnBrk="1" latinLnBrk="0" hangingPunct="1">
        <a:spcBef>
          <a:spcPct val="0"/>
        </a:spcBef>
        <a:buNone/>
        <a:defRPr sz="2400" b="1" kern="1200">
          <a:solidFill>
            <a:schemeClr val="tx1"/>
          </a:solidFill>
          <a:latin typeface="Arial" pitchFamily="34" charset="0"/>
          <a:ea typeface="+mj-ea"/>
          <a:cs typeface="Arial" pitchFamily="34" charset="0"/>
        </a:defRPr>
      </a:lvl1pPr>
    </p:titleStyle>
    <p:bodyStyle>
      <a:lvl1pPr marL="129779" indent="-129779" algn="l" defTabSz="685800" rtl="0" eaLnBrk="1" latinLnBrk="0" hangingPunct="1">
        <a:spcBef>
          <a:spcPts val="0"/>
        </a:spcBef>
        <a:spcAft>
          <a:spcPts val="450"/>
        </a:spcAft>
        <a:buFont typeface="Arial" pitchFamily="34" charset="0"/>
        <a:buChar char="•"/>
        <a:defRPr sz="1950" b="0" kern="1200">
          <a:solidFill>
            <a:schemeClr val="tx1"/>
          </a:solidFill>
          <a:latin typeface="Arial" pitchFamily="34" charset="0"/>
          <a:ea typeface="+mn-ea"/>
          <a:cs typeface="Arial" pitchFamily="34" charset="0"/>
        </a:defRPr>
      </a:lvl1pPr>
      <a:lvl2pPr marL="258366" indent="-128588" algn="l" defTabSz="685800" rtl="0" eaLnBrk="1" latinLnBrk="0" hangingPunct="1">
        <a:spcBef>
          <a:spcPts val="0"/>
        </a:spcBef>
        <a:spcAft>
          <a:spcPts val="450"/>
        </a:spcAft>
        <a:buFont typeface="Arial" pitchFamily="34" charset="0"/>
        <a:buChar char="–"/>
        <a:defRPr sz="1800" b="0" kern="1200">
          <a:solidFill>
            <a:schemeClr val="tx1"/>
          </a:solidFill>
          <a:latin typeface="Arial" pitchFamily="34" charset="0"/>
          <a:ea typeface="+mn-ea"/>
          <a:cs typeface="Arial" pitchFamily="34" charset="0"/>
        </a:defRPr>
      </a:lvl2pPr>
      <a:lvl3pPr marL="388144" indent="-134541" algn="l" defTabSz="685800" rtl="0" eaLnBrk="1" latinLnBrk="0" hangingPunct="1">
        <a:spcBef>
          <a:spcPts val="0"/>
        </a:spcBef>
        <a:spcAft>
          <a:spcPts val="450"/>
        </a:spcAft>
        <a:buFont typeface="Arial" pitchFamily="34" charset="0"/>
        <a:buChar char="•"/>
        <a:defRPr sz="1650" b="0" kern="1200">
          <a:solidFill>
            <a:schemeClr val="tx1"/>
          </a:solidFill>
          <a:latin typeface="Arial" pitchFamily="34" charset="0"/>
          <a:ea typeface="+mn-ea"/>
          <a:cs typeface="Arial" pitchFamily="34" charset="0"/>
        </a:defRPr>
      </a:lvl3pPr>
      <a:lvl4pPr marL="516731" indent="-129779" algn="l" defTabSz="685800" rtl="0" eaLnBrk="1" latinLnBrk="0" hangingPunct="1">
        <a:spcBef>
          <a:spcPts val="0"/>
        </a:spcBef>
        <a:spcAft>
          <a:spcPts val="450"/>
        </a:spcAft>
        <a:buFont typeface="Arial" pitchFamily="34" charset="0"/>
        <a:buChar char="–"/>
        <a:defRPr sz="1500" b="0" kern="1200">
          <a:solidFill>
            <a:schemeClr val="tx1"/>
          </a:solidFill>
          <a:latin typeface="Arial" pitchFamily="34" charset="0"/>
          <a:ea typeface="+mn-ea"/>
          <a:cs typeface="Arial" pitchFamily="34" charset="0"/>
        </a:defRPr>
      </a:lvl4pPr>
      <a:lvl5pPr marL="688181" indent="-171450" algn="l" defTabSz="685800" rtl="0" eaLnBrk="1" latinLnBrk="0" hangingPunct="1">
        <a:spcBef>
          <a:spcPts val="0"/>
        </a:spcBef>
        <a:spcAft>
          <a:spcPts val="450"/>
        </a:spcAft>
        <a:buFont typeface="Arial" pitchFamily="34" charset="0"/>
        <a:buChar char="»"/>
        <a:defRPr sz="1350" b="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872" y="46828"/>
            <a:ext cx="4788272" cy="703626"/>
          </a:xfrm>
        </p:spPr>
        <p:txBody>
          <a:bodyPr>
            <a:normAutofit/>
          </a:bodyPr>
          <a:lstStyle/>
          <a:p>
            <a:pPr algn="ctr"/>
            <a:r>
              <a:rPr lang="en-US" sz="4000" b="1" dirty="0">
                <a:latin typeface="Arial" panose="020B0604020202020204" pitchFamily="34" charset="0"/>
                <a:cs typeface="Arial" panose="020B0604020202020204" pitchFamily="34" charset="0"/>
              </a:rPr>
              <a:t>C CO – THE ANVIL</a:t>
            </a:r>
            <a:endParaRPr lang="en-US" sz="3200" b="1" dirty="0">
              <a:latin typeface="Arial" panose="020B0604020202020204" pitchFamily="34" charset="0"/>
              <a:cs typeface="Arial" panose="020B0604020202020204" pitchFamily="34" charset="0"/>
            </a:endParaRPr>
          </a:p>
        </p:txBody>
      </p:sp>
      <p:grpSp>
        <p:nvGrpSpPr>
          <p:cNvPr id="3" name="Group 2"/>
          <p:cNvGrpSpPr/>
          <p:nvPr/>
        </p:nvGrpSpPr>
        <p:grpSpPr>
          <a:xfrm>
            <a:off x="81975" y="821311"/>
            <a:ext cx="10450976" cy="5140624"/>
            <a:chOff x="1911966" y="199894"/>
            <a:chExt cx="8285196" cy="4773673"/>
          </a:xfrm>
        </p:grpSpPr>
        <p:sp>
          <p:nvSpPr>
            <p:cNvPr id="6" name="TextBox 5"/>
            <p:cNvSpPr txBox="1"/>
            <p:nvPr/>
          </p:nvSpPr>
          <p:spPr>
            <a:xfrm>
              <a:off x="1911966" y="945012"/>
              <a:ext cx="4668801" cy="2471585"/>
            </a:xfrm>
            <a:prstGeom prst="rect">
              <a:avLst/>
            </a:prstGeom>
            <a:solidFill>
              <a:schemeClr val="bg1"/>
            </a:solidFill>
            <a:ln w="19050">
              <a:solidFill>
                <a:schemeClr val="tx1"/>
              </a:solidFill>
            </a:ln>
          </p:spPr>
          <p:txBody>
            <a:bodyPr wrap="square" lIns="91440" tIns="45720" rIns="91440" bIns="45720" rtlCol="0" anchor="t">
              <a:noAutofit/>
            </a:bodyPr>
            <a:lstStyle/>
            <a:p>
              <a:pPr fontAlgn="base"/>
              <a:r>
                <a:rPr lang="en-US" sz="1000" b="1" u="sng" dirty="0">
                  <a:solidFill>
                    <a:srgbClr val="000000"/>
                  </a:solidFill>
                  <a:latin typeface="Arial"/>
                  <a:cs typeface="Arial"/>
                </a:rPr>
                <a:t>Concept of Operations:</a:t>
              </a:r>
              <a:r>
                <a:rPr lang="en-US" sz="1000" dirty="0">
                  <a:solidFill>
                    <a:srgbClr val="000000"/>
                  </a:solidFill>
                  <a:latin typeface="Arial"/>
                  <a:cs typeface="Arial"/>
                </a:rPr>
                <a:t>​</a:t>
              </a:r>
            </a:p>
            <a:p>
              <a:pPr fontAlgn="base"/>
              <a:r>
                <a:rPr lang="en-US" sz="850" b="1" dirty="0">
                  <a:solidFill>
                    <a:srgbClr val="000000"/>
                  </a:solidFill>
                  <a:latin typeface="Arial"/>
                  <a:cs typeface="Arial"/>
                </a:rPr>
                <a:t>Phase I (Preparation):</a:t>
              </a:r>
              <a:r>
                <a:rPr lang="en-US" sz="850" dirty="0">
                  <a:solidFill>
                    <a:srgbClr val="000000"/>
                  </a:solidFill>
                  <a:latin typeface="Arial"/>
                  <a:cs typeface="Arial"/>
                </a:rPr>
                <a:t> Takes place from 01DEC22 to 09JAN23, beginning with cadre recertification on ANVIL tasks prior to VBL Ship Ops and ending with the company PCC prior to movement. </a:t>
              </a:r>
              <a:endParaRPr lang="en-US" sz="850" b="1" dirty="0">
                <a:solidFill>
                  <a:srgbClr val="000000"/>
                </a:solidFill>
                <a:latin typeface="Arial"/>
                <a:cs typeface="Arial"/>
              </a:endParaRPr>
            </a:p>
            <a:p>
              <a:pPr fontAlgn="base"/>
              <a:r>
                <a:rPr lang="en-US" sz="850" b="1" dirty="0">
                  <a:solidFill>
                    <a:srgbClr val="000000"/>
                  </a:solidFill>
                  <a:latin typeface="Arial"/>
                  <a:cs typeface="Arial"/>
                </a:rPr>
                <a:t>Phase II (Movement): </a:t>
              </a:r>
              <a:r>
                <a:rPr lang="en-US" sz="850" dirty="0">
                  <a:solidFill>
                    <a:srgbClr val="000000"/>
                  </a:solidFill>
                  <a:latin typeface="Arial"/>
                  <a:cs typeface="Arial"/>
                </a:rPr>
                <a:t>Begins NLT 090645JAN23 and ends upon dismount at TA 12A. The Company conducts a motor movement from the CTA to ST. LO. Company completes a short FM to TA 12A to establish patrol bases.</a:t>
              </a:r>
              <a:endParaRPr lang="en-US" sz="850" b="1" dirty="0">
                <a:solidFill>
                  <a:srgbClr val="000000"/>
                </a:solidFill>
                <a:latin typeface="Arial"/>
                <a:cs typeface="Arial"/>
              </a:endParaRPr>
            </a:p>
            <a:p>
              <a:pPr fontAlgn="base"/>
              <a:r>
                <a:rPr lang="en-US" sz="850" b="1" dirty="0">
                  <a:solidFill>
                    <a:srgbClr val="000000"/>
                  </a:solidFill>
                  <a:latin typeface="Arial"/>
                  <a:cs typeface="Arial"/>
                </a:rPr>
                <a:t>Phase III (Occupation):</a:t>
              </a:r>
              <a:r>
                <a:rPr lang="en-US" sz="850" dirty="0">
                  <a:solidFill>
                    <a:srgbClr val="000000"/>
                  </a:solidFill>
                  <a:latin typeface="Arial"/>
                  <a:cs typeface="Arial"/>
                </a:rPr>
                <a:t> Begins upon establishment of patrol bases at TA 12A NLT 090900JAN23 and ends at 091300JAN23 once Drill Sergeants have reviewed Hammer tasks and learning objectives with their PLTs.</a:t>
              </a:r>
            </a:p>
            <a:p>
              <a:pPr fontAlgn="base"/>
              <a:r>
                <a:rPr lang="en-US" sz="850" b="1" dirty="0">
                  <a:solidFill>
                    <a:srgbClr val="000000"/>
                  </a:solidFill>
                  <a:latin typeface="Arial"/>
                  <a:cs typeface="Arial"/>
                </a:rPr>
                <a:t>Phase IV (Execution): </a:t>
              </a:r>
              <a:r>
                <a:rPr lang="en-US" sz="850" dirty="0">
                  <a:solidFill>
                    <a:srgbClr val="000000"/>
                  </a:solidFill>
                  <a:latin typeface="Arial"/>
                  <a:cs typeface="Arial"/>
                </a:rPr>
                <a:t>Begins NLT 091300JAN23 and ends NLT 092000JAN23. Platoons conduct lanes that train and assess react to Direct/Indirect, CBRN, Break Contact, Squad/Team movement, and TCCC. Land Navigation begins NLT 100430JAN23 with stand-to and prep for FM to St. Lo Land Navigation course and ends upon arrival back at patrol bases at 102330JAN23. Trainees will be given land navigation instruction and then broken up into teams to be tested on both day and night land navigation fundamentals and application and then return to TA 12A for PB Ops. </a:t>
              </a:r>
              <a:endParaRPr lang="en-US" sz="850" b="1" dirty="0">
                <a:solidFill>
                  <a:srgbClr val="000000"/>
                </a:solidFill>
                <a:latin typeface="Arial"/>
                <a:cs typeface="Arial"/>
              </a:endParaRPr>
            </a:p>
            <a:p>
              <a:pPr fontAlgn="base"/>
              <a:r>
                <a:rPr lang="en-US" sz="850" b="1" dirty="0">
                  <a:solidFill>
                    <a:srgbClr val="000000"/>
                  </a:solidFill>
                  <a:latin typeface="Arial"/>
                  <a:cs typeface="Arial"/>
                </a:rPr>
                <a:t>Phase V (RTB): </a:t>
              </a:r>
              <a:r>
                <a:rPr lang="en-US" sz="850" dirty="0">
                  <a:solidFill>
                    <a:srgbClr val="000000"/>
                  </a:solidFill>
                  <a:latin typeface="Arial"/>
                  <a:cs typeface="Arial"/>
                </a:rPr>
                <a:t>Begins NLT 110430JAN23 and ends NLT 110900JAN23. Trainees will police call TA 12A and stage for FM3 back to Charlie Co CTA to conduct reconsolidation and recovery. The Company conducts a tactical road march for 7.5 miles at a 20 min/mile pace, executing a 15 minute long halt after 45 minutes, and additional 10 minute short halts every 50 minutes.</a:t>
              </a:r>
            </a:p>
            <a:p>
              <a:pPr fontAlgn="base"/>
              <a:r>
                <a:rPr lang="en-US" sz="850" b="1" dirty="0">
                  <a:solidFill>
                    <a:srgbClr val="000000"/>
                  </a:solidFill>
                  <a:latin typeface="Arial"/>
                  <a:ea typeface="+mn-lt"/>
                  <a:cs typeface="Arial"/>
                </a:rPr>
                <a:t>Phase VI (Recovery Ops): </a:t>
              </a:r>
              <a:r>
                <a:rPr lang="en-US" sz="850" dirty="0">
                  <a:solidFill>
                    <a:srgbClr val="000000"/>
                  </a:solidFill>
                  <a:latin typeface="Arial"/>
                  <a:ea typeface="+mn-lt"/>
                  <a:cs typeface="Arial"/>
                </a:rPr>
                <a:t>Begins NLT 11J0900AN23 and ends NLT 111700DEC23. The PLTs conduct a layout of equipment/SI and assesses trainee status. Personnel and equipment accountability reported to C6/C7. A company AAR is conducted at the CTA.</a:t>
              </a:r>
              <a:endParaRPr lang="en-US" sz="850" b="1" dirty="0">
                <a:latin typeface="Arial"/>
                <a:ea typeface="+mn-lt"/>
                <a:cs typeface="Arial"/>
              </a:endParaRPr>
            </a:p>
            <a:p>
              <a:br>
                <a:rPr lang="en-US" sz="900" dirty="0">
                  <a:latin typeface="Arial" panose="020B0604020202020204" pitchFamily="34" charset="0"/>
                </a:rPr>
              </a:br>
              <a:r>
                <a:rPr lang="en-US" sz="900" b="1" dirty="0">
                  <a:solidFill>
                    <a:srgbClr val="000000"/>
                  </a:solidFill>
                  <a:latin typeface="Arial"/>
                  <a:cs typeface="Arial"/>
                </a:rPr>
                <a:t>  </a:t>
              </a:r>
              <a:endParaRPr lang="en-US" sz="900" dirty="0">
                <a:latin typeface="Arial" panose="020B0604020202020204" pitchFamily="34" charset="0"/>
                <a:cs typeface="Arial" panose="020B0604020202020204" pitchFamily="34" charset="0"/>
              </a:endParaRPr>
            </a:p>
          </p:txBody>
        </p:sp>
        <p:sp>
          <p:nvSpPr>
            <p:cNvPr id="7" name="TextBox 6"/>
            <p:cNvSpPr txBox="1">
              <a:spLocks noChangeAspect="1"/>
            </p:cNvSpPr>
            <p:nvPr/>
          </p:nvSpPr>
          <p:spPr>
            <a:xfrm>
              <a:off x="1911966" y="199894"/>
              <a:ext cx="4669107" cy="681940"/>
            </a:xfrm>
            <a:prstGeom prst="rect">
              <a:avLst/>
            </a:prstGeom>
            <a:noFill/>
            <a:ln w="19050">
              <a:solidFill>
                <a:schemeClr val="tx1"/>
              </a:solidFill>
            </a:ln>
          </p:spPr>
          <p:txBody>
            <a:bodyPr wrap="square" lIns="91440" tIns="45720" rIns="91440" bIns="45720" rtlCol="0" anchor="t">
              <a:noAutofit/>
            </a:bodyPr>
            <a:lstStyle/>
            <a:p>
              <a:pPr defTabSz="685800">
                <a:defRPr/>
              </a:pPr>
              <a:r>
                <a:rPr lang="en-US" sz="1200" b="1" u="sng" dirty="0">
                  <a:latin typeface="Arial"/>
                  <a:cs typeface="Arial"/>
                </a:rPr>
                <a:t>Mission</a:t>
              </a:r>
              <a:r>
                <a:rPr lang="en-US" sz="1400" b="1" dirty="0">
                  <a:latin typeface="Arial"/>
                  <a:cs typeface="Arial"/>
                </a:rPr>
                <a:t>: </a:t>
              </a:r>
              <a:r>
                <a:rPr lang="en-US" sz="1000" dirty="0">
                  <a:latin typeface="Arial"/>
                  <a:cs typeface="Arial"/>
                </a:rPr>
                <a:t> </a:t>
              </a:r>
              <a:r>
                <a:rPr lang="en-US" sz="950" dirty="0">
                  <a:solidFill>
                    <a:srgbClr val="000000"/>
                  </a:solidFill>
                  <a:latin typeface="Arial" panose="020B0604020202020204" pitchFamily="34" charset="0"/>
                  <a:cs typeface="Arial" panose="020B0604020202020204" pitchFamily="34" charset="0"/>
                </a:rPr>
                <a:t>C/1-13 IN conducts FTX 2 - THE ANVIL from 09JAN23 to 11JAN23 IVO 17SNT058646 IOT reinforce skill level I tasks in a field environment.</a:t>
              </a:r>
            </a:p>
          </p:txBody>
        </p:sp>
        <p:sp>
          <p:nvSpPr>
            <p:cNvPr id="23" name="TextBox 22"/>
            <p:cNvSpPr txBox="1"/>
            <p:nvPr/>
          </p:nvSpPr>
          <p:spPr>
            <a:xfrm>
              <a:off x="1911966" y="3454510"/>
              <a:ext cx="4682878" cy="1519057"/>
            </a:xfrm>
            <a:prstGeom prst="rect">
              <a:avLst/>
            </a:prstGeom>
            <a:solidFill>
              <a:schemeClr val="bg1"/>
            </a:solidFill>
            <a:ln w="19050">
              <a:solidFill>
                <a:schemeClr val="tx1"/>
              </a:solidFill>
            </a:ln>
          </p:spPr>
          <p:txBody>
            <a:bodyPr wrap="square" lIns="91440" tIns="45720" rIns="91440" bIns="45720" rtlCol="0" anchor="t">
              <a:noAutofit/>
            </a:bodyPr>
            <a:lstStyle/>
            <a:p>
              <a:pPr defTabSz="685800">
                <a:defRPr/>
              </a:pPr>
              <a:r>
                <a:rPr lang="en-US" sz="1050" b="1" u="sng" dirty="0">
                  <a:latin typeface="Arial"/>
                  <a:cs typeface="Arial"/>
                </a:rPr>
                <a:t>Sustainment:</a:t>
              </a:r>
              <a:endParaRPr lang="en-US" sz="900" b="1" u="sng" dirty="0">
                <a:latin typeface="Arial"/>
                <a:cs typeface="Arial"/>
              </a:endParaRPr>
            </a:p>
            <a:p>
              <a:pPr defTabSz="685800">
                <a:defRPr/>
              </a:pPr>
              <a:r>
                <a:rPr lang="en-US" sz="850" u="sng" dirty="0">
                  <a:latin typeface="Arial"/>
                  <a:cs typeface="Arial"/>
                </a:rPr>
                <a:t>CL I:</a:t>
              </a:r>
              <a:r>
                <a:rPr lang="en-US" sz="850" dirty="0">
                  <a:latin typeface="Arial"/>
                  <a:cs typeface="Arial"/>
                </a:rPr>
                <a:t> 	Day 1: M-M-A (32 boxes MRE / 8 boxes MORE); MORE meals prior to SP</a:t>
              </a:r>
            </a:p>
            <a:p>
              <a:pPr defTabSz="685800">
                <a:defRPr/>
              </a:pPr>
              <a:r>
                <a:rPr lang="en-US" sz="850" dirty="0">
                  <a:latin typeface="Arial"/>
                  <a:cs typeface="Arial"/>
                </a:rPr>
                <a:t>	Day 2: M-M-A (32 boxes MRE / 8 boxes MORE); MORE meals throughout day</a:t>
              </a:r>
            </a:p>
            <a:p>
              <a:pPr defTabSz="685800">
                <a:defRPr/>
              </a:pPr>
              <a:r>
                <a:rPr lang="en-US" sz="850" dirty="0">
                  <a:latin typeface="Arial"/>
                  <a:cs typeface="Arial"/>
                </a:rPr>
                <a:t>	Day 3: M-M-A (32 boxes MRE / 8 boxes MORE); MORE meals throughout day</a:t>
              </a:r>
            </a:p>
            <a:p>
              <a:pPr defTabSz="685800">
                <a:defRPr/>
              </a:pPr>
              <a:r>
                <a:rPr lang="en-US" sz="850" u="sng" dirty="0">
                  <a:latin typeface="Arial"/>
                  <a:cs typeface="Arial"/>
                </a:rPr>
                <a:t>CL III</a:t>
              </a:r>
              <a:r>
                <a:rPr lang="en-US" sz="850" dirty="0">
                  <a:latin typeface="Arial"/>
                  <a:cs typeface="Arial"/>
                </a:rPr>
                <a:t>: 	Resupply POL on 09JAN23. POL will be resupplied daily at designated BN fuel points 	when vehicle is at 50% threshold</a:t>
              </a:r>
            </a:p>
            <a:p>
              <a:pPr defTabSz="685800">
                <a:defRPr/>
              </a:pPr>
              <a:r>
                <a:rPr lang="en-US" sz="850" u="sng" dirty="0">
                  <a:latin typeface="Arial"/>
                  <a:cs typeface="Arial"/>
                </a:rPr>
                <a:t>Class V</a:t>
              </a:r>
              <a:r>
                <a:rPr lang="en-US" sz="850" dirty="0">
                  <a:latin typeface="Arial"/>
                  <a:cs typeface="Arial"/>
                </a:rPr>
                <a:t>: 	3300 x </a:t>
              </a:r>
              <a:r>
                <a:rPr lang="en-US" sz="850" dirty="0">
                  <a:latin typeface="Arial" panose="020B0604020202020204" pitchFamily="34" charset="0"/>
                  <a:cs typeface="Arial" panose="020B0604020202020204" pitchFamily="34" charset="0"/>
                </a:rPr>
                <a:t>5.56 blank, Pyro, (Each Trainee will be issued 40x rounds of 5.56mm Blank ammunition for training purposes. Cadre will have pyro, OPFOR weapons (M4’s with BFA’s &amp; blank 5.56mm)</a:t>
              </a:r>
              <a:endParaRPr lang="en-US" sz="850" dirty="0">
                <a:latin typeface="Arial"/>
                <a:cs typeface="Arial"/>
              </a:endParaRPr>
            </a:p>
            <a:p>
              <a:pPr defTabSz="685800">
                <a:defRPr/>
              </a:pPr>
              <a:r>
                <a:rPr lang="en-US" sz="850" u="sng" dirty="0">
                  <a:latin typeface="Arial"/>
                  <a:cs typeface="Arial"/>
                </a:rPr>
                <a:t>Class VII: </a:t>
              </a:r>
              <a:r>
                <a:rPr lang="en-US" sz="850" dirty="0">
                  <a:latin typeface="Arial"/>
                  <a:cs typeface="Arial"/>
                </a:rPr>
                <a:t>	4x BRICs, 5x ASIP, 4 Rescue Randy's, x1 Boom Cannon </a:t>
              </a:r>
            </a:p>
            <a:p>
              <a:pPr defTabSz="685800">
                <a:defRPr/>
              </a:pPr>
              <a:r>
                <a:rPr lang="en-US" sz="850" dirty="0">
                  <a:latin typeface="Arial"/>
                  <a:cs typeface="Arial"/>
                </a:rPr>
                <a:t>	1x LMTV, 1x 1-Ton Water Buffalo, GSA Van, 1x HMMWV</a:t>
              </a:r>
            </a:p>
            <a:p>
              <a:pPr defTabSz="685800">
                <a:defRPr/>
              </a:pPr>
              <a:r>
                <a:rPr lang="en-US" sz="850" u="sng" dirty="0">
                  <a:latin typeface="Arial"/>
                  <a:cs typeface="Arial"/>
                </a:rPr>
                <a:t>Class VIII</a:t>
              </a:r>
              <a:r>
                <a:rPr lang="en-US" sz="850" dirty="0">
                  <a:latin typeface="Arial"/>
                  <a:cs typeface="Arial"/>
                </a:rPr>
                <a:t>: 	4x Litters, 4x CLS bags, Heating Tent, Wet Bulb, 4x Foot Care Kit</a:t>
              </a:r>
            </a:p>
            <a:p>
              <a:pPr defTabSz="685800">
                <a:defRPr/>
              </a:pPr>
              <a:endParaRPr lang="en-US" sz="850" u="sng" dirty="0">
                <a:latin typeface="Arial"/>
                <a:cs typeface="Arial"/>
              </a:endParaRPr>
            </a:p>
            <a:p>
              <a:pPr defTabSz="685800">
                <a:defRPr/>
              </a:pPr>
              <a:endParaRPr lang="en-US" sz="850" u="sng" dirty="0">
                <a:latin typeface="Arial"/>
                <a:cs typeface="Arial"/>
              </a:endParaRPr>
            </a:p>
          </p:txBody>
        </p:sp>
        <p:cxnSp>
          <p:nvCxnSpPr>
            <p:cNvPr id="42" name="Straight Connector 41"/>
            <p:cNvCxnSpPr/>
            <p:nvPr/>
          </p:nvCxnSpPr>
          <p:spPr>
            <a:xfrm rot="16200000">
              <a:off x="10145541" y="2977444"/>
              <a:ext cx="32716" cy="705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aphicFrame>
        <p:nvGraphicFramePr>
          <p:cNvPr id="45" name="Table 44"/>
          <p:cNvGraphicFramePr>
            <a:graphicFrameLocks noGrp="1"/>
          </p:cNvGraphicFramePr>
          <p:nvPr>
            <p:extLst>
              <p:ext uri="{D42A27DB-BD31-4B8C-83A1-F6EECF244321}">
                <p14:modId xmlns:p14="http://schemas.microsoft.com/office/powerpoint/2010/main" val="1683145740"/>
              </p:ext>
            </p:extLst>
          </p:nvPr>
        </p:nvGraphicFramePr>
        <p:xfrm>
          <a:off x="81975" y="6032792"/>
          <a:ext cx="5889240" cy="245256"/>
        </p:xfrm>
        <a:graphic>
          <a:graphicData uri="http://schemas.openxmlformats.org/drawingml/2006/table">
            <a:tbl>
              <a:tblPr>
                <a:tableStyleId>{5C22544A-7EE6-4342-B048-85BDC9FD1C3A}</a:tableStyleId>
              </a:tblPr>
              <a:tblGrid>
                <a:gridCol w="1177848">
                  <a:extLst>
                    <a:ext uri="{9D8B030D-6E8A-4147-A177-3AD203B41FA5}">
                      <a16:colId xmlns:a16="http://schemas.microsoft.com/office/drawing/2014/main" val="20000"/>
                    </a:ext>
                  </a:extLst>
                </a:gridCol>
                <a:gridCol w="1177848">
                  <a:extLst>
                    <a:ext uri="{9D8B030D-6E8A-4147-A177-3AD203B41FA5}">
                      <a16:colId xmlns:a16="http://schemas.microsoft.com/office/drawing/2014/main" val="2797793345"/>
                    </a:ext>
                  </a:extLst>
                </a:gridCol>
                <a:gridCol w="1177848">
                  <a:extLst>
                    <a:ext uri="{9D8B030D-6E8A-4147-A177-3AD203B41FA5}">
                      <a16:colId xmlns:a16="http://schemas.microsoft.com/office/drawing/2014/main" val="553958476"/>
                    </a:ext>
                  </a:extLst>
                </a:gridCol>
                <a:gridCol w="1177848">
                  <a:extLst>
                    <a:ext uri="{9D8B030D-6E8A-4147-A177-3AD203B41FA5}">
                      <a16:colId xmlns:a16="http://schemas.microsoft.com/office/drawing/2014/main" val="3392395174"/>
                    </a:ext>
                  </a:extLst>
                </a:gridCol>
                <a:gridCol w="1177848">
                  <a:extLst>
                    <a:ext uri="{9D8B030D-6E8A-4147-A177-3AD203B41FA5}">
                      <a16:colId xmlns:a16="http://schemas.microsoft.com/office/drawing/2014/main" val="929427425"/>
                    </a:ext>
                  </a:extLst>
                </a:gridCol>
              </a:tblGrid>
              <a:tr h="245256">
                <a:tc>
                  <a:txBody>
                    <a:bodyPr/>
                    <a:lstStyle/>
                    <a:p>
                      <a:pPr algn="ctr" fontAlgn="ctr"/>
                      <a:r>
                        <a:rPr lang="en-US" sz="800" b="1" i="0" u="none" strike="noStrike" dirty="0">
                          <a:solidFill>
                            <a:schemeClr val="tx1"/>
                          </a:solidFill>
                          <a:effectLst/>
                          <a:latin typeface="Arial" panose="020B0604020202020204" pitchFamily="34" charset="0"/>
                          <a:cs typeface="Arial" panose="020B0604020202020204" pitchFamily="34" charset="0"/>
                        </a:rPr>
                        <a:t>P:</a:t>
                      </a:r>
                      <a:r>
                        <a:rPr lang="en-US" sz="800" b="1" i="0" u="none" strike="noStrike" baseline="0" dirty="0">
                          <a:solidFill>
                            <a:schemeClr val="tx1"/>
                          </a:solidFill>
                          <a:effectLst/>
                          <a:latin typeface="Arial" panose="020B0604020202020204" pitchFamily="34" charset="0"/>
                          <a:cs typeface="Arial" panose="020B0604020202020204" pitchFamily="34" charset="0"/>
                        </a:rPr>
                        <a:t> </a:t>
                      </a:r>
                      <a:r>
                        <a:rPr lang="en-US" sz="800" b="0" i="0" u="none" strike="noStrike" baseline="0" dirty="0">
                          <a:solidFill>
                            <a:schemeClr val="tx1"/>
                          </a:solidFill>
                          <a:effectLst/>
                          <a:latin typeface="Arial" panose="020B0604020202020204" pitchFamily="34" charset="0"/>
                          <a:cs typeface="Arial" panose="020B0604020202020204" pitchFamily="34" charset="0"/>
                        </a:rPr>
                        <a:t>Radio</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5765" marR="5765" marT="57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1" i="0" u="none" strike="noStrike" dirty="0">
                          <a:solidFill>
                            <a:schemeClr val="tx1"/>
                          </a:solidFill>
                          <a:effectLst/>
                          <a:latin typeface="Arial" panose="020B0604020202020204" pitchFamily="34" charset="0"/>
                          <a:cs typeface="Arial" panose="020B0604020202020204" pitchFamily="34" charset="0"/>
                        </a:rPr>
                        <a:t>A: </a:t>
                      </a:r>
                      <a:r>
                        <a:rPr lang="en-US" sz="800" b="0" i="0" u="none" strike="noStrike" dirty="0">
                          <a:solidFill>
                            <a:schemeClr val="tx1"/>
                          </a:solidFill>
                          <a:effectLst/>
                          <a:latin typeface="Arial" panose="020B0604020202020204" pitchFamily="34" charset="0"/>
                          <a:cs typeface="Arial" panose="020B0604020202020204" pitchFamily="34" charset="0"/>
                        </a:rPr>
                        <a:t>Cell Phones</a:t>
                      </a:r>
                    </a:p>
                  </a:txBody>
                  <a:tcPr marL="5765" marR="5765" marT="57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800" b="1" i="0" u="none" strike="noStrike" dirty="0">
                          <a:solidFill>
                            <a:schemeClr val="tx1"/>
                          </a:solidFill>
                          <a:effectLst/>
                          <a:latin typeface="Arial" panose="020B0604020202020204" pitchFamily="34" charset="0"/>
                          <a:cs typeface="Arial" panose="020B0604020202020204" pitchFamily="34" charset="0"/>
                        </a:rPr>
                        <a:t>C: </a:t>
                      </a:r>
                      <a:r>
                        <a:rPr lang="en-US" sz="800" b="0" i="0" u="none" strike="noStrike" dirty="0">
                          <a:solidFill>
                            <a:schemeClr val="tx1"/>
                          </a:solidFill>
                          <a:effectLst/>
                          <a:latin typeface="Arial" panose="020B0604020202020204" pitchFamily="34" charset="0"/>
                          <a:cs typeface="Arial" panose="020B0604020202020204" pitchFamily="34" charset="0"/>
                        </a:rPr>
                        <a:t>BRIC</a:t>
                      </a:r>
                      <a:r>
                        <a:rPr lang="en-US" sz="800" b="0" i="0" u="none" strike="noStrike" baseline="0" dirty="0">
                          <a:solidFill>
                            <a:schemeClr val="tx1"/>
                          </a:solidFill>
                          <a:effectLst/>
                          <a:latin typeface="Arial" panose="020B0604020202020204" pitchFamily="34" charset="0"/>
                          <a:cs typeface="Arial" panose="020B0604020202020204" pitchFamily="34" charset="0"/>
                        </a:rPr>
                        <a:t> </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5765" marR="5765" marT="57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1" i="0" u="none" strike="noStrike" dirty="0">
                          <a:solidFill>
                            <a:schemeClr val="tx1"/>
                          </a:solidFill>
                          <a:effectLst/>
                          <a:latin typeface="Arial" panose="020B0604020202020204" pitchFamily="34" charset="0"/>
                          <a:cs typeface="Arial" panose="020B0604020202020204" pitchFamily="34" charset="0"/>
                        </a:rPr>
                        <a:t>E: </a:t>
                      </a:r>
                      <a:r>
                        <a:rPr lang="en-US" sz="800" b="0" i="0" u="none" strike="noStrike" dirty="0">
                          <a:solidFill>
                            <a:schemeClr val="tx1"/>
                          </a:solidFill>
                          <a:effectLst/>
                          <a:latin typeface="Arial" panose="020B0604020202020204" pitchFamily="34" charset="0"/>
                          <a:cs typeface="Arial" panose="020B0604020202020204" pitchFamily="34" charset="0"/>
                        </a:rPr>
                        <a:t>Runner</a:t>
                      </a:r>
                      <a:endParaRPr lang="en-US" sz="800" b="1" i="0" u="none" strike="noStrike" dirty="0">
                        <a:solidFill>
                          <a:schemeClr val="tx1"/>
                        </a:solidFill>
                        <a:effectLst/>
                        <a:latin typeface="Arial" panose="020B0604020202020204" pitchFamily="34" charset="0"/>
                        <a:cs typeface="Arial" panose="020B0604020202020204" pitchFamily="34" charset="0"/>
                      </a:endParaRPr>
                    </a:p>
                  </a:txBody>
                  <a:tcPr marL="5765" marR="5765" marT="57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1" i="0" u="none" strike="noStrike" dirty="0">
                          <a:solidFill>
                            <a:schemeClr val="tx1"/>
                          </a:solidFill>
                          <a:effectLst/>
                          <a:latin typeface="Arial" panose="020B0604020202020204" pitchFamily="34" charset="0"/>
                          <a:cs typeface="Arial" panose="020B0604020202020204" pitchFamily="34" charset="0"/>
                        </a:rPr>
                        <a:t>EMS: </a:t>
                      </a:r>
                      <a:r>
                        <a:rPr lang="en-US" sz="800" b="0" i="0" u="none" strike="noStrike" dirty="0">
                          <a:solidFill>
                            <a:schemeClr val="tx1"/>
                          </a:solidFill>
                          <a:effectLst/>
                          <a:latin typeface="Arial" panose="020B0604020202020204" pitchFamily="34" charset="0"/>
                          <a:cs typeface="Arial" panose="020B0604020202020204" pitchFamily="34" charset="0"/>
                        </a:rPr>
                        <a:t>751-91111</a:t>
                      </a:r>
                      <a:endParaRPr lang="en-US" sz="800" b="1" i="0" u="none" strike="noStrike" dirty="0">
                        <a:solidFill>
                          <a:schemeClr val="tx1"/>
                        </a:solidFill>
                        <a:effectLst/>
                        <a:latin typeface="Arial" panose="020B0604020202020204" pitchFamily="34" charset="0"/>
                        <a:cs typeface="Arial" panose="020B0604020202020204" pitchFamily="34" charset="0"/>
                      </a:endParaRPr>
                    </a:p>
                  </a:txBody>
                  <a:tcPr marL="5765" marR="5765" marT="57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7" name="TextBox 66"/>
          <p:cNvSpPr txBox="1"/>
          <p:nvPr/>
        </p:nvSpPr>
        <p:spPr>
          <a:xfrm>
            <a:off x="8885436" y="4023690"/>
            <a:ext cx="3081588" cy="2284120"/>
          </a:xfrm>
          <a:prstGeom prst="rect">
            <a:avLst/>
          </a:prstGeom>
          <a:solidFill>
            <a:schemeClr val="bg1"/>
          </a:solidFill>
          <a:ln w="19050">
            <a:solidFill>
              <a:schemeClr val="tx1"/>
            </a:solidFill>
          </a:ln>
        </p:spPr>
        <p:txBody>
          <a:bodyPr wrap="square" lIns="91440" tIns="45720" rIns="91440" bIns="45720" numCol="2" rtlCol="0" anchor="t">
            <a:noAutofit/>
          </a:bodyPr>
          <a:lstStyle/>
          <a:p>
            <a:pPr defTabSz="685800">
              <a:defRPr/>
            </a:pPr>
            <a:r>
              <a:rPr lang="en-US" sz="1000" b="1" u="sng" dirty="0">
                <a:latin typeface="Arial"/>
                <a:cs typeface="Arial"/>
              </a:rPr>
              <a:t>Timeline:</a:t>
            </a:r>
          </a:p>
          <a:p>
            <a:r>
              <a:rPr lang="en-US" sz="600" b="1" u="sng" dirty="0">
                <a:latin typeface="Arial" pitchFamily="34" charset="0"/>
                <a:cs typeface="Arial" pitchFamily="34" charset="0"/>
              </a:rPr>
              <a:t>DAY 1:</a:t>
            </a:r>
          </a:p>
          <a:p>
            <a:pPr>
              <a:defRPr/>
            </a:pPr>
            <a:r>
              <a:rPr lang="en-US" sz="600" dirty="0">
                <a:latin typeface="Arial" pitchFamily="34" charset="0"/>
                <a:cs typeface="Arial" pitchFamily="34" charset="0"/>
              </a:rPr>
              <a:t>0430: Wake Up/Hygiene</a:t>
            </a:r>
          </a:p>
          <a:p>
            <a:pPr>
              <a:defRPr/>
            </a:pPr>
            <a:r>
              <a:rPr lang="en-US" sz="600" dirty="0">
                <a:latin typeface="Arial" pitchFamily="34" charset="0"/>
                <a:cs typeface="Arial" pitchFamily="34" charset="0"/>
              </a:rPr>
              <a:t>0645: Bus movement to TA</a:t>
            </a:r>
          </a:p>
          <a:p>
            <a:pPr>
              <a:defRPr/>
            </a:pPr>
            <a:r>
              <a:rPr lang="en-US" sz="600" dirty="0">
                <a:latin typeface="Arial" pitchFamily="34" charset="0"/>
                <a:cs typeface="Arial" pitchFamily="34" charset="0"/>
              </a:rPr>
              <a:t>0830-0900: Breakfast</a:t>
            </a:r>
          </a:p>
          <a:p>
            <a:pPr>
              <a:defRPr/>
            </a:pPr>
            <a:r>
              <a:rPr lang="en-US" sz="600" dirty="0">
                <a:latin typeface="Arial" pitchFamily="34" charset="0"/>
                <a:cs typeface="Arial" pitchFamily="34" charset="0"/>
              </a:rPr>
              <a:t>0900-1300: Patrol Base Ops/ Hammer Refresher(Chow @ 1200, while conducting security)</a:t>
            </a:r>
          </a:p>
          <a:p>
            <a:pPr>
              <a:defRPr/>
            </a:pPr>
            <a:r>
              <a:rPr lang="en-US" sz="600" dirty="0">
                <a:latin typeface="Arial" pitchFamily="34" charset="0"/>
                <a:cs typeface="Arial" pitchFamily="34" charset="0"/>
              </a:rPr>
              <a:t>1300-1800: STX Lanes (AICS following iterations)</a:t>
            </a:r>
          </a:p>
          <a:p>
            <a:pPr>
              <a:defRPr/>
            </a:pPr>
            <a:r>
              <a:rPr lang="en-US" sz="600" dirty="0">
                <a:latin typeface="Arial" pitchFamily="34" charset="0"/>
                <a:cs typeface="Arial" pitchFamily="34" charset="0"/>
              </a:rPr>
              <a:t>1800-1900: Dinner</a:t>
            </a:r>
          </a:p>
          <a:p>
            <a:pPr>
              <a:defRPr/>
            </a:pPr>
            <a:r>
              <a:rPr lang="en-US" sz="600" dirty="0">
                <a:latin typeface="Arial" pitchFamily="34" charset="0"/>
                <a:cs typeface="Arial" pitchFamily="34" charset="0"/>
              </a:rPr>
              <a:t>1900-2000: PB Ops</a:t>
            </a:r>
          </a:p>
          <a:p>
            <a:pPr>
              <a:defRPr/>
            </a:pPr>
            <a:r>
              <a:rPr lang="en-US" sz="600" dirty="0">
                <a:latin typeface="Arial" pitchFamily="34" charset="0"/>
                <a:cs typeface="Arial" pitchFamily="34" charset="0"/>
              </a:rPr>
              <a:t>2000-2200: NVG Lanes</a:t>
            </a:r>
          </a:p>
          <a:p>
            <a:pPr>
              <a:defRPr/>
            </a:pPr>
            <a:r>
              <a:rPr lang="en-US" sz="600" dirty="0">
                <a:latin typeface="Arial" pitchFamily="34" charset="0"/>
                <a:cs typeface="Arial" pitchFamily="34" charset="0"/>
              </a:rPr>
              <a:t>2200-0600: PB Ops/Rest Plan (Probing ops until 0030)</a:t>
            </a:r>
          </a:p>
          <a:p>
            <a:pPr>
              <a:defRPr/>
            </a:pPr>
            <a:r>
              <a:rPr lang="en-US" sz="600" b="1" dirty="0">
                <a:latin typeface="Arial" pitchFamily="34" charset="0"/>
                <a:cs typeface="Arial" pitchFamily="34" charset="0"/>
              </a:rPr>
              <a:t>DAY 2:</a:t>
            </a:r>
          </a:p>
          <a:p>
            <a:pPr>
              <a:defRPr/>
            </a:pPr>
            <a:r>
              <a:rPr lang="en-US" sz="600" dirty="0">
                <a:latin typeface="Arial" pitchFamily="34" charset="0"/>
                <a:cs typeface="Arial" pitchFamily="34" charset="0"/>
              </a:rPr>
              <a:t>0430-0600: Wake Up/Hygiene/Stand-to</a:t>
            </a:r>
          </a:p>
          <a:p>
            <a:pPr>
              <a:defRPr/>
            </a:pPr>
            <a:r>
              <a:rPr lang="en-US" sz="600" dirty="0">
                <a:latin typeface="Arial" pitchFamily="34" charset="0"/>
                <a:cs typeface="Arial" pitchFamily="34" charset="0"/>
              </a:rPr>
              <a:t>0600-0700: Breakfast</a:t>
            </a:r>
          </a:p>
          <a:p>
            <a:pPr>
              <a:defRPr/>
            </a:pPr>
            <a:r>
              <a:rPr lang="en-US" sz="600" dirty="0">
                <a:latin typeface="Arial" pitchFamily="34" charset="0"/>
                <a:cs typeface="Arial" pitchFamily="34" charset="0"/>
              </a:rPr>
              <a:t>0700-0800: FM to St. Lo</a:t>
            </a:r>
            <a:br>
              <a:rPr lang="en-US" sz="600" dirty="0">
                <a:latin typeface="Arial" pitchFamily="34" charset="0"/>
                <a:cs typeface="Arial" pitchFamily="34" charset="0"/>
              </a:rPr>
            </a:br>
            <a:r>
              <a:rPr lang="en-US" sz="600" dirty="0">
                <a:latin typeface="Arial" pitchFamily="34" charset="0"/>
                <a:cs typeface="Arial" pitchFamily="34" charset="0"/>
              </a:rPr>
              <a:t>0800-1130: Land Nav Refresher</a:t>
            </a:r>
          </a:p>
          <a:p>
            <a:pPr>
              <a:defRPr/>
            </a:pPr>
            <a:r>
              <a:rPr lang="en-US" sz="600" dirty="0">
                <a:latin typeface="Arial" pitchFamily="34" charset="0"/>
                <a:cs typeface="Arial" pitchFamily="34" charset="0"/>
              </a:rPr>
              <a:t>1130-1230: Lunch MRE</a:t>
            </a:r>
          </a:p>
          <a:p>
            <a:pPr>
              <a:defRPr/>
            </a:pPr>
            <a:r>
              <a:rPr lang="en-US" sz="600" dirty="0">
                <a:latin typeface="Arial" pitchFamily="34" charset="0"/>
                <a:cs typeface="Arial" pitchFamily="34" charset="0"/>
              </a:rPr>
              <a:t>1230-1630: Day Land Nav</a:t>
            </a:r>
          </a:p>
          <a:p>
            <a:pPr>
              <a:defRPr/>
            </a:pPr>
            <a:r>
              <a:rPr lang="en-US" sz="600" dirty="0">
                <a:latin typeface="Arial" pitchFamily="34" charset="0"/>
                <a:cs typeface="Arial" pitchFamily="34" charset="0"/>
              </a:rPr>
              <a:t>1715-1800: Dinner Hot A’s</a:t>
            </a:r>
          </a:p>
          <a:p>
            <a:pPr>
              <a:defRPr/>
            </a:pPr>
            <a:r>
              <a:rPr lang="en-US" sz="600" dirty="0">
                <a:latin typeface="Arial" pitchFamily="34" charset="0"/>
                <a:cs typeface="Arial" pitchFamily="34" charset="0"/>
              </a:rPr>
              <a:t>1800-1900: Land Nav Retrain / Day into Night</a:t>
            </a:r>
          </a:p>
          <a:p>
            <a:pPr>
              <a:defRPr/>
            </a:pPr>
            <a:r>
              <a:rPr lang="en-US" sz="600" dirty="0">
                <a:latin typeface="Arial" pitchFamily="34" charset="0"/>
                <a:cs typeface="Arial" pitchFamily="34" charset="0"/>
              </a:rPr>
              <a:t>1900-2100: Night Land Nav</a:t>
            </a:r>
          </a:p>
          <a:p>
            <a:pPr>
              <a:defRPr/>
            </a:pPr>
            <a:r>
              <a:rPr lang="en-US" sz="600" dirty="0">
                <a:latin typeface="Arial" pitchFamily="34" charset="0"/>
                <a:cs typeface="Arial" pitchFamily="34" charset="0"/>
              </a:rPr>
              <a:t>2100-2115: PCC&amp; PCI / Stage for FM to TA</a:t>
            </a:r>
          </a:p>
          <a:p>
            <a:pPr>
              <a:defRPr/>
            </a:pPr>
            <a:r>
              <a:rPr lang="en-US" sz="600" dirty="0">
                <a:latin typeface="Arial" pitchFamily="34" charset="0"/>
                <a:cs typeface="Arial" pitchFamily="34" charset="0"/>
              </a:rPr>
              <a:t>2115-2300: FM to TA 12A</a:t>
            </a:r>
          </a:p>
          <a:p>
            <a:pPr>
              <a:defRPr/>
            </a:pPr>
            <a:r>
              <a:rPr lang="en-US" sz="600" dirty="0">
                <a:latin typeface="Arial" pitchFamily="34" charset="0"/>
                <a:cs typeface="Arial" pitchFamily="34" charset="0"/>
              </a:rPr>
              <a:t>2330-0430: Rest Plan</a:t>
            </a:r>
          </a:p>
          <a:p>
            <a:pPr>
              <a:defRPr/>
            </a:pPr>
            <a:r>
              <a:rPr lang="en-US" sz="600" b="1" dirty="0">
                <a:latin typeface="Arial" pitchFamily="34" charset="0"/>
                <a:cs typeface="Arial" pitchFamily="34" charset="0"/>
              </a:rPr>
              <a:t>DAY 3: </a:t>
            </a:r>
          </a:p>
          <a:p>
            <a:pPr>
              <a:defRPr/>
            </a:pPr>
            <a:r>
              <a:rPr lang="en-US" sz="600" dirty="0">
                <a:latin typeface="Arial" pitchFamily="34" charset="0"/>
                <a:cs typeface="Arial" pitchFamily="34" charset="0"/>
              </a:rPr>
              <a:t>0330: Wake Up/Hygiene/ Fill HFP</a:t>
            </a:r>
          </a:p>
          <a:p>
            <a:pPr>
              <a:defRPr/>
            </a:pPr>
            <a:r>
              <a:rPr lang="en-US" sz="600" dirty="0">
                <a:latin typeface="Arial" pitchFamily="34" charset="0"/>
                <a:cs typeface="Arial" pitchFamily="34" charset="0"/>
              </a:rPr>
              <a:t>0345-0400: Accountability/ PCC &amp; PCI</a:t>
            </a:r>
          </a:p>
          <a:p>
            <a:pPr>
              <a:defRPr/>
            </a:pPr>
            <a:r>
              <a:rPr lang="en-US" sz="600" dirty="0">
                <a:latin typeface="Arial" pitchFamily="34" charset="0"/>
                <a:cs typeface="Arial" pitchFamily="34" charset="0"/>
              </a:rPr>
              <a:t>0400-0430:MORE Meal/PD/HSD</a:t>
            </a:r>
          </a:p>
          <a:p>
            <a:pPr>
              <a:defRPr/>
            </a:pPr>
            <a:r>
              <a:rPr lang="en-US" sz="600" dirty="0">
                <a:latin typeface="Arial" pitchFamily="34" charset="0"/>
                <a:cs typeface="Arial" pitchFamily="34" charset="0"/>
              </a:rPr>
              <a:t>0445-0500: Stage FOOM 4, 1, 2, 3</a:t>
            </a:r>
          </a:p>
          <a:p>
            <a:pPr>
              <a:defRPr/>
            </a:pPr>
            <a:r>
              <a:rPr lang="en-US" sz="600" dirty="0">
                <a:latin typeface="Arial" pitchFamily="34" charset="0"/>
                <a:cs typeface="Arial" pitchFamily="34" charset="0"/>
              </a:rPr>
              <a:t>0500-0700: FM3</a:t>
            </a:r>
          </a:p>
          <a:p>
            <a:pPr>
              <a:defRPr/>
            </a:pPr>
            <a:r>
              <a:rPr lang="en-US" sz="600" dirty="0">
                <a:latin typeface="Arial" pitchFamily="34" charset="0"/>
                <a:cs typeface="Arial" pitchFamily="34" charset="0"/>
              </a:rPr>
              <a:t>0700-0715: Foot Checks/l/AICS </a:t>
            </a:r>
            <a:endParaRPr lang="en-US" sz="600" b="1" dirty="0">
              <a:latin typeface="Arial" pitchFamily="34" charset="0"/>
              <a:cs typeface="Arial" pitchFamily="34" charset="0"/>
            </a:endParaRPr>
          </a:p>
          <a:p>
            <a:pPr>
              <a:defRPr/>
            </a:pPr>
            <a:r>
              <a:rPr lang="en-US" sz="600" dirty="0">
                <a:latin typeface="Arial" pitchFamily="34" charset="0"/>
                <a:cs typeface="Arial" pitchFamily="34" charset="0"/>
              </a:rPr>
              <a:t>0715-800: Breakfast</a:t>
            </a:r>
          </a:p>
          <a:p>
            <a:pPr>
              <a:defRPr/>
            </a:pPr>
            <a:r>
              <a:rPr lang="en-US" sz="600" dirty="0">
                <a:latin typeface="Arial" pitchFamily="34" charset="0"/>
                <a:cs typeface="Arial" pitchFamily="34" charset="0"/>
              </a:rPr>
              <a:t>0800-UTC: Recovery Ops</a:t>
            </a:r>
          </a:p>
          <a:p>
            <a:pPr defTabSz="685800">
              <a:defRPr/>
            </a:pPr>
            <a:endParaRPr lang="en-US" sz="800" b="1" u="sng" dirty="0">
              <a:latin typeface="Arial"/>
              <a:cs typeface="Arial"/>
            </a:endParaRPr>
          </a:p>
        </p:txBody>
      </p:sp>
      <p:sp>
        <p:nvSpPr>
          <p:cNvPr id="8" name="Rectangle 1"/>
          <p:cNvSpPr>
            <a:spLocks noChangeArrowheads="1"/>
          </p:cNvSpPr>
          <p:nvPr/>
        </p:nvSpPr>
        <p:spPr bwMode="auto">
          <a:xfrm flipV="1">
            <a:off x="1417407" y="6054994"/>
            <a:ext cx="109229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3" name="Table 42"/>
          <p:cNvGraphicFramePr>
            <a:graphicFrameLocks noGrp="1"/>
          </p:cNvGraphicFramePr>
          <p:nvPr>
            <p:extLst>
              <p:ext uri="{D42A27DB-BD31-4B8C-83A1-F6EECF244321}">
                <p14:modId xmlns:p14="http://schemas.microsoft.com/office/powerpoint/2010/main" val="115574586"/>
              </p:ext>
            </p:extLst>
          </p:nvPr>
        </p:nvGraphicFramePr>
        <p:xfrm>
          <a:off x="1837120" y="6368881"/>
          <a:ext cx="8432800" cy="381000"/>
        </p:xfrm>
        <a:graphic>
          <a:graphicData uri="http://schemas.openxmlformats.org/drawingml/2006/table">
            <a:tbl>
              <a:tblPr/>
              <a:tblGrid>
                <a:gridCol w="1054100">
                  <a:extLst>
                    <a:ext uri="{9D8B030D-6E8A-4147-A177-3AD203B41FA5}">
                      <a16:colId xmlns:a16="http://schemas.microsoft.com/office/drawing/2014/main" val="4029426533"/>
                    </a:ext>
                  </a:extLst>
                </a:gridCol>
                <a:gridCol w="1054100">
                  <a:extLst>
                    <a:ext uri="{9D8B030D-6E8A-4147-A177-3AD203B41FA5}">
                      <a16:colId xmlns:a16="http://schemas.microsoft.com/office/drawing/2014/main" val="999451783"/>
                    </a:ext>
                  </a:extLst>
                </a:gridCol>
                <a:gridCol w="1054100">
                  <a:extLst>
                    <a:ext uri="{9D8B030D-6E8A-4147-A177-3AD203B41FA5}">
                      <a16:colId xmlns:a16="http://schemas.microsoft.com/office/drawing/2014/main" val="2374257157"/>
                    </a:ext>
                  </a:extLst>
                </a:gridCol>
                <a:gridCol w="1054100">
                  <a:extLst>
                    <a:ext uri="{9D8B030D-6E8A-4147-A177-3AD203B41FA5}">
                      <a16:colId xmlns:a16="http://schemas.microsoft.com/office/drawing/2014/main" val="4213103315"/>
                    </a:ext>
                  </a:extLst>
                </a:gridCol>
                <a:gridCol w="1054100">
                  <a:extLst>
                    <a:ext uri="{9D8B030D-6E8A-4147-A177-3AD203B41FA5}">
                      <a16:colId xmlns:a16="http://schemas.microsoft.com/office/drawing/2014/main" val="1621096851"/>
                    </a:ext>
                  </a:extLst>
                </a:gridCol>
                <a:gridCol w="1054100">
                  <a:extLst>
                    <a:ext uri="{9D8B030D-6E8A-4147-A177-3AD203B41FA5}">
                      <a16:colId xmlns:a16="http://schemas.microsoft.com/office/drawing/2014/main" val="1185204745"/>
                    </a:ext>
                  </a:extLst>
                </a:gridCol>
                <a:gridCol w="1054100">
                  <a:extLst>
                    <a:ext uri="{9D8B030D-6E8A-4147-A177-3AD203B41FA5}">
                      <a16:colId xmlns:a16="http://schemas.microsoft.com/office/drawing/2014/main" val="3177130108"/>
                    </a:ext>
                  </a:extLst>
                </a:gridCol>
                <a:gridCol w="1054100">
                  <a:extLst>
                    <a:ext uri="{9D8B030D-6E8A-4147-A177-3AD203B41FA5}">
                      <a16:colId xmlns:a16="http://schemas.microsoft.com/office/drawing/2014/main" val="2863459112"/>
                    </a:ext>
                  </a:extLst>
                </a:gridCol>
              </a:tblGrid>
              <a:tr h="190500">
                <a:tc>
                  <a:txBody>
                    <a:bodyPr/>
                    <a:lstStyle/>
                    <a:p>
                      <a:pPr algn="ctr" fontAlgn="b"/>
                      <a:r>
                        <a:rPr lang="en-US" sz="900" b="1" i="0" u="none" strike="noStrike" dirty="0">
                          <a:solidFill>
                            <a:srgbClr val="FFFFFF"/>
                          </a:solidFill>
                          <a:effectLst/>
                          <a:latin typeface="Arial" panose="020B0604020202020204" pitchFamily="34" charset="0"/>
                        </a:rPr>
                        <a:t>PLAN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900" b="1" i="0" u="none" strike="noStrike" dirty="0">
                          <a:solidFill>
                            <a:srgbClr val="FFFFFF"/>
                          </a:solidFill>
                          <a:effectLst/>
                          <a:latin typeface="Arial" panose="020B0604020202020204" pitchFamily="34" charset="0"/>
                        </a:rPr>
                        <a:t>CERT LEADERS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900" b="1" i="0" u="none" strike="noStrike" dirty="0">
                          <a:solidFill>
                            <a:srgbClr val="FFFFFF"/>
                          </a:solidFill>
                          <a:effectLst/>
                          <a:latin typeface="Arial" panose="020B0604020202020204" pitchFamily="34" charset="0"/>
                        </a:rPr>
                        <a:t>RECON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900" b="1" i="0" u="none" strike="noStrike" dirty="0">
                          <a:solidFill>
                            <a:srgbClr val="FFFFFF"/>
                          </a:solidFill>
                          <a:effectLst/>
                          <a:latin typeface="Arial" panose="020B0604020202020204" pitchFamily="34" charset="0"/>
                        </a:rPr>
                        <a:t>OPORD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900" b="1" i="0" u="none" strike="noStrike" dirty="0">
                          <a:solidFill>
                            <a:srgbClr val="FFFFFF"/>
                          </a:solidFill>
                          <a:effectLst/>
                          <a:latin typeface="Arial" panose="020B0604020202020204" pitchFamily="34" charset="0"/>
                        </a:rPr>
                        <a:t>REHEARSE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900" b="1" i="0" u="none" strike="noStrike" dirty="0">
                          <a:solidFill>
                            <a:srgbClr val="FFFFFF"/>
                          </a:solidFill>
                          <a:effectLst/>
                          <a:latin typeface="Arial" panose="020B0604020202020204" pitchFamily="34" charset="0"/>
                        </a:rPr>
                        <a:t>EXECUTE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900" b="1" i="0" u="none" strike="noStrike" dirty="0">
                          <a:solidFill>
                            <a:srgbClr val="FFFFFF"/>
                          </a:solidFill>
                          <a:effectLst/>
                          <a:latin typeface="Arial" panose="020B0604020202020204" pitchFamily="34" charset="0"/>
                        </a:rPr>
                        <a:t>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900" b="1" i="0" u="none" strike="noStrike" dirty="0">
                          <a:solidFill>
                            <a:srgbClr val="FFFFFF"/>
                          </a:solidFill>
                          <a:effectLst/>
                          <a:latin typeface="Arial" panose="020B0604020202020204" pitchFamily="34" charset="0"/>
                        </a:rPr>
                        <a:t>RETRAIN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421655717"/>
                  </a:ext>
                </a:extLst>
              </a:tr>
              <a:tr h="190500">
                <a:tc>
                  <a:txBody>
                    <a:bodyPr/>
                    <a:lstStyle/>
                    <a:p>
                      <a:pPr algn="ctr" fontAlgn="b"/>
                      <a:r>
                        <a:rPr lang="en-US" sz="900" b="1" i="0" u="none" strike="noStrike" dirty="0">
                          <a:solidFill>
                            <a:srgbClr val="000000"/>
                          </a:solidFill>
                          <a:effectLst/>
                          <a:latin typeface="Arial" panose="020B0604020202020204" pitchFamily="34" charset="0"/>
                        </a:rPr>
                        <a:t>01DEC22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1" i="0" u="none" strike="noStrike" dirty="0">
                          <a:solidFill>
                            <a:srgbClr val="000000"/>
                          </a:solidFill>
                          <a:effectLst/>
                          <a:latin typeface="Arial" panose="020B0604020202020204" pitchFamily="34" charset="0"/>
                        </a:rPr>
                        <a:t>17DEC22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1" i="0" u="none" strike="noStrike" dirty="0">
                          <a:solidFill>
                            <a:srgbClr val="000000"/>
                          </a:solidFill>
                          <a:effectLst/>
                          <a:latin typeface="Arial" panose="020B0604020202020204" pitchFamily="34" charset="0"/>
                        </a:rPr>
                        <a:t>05JAN23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1" i="0" u="none" strike="noStrike" dirty="0">
                          <a:solidFill>
                            <a:srgbClr val="000000"/>
                          </a:solidFill>
                          <a:effectLst/>
                          <a:latin typeface="Arial" panose="020B0604020202020204" pitchFamily="34" charset="0"/>
                        </a:rPr>
                        <a:t>14DEC22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effectLst/>
                          <a:latin typeface="Arial" panose="020B0604020202020204" pitchFamily="34" charset="0"/>
                        </a:rPr>
                        <a:t>08JAN23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effectLst/>
                          <a:latin typeface="Arial" panose="020B0604020202020204" pitchFamily="34" charset="0"/>
                        </a:rPr>
                        <a:t>09JAN23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effectLst/>
                          <a:latin typeface="Arial" panose="020B0604020202020204" pitchFamily="34" charset="0"/>
                        </a:rPr>
                        <a:t>11JAN23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effectLst/>
                          <a:latin typeface="Arial" panose="020B0604020202020204" pitchFamily="34" charset="0"/>
                        </a:rPr>
                        <a:t>11JAN23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729549574"/>
                  </a:ext>
                </a:extLst>
              </a:tr>
            </a:tbl>
          </a:graphicData>
        </a:graphic>
      </p:graphicFrame>
      <p:pic>
        <p:nvPicPr>
          <p:cNvPr id="4" name="Picture 3" descr="A map of a city&#10;&#10;Description automatically generated with medium confidence">
            <a:extLst>
              <a:ext uri="{FF2B5EF4-FFF2-40B4-BE49-F238E27FC236}">
                <a16:creationId xmlns:a16="http://schemas.microsoft.com/office/drawing/2014/main" id="{27B742A4-53D0-D605-56EA-37439BF2EF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520" y="811525"/>
            <a:ext cx="5973608" cy="3212165"/>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7C9DA1C7-5FFE-BC9C-5F2A-1FC1440750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6624" y="956213"/>
            <a:ext cx="1042421" cy="484537"/>
          </a:xfrm>
          <a:prstGeom prst="rect">
            <a:avLst/>
          </a:prstGeom>
        </p:spPr>
      </p:pic>
      <p:cxnSp>
        <p:nvCxnSpPr>
          <p:cNvPr id="24" name="Straight Connector 23">
            <a:extLst>
              <a:ext uri="{FF2B5EF4-FFF2-40B4-BE49-F238E27FC236}">
                <a16:creationId xmlns:a16="http://schemas.microsoft.com/office/drawing/2014/main" id="{E2CD090C-70C3-9487-8554-647B3B620DFE}"/>
              </a:ext>
            </a:extLst>
          </p:cNvPr>
          <p:cNvCxnSpPr>
            <a:cxnSpLocks/>
          </p:cNvCxnSpPr>
          <p:nvPr/>
        </p:nvCxnSpPr>
        <p:spPr>
          <a:xfrm flipH="1">
            <a:off x="11115675" y="1358020"/>
            <a:ext cx="18305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A473D6DB-22D2-2FD4-3206-0C83CD32F6E5}"/>
              </a:ext>
            </a:extLst>
          </p:cNvPr>
          <p:cNvCxnSpPr>
            <a:cxnSpLocks/>
          </p:cNvCxnSpPr>
          <p:nvPr/>
        </p:nvCxnSpPr>
        <p:spPr>
          <a:xfrm flipV="1">
            <a:off x="11066624" y="1358020"/>
            <a:ext cx="49051" cy="769544"/>
          </a:xfrm>
          <a:prstGeom prst="line">
            <a:avLst/>
          </a:prstGeom>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48146AE9-D107-3BF1-2DB8-3BE44DBFAFD7}"/>
              </a:ext>
            </a:extLst>
          </p:cNvPr>
          <p:cNvCxnSpPr>
            <a:cxnSpLocks/>
          </p:cNvCxnSpPr>
          <p:nvPr/>
        </p:nvCxnSpPr>
        <p:spPr>
          <a:xfrm>
            <a:off x="10045700" y="2075642"/>
            <a:ext cx="1020924" cy="25962"/>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Straight Connector 33">
            <a:extLst>
              <a:ext uri="{FF2B5EF4-FFF2-40B4-BE49-F238E27FC236}">
                <a16:creationId xmlns:a16="http://schemas.microsoft.com/office/drawing/2014/main" id="{25C0FA6A-975D-11F1-998B-904B014AEC89}"/>
              </a:ext>
            </a:extLst>
          </p:cNvPr>
          <p:cNvCxnSpPr>
            <a:cxnSpLocks/>
          </p:cNvCxnSpPr>
          <p:nvPr/>
        </p:nvCxnSpPr>
        <p:spPr>
          <a:xfrm flipH="1">
            <a:off x="9167813" y="2075642"/>
            <a:ext cx="877887" cy="51922"/>
          </a:xfrm>
          <a:prstGeom prst="line">
            <a:avLst/>
          </a:prstGeom>
        </p:spPr>
        <p:style>
          <a:lnRef idx="3">
            <a:schemeClr val="accent2"/>
          </a:lnRef>
          <a:fillRef idx="0">
            <a:schemeClr val="accent2"/>
          </a:fillRef>
          <a:effectRef idx="2">
            <a:schemeClr val="accent2"/>
          </a:effectRef>
          <a:fontRef idx="minor">
            <a:schemeClr val="tx1"/>
          </a:fontRef>
        </p:style>
      </p:cxnSp>
      <p:cxnSp>
        <p:nvCxnSpPr>
          <p:cNvPr id="39" name="Straight Connector 38">
            <a:extLst>
              <a:ext uri="{FF2B5EF4-FFF2-40B4-BE49-F238E27FC236}">
                <a16:creationId xmlns:a16="http://schemas.microsoft.com/office/drawing/2014/main" id="{20CAE31F-EB78-8912-4177-291C7092EF93}"/>
              </a:ext>
            </a:extLst>
          </p:cNvPr>
          <p:cNvCxnSpPr>
            <a:cxnSpLocks/>
          </p:cNvCxnSpPr>
          <p:nvPr/>
        </p:nvCxnSpPr>
        <p:spPr>
          <a:xfrm flipV="1">
            <a:off x="7850981" y="2132138"/>
            <a:ext cx="1316832" cy="822355"/>
          </a:xfrm>
          <a:prstGeom prst="line">
            <a:avLst/>
          </a:prstGeom>
        </p:spPr>
        <p:style>
          <a:lnRef idx="3">
            <a:schemeClr val="accent2"/>
          </a:lnRef>
          <a:fillRef idx="0">
            <a:schemeClr val="accent2"/>
          </a:fillRef>
          <a:effectRef idx="2">
            <a:schemeClr val="accent2"/>
          </a:effectRef>
          <a:fontRef idx="minor">
            <a:schemeClr val="tx1"/>
          </a:fontRef>
        </p:style>
      </p:cxnSp>
      <p:cxnSp>
        <p:nvCxnSpPr>
          <p:cNvPr id="44" name="Straight Connector 43">
            <a:extLst>
              <a:ext uri="{FF2B5EF4-FFF2-40B4-BE49-F238E27FC236}">
                <a16:creationId xmlns:a16="http://schemas.microsoft.com/office/drawing/2014/main" id="{FE109439-39F8-F2FE-28F9-E6179A53A2E1}"/>
              </a:ext>
            </a:extLst>
          </p:cNvPr>
          <p:cNvCxnSpPr>
            <a:cxnSpLocks/>
          </p:cNvCxnSpPr>
          <p:nvPr/>
        </p:nvCxnSpPr>
        <p:spPr>
          <a:xfrm flipH="1">
            <a:off x="7289006" y="2954493"/>
            <a:ext cx="561975" cy="378901"/>
          </a:xfrm>
          <a:prstGeom prst="line">
            <a:avLst/>
          </a:prstGeom>
        </p:spPr>
        <p:style>
          <a:lnRef idx="3">
            <a:schemeClr val="accent2"/>
          </a:lnRef>
          <a:fillRef idx="0">
            <a:schemeClr val="accent2"/>
          </a:fillRef>
          <a:effectRef idx="2">
            <a:schemeClr val="accent2"/>
          </a:effectRef>
          <a:fontRef idx="minor">
            <a:schemeClr val="tx1"/>
          </a:fontRef>
        </p:style>
      </p:cxnSp>
      <p:cxnSp>
        <p:nvCxnSpPr>
          <p:cNvPr id="48" name="Straight Connector 47">
            <a:extLst>
              <a:ext uri="{FF2B5EF4-FFF2-40B4-BE49-F238E27FC236}">
                <a16:creationId xmlns:a16="http://schemas.microsoft.com/office/drawing/2014/main" id="{6237C3FA-00A3-8140-1647-D12CD70E4D29}"/>
              </a:ext>
            </a:extLst>
          </p:cNvPr>
          <p:cNvCxnSpPr>
            <a:cxnSpLocks/>
          </p:cNvCxnSpPr>
          <p:nvPr/>
        </p:nvCxnSpPr>
        <p:spPr>
          <a:xfrm flipV="1">
            <a:off x="6829425" y="3333394"/>
            <a:ext cx="459581" cy="157519"/>
          </a:xfrm>
          <a:prstGeom prst="line">
            <a:avLst/>
          </a:prstGeom>
        </p:spPr>
        <p:style>
          <a:lnRef idx="3">
            <a:schemeClr val="accent2"/>
          </a:lnRef>
          <a:fillRef idx="0">
            <a:schemeClr val="accent2"/>
          </a:fillRef>
          <a:effectRef idx="2">
            <a:schemeClr val="accent2"/>
          </a:effectRef>
          <a:fontRef idx="minor">
            <a:schemeClr val="tx1"/>
          </a:fontRef>
        </p:style>
      </p:cxnSp>
      <p:cxnSp>
        <p:nvCxnSpPr>
          <p:cNvPr id="51" name="Straight Connector 50">
            <a:extLst>
              <a:ext uri="{FF2B5EF4-FFF2-40B4-BE49-F238E27FC236}">
                <a16:creationId xmlns:a16="http://schemas.microsoft.com/office/drawing/2014/main" id="{15392F1A-28E3-008F-39A6-FCD53DD3A798}"/>
              </a:ext>
            </a:extLst>
          </p:cNvPr>
          <p:cNvCxnSpPr>
            <a:cxnSpLocks/>
          </p:cNvCxnSpPr>
          <p:nvPr/>
        </p:nvCxnSpPr>
        <p:spPr>
          <a:xfrm>
            <a:off x="6829425" y="3490913"/>
            <a:ext cx="364331" cy="33694"/>
          </a:xfrm>
          <a:prstGeom prst="line">
            <a:avLst/>
          </a:prstGeom>
        </p:spPr>
        <p:style>
          <a:lnRef idx="3">
            <a:schemeClr val="accent2"/>
          </a:lnRef>
          <a:fillRef idx="0">
            <a:schemeClr val="accent2"/>
          </a:fillRef>
          <a:effectRef idx="2">
            <a:schemeClr val="accent2"/>
          </a:effectRef>
          <a:fontRef idx="minor">
            <a:schemeClr val="tx1"/>
          </a:fontRef>
        </p:style>
      </p:cxnSp>
      <p:cxnSp>
        <p:nvCxnSpPr>
          <p:cNvPr id="54" name="Straight Connector 53">
            <a:extLst>
              <a:ext uri="{FF2B5EF4-FFF2-40B4-BE49-F238E27FC236}">
                <a16:creationId xmlns:a16="http://schemas.microsoft.com/office/drawing/2014/main" id="{AD6B5D16-40EE-1795-05AC-90E4139362B5}"/>
              </a:ext>
            </a:extLst>
          </p:cNvPr>
          <p:cNvCxnSpPr>
            <a:cxnSpLocks/>
          </p:cNvCxnSpPr>
          <p:nvPr/>
        </p:nvCxnSpPr>
        <p:spPr>
          <a:xfrm>
            <a:off x="7193756" y="3532038"/>
            <a:ext cx="0" cy="83402"/>
          </a:xfrm>
          <a:prstGeom prst="line">
            <a:avLst/>
          </a:prstGeom>
        </p:spPr>
        <p:style>
          <a:lnRef idx="3">
            <a:schemeClr val="accent2"/>
          </a:lnRef>
          <a:fillRef idx="0">
            <a:schemeClr val="accent2"/>
          </a:fillRef>
          <a:effectRef idx="2">
            <a:schemeClr val="accent2"/>
          </a:effectRef>
          <a:fontRef idx="minor">
            <a:schemeClr val="tx1"/>
          </a:fontRef>
        </p:style>
      </p:cxnSp>
      <p:pic>
        <p:nvPicPr>
          <p:cNvPr id="21" name="Picture 20" descr="Shape&#10;&#10;Description automatically generated with low confidence">
            <a:extLst>
              <a:ext uri="{FF2B5EF4-FFF2-40B4-BE49-F238E27FC236}">
                <a16:creationId xmlns:a16="http://schemas.microsoft.com/office/drawing/2014/main" id="{3ACB9042-685A-9753-9F88-8CD0E5D934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2801" y="3147528"/>
            <a:ext cx="850107" cy="454224"/>
          </a:xfrm>
          <a:prstGeom prst="rect">
            <a:avLst/>
          </a:prstGeom>
        </p:spPr>
      </p:pic>
      <p:pic>
        <p:nvPicPr>
          <p:cNvPr id="58" name="Picture 57" descr="Text&#10;&#10;Description automatically generated">
            <a:extLst>
              <a:ext uri="{FF2B5EF4-FFF2-40B4-BE49-F238E27FC236}">
                <a16:creationId xmlns:a16="http://schemas.microsoft.com/office/drawing/2014/main" id="{72D13A90-3788-B774-19DD-D0771284FE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88648" y="1801130"/>
            <a:ext cx="747767" cy="330000"/>
          </a:xfrm>
          <a:prstGeom prst="rect">
            <a:avLst/>
          </a:prstGeom>
        </p:spPr>
      </p:pic>
      <p:pic>
        <p:nvPicPr>
          <p:cNvPr id="60" name="Picture 59" descr="Text&#10;&#10;Description automatically generated">
            <a:extLst>
              <a:ext uri="{FF2B5EF4-FFF2-40B4-BE49-F238E27FC236}">
                <a16:creationId xmlns:a16="http://schemas.microsoft.com/office/drawing/2014/main" id="{FA9DE146-B4B4-C82A-19DF-437ED3F4E1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9933" y="1815863"/>
            <a:ext cx="799987" cy="353046"/>
          </a:xfrm>
          <a:prstGeom prst="rect">
            <a:avLst/>
          </a:prstGeom>
        </p:spPr>
      </p:pic>
      <p:pic>
        <p:nvPicPr>
          <p:cNvPr id="62" name="Picture 61" descr="Text&#10;&#10;Description automatically generated">
            <a:extLst>
              <a:ext uri="{FF2B5EF4-FFF2-40B4-BE49-F238E27FC236}">
                <a16:creationId xmlns:a16="http://schemas.microsoft.com/office/drawing/2014/main" id="{8E48AEA2-000D-4A3E-C190-86E8D52CFD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60560" y="2460209"/>
            <a:ext cx="832141" cy="367236"/>
          </a:xfrm>
          <a:prstGeom prst="rect">
            <a:avLst/>
          </a:prstGeom>
        </p:spPr>
      </p:pic>
      <p:sp>
        <p:nvSpPr>
          <p:cNvPr id="63" name="Arrow: Up 62">
            <a:extLst>
              <a:ext uri="{FF2B5EF4-FFF2-40B4-BE49-F238E27FC236}">
                <a16:creationId xmlns:a16="http://schemas.microsoft.com/office/drawing/2014/main" id="{728F0D21-0D05-9F0A-48D8-5024495E7E48}"/>
              </a:ext>
            </a:extLst>
          </p:cNvPr>
          <p:cNvSpPr/>
          <p:nvPr/>
        </p:nvSpPr>
        <p:spPr>
          <a:xfrm>
            <a:off x="8821476" y="885881"/>
            <a:ext cx="378619" cy="484537"/>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70CB1EEC-7F4A-2904-DAA7-33A87F8CDCC9}"/>
              </a:ext>
            </a:extLst>
          </p:cNvPr>
          <p:cNvSpPr txBox="1"/>
          <p:nvPr/>
        </p:nvSpPr>
        <p:spPr>
          <a:xfrm>
            <a:off x="8835525" y="982898"/>
            <a:ext cx="175260" cy="369332"/>
          </a:xfrm>
          <a:prstGeom prst="rect">
            <a:avLst/>
          </a:prstGeom>
          <a:noFill/>
        </p:spPr>
        <p:txBody>
          <a:bodyPr wrap="square" rtlCol="0">
            <a:spAutoFit/>
          </a:bodyPr>
          <a:lstStyle/>
          <a:p>
            <a:r>
              <a:rPr lang="en-US" dirty="0"/>
              <a:t>N</a:t>
            </a:r>
          </a:p>
        </p:txBody>
      </p:sp>
      <p:pic>
        <p:nvPicPr>
          <p:cNvPr id="65" name="Picture 64">
            <a:extLst>
              <a:ext uri="{FF2B5EF4-FFF2-40B4-BE49-F238E27FC236}">
                <a16:creationId xmlns:a16="http://schemas.microsoft.com/office/drawing/2014/main" id="{D192ED35-86EF-79B6-810B-B2DCF1D3F198}"/>
              </a:ext>
            </a:extLst>
          </p:cNvPr>
          <p:cNvPicPr>
            <a:picLocks noChangeAspect="1"/>
          </p:cNvPicPr>
          <p:nvPr/>
        </p:nvPicPr>
        <p:blipFill>
          <a:blip r:embed="rId8"/>
          <a:stretch>
            <a:fillRect/>
          </a:stretch>
        </p:blipFill>
        <p:spPr>
          <a:xfrm>
            <a:off x="6003055" y="4064816"/>
            <a:ext cx="2864622" cy="2273542"/>
          </a:xfrm>
          <a:prstGeom prst="rect">
            <a:avLst/>
          </a:prstGeom>
        </p:spPr>
      </p:pic>
      <p:sp>
        <p:nvSpPr>
          <p:cNvPr id="71" name="Rectangle 70">
            <a:extLst>
              <a:ext uri="{FF2B5EF4-FFF2-40B4-BE49-F238E27FC236}">
                <a16:creationId xmlns:a16="http://schemas.microsoft.com/office/drawing/2014/main" id="{E220EA8C-B6CD-B908-F541-E5747FED99C1}"/>
              </a:ext>
            </a:extLst>
          </p:cNvPr>
          <p:cNvSpPr/>
          <p:nvPr/>
        </p:nvSpPr>
        <p:spPr>
          <a:xfrm>
            <a:off x="6935288" y="4638690"/>
            <a:ext cx="865687" cy="101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60EFDB67-EDE2-A818-08F9-92DAA5130772}"/>
              </a:ext>
            </a:extLst>
          </p:cNvPr>
          <p:cNvSpPr/>
          <p:nvPr/>
        </p:nvSpPr>
        <p:spPr>
          <a:xfrm>
            <a:off x="7104500" y="5221987"/>
            <a:ext cx="912375" cy="101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FFE1CC4A-02E8-7869-5764-E2B484136D32}"/>
              </a:ext>
            </a:extLst>
          </p:cNvPr>
          <p:cNvSpPr/>
          <p:nvPr/>
        </p:nvSpPr>
        <p:spPr>
          <a:xfrm>
            <a:off x="6170948" y="5527856"/>
            <a:ext cx="865687" cy="101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FB9CC7AA-08D9-0E2D-B6C9-962E33AF622A}"/>
              </a:ext>
            </a:extLst>
          </p:cNvPr>
          <p:cNvSpPr/>
          <p:nvPr/>
        </p:nvSpPr>
        <p:spPr>
          <a:xfrm>
            <a:off x="7702509" y="5552908"/>
            <a:ext cx="865687" cy="101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Picture 69" descr="A black rectangle with a white rectangle in the middle&#10;&#10;Description automatically generated with low confidence">
            <a:extLst>
              <a:ext uri="{FF2B5EF4-FFF2-40B4-BE49-F238E27FC236}">
                <a16:creationId xmlns:a16="http://schemas.microsoft.com/office/drawing/2014/main" id="{810DA069-1CAF-DC22-41D5-27CF676953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9194" y="5040042"/>
            <a:ext cx="941598" cy="411846"/>
          </a:xfrm>
          <a:prstGeom prst="rect">
            <a:avLst/>
          </a:prstGeom>
        </p:spPr>
      </p:pic>
      <p:pic>
        <p:nvPicPr>
          <p:cNvPr id="66" name="Picture 65" descr="Shape&#10;&#10;Description automatically generated with medium confidence">
            <a:extLst>
              <a:ext uri="{FF2B5EF4-FFF2-40B4-BE49-F238E27FC236}">
                <a16:creationId xmlns:a16="http://schemas.microsoft.com/office/drawing/2014/main" id="{9AB22A3C-FAC8-9442-5203-5A20FBDA764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49375" y="5375652"/>
            <a:ext cx="771957" cy="257881"/>
          </a:xfrm>
          <a:prstGeom prst="rect">
            <a:avLst/>
          </a:prstGeom>
        </p:spPr>
      </p:pic>
      <p:pic>
        <p:nvPicPr>
          <p:cNvPr id="69" name="Picture 68" descr="Shape&#10;&#10;Description automatically generated with low confidence">
            <a:extLst>
              <a:ext uri="{FF2B5EF4-FFF2-40B4-BE49-F238E27FC236}">
                <a16:creationId xmlns:a16="http://schemas.microsoft.com/office/drawing/2014/main" id="{EE61C70E-8B0C-4AD4-7D55-53F73B2F44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37622" y="4452499"/>
            <a:ext cx="850107" cy="276737"/>
          </a:xfrm>
          <a:prstGeom prst="rect">
            <a:avLst/>
          </a:prstGeom>
        </p:spPr>
      </p:pic>
      <p:pic>
        <p:nvPicPr>
          <p:cNvPr id="68" name="Picture 67" descr="Shape&#10;&#10;Description automatically generated with medium confidence">
            <a:extLst>
              <a:ext uri="{FF2B5EF4-FFF2-40B4-BE49-F238E27FC236}">
                <a16:creationId xmlns:a16="http://schemas.microsoft.com/office/drawing/2014/main" id="{EBE33CE9-763A-4830-371B-16421908400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66961" y="5370112"/>
            <a:ext cx="768327" cy="255553"/>
          </a:xfrm>
          <a:prstGeom prst="rect">
            <a:avLst/>
          </a:prstGeom>
        </p:spPr>
      </p:pic>
      <p:sp>
        <p:nvSpPr>
          <p:cNvPr id="75" name="Arrow: Up 74">
            <a:extLst>
              <a:ext uri="{FF2B5EF4-FFF2-40B4-BE49-F238E27FC236}">
                <a16:creationId xmlns:a16="http://schemas.microsoft.com/office/drawing/2014/main" id="{359E6014-D6CB-9A0E-30D0-5117D83D2692}"/>
              </a:ext>
            </a:extLst>
          </p:cNvPr>
          <p:cNvSpPr/>
          <p:nvPr/>
        </p:nvSpPr>
        <p:spPr>
          <a:xfrm>
            <a:off x="6096000" y="4244423"/>
            <a:ext cx="378619" cy="484537"/>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96F48EB2-6CF8-1704-C58B-A2D32A6399FA}"/>
              </a:ext>
            </a:extLst>
          </p:cNvPr>
          <p:cNvSpPr txBox="1"/>
          <p:nvPr/>
        </p:nvSpPr>
        <p:spPr>
          <a:xfrm>
            <a:off x="6110049" y="4370943"/>
            <a:ext cx="175260" cy="369332"/>
          </a:xfrm>
          <a:prstGeom prst="rect">
            <a:avLst/>
          </a:prstGeom>
          <a:noFill/>
        </p:spPr>
        <p:txBody>
          <a:bodyPr wrap="square" rtlCol="0">
            <a:spAutoFit/>
          </a:bodyPr>
          <a:lstStyle/>
          <a:p>
            <a:r>
              <a:rPr lang="en-US" dirty="0"/>
              <a:t>N</a:t>
            </a:r>
          </a:p>
        </p:txBody>
      </p:sp>
    </p:spTree>
    <p:extLst>
      <p:ext uri="{BB962C8B-B14F-4D97-AF65-F5344CB8AC3E}">
        <p14:creationId xmlns:p14="http://schemas.microsoft.com/office/powerpoint/2010/main" val="102999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4;p2"/>
          <p:cNvSpPr txBox="1"/>
          <p:nvPr/>
        </p:nvSpPr>
        <p:spPr>
          <a:xfrm>
            <a:off x="177605" y="910386"/>
            <a:ext cx="4280524" cy="3416279"/>
          </a:xfrm>
          <a:prstGeom prst="rect">
            <a:avLst/>
          </a:prstGeom>
          <a:noFill/>
          <a:ln w="19050">
            <a:solidFill>
              <a:schemeClr val="tx1"/>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Arial"/>
                <a:ea typeface="Arial"/>
                <a:cs typeface="Arial"/>
                <a:sym typeface="Arial"/>
              </a:rPr>
              <a:t>Distance: </a:t>
            </a:r>
            <a:endParaRPr sz="1200" dirty="0"/>
          </a:p>
          <a:p>
            <a:pPr marL="171450" marR="0" lvl="0" indent="-171450" algn="l" rtl="0">
              <a:spcBef>
                <a:spcPts val="0"/>
              </a:spcBef>
              <a:spcAft>
                <a:spcPts val="0"/>
              </a:spcAft>
              <a:buFont typeface="Arial" panose="020B0604020202020204" pitchFamily="34" charset="0"/>
              <a:buChar char="•"/>
            </a:pPr>
            <a:r>
              <a:rPr lang="en-US" sz="1200" dirty="0">
                <a:solidFill>
                  <a:schemeClr val="dk1"/>
                </a:solidFill>
                <a:latin typeface="Arial"/>
                <a:ea typeface="Arial"/>
                <a:cs typeface="Arial"/>
                <a:sym typeface="Arial"/>
              </a:rPr>
              <a:t>7.5 Miles</a:t>
            </a:r>
          </a:p>
          <a:p>
            <a:pPr marL="0" marR="0" lvl="0" indent="0" algn="l" rtl="0">
              <a:spcBef>
                <a:spcPts val="0"/>
              </a:spcBef>
              <a:spcAft>
                <a:spcPts val="0"/>
              </a:spcAft>
              <a:buNone/>
            </a:pPr>
            <a:endParaRPr sz="1200" dirty="0">
              <a:solidFill>
                <a:schemeClr val="dk1"/>
              </a:solidFill>
              <a:latin typeface="Arial"/>
              <a:ea typeface="Arial"/>
              <a:cs typeface="Arial"/>
              <a:sym typeface="Arial"/>
            </a:endParaRPr>
          </a:p>
          <a:p>
            <a:pPr marL="0" marR="0" lvl="0" indent="0" algn="l" rtl="0">
              <a:spcBef>
                <a:spcPts val="0"/>
              </a:spcBef>
              <a:spcAft>
                <a:spcPts val="0"/>
              </a:spcAft>
              <a:buNone/>
            </a:pPr>
            <a:r>
              <a:rPr lang="en-US" sz="1200" b="1" dirty="0">
                <a:solidFill>
                  <a:schemeClr val="dk1"/>
                </a:solidFill>
                <a:latin typeface="Arial"/>
                <a:ea typeface="Arial"/>
                <a:cs typeface="Arial"/>
                <a:sym typeface="Arial"/>
              </a:rPr>
              <a:t>Scheme of Maneuver: </a:t>
            </a:r>
            <a:endParaRPr lang="en-US" sz="1200" dirty="0">
              <a:solidFill>
                <a:schemeClr val="dk1"/>
              </a:solidFill>
              <a:latin typeface="Arial"/>
              <a:ea typeface="Arial"/>
              <a:cs typeface="Arial"/>
              <a:sym typeface="Arial"/>
            </a:endParaRPr>
          </a:p>
          <a:p>
            <a:pPr marL="171450" marR="0" lvl="0" indent="-171450" algn="l" rtl="0">
              <a:spcBef>
                <a:spcPts val="0"/>
              </a:spcBef>
              <a:spcAft>
                <a:spcPts val="0"/>
              </a:spcAft>
              <a:buFont typeface="Arial" panose="020B0604020202020204" pitchFamily="34" charset="0"/>
              <a:buChar char="•"/>
            </a:pPr>
            <a:r>
              <a:rPr lang="en-US" sz="1200" dirty="0">
                <a:solidFill>
                  <a:schemeClr val="dk1"/>
                </a:solidFill>
                <a:latin typeface="Arial"/>
                <a:ea typeface="Arial"/>
                <a:cs typeface="Arial"/>
                <a:sym typeface="Arial"/>
              </a:rPr>
              <a:t>SP at TA 12A and utilize tank trails and fire breaks hand railing Wildcat Rd, Dixie Rd, and Range Rd to arrive at CTA.</a:t>
            </a:r>
          </a:p>
          <a:p>
            <a:pPr marR="0" lvl="0" algn="l" rtl="0">
              <a:spcBef>
                <a:spcPts val="0"/>
              </a:spcBef>
              <a:spcAft>
                <a:spcPts val="0"/>
              </a:spcAft>
            </a:pPr>
            <a:endParaRPr lang="en-US" sz="1200" dirty="0">
              <a:solidFill>
                <a:schemeClr val="dk1"/>
              </a:solidFill>
              <a:latin typeface="Arial"/>
              <a:ea typeface="Arial"/>
              <a:cs typeface="Arial"/>
              <a:sym typeface="Arial"/>
            </a:endParaRPr>
          </a:p>
          <a:p>
            <a:pPr marR="0" lvl="0" algn="l" rtl="0">
              <a:spcBef>
                <a:spcPts val="0"/>
              </a:spcBef>
              <a:spcAft>
                <a:spcPts val="0"/>
              </a:spcAft>
            </a:pPr>
            <a:r>
              <a:rPr lang="en-US" sz="1200" b="1" dirty="0">
                <a:solidFill>
                  <a:schemeClr val="dk1"/>
                </a:solidFill>
                <a:latin typeface="Arial"/>
                <a:ea typeface="Arial"/>
                <a:cs typeface="Arial"/>
                <a:sym typeface="Arial"/>
              </a:rPr>
              <a:t>Concept of the Operation:</a:t>
            </a:r>
          </a:p>
          <a:p>
            <a:pPr marL="171450" marR="0" lvl="0" indent="-171450" algn="l" rtl="0">
              <a:spcBef>
                <a:spcPts val="0"/>
              </a:spcBef>
              <a:spcAft>
                <a:spcPts val="0"/>
              </a:spcAft>
              <a:buFont typeface="Arial" panose="020B0604020202020204" pitchFamily="34" charset="0"/>
              <a:buChar char="•"/>
            </a:pPr>
            <a:r>
              <a:rPr lang="en-US" sz="1200" dirty="0">
                <a:solidFill>
                  <a:schemeClr val="dk1"/>
                </a:solidFill>
                <a:latin typeface="Arial"/>
                <a:ea typeface="Arial"/>
                <a:cs typeface="Arial"/>
                <a:sym typeface="Arial"/>
              </a:rPr>
              <a:t>Company conducts tactical foot march for 7.5 miles at a 20min/mile pace. </a:t>
            </a:r>
          </a:p>
          <a:p>
            <a:pPr marL="171450" lvl="0" indent="-171450">
              <a:buFont typeface="Arial" panose="020B0604020202020204" pitchFamily="34" charset="0"/>
              <a:buChar char="•"/>
            </a:pPr>
            <a:r>
              <a:rPr lang="en-US" sz="1200" dirty="0">
                <a:solidFill>
                  <a:schemeClr val="dk1"/>
                </a:solidFill>
                <a:latin typeface="Arial"/>
                <a:ea typeface="Arial"/>
                <a:cs typeface="Arial"/>
                <a:sym typeface="Arial"/>
              </a:rPr>
              <a:t>Conduct long halt at CP1 (15min halt). </a:t>
            </a:r>
          </a:p>
          <a:p>
            <a:pPr marL="171450" lvl="0" indent="-171450">
              <a:buFont typeface="Arial" panose="020B0604020202020204" pitchFamily="34" charset="0"/>
              <a:buChar char="•"/>
            </a:pPr>
            <a:r>
              <a:rPr lang="en-US" sz="1200" dirty="0">
                <a:solidFill>
                  <a:schemeClr val="dk1"/>
                </a:solidFill>
                <a:latin typeface="Arial"/>
                <a:ea typeface="Arial"/>
                <a:cs typeface="Arial"/>
                <a:sym typeface="Arial"/>
              </a:rPr>
              <a:t>Conduct short halts at CP2 and CP3 (10min halt).</a:t>
            </a:r>
          </a:p>
          <a:p>
            <a:pPr marL="171450" lvl="0" indent="-171450">
              <a:buFont typeface="Arial" panose="020B0604020202020204" pitchFamily="34" charset="0"/>
              <a:buChar char="•"/>
            </a:pPr>
            <a:r>
              <a:rPr lang="en-US" sz="1200" dirty="0">
                <a:solidFill>
                  <a:schemeClr val="dk1"/>
                </a:solidFill>
                <a:latin typeface="Arial"/>
                <a:ea typeface="Arial"/>
                <a:cs typeface="Arial"/>
                <a:sym typeface="Arial"/>
              </a:rPr>
              <a:t>Lead Vehicle: 1 Ton w/Water Buffalo (Driver: DS Carey/TC: DS Cain)</a:t>
            </a:r>
          </a:p>
          <a:p>
            <a:pPr marL="171450" lvl="0" indent="-171450">
              <a:buFont typeface="Arial" panose="020B0604020202020204" pitchFamily="34" charset="0"/>
              <a:buChar char="•"/>
            </a:pPr>
            <a:r>
              <a:rPr lang="en-US" sz="1200" dirty="0">
                <a:solidFill>
                  <a:schemeClr val="dk1"/>
                </a:solidFill>
                <a:latin typeface="Arial"/>
                <a:ea typeface="Arial"/>
                <a:cs typeface="Arial"/>
                <a:sym typeface="Arial"/>
              </a:rPr>
              <a:t>Rear Vehicle: Co Van is recovery vehicle (Driver: DS Westmoreland/TC: DS </a:t>
            </a:r>
            <a:r>
              <a:rPr lang="en-US" sz="1200" dirty="0" err="1">
                <a:solidFill>
                  <a:schemeClr val="dk1"/>
                </a:solidFill>
                <a:latin typeface="Arial"/>
                <a:ea typeface="Arial"/>
                <a:cs typeface="Arial"/>
                <a:sym typeface="Arial"/>
              </a:rPr>
              <a:t>Moret</a:t>
            </a:r>
            <a:r>
              <a:rPr lang="en-US" sz="1200" dirty="0">
                <a:solidFill>
                  <a:schemeClr val="dk1"/>
                </a:solidFill>
                <a:latin typeface="Arial"/>
                <a:ea typeface="Arial"/>
                <a:cs typeface="Arial"/>
                <a:sym typeface="Arial"/>
              </a:rPr>
              <a:t>)</a:t>
            </a:r>
          </a:p>
          <a:p>
            <a:pPr marL="342900" marR="0" lvl="0" indent="-342900" algn="l" rtl="0">
              <a:spcBef>
                <a:spcPts val="0"/>
              </a:spcBef>
              <a:spcAft>
                <a:spcPts val="0"/>
              </a:spcAft>
              <a:buFont typeface="Arial" panose="020B0604020202020204" pitchFamily="34" charset="0"/>
              <a:buChar char="•"/>
            </a:pPr>
            <a:endParaRPr sz="1200" dirty="0">
              <a:solidFill>
                <a:schemeClr val="dk1"/>
              </a:solidFill>
              <a:latin typeface="Arial"/>
              <a:ea typeface="Arial"/>
              <a:cs typeface="Arial"/>
              <a:sym typeface="Arial"/>
            </a:endParaRPr>
          </a:p>
        </p:txBody>
      </p:sp>
      <p:sp>
        <p:nvSpPr>
          <p:cNvPr id="37" name="Title 1"/>
          <p:cNvSpPr>
            <a:spLocks noGrp="1"/>
          </p:cNvSpPr>
          <p:nvPr>
            <p:ph type="title"/>
          </p:nvPr>
        </p:nvSpPr>
        <p:spPr>
          <a:xfrm>
            <a:off x="3667872" y="46828"/>
            <a:ext cx="4788272" cy="703626"/>
          </a:xfrm>
        </p:spPr>
        <p:txBody>
          <a:bodyPr>
            <a:normAutofit fontScale="90000"/>
          </a:bodyPr>
          <a:lstStyle/>
          <a:p>
            <a:pPr algn="ctr"/>
            <a:r>
              <a:rPr lang="en-US" sz="4000" b="1" dirty="0">
                <a:latin typeface="Arial" panose="020B0604020202020204" pitchFamily="34" charset="0"/>
                <a:cs typeface="Arial" panose="020B0604020202020204" pitchFamily="34" charset="0"/>
              </a:rPr>
              <a:t>FM3 – TA12A to CTA</a:t>
            </a:r>
            <a:endParaRPr lang="en-US" sz="3200" b="1" dirty="0">
              <a:latin typeface="Arial" panose="020B0604020202020204" pitchFamily="34" charset="0"/>
              <a:cs typeface="Arial" panose="020B0604020202020204" pitchFamily="34" charset="0"/>
            </a:endParaRPr>
          </a:p>
        </p:txBody>
      </p:sp>
      <p:sp>
        <p:nvSpPr>
          <p:cNvPr id="3" name="Rectangle 2"/>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graphicFrame>
        <p:nvGraphicFramePr>
          <p:cNvPr id="2" name="Table 1">
            <a:extLst>
              <a:ext uri="{FF2B5EF4-FFF2-40B4-BE49-F238E27FC236}">
                <a16:creationId xmlns:a16="http://schemas.microsoft.com/office/drawing/2014/main" id="{00243D41-4539-4860-C38F-2FE4198C89AA}"/>
              </a:ext>
            </a:extLst>
          </p:cNvPr>
          <p:cNvGraphicFramePr>
            <a:graphicFrameLocks noGrp="1"/>
          </p:cNvGraphicFramePr>
          <p:nvPr>
            <p:extLst>
              <p:ext uri="{D42A27DB-BD31-4B8C-83A1-F6EECF244321}">
                <p14:modId xmlns:p14="http://schemas.microsoft.com/office/powerpoint/2010/main" val="1225044474"/>
              </p:ext>
            </p:extLst>
          </p:nvPr>
        </p:nvGraphicFramePr>
        <p:xfrm>
          <a:off x="1837120" y="6368881"/>
          <a:ext cx="8432800" cy="381000"/>
        </p:xfrm>
        <a:graphic>
          <a:graphicData uri="http://schemas.openxmlformats.org/drawingml/2006/table">
            <a:tbl>
              <a:tblPr/>
              <a:tblGrid>
                <a:gridCol w="1054100">
                  <a:extLst>
                    <a:ext uri="{9D8B030D-6E8A-4147-A177-3AD203B41FA5}">
                      <a16:colId xmlns:a16="http://schemas.microsoft.com/office/drawing/2014/main" val="4029426533"/>
                    </a:ext>
                  </a:extLst>
                </a:gridCol>
                <a:gridCol w="1054100">
                  <a:extLst>
                    <a:ext uri="{9D8B030D-6E8A-4147-A177-3AD203B41FA5}">
                      <a16:colId xmlns:a16="http://schemas.microsoft.com/office/drawing/2014/main" val="999451783"/>
                    </a:ext>
                  </a:extLst>
                </a:gridCol>
                <a:gridCol w="1054100">
                  <a:extLst>
                    <a:ext uri="{9D8B030D-6E8A-4147-A177-3AD203B41FA5}">
                      <a16:colId xmlns:a16="http://schemas.microsoft.com/office/drawing/2014/main" val="2374257157"/>
                    </a:ext>
                  </a:extLst>
                </a:gridCol>
                <a:gridCol w="1054100">
                  <a:extLst>
                    <a:ext uri="{9D8B030D-6E8A-4147-A177-3AD203B41FA5}">
                      <a16:colId xmlns:a16="http://schemas.microsoft.com/office/drawing/2014/main" val="4213103315"/>
                    </a:ext>
                  </a:extLst>
                </a:gridCol>
                <a:gridCol w="1054100">
                  <a:extLst>
                    <a:ext uri="{9D8B030D-6E8A-4147-A177-3AD203B41FA5}">
                      <a16:colId xmlns:a16="http://schemas.microsoft.com/office/drawing/2014/main" val="1621096851"/>
                    </a:ext>
                  </a:extLst>
                </a:gridCol>
                <a:gridCol w="1054100">
                  <a:extLst>
                    <a:ext uri="{9D8B030D-6E8A-4147-A177-3AD203B41FA5}">
                      <a16:colId xmlns:a16="http://schemas.microsoft.com/office/drawing/2014/main" val="1185204745"/>
                    </a:ext>
                  </a:extLst>
                </a:gridCol>
                <a:gridCol w="1054100">
                  <a:extLst>
                    <a:ext uri="{9D8B030D-6E8A-4147-A177-3AD203B41FA5}">
                      <a16:colId xmlns:a16="http://schemas.microsoft.com/office/drawing/2014/main" val="3177130108"/>
                    </a:ext>
                  </a:extLst>
                </a:gridCol>
                <a:gridCol w="1054100">
                  <a:extLst>
                    <a:ext uri="{9D8B030D-6E8A-4147-A177-3AD203B41FA5}">
                      <a16:colId xmlns:a16="http://schemas.microsoft.com/office/drawing/2014/main" val="2863459112"/>
                    </a:ext>
                  </a:extLst>
                </a:gridCol>
              </a:tblGrid>
              <a:tr h="190500">
                <a:tc>
                  <a:txBody>
                    <a:bodyPr/>
                    <a:lstStyle/>
                    <a:p>
                      <a:pPr algn="ctr" fontAlgn="b"/>
                      <a:r>
                        <a:rPr lang="en-US" sz="900" b="1" i="0" u="none" strike="noStrike" dirty="0">
                          <a:solidFill>
                            <a:srgbClr val="FFFFFF"/>
                          </a:solidFill>
                          <a:effectLst/>
                          <a:latin typeface="Arial" panose="020B0604020202020204" pitchFamily="34" charset="0"/>
                        </a:rPr>
                        <a:t>PLAN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900" b="1" i="0" u="none" strike="noStrike" dirty="0">
                          <a:solidFill>
                            <a:srgbClr val="FFFFFF"/>
                          </a:solidFill>
                          <a:effectLst/>
                          <a:latin typeface="Arial" panose="020B0604020202020204" pitchFamily="34" charset="0"/>
                        </a:rPr>
                        <a:t>CERT LEADERS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900" b="1" i="0" u="none" strike="noStrike" dirty="0">
                          <a:solidFill>
                            <a:srgbClr val="FFFFFF"/>
                          </a:solidFill>
                          <a:effectLst/>
                          <a:latin typeface="Arial" panose="020B0604020202020204" pitchFamily="34" charset="0"/>
                        </a:rPr>
                        <a:t>RECON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900" b="1" i="0" u="none" strike="noStrike" dirty="0">
                          <a:solidFill>
                            <a:srgbClr val="FFFFFF"/>
                          </a:solidFill>
                          <a:effectLst/>
                          <a:latin typeface="Arial" panose="020B0604020202020204" pitchFamily="34" charset="0"/>
                        </a:rPr>
                        <a:t>OPORD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900" b="1" i="0" u="none" strike="noStrike" dirty="0">
                          <a:solidFill>
                            <a:srgbClr val="FFFFFF"/>
                          </a:solidFill>
                          <a:effectLst/>
                          <a:latin typeface="Arial" panose="020B0604020202020204" pitchFamily="34" charset="0"/>
                        </a:rPr>
                        <a:t>REHEARSE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900" b="1" i="0" u="none" strike="noStrike" dirty="0">
                          <a:solidFill>
                            <a:srgbClr val="FFFFFF"/>
                          </a:solidFill>
                          <a:effectLst/>
                          <a:latin typeface="Arial" panose="020B0604020202020204" pitchFamily="34" charset="0"/>
                        </a:rPr>
                        <a:t>EXECUTE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900" b="1" i="0" u="none" strike="noStrike" dirty="0">
                          <a:solidFill>
                            <a:srgbClr val="FFFFFF"/>
                          </a:solidFill>
                          <a:effectLst/>
                          <a:latin typeface="Arial" panose="020B0604020202020204" pitchFamily="34" charset="0"/>
                        </a:rPr>
                        <a:t>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900" b="1" i="0" u="none" strike="noStrike" dirty="0">
                          <a:solidFill>
                            <a:srgbClr val="FFFFFF"/>
                          </a:solidFill>
                          <a:effectLst/>
                          <a:latin typeface="Arial" panose="020B0604020202020204" pitchFamily="34" charset="0"/>
                        </a:rPr>
                        <a:t>RETRAIN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421655717"/>
                  </a:ext>
                </a:extLst>
              </a:tr>
              <a:tr h="190500">
                <a:tc>
                  <a:txBody>
                    <a:bodyPr/>
                    <a:lstStyle/>
                    <a:p>
                      <a:pPr algn="ctr" fontAlgn="b"/>
                      <a:r>
                        <a:rPr lang="en-US" sz="900" b="1" i="0" u="none" strike="noStrike" dirty="0">
                          <a:solidFill>
                            <a:srgbClr val="000000"/>
                          </a:solidFill>
                          <a:effectLst/>
                          <a:latin typeface="Arial" panose="020B0604020202020204" pitchFamily="34" charset="0"/>
                        </a:rPr>
                        <a:t>01DEC22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1" i="0" u="none" strike="noStrike" dirty="0">
                          <a:solidFill>
                            <a:srgbClr val="000000"/>
                          </a:solidFill>
                          <a:effectLst/>
                          <a:latin typeface="Arial" panose="020B0604020202020204" pitchFamily="34" charset="0"/>
                        </a:rPr>
                        <a:t>17DEC22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1" i="0" u="none" strike="noStrike" dirty="0">
                          <a:solidFill>
                            <a:srgbClr val="000000"/>
                          </a:solidFill>
                          <a:effectLst/>
                          <a:latin typeface="Arial" panose="020B0604020202020204" pitchFamily="34" charset="0"/>
                        </a:rPr>
                        <a:t>05JAN23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1" i="0" u="none" strike="noStrike" dirty="0">
                          <a:solidFill>
                            <a:srgbClr val="000000"/>
                          </a:solidFill>
                          <a:effectLst/>
                          <a:latin typeface="Arial" panose="020B0604020202020204" pitchFamily="34" charset="0"/>
                        </a:rPr>
                        <a:t>14DEC22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effectLst/>
                          <a:latin typeface="Arial" panose="020B0604020202020204" pitchFamily="34" charset="0"/>
                        </a:rPr>
                        <a:t>08JAN23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effectLst/>
                          <a:latin typeface="Arial" panose="020B0604020202020204" pitchFamily="34" charset="0"/>
                        </a:rPr>
                        <a:t>09JAN23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effectLst/>
                          <a:latin typeface="Arial" panose="020B0604020202020204" pitchFamily="34" charset="0"/>
                        </a:rPr>
                        <a:t>11JAN23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effectLst/>
                          <a:latin typeface="Arial" panose="020B0604020202020204" pitchFamily="34" charset="0"/>
                        </a:rPr>
                        <a:t>11JAN23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729549574"/>
                  </a:ext>
                </a:extLst>
              </a:tr>
            </a:tbl>
          </a:graphicData>
        </a:graphic>
      </p:graphicFrame>
      <p:pic>
        <p:nvPicPr>
          <p:cNvPr id="14" name="Picture 13" descr="A map of a city&#10;&#10;Description automatically generated with medium confidence">
            <a:extLst>
              <a:ext uri="{FF2B5EF4-FFF2-40B4-BE49-F238E27FC236}">
                <a16:creationId xmlns:a16="http://schemas.microsoft.com/office/drawing/2014/main" id="{2419D442-6E33-7FA2-7C28-EF293E173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179" y="910386"/>
            <a:ext cx="7340300" cy="5309105"/>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B062B407-FAD8-A621-86DE-4508C62779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2918" y="1144673"/>
            <a:ext cx="1280914" cy="800848"/>
          </a:xfrm>
          <a:prstGeom prst="rect">
            <a:avLst/>
          </a:prstGeom>
        </p:spPr>
      </p:pic>
      <p:cxnSp>
        <p:nvCxnSpPr>
          <p:cNvPr id="38" name="Straight Connector 37">
            <a:extLst>
              <a:ext uri="{FF2B5EF4-FFF2-40B4-BE49-F238E27FC236}">
                <a16:creationId xmlns:a16="http://schemas.microsoft.com/office/drawing/2014/main" id="{DDC22DC3-0959-A569-BC78-CDEA88BD49E6}"/>
              </a:ext>
            </a:extLst>
          </p:cNvPr>
          <p:cNvCxnSpPr/>
          <p:nvPr/>
        </p:nvCxnSpPr>
        <p:spPr>
          <a:xfrm flipH="1">
            <a:off x="10782300" y="1704975"/>
            <a:ext cx="20478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Straight Connector 39">
            <a:extLst>
              <a:ext uri="{FF2B5EF4-FFF2-40B4-BE49-F238E27FC236}">
                <a16:creationId xmlns:a16="http://schemas.microsoft.com/office/drawing/2014/main" id="{1B1D9EFD-42B5-9856-C585-04A6CB350E71}"/>
              </a:ext>
            </a:extLst>
          </p:cNvPr>
          <p:cNvCxnSpPr>
            <a:cxnSpLocks/>
          </p:cNvCxnSpPr>
          <p:nvPr/>
        </p:nvCxnSpPr>
        <p:spPr>
          <a:xfrm flipV="1">
            <a:off x="10782300" y="1704975"/>
            <a:ext cx="0" cy="1338263"/>
          </a:xfrm>
          <a:prstGeom prst="line">
            <a:avLst/>
          </a:prstGeom>
        </p:spPr>
        <p:style>
          <a:lnRef idx="3">
            <a:schemeClr val="accent2"/>
          </a:lnRef>
          <a:fillRef idx="0">
            <a:schemeClr val="accent2"/>
          </a:fillRef>
          <a:effectRef idx="2">
            <a:schemeClr val="accent2"/>
          </a:effectRef>
          <a:fontRef idx="minor">
            <a:schemeClr val="tx1"/>
          </a:fontRef>
        </p:style>
      </p:cxnSp>
      <p:cxnSp>
        <p:nvCxnSpPr>
          <p:cNvPr id="43" name="Straight Connector 42">
            <a:extLst>
              <a:ext uri="{FF2B5EF4-FFF2-40B4-BE49-F238E27FC236}">
                <a16:creationId xmlns:a16="http://schemas.microsoft.com/office/drawing/2014/main" id="{77CE014C-1911-7F47-EDE0-BED33F0EDDD3}"/>
              </a:ext>
            </a:extLst>
          </p:cNvPr>
          <p:cNvCxnSpPr>
            <a:cxnSpLocks/>
          </p:cNvCxnSpPr>
          <p:nvPr/>
        </p:nvCxnSpPr>
        <p:spPr>
          <a:xfrm flipH="1" flipV="1">
            <a:off x="10363200" y="2986088"/>
            <a:ext cx="419100" cy="57150"/>
          </a:xfrm>
          <a:prstGeom prst="line">
            <a:avLst/>
          </a:prstGeom>
        </p:spPr>
        <p:style>
          <a:lnRef idx="3">
            <a:schemeClr val="accent2"/>
          </a:lnRef>
          <a:fillRef idx="0">
            <a:schemeClr val="accent2"/>
          </a:fillRef>
          <a:effectRef idx="2">
            <a:schemeClr val="accent2"/>
          </a:effectRef>
          <a:fontRef idx="minor">
            <a:schemeClr val="tx1"/>
          </a:fontRef>
        </p:style>
      </p:cxnSp>
      <p:cxnSp>
        <p:nvCxnSpPr>
          <p:cNvPr id="46" name="Straight Connector 45">
            <a:extLst>
              <a:ext uri="{FF2B5EF4-FFF2-40B4-BE49-F238E27FC236}">
                <a16:creationId xmlns:a16="http://schemas.microsoft.com/office/drawing/2014/main" id="{782F3C23-F9E6-939F-19D8-DF336D05583F}"/>
              </a:ext>
            </a:extLst>
          </p:cNvPr>
          <p:cNvCxnSpPr>
            <a:cxnSpLocks/>
          </p:cNvCxnSpPr>
          <p:nvPr/>
        </p:nvCxnSpPr>
        <p:spPr>
          <a:xfrm flipV="1">
            <a:off x="9103215" y="2986088"/>
            <a:ext cx="1259984" cy="28575"/>
          </a:xfrm>
          <a:prstGeom prst="line">
            <a:avLst/>
          </a:prstGeom>
        </p:spPr>
        <p:style>
          <a:lnRef idx="3">
            <a:schemeClr val="accent2"/>
          </a:lnRef>
          <a:fillRef idx="0">
            <a:schemeClr val="accent2"/>
          </a:fillRef>
          <a:effectRef idx="2">
            <a:schemeClr val="accent2"/>
          </a:effectRef>
          <a:fontRef idx="minor">
            <a:schemeClr val="tx1"/>
          </a:fontRef>
        </p:style>
      </p:cxnSp>
      <p:cxnSp>
        <p:nvCxnSpPr>
          <p:cNvPr id="53" name="Straight Connector 52">
            <a:extLst>
              <a:ext uri="{FF2B5EF4-FFF2-40B4-BE49-F238E27FC236}">
                <a16:creationId xmlns:a16="http://schemas.microsoft.com/office/drawing/2014/main" id="{8A098895-315A-DFEF-FC30-5D7EF301942C}"/>
              </a:ext>
            </a:extLst>
          </p:cNvPr>
          <p:cNvCxnSpPr>
            <a:cxnSpLocks/>
          </p:cNvCxnSpPr>
          <p:nvPr/>
        </p:nvCxnSpPr>
        <p:spPr>
          <a:xfrm flipH="1">
            <a:off x="8329613" y="3014663"/>
            <a:ext cx="773602" cy="104775"/>
          </a:xfrm>
          <a:prstGeom prst="line">
            <a:avLst/>
          </a:prstGeom>
        </p:spPr>
        <p:style>
          <a:lnRef idx="3">
            <a:schemeClr val="accent2"/>
          </a:lnRef>
          <a:fillRef idx="0">
            <a:schemeClr val="accent2"/>
          </a:fillRef>
          <a:effectRef idx="2">
            <a:schemeClr val="accent2"/>
          </a:effectRef>
          <a:fontRef idx="minor">
            <a:schemeClr val="tx1"/>
          </a:fontRef>
        </p:style>
      </p:cxnSp>
      <p:cxnSp>
        <p:nvCxnSpPr>
          <p:cNvPr id="56" name="Straight Connector 55">
            <a:extLst>
              <a:ext uri="{FF2B5EF4-FFF2-40B4-BE49-F238E27FC236}">
                <a16:creationId xmlns:a16="http://schemas.microsoft.com/office/drawing/2014/main" id="{6BC84FE3-CE69-50A7-08E8-8CB06A2E4BBD}"/>
              </a:ext>
            </a:extLst>
          </p:cNvPr>
          <p:cNvCxnSpPr>
            <a:cxnSpLocks/>
          </p:cNvCxnSpPr>
          <p:nvPr/>
        </p:nvCxnSpPr>
        <p:spPr>
          <a:xfrm flipV="1">
            <a:off x="6575821" y="3119438"/>
            <a:ext cx="1753792" cy="1600323"/>
          </a:xfrm>
          <a:prstGeom prst="line">
            <a:avLst/>
          </a:prstGeom>
        </p:spPr>
        <p:style>
          <a:lnRef idx="3">
            <a:schemeClr val="accent2"/>
          </a:lnRef>
          <a:fillRef idx="0">
            <a:schemeClr val="accent2"/>
          </a:fillRef>
          <a:effectRef idx="2">
            <a:schemeClr val="accent2"/>
          </a:effectRef>
          <a:fontRef idx="minor">
            <a:schemeClr val="tx1"/>
          </a:fontRef>
        </p:style>
      </p:cxnSp>
      <p:cxnSp>
        <p:nvCxnSpPr>
          <p:cNvPr id="59" name="Straight Connector 58">
            <a:extLst>
              <a:ext uri="{FF2B5EF4-FFF2-40B4-BE49-F238E27FC236}">
                <a16:creationId xmlns:a16="http://schemas.microsoft.com/office/drawing/2014/main" id="{06F8339E-0759-78D1-600E-89FB0B302886}"/>
              </a:ext>
            </a:extLst>
          </p:cNvPr>
          <p:cNvCxnSpPr>
            <a:cxnSpLocks/>
          </p:cNvCxnSpPr>
          <p:nvPr/>
        </p:nvCxnSpPr>
        <p:spPr>
          <a:xfrm flipH="1">
            <a:off x="6129338" y="4719761"/>
            <a:ext cx="446483" cy="378495"/>
          </a:xfrm>
          <a:prstGeom prst="line">
            <a:avLst/>
          </a:prstGeom>
        </p:spPr>
        <p:style>
          <a:lnRef idx="3">
            <a:schemeClr val="accent2"/>
          </a:lnRef>
          <a:fillRef idx="0">
            <a:schemeClr val="accent2"/>
          </a:fillRef>
          <a:effectRef idx="2">
            <a:schemeClr val="accent2"/>
          </a:effectRef>
          <a:fontRef idx="minor">
            <a:schemeClr val="tx1"/>
          </a:fontRef>
        </p:style>
      </p:cxnSp>
      <p:cxnSp>
        <p:nvCxnSpPr>
          <p:cNvPr id="63" name="Straight Connector 62">
            <a:extLst>
              <a:ext uri="{FF2B5EF4-FFF2-40B4-BE49-F238E27FC236}">
                <a16:creationId xmlns:a16="http://schemas.microsoft.com/office/drawing/2014/main" id="{8FDB6A9C-1A3E-D8DC-3113-57624F3CCACF}"/>
              </a:ext>
            </a:extLst>
          </p:cNvPr>
          <p:cNvCxnSpPr>
            <a:cxnSpLocks/>
          </p:cNvCxnSpPr>
          <p:nvPr/>
        </p:nvCxnSpPr>
        <p:spPr>
          <a:xfrm flipV="1">
            <a:off x="5531218" y="5098256"/>
            <a:ext cx="598120" cy="222535"/>
          </a:xfrm>
          <a:prstGeom prst="line">
            <a:avLst/>
          </a:prstGeom>
        </p:spPr>
        <p:style>
          <a:lnRef idx="3">
            <a:schemeClr val="accent2"/>
          </a:lnRef>
          <a:fillRef idx="0">
            <a:schemeClr val="accent2"/>
          </a:fillRef>
          <a:effectRef idx="2">
            <a:schemeClr val="accent2"/>
          </a:effectRef>
          <a:fontRef idx="minor">
            <a:schemeClr val="tx1"/>
          </a:fontRef>
        </p:style>
      </p:cxnSp>
      <p:cxnSp>
        <p:nvCxnSpPr>
          <p:cNvPr id="67" name="Straight Connector 66">
            <a:extLst>
              <a:ext uri="{FF2B5EF4-FFF2-40B4-BE49-F238E27FC236}">
                <a16:creationId xmlns:a16="http://schemas.microsoft.com/office/drawing/2014/main" id="{2E372F6D-D216-83C7-6D40-2C85E30D1E0F}"/>
              </a:ext>
            </a:extLst>
          </p:cNvPr>
          <p:cNvCxnSpPr>
            <a:cxnSpLocks/>
          </p:cNvCxnSpPr>
          <p:nvPr/>
        </p:nvCxnSpPr>
        <p:spPr>
          <a:xfrm>
            <a:off x="5531218" y="5320791"/>
            <a:ext cx="522301" cy="77816"/>
          </a:xfrm>
          <a:prstGeom prst="line">
            <a:avLst/>
          </a:prstGeom>
        </p:spPr>
        <p:style>
          <a:lnRef idx="3">
            <a:schemeClr val="accent2"/>
          </a:lnRef>
          <a:fillRef idx="0">
            <a:schemeClr val="accent2"/>
          </a:fillRef>
          <a:effectRef idx="2">
            <a:schemeClr val="accent2"/>
          </a:effectRef>
          <a:fontRef idx="minor">
            <a:schemeClr val="tx1"/>
          </a:fontRef>
        </p:style>
      </p:cxnSp>
      <p:cxnSp>
        <p:nvCxnSpPr>
          <p:cNvPr id="70" name="Straight Connector 69">
            <a:extLst>
              <a:ext uri="{FF2B5EF4-FFF2-40B4-BE49-F238E27FC236}">
                <a16:creationId xmlns:a16="http://schemas.microsoft.com/office/drawing/2014/main" id="{C57C575A-0C21-5F87-9A75-FB76AB71B644}"/>
              </a:ext>
            </a:extLst>
          </p:cNvPr>
          <p:cNvCxnSpPr>
            <a:cxnSpLocks/>
          </p:cNvCxnSpPr>
          <p:nvPr/>
        </p:nvCxnSpPr>
        <p:spPr>
          <a:xfrm>
            <a:off x="6053519" y="5394931"/>
            <a:ext cx="0" cy="163608"/>
          </a:xfrm>
          <a:prstGeom prst="line">
            <a:avLst/>
          </a:prstGeom>
        </p:spPr>
        <p:style>
          <a:lnRef idx="3">
            <a:schemeClr val="accent2"/>
          </a:lnRef>
          <a:fillRef idx="0">
            <a:schemeClr val="accent2"/>
          </a:fillRef>
          <a:effectRef idx="2">
            <a:schemeClr val="accent2"/>
          </a:effectRef>
          <a:fontRef idx="minor">
            <a:schemeClr val="tx1"/>
          </a:fontRef>
        </p:style>
      </p:cxnSp>
      <p:pic>
        <p:nvPicPr>
          <p:cNvPr id="19" name="Picture 18" descr="Shape&#10;&#10;Description automatically generated with low confidence">
            <a:extLst>
              <a:ext uri="{FF2B5EF4-FFF2-40B4-BE49-F238E27FC236}">
                <a16:creationId xmlns:a16="http://schemas.microsoft.com/office/drawing/2014/main" id="{76E794FA-6ECC-72AE-A138-9E84CA2013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1218" y="4797577"/>
            <a:ext cx="1044603" cy="750748"/>
          </a:xfrm>
          <a:prstGeom prst="rect">
            <a:avLst/>
          </a:prstGeom>
        </p:spPr>
      </p:pic>
      <p:pic>
        <p:nvPicPr>
          <p:cNvPr id="20" name="Picture 19" descr="Text&#10;&#10;Description automatically generated">
            <a:extLst>
              <a:ext uri="{FF2B5EF4-FFF2-40B4-BE49-F238E27FC236}">
                <a16:creationId xmlns:a16="http://schemas.microsoft.com/office/drawing/2014/main" id="{B8AE5A94-9D39-DD50-49F4-B5E9FAA11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7377" y="2521622"/>
            <a:ext cx="918847" cy="545428"/>
          </a:xfrm>
          <a:prstGeom prst="rect">
            <a:avLst/>
          </a:prstGeom>
        </p:spPr>
      </p:pic>
      <p:pic>
        <p:nvPicPr>
          <p:cNvPr id="27" name="Picture 26" descr="Text&#10;&#10;Description automatically generated">
            <a:extLst>
              <a:ext uri="{FF2B5EF4-FFF2-40B4-BE49-F238E27FC236}">
                <a16:creationId xmlns:a16="http://schemas.microsoft.com/office/drawing/2014/main" id="{2427C2E7-31D9-B040-D48A-E0D708E26B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6216" y="2521622"/>
            <a:ext cx="983015" cy="583519"/>
          </a:xfrm>
          <a:prstGeom prst="rect">
            <a:avLst/>
          </a:prstGeom>
        </p:spPr>
      </p:pic>
      <p:pic>
        <p:nvPicPr>
          <p:cNvPr id="28" name="Picture 27" descr="Text&#10;&#10;Description automatically generated">
            <a:extLst>
              <a:ext uri="{FF2B5EF4-FFF2-40B4-BE49-F238E27FC236}">
                <a16:creationId xmlns:a16="http://schemas.microsoft.com/office/drawing/2014/main" id="{FE337E14-D083-FD19-3E93-C7E763CAE9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7809" y="3541249"/>
            <a:ext cx="1022525" cy="606972"/>
          </a:xfrm>
          <a:prstGeom prst="rect">
            <a:avLst/>
          </a:prstGeom>
        </p:spPr>
      </p:pic>
      <p:sp>
        <p:nvSpPr>
          <p:cNvPr id="73" name="Arrow: Up 72">
            <a:extLst>
              <a:ext uri="{FF2B5EF4-FFF2-40B4-BE49-F238E27FC236}">
                <a16:creationId xmlns:a16="http://schemas.microsoft.com/office/drawing/2014/main" id="{56018F6F-D4F3-E869-0D85-F3F4A177A95C}"/>
              </a:ext>
            </a:extLst>
          </p:cNvPr>
          <p:cNvSpPr/>
          <p:nvPr/>
        </p:nvSpPr>
        <p:spPr>
          <a:xfrm>
            <a:off x="7468239" y="1060560"/>
            <a:ext cx="378619" cy="484537"/>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44CC792F-9E7D-A8A4-8782-009675A84247}"/>
              </a:ext>
            </a:extLst>
          </p:cNvPr>
          <p:cNvSpPr txBox="1"/>
          <p:nvPr/>
        </p:nvSpPr>
        <p:spPr>
          <a:xfrm>
            <a:off x="7482289" y="1185075"/>
            <a:ext cx="175260" cy="369332"/>
          </a:xfrm>
          <a:prstGeom prst="rect">
            <a:avLst/>
          </a:prstGeom>
          <a:noFill/>
        </p:spPr>
        <p:txBody>
          <a:bodyPr wrap="square" rtlCol="0">
            <a:spAutoFit/>
          </a:bodyPr>
          <a:lstStyle/>
          <a:p>
            <a:r>
              <a:rPr lang="en-US" dirty="0"/>
              <a:t>N</a:t>
            </a:r>
          </a:p>
        </p:txBody>
      </p:sp>
    </p:spTree>
    <p:extLst>
      <p:ext uri="{BB962C8B-B14F-4D97-AF65-F5344CB8AC3E}">
        <p14:creationId xmlns:p14="http://schemas.microsoft.com/office/powerpoint/2010/main" val="160094359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5875">
          <a:solidFill>
            <a:schemeClr val="tx1"/>
          </a:solidFill>
          <a:miter lim="800000"/>
        </a:ln>
      </a:spPr>
      <a:bodyPr rtlCol="0" anchor="ctr"/>
      <a:lstStyle>
        <a:defPPr algn="ctr">
          <a:defRPr sz="1400" dirty="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w="15875">
          <a:noFill/>
          <a:miter lim="800000"/>
        </a:ln>
      </a:spPr>
      <a:bodyPr wrap="none" rtlCol="0" anchor="ctr" anchorCtr="0">
        <a:spAutoFit/>
      </a:bodyPr>
      <a:lstStyle>
        <a:defPPr algn="ctr">
          <a:defRPr sz="1200" b="0" u="none" dirty="0" err="1"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7162ab5-b109-4f87-a906-3def0ea628d3">
      <Terms xmlns="http://schemas.microsoft.com/office/infopath/2007/PartnerControls"/>
    </lcf76f155ced4ddcb4097134ff3c332f>
    <TaxCatchAll xmlns="ecf817a0-df72-4f02-8cdd-0565051756d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8D453F88C7274081E0D871425AFBB2" ma:contentTypeVersion="11" ma:contentTypeDescription="Create a new document." ma:contentTypeScope="" ma:versionID="901a2c2a425f7812810c382530eae5d9">
  <xsd:schema xmlns:xsd="http://www.w3.org/2001/XMLSchema" xmlns:xs="http://www.w3.org/2001/XMLSchema" xmlns:p="http://schemas.microsoft.com/office/2006/metadata/properties" xmlns:ns2="07162ab5-b109-4f87-a906-3def0ea628d3" xmlns:ns3="ecf817a0-df72-4f02-8cdd-0565051756db" targetNamespace="http://schemas.microsoft.com/office/2006/metadata/properties" ma:root="true" ma:fieldsID="919024ed71726c90a5728b1ad7d97ae1" ns2:_="" ns3:_="">
    <xsd:import namespace="07162ab5-b109-4f87-a906-3def0ea628d3"/>
    <xsd:import namespace="ecf817a0-df72-4f02-8cdd-0565051756db"/>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162ab5-b109-4f87-a906-3def0ea628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f817a0-df72-4f02-8cdd-0565051756db"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7c86f33-570d-49e8-bea9-871612878d4e}" ma:internalName="TaxCatchAll" ma:showField="CatchAllData" ma:web="ecf817a0-df72-4f02-8cdd-0565051756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7D01B6-2340-46C0-B9D4-46D8A609405F}">
  <ds:schemaRefs>
    <ds:schemaRef ds:uri="http://schemas.microsoft.com/office/2006/documentManagement/types"/>
    <ds:schemaRef ds:uri="21c1ef8c-4ad5-41a0-8cf9-8a30168bd6f5"/>
    <ds:schemaRef ds:uri="http://purl.org/dc/terms/"/>
    <ds:schemaRef ds:uri="http://schemas.openxmlformats.org/package/2006/metadata/core-properties"/>
    <ds:schemaRef ds:uri="http://purl.org/dc/dcmitype/"/>
    <ds:schemaRef ds:uri="54a515c4-63be-493a-8b84-82a7539a1da1"/>
    <ds:schemaRef ds:uri="http://purl.org/dc/elements/1.1/"/>
    <ds:schemaRef ds:uri="http://schemas.microsoft.com/office/2006/metadata/properties"/>
    <ds:schemaRef ds:uri="http://schemas.microsoft.com/office/infopath/2007/PartnerControls"/>
    <ds:schemaRef ds:uri="http://www.w3.org/XML/1998/namespace"/>
    <ds:schemaRef ds:uri="07162ab5-b109-4f87-a906-3def0ea628d3"/>
    <ds:schemaRef ds:uri="ecf817a0-df72-4f02-8cdd-0565051756db"/>
  </ds:schemaRefs>
</ds:datastoreItem>
</file>

<file path=customXml/itemProps2.xml><?xml version="1.0" encoding="utf-8"?>
<ds:datastoreItem xmlns:ds="http://schemas.openxmlformats.org/officeDocument/2006/customXml" ds:itemID="{C61FF3F9-5B3A-41F1-901D-9A0C6D677A92}">
  <ds:schemaRefs>
    <ds:schemaRef ds:uri="http://schemas.microsoft.com/sharepoint/v3/contenttype/forms"/>
  </ds:schemaRefs>
</ds:datastoreItem>
</file>

<file path=customXml/itemProps3.xml><?xml version="1.0" encoding="utf-8"?>
<ds:datastoreItem xmlns:ds="http://schemas.openxmlformats.org/officeDocument/2006/customXml" ds:itemID="{4F119908-EA1F-4641-9A0B-EF476DF5E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162ab5-b109-4f87-a906-3def0ea628d3"/>
    <ds:schemaRef ds:uri="ecf817a0-df72-4f02-8cdd-0565051756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1535</TotalTime>
  <Words>932</Words>
  <Application>Microsoft Office PowerPoint</Application>
  <PresentationFormat>Widescreen</PresentationFormat>
  <Paragraphs>106</Paragraphs>
  <Slides>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vt:i4>
      </vt:variant>
    </vt:vector>
  </HeadingPairs>
  <TitlesOfParts>
    <vt:vector size="8" baseType="lpstr">
      <vt:lpstr>Arial</vt:lpstr>
      <vt:lpstr>Calibri</vt:lpstr>
      <vt:lpstr>Calibri Light</vt:lpstr>
      <vt:lpstr>Times New Roman</vt:lpstr>
      <vt:lpstr>1_Office Theme</vt:lpstr>
      <vt:lpstr>7_Office Theme</vt:lpstr>
      <vt:lpstr>C CO – THE ANVIL</vt:lpstr>
      <vt:lpstr>FM3 – TA12A to CTA</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Canaday III, Gearld L CPT</dc:creator>
  <cp:lastModifiedBy>Parisher, T Brooks CPT</cp:lastModifiedBy>
  <cp:revision>52</cp:revision>
  <cp:lastPrinted>2022-09-08T11:50:59Z</cp:lastPrinted>
  <dcterms:created xsi:type="dcterms:W3CDTF">2022-07-07T20:35:15Z</dcterms:created>
  <dcterms:modified xsi:type="dcterms:W3CDTF">2022-12-13T15:43:11Z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0x0101002A8D453F88C7274081E0D871425AFBB2</vt:lpwstr>
  </property>
  <property fmtid="{D5CDD505-2E9C-101B-9397-08002B2CF9AE}" pid="3" name="MediaServiceImageTags">
    <vt:lpwstr/>
  </property>
</Properties>
</file>