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9" r:id="rId2"/>
  </p:sldMasterIdLst>
  <p:notesMasterIdLst>
    <p:notesMasterId r:id="rId16"/>
  </p:notesMasterIdLst>
  <p:sldIdLst>
    <p:sldId id="257" r:id="rId3"/>
    <p:sldId id="268" r:id="rId4"/>
    <p:sldId id="269" r:id="rId5"/>
    <p:sldId id="258" r:id="rId6"/>
    <p:sldId id="259" r:id="rId7"/>
    <p:sldId id="260" r:id="rId8"/>
    <p:sldId id="261" r:id="rId9"/>
    <p:sldId id="262" r:id="rId10"/>
    <p:sldId id="263" r:id="rId11"/>
    <p:sldId id="264" r:id="rId12"/>
    <p:sldId id="265" r:id="rId13"/>
    <p:sldId id="266" r:id="rId14"/>
    <p:sldId id="26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15" autoAdjust="0"/>
    <p:restoredTop sz="94660"/>
  </p:normalViewPr>
  <p:slideViewPr>
    <p:cSldViewPr snapToGrid="0">
      <p:cViewPr varScale="1">
        <p:scale>
          <a:sx n="85" d="100"/>
          <a:sy n="85" d="100"/>
        </p:scale>
        <p:origin x="28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3A04E5-E7FC-4663-BBA6-32F016A2D5FE}" type="datetimeFigureOut">
              <a:rPr lang="en-US" smtClean="0"/>
              <a:t>10/11/2019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F8BC11-8E30-496F-8DF1-9D77A8117D2C}" type="slidenum">
              <a:rPr lang="en-US" smtClean="0"/>
              <a:t>‹#›</a:t>
            </a:fld>
            <a:endParaRPr lang="en-US"/>
          </a:p>
        </p:txBody>
      </p:sp>
    </p:spTree>
    <p:extLst>
      <p:ext uri="{BB962C8B-B14F-4D97-AF65-F5344CB8AC3E}">
        <p14:creationId xmlns:p14="http://schemas.microsoft.com/office/powerpoint/2010/main" val="932340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Begin</a:t>
            </a:r>
            <a:r>
              <a:rPr lang="en-US" baseline="0" dirty="0" smtClean="0"/>
              <a:t> by asking pointed question to get concrete knowledge of the class:</a:t>
            </a:r>
          </a:p>
          <a:p>
            <a:endParaRPr lang="en-US" baseline="0" dirty="0" smtClean="0"/>
          </a:p>
          <a:p>
            <a:r>
              <a:rPr lang="en-US" baseline="0" dirty="0" smtClean="0"/>
              <a:t>Example questions</a:t>
            </a:r>
          </a:p>
          <a:p>
            <a:endParaRPr lang="en-US" baseline="0" dirty="0" smtClean="0"/>
          </a:p>
          <a:p>
            <a:r>
              <a:rPr lang="en-US" baseline="0" dirty="0" smtClean="0"/>
              <a:t>What are the common aiming devices used in the army?</a:t>
            </a:r>
          </a:p>
          <a:p>
            <a:endParaRPr lang="en-US" baseline="0" dirty="0" smtClean="0"/>
          </a:p>
          <a:p>
            <a:r>
              <a:rPr lang="en-US" baseline="0" dirty="0" smtClean="0"/>
              <a:t>What is MOA?</a:t>
            </a:r>
          </a:p>
          <a:p>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112F6355-E714-4160-8C44-8CB755025E2B}"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42898497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Arial" panose="020B0604020202020204" pitchFamily="34" charset="0"/>
                <a:ea typeface="+mn-ea"/>
                <a:cs typeface="+mn-cs"/>
              </a:rPr>
              <a:t>Military grade weapon thermal weapon sights are designed with the following </a:t>
            </a:r>
            <a:r>
              <a:rPr lang="en-US" sz="1200" b="1" i="0" u="none" strike="noStrike" kern="1200" baseline="0" dirty="0">
                <a:solidFill>
                  <a:schemeClr val="tx1"/>
                </a:solidFill>
                <a:latin typeface="Arial" panose="020B0604020202020204" pitchFamily="34" charset="0"/>
                <a:ea typeface="+mn-ea"/>
                <a:cs typeface="+mn-cs"/>
              </a:rPr>
              <a:t>ADVANTAGES:</a:t>
            </a:r>
          </a:p>
          <a:p>
            <a:r>
              <a:rPr lang="en-US" sz="1200" b="0" i="0" u="none" strike="noStrike" kern="1200" baseline="0" dirty="0">
                <a:solidFill>
                  <a:schemeClr val="tx1"/>
                </a:solidFill>
                <a:latin typeface="Arial" panose="020B0604020202020204" pitchFamily="34" charset="0"/>
                <a:ea typeface="+mn-ea"/>
                <a:cs typeface="+mn-cs"/>
              </a:rPr>
              <a:t> Small and lightweight.</a:t>
            </a:r>
          </a:p>
          <a:p>
            <a:r>
              <a:rPr lang="en-US" sz="1200" b="0" i="0" u="none" strike="noStrike" kern="1200" baseline="0" dirty="0">
                <a:solidFill>
                  <a:schemeClr val="tx1"/>
                </a:solidFill>
                <a:latin typeface="Arial" panose="020B0604020202020204" pitchFamily="34" charset="0"/>
                <a:ea typeface="+mn-ea"/>
                <a:cs typeface="+mn-cs"/>
              </a:rPr>
              <a:t> Real-time imagery. Devices provide real-time video of the thermal scene immediately after power on.</a:t>
            </a:r>
          </a:p>
          <a:p>
            <a:r>
              <a:rPr lang="en-US" sz="1200" b="0" i="0" u="none" strike="noStrike" kern="1200" baseline="0" dirty="0">
                <a:solidFill>
                  <a:schemeClr val="tx1"/>
                </a:solidFill>
                <a:latin typeface="Arial" panose="020B0604020202020204" pitchFamily="34" charset="0"/>
                <a:ea typeface="+mn-ea"/>
                <a:cs typeface="+mn-cs"/>
              </a:rPr>
              <a:t> Long-lasting battery life. Low power consumption over time.</a:t>
            </a:r>
          </a:p>
          <a:p>
            <a:r>
              <a:rPr lang="en-US" sz="1200" b="0" i="0" u="none" strike="noStrike" kern="1200" baseline="0" dirty="0">
                <a:solidFill>
                  <a:schemeClr val="tx1"/>
                </a:solidFill>
                <a:latin typeface="Arial" panose="020B0604020202020204" pitchFamily="34" charset="0"/>
                <a:ea typeface="+mn-ea"/>
                <a:cs typeface="+mn-cs"/>
              </a:rPr>
              <a:t> Reliable. Long mean time between failures (MTBF).</a:t>
            </a:r>
          </a:p>
          <a:p>
            <a:r>
              <a:rPr lang="en-US" sz="1200" b="0" i="0" u="none" strike="noStrike" kern="1200" baseline="0" dirty="0">
                <a:solidFill>
                  <a:schemeClr val="tx1"/>
                </a:solidFill>
                <a:latin typeface="Arial" panose="020B0604020202020204" pitchFamily="34" charset="0"/>
                <a:ea typeface="+mn-ea"/>
                <a:cs typeface="+mn-cs"/>
              </a:rPr>
              <a:t> Quiet. The lack of a cooling element allows for a very low operating noise level.</a:t>
            </a:r>
          </a:p>
          <a:p>
            <a:r>
              <a:rPr lang="en-US" sz="1200" b="0" i="0" u="none" strike="noStrike" kern="1200" baseline="0" dirty="0">
                <a:solidFill>
                  <a:schemeClr val="tx1"/>
                </a:solidFill>
                <a:latin typeface="Arial" panose="020B0604020202020204" pitchFamily="34" charset="0"/>
                <a:ea typeface="+mn-ea"/>
                <a:cs typeface="+mn-cs"/>
              </a:rPr>
              <a:t> One optic fits on multiple weapons. The use of the ARS rail mounting bracket allows for the same optic to be used on other weapons.</a:t>
            </a:r>
          </a:p>
          <a:p>
            <a:r>
              <a:rPr lang="en-US" sz="1200" b="0" i="0" u="none" strike="noStrike" kern="1200" baseline="0" dirty="0">
                <a:solidFill>
                  <a:schemeClr val="tx1"/>
                </a:solidFill>
                <a:latin typeface="Arial" panose="020B0604020202020204" pitchFamily="34" charset="0"/>
                <a:ea typeface="+mn-ea"/>
                <a:cs typeface="+mn-cs"/>
              </a:rPr>
              <a:t> The F- and G-models attach in front of other aiming devices to improve their capabilities and eliminate the zeroing procedures for the device.</a:t>
            </a:r>
          </a:p>
          <a:p>
            <a:endParaRPr lang="en-US" sz="1200" b="0" i="0" u="none" strike="noStrike" kern="1200" baseline="0" dirty="0">
              <a:solidFill>
                <a:schemeClr val="tx1"/>
              </a:solidFill>
              <a:latin typeface="Arial" panose="020B0604020202020204" pitchFamily="34" charset="0"/>
              <a:ea typeface="+mn-ea"/>
              <a:cs typeface="+mn-cs"/>
            </a:endParaRPr>
          </a:p>
          <a:p>
            <a:r>
              <a:rPr lang="en-US" sz="1200" b="0" i="0" u="none" strike="noStrike" kern="1200" baseline="0" dirty="0">
                <a:solidFill>
                  <a:schemeClr val="tx1"/>
                </a:solidFill>
                <a:latin typeface="Arial" panose="020B0604020202020204" pitchFamily="34" charset="0"/>
                <a:ea typeface="+mn-ea"/>
                <a:cs typeface="+mn-cs"/>
              </a:rPr>
              <a:t>These devices have limitations that Soldiers should take into consideration, particularly during combat operations. The </a:t>
            </a:r>
            <a:r>
              <a:rPr lang="en-US" sz="1200" b="1" i="0" u="none" strike="noStrike" kern="1200" baseline="0" dirty="0">
                <a:solidFill>
                  <a:schemeClr val="tx1"/>
                </a:solidFill>
                <a:latin typeface="Arial" panose="020B0604020202020204" pitchFamily="34" charset="0"/>
                <a:ea typeface="+mn-ea"/>
                <a:cs typeface="+mn-cs"/>
              </a:rPr>
              <a:t>PRIMARY DISADVANTAGES </a:t>
            </a:r>
            <a:r>
              <a:rPr lang="en-US" sz="1200" b="0" i="0" u="none" strike="noStrike" kern="1200" baseline="0" dirty="0">
                <a:solidFill>
                  <a:schemeClr val="tx1"/>
                </a:solidFill>
                <a:latin typeface="Arial" panose="020B0604020202020204" pitchFamily="34" charset="0"/>
                <a:ea typeface="+mn-ea"/>
                <a:cs typeface="+mn-cs"/>
              </a:rPr>
              <a:t>are:</a:t>
            </a:r>
          </a:p>
          <a:p>
            <a:r>
              <a:rPr lang="en-US" sz="1200" b="0" i="0" u="none" strike="noStrike" kern="1200" baseline="0" dirty="0">
                <a:solidFill>
                  <a:schemeClr val="tx1"/>
                </a:solidFill>
                <a:latin typeface="Arial" panose="020B0604020202020204" pitchFamily="34" charset="0"/>
                <a:ea typeface="+mn-ea"/>
                <a:cs typeface="+mn-cs"/>
              </a:rPr>
              <a:t> Cannot interpret (“see”) multispectral infrared. These systems view a specific wavelength for emitted radiation (heat variations), and do not allow viewing of all aiming and marking devices at night.</a:t>
            </a:r>
          </a:p>
          <a:p>
            <a:r>
              <a:rPr lang="en-US" sz="1200" b="0" i="0" u="none" strike="noStrike" kern="1200" baseline="0" dirty="0">
                <a:solidFill>
                  <a:schemeClr val="tx1"/>
                </a:solidFill>
                <a:latin typeface="Arial" panose="020B0604020202020204" pitchFamily="34" charset="0"/>
                <a:ea typeface="+mn-ea"/>
                <a:cs typeface="+mn-cs"/>
              </a:rPr>
              <a:t> Reliance on rechargeable batteries and charging stations. Although the batteries are common and have a relatively long battery life, additional equipment is required to charge them. If common non-rechargeable (alkaline) batteries are used, a separate battery adapter is typically required.</a:t>
            </a:r>
          </a:p>
          <a:p>
            <a:r>
              <a:rPr lang="en-US" sz="1200" b="0" i="0" u="none" strike="noStrike" kern="1200" baseline="0" dirty="0">
                <a:solidFill>
                  <a:schemeClr val="tx1"/>
                </a:solidFill>
                <a:latin typeface="Arial" panose="020B0604020202020204" pitchFamily="34" charset="0"/>
                <a:ea typeface="+mn-ea"/>
                <a:cs typeface="+mn-cs"/>
              </a:rPr>
              <a:t> Cannot interpret thermal signatures behind glass or water effectively.</a:t>
            </a:r>
          </a:p>
          <a:p>
            <a:r>
              <a:rPr lang="en-US" sz="1200" b="0" i="0" u="none" strike="noStrike" kern="1200" baseline="0" dirty="0">
                <a:solidFill>
                  <a:schemeClr val="tx1"/>
                </a:solidFill>
                <a:latin typeface="Arial" panose="020B0604020202020204" pitchFamily="34" charset="0"/>
                <a:ea typeface="+mn-ea"/>
                <a:cs typeface="+mn-cs"/>
              </a:rPr>
              <a:t> Thermal systems cannot always detect friendly marking systems worn by dismounts.</a:t>
            </a:r>
            <a:endParaRPr lang="en-US" dirty="0"/>
          </a:p>
        </p:txBody>
      </p:sp>
      <p:sp>
        <p:nvSpPr>
          <p:cNvPr id="4" name="Slide Number Placeholder 3"/>
          <p:cNvSpPr>
            <a:spLocks noGrp="1"/>
          </p:cNvSpPr>
          <p:nvPr>
            <p:ph type="sldNum" sz="quarter" idx="5"/>
          </p:nvPr>
        </p:nvSpPr>
        <p:spPr/>
        <p:txBody>
          <a:bodyPr/>
          <a:lstStyle/>
          <a:p>
            <a:fld id="{112F6355-E714-4160-8C44-8CB755025E2B}"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24729022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Arial" panose="020B0604020202020204" pitchFamily="34" charset="0"/>
                <a:ea typeface="+mn-ea"/>
                <a:cs typeface="+mn-cs"/>
              </a:rPr>
              <a:t>Pointers, illuminators, and laser devices for small arms weapons emit a collimated beam of IR light for precise aiming and a separate IR beam for illumination. These devices operate in one single mode at a time, as selected by the user. The laser is activated by a selector switch on the device or by a remote mechanism installed on the weapon. The basic two modes or functions are:</a:t>
            </a:r>
          </a:p>
          <a:p>
            <a:r>
              <a:rPr lang="en-US" sz="1200" b="0" i="0" u="none" strike="noStrike" kern="1200" baseline="0" dirty="0">
                <a:solidFill>
                  <a:schemeClr val="tx1"/>
                </a:solidFill>
                <a:latin typeface="Arial" panose="020B0604020202020204" pitchFamily="34" charset="0"/>
                <a:ea typeface="+mn-ea"/>
                <a:cs typeface="+mn-cs"/>
              </a:rPr>
              <a:t> </a:t>
            </a:r>
            <a:r>
              <a:rPr lang="en-US" sz="1200" b="1" i="0" u="none" strike="noStrike" kern="1200" baseline="0" dirty="0">
                <a:solidFill>
                  <a:schemeClr val="tx1"/>
                </a:solidFill>
                <a:latin typeface="Arial" panose="020B0604020202020204" pitchFamily="34" charset="0"/>
                <a:ea typeface="+mn-ea"/>
                <a:cs typeface="+mn-cs"/>
              </a:rPr>
              <a:t>Pointer. </a:t>
            </a:r>
            <a:r>
              <a:rPr lang="en-US" sz="1200" b="0" i="0" u="none" strike="noStrike" kern="1200" baseline="0" dirty="0">
                <a:solidFill>
                  <a:schemeClr val="tx1"/>
                </a:solidFill>
                <a:latin typeface="Arial" panose="020B0604020202020204" pitchFamily="34" charset="0"/>
                <a:ea typeface="+mn-ea"/>
                <a:cs typeface="+mn-cs"/>
              </a:rPr>
              <a:t>When used as a pointer or aiming device, a small, pin-point beam is emitted from the device. The IR beam provides an infrared visible point when it strikes an object or target. The IR beam operates in the 400 to 800 nanometer wavelength and can only be seen by I2 optics, such as the AN-PVS-7 or -14 night vision devices.</a:t>
            </a:r>
          </a:p>
          <a:p>
            <a:r>
              <a:rPr lang="en-US" sz="1200" b="0" i="0" u="none" strike="noStrike" kern="1200" baseline="0" dirty="0">
                <a:solidFill>
                  <a:schemeClr val="tx1"/>
                </a:solidFill>
                <a:latin typeface="Arial" panose="020B0604020202020204" pitchFamily="34" charset="0"/>
                <a:ea typeface="+mn-ea"/>
                <a:cs typeface="+mn-cs"/>
              </a:rPr>
              <a:t> </a:t>
            </a:r>
            <a:r>
              <a:rPr lang="en-US" sz="1200" b="1" i="0" u="none" strike="noStrike" kern="1200" baseline="0" dirty="0">
                <a:solidFill>
                  <a:schemeClr val="tx1"/>
                </a:solidFill>
                <a:latin typeface="Arial" panose="020B0604020202020204" pitchFamily="34" charset="0"/>
                <a:ea typeface="+mn-ea"/>
                <a:cs typeface="+mn-cs"/>
              </a:rPr>
              <a:t>Illuminator. </a:t>
            </a:r>
            <a:r>
              <a:rPr lang="en-US" sz="1200" b="0" i="0" u="none" strike="noStrike" kern="1200" baseline="0" dirty="0">
                <a:solidFill>
                  <a:schemeClr val="tx1"/>
                </a:solidFill>
                <a:latin typeface="Arial" panose="020B0604020202020204" pitchFamily="34" charset="0"/>
                <a:ea typeface="+mn-ea"/>
                <a:cs typeface="+mn-cs"/>
              </a:rPr>
              <a:t>Typically used to illuminate a close quarters area as an infrared flood light. The illuminator provides a flood-light effect</a:t>
            </a:r>
          </a:p>
          <a:p>
            <a:endParaRPr lang="en-US" sz="1200" b="0" i="0" u="none" strike="noStrike" kern="1200" baseline="0" dirty="0">
              <a:solidFill>
                <a:schemeClr val="tx1"/>
              </a:solidFill>
              <a:latin typeface="Arial" panose="020B0604020202020204" pitchFamily="34" charset="0"/>
              <a:ea typeface="+mn-ea"/>
              <a:cs typeface="+mn-cs"/>
            </a:endParaRPr>
          </a:p>
          <a:p>
            <a:r>
              <a:rPr lang="en-US" sz="1200" b="0" i="0" u="none" strike="noStrike" kern="1200" baseline="0" dirty="0">
                <a:solidFill>
                  <a:schemeClr val="tx1"/>
                </a:solidFill>
                <a:latin typeface="Arial" panose="020B0604020202020204" pitchFamily="34" charset="0"/>
                <a:ea typeface="+mn-ea"/>
                <a:cs typeface="+mn-cs"/>
              </a:rPr>
              <a:t>The AN/PEQ-15 ATPIAL is a multifunctional laser that emits both a visible and IR light for precise weapon aiming and target/area illumination.</a:t>
            </a:r>
          </a:p>
          <a:p>
            <a:r>
              <a:rPr lang="en-US" sz="1200" b="0" i="0" u="none" strike="noStrike" kern="1200" baseline="0" dirty="0">
                <a:solidFill>
                  <a:schemeClr val="tx1"/>
                </a:solidFill>
                <a:latin typeface="Arial" panose="020B0604020202020204" pitchFamily="34" charset="0"/>
                <a:ea typeface="+mn-ea"/>
                <a:cs typeface="+mn-cs"/>
              </a:rPr>
              <a:t> </a:t>
            </a:r>
            <a:r>
              <a:rPr lang="en-US" sz="1200" b="1" i="0" u="none" strike="noStrike" kern="1200" baseline="0" dirty="0">
                <a:solidFill>
                  <a:schemeClr val="tx1"/>
                </a:solidFill>
                <a:latin typeface="Arial" panose="020B0604020202020204" pitchFamily="34" charset="0"/>
                <a:ea typeface="+mn-ea"/>
                <a:cs typeface="+mn-cs"/>
              </a:rPr>
              <a:t>Visible light </a:t>
            </a:r>
            <a:r>
              <a:rPr lang="en-US" sz="1200" b="0" i="0" u="none" strike="noStrike" kern="1200" baseline="0" dirty="0">
                <a:solidFill>
                  <a:schemeClr val="tx1"/>
                </a:solidFill>
                <a:latin typeface="Arial" panose="020B0604020202020204" pitchFamily="34" charset="0"/>
                <a:ea typeface="+mn-ea"/>
                <a:cs typeface="+mn-cs"/>
              </a:rPr>
              <a:t>– can be used to boresight the device to a weapon without the need of night vision goggles. A visible red-dot aiming laser can also be selected to provide precise aiming of a weapon during daylight or night operations.</a:t>
            </a:r>
          </a:p>
          <a:p>
            <a:r>
              <a:rPr lang="en-US" sz="1200" b="0" i="0" u="none" strike="noStrike" kern="1200" baseline="0" dirty="0">
                <a:solidFill>
                  <a:schemeClr val="tx1"/>
                </a:solidFill>
                <a:latin typeface="Arial" panose="020B0604020202020204" pitchFamily="34" charset="0"/>
                <a:ea typeface="+mn-ea"/>
                <a:cs typeface="+mn-cs"/>
              </a:rPr>
              <a:t> </a:t>
            </a:r>
            <a:r>
              <a:rPr lang="en-US" sz="1200" b="1" i="0" u="none" strike="noStrike" kern="1200" baseline="0" dirty="0">
                <a:solidFill>
                  <a:schemeClr val="tx1"/>
                </a:solidFill>
                <a:latin typeface="Arial" panose="020B0604020202020204" pitchFamily="34" charset="0"/>
                <a:ea typeface="+mn-ea"/>
                <a:cs typeface="+mn-cs"/>
              </a:rPr>
              <a:t>Infrared laser </a:t>
            </a:r>
            <a:r>
              <a:rPr lang="en-US" sz="1200" b="0" i="0" u="none" strike="noStrike" kern="1200" baseline="0" dirty="0">
                <a:solidFill>
                  <a:schemeClr val="tx1"/>
                </a:solidFill>
                <a:latin typeface="Arial" panose="020B0604020202020204" pitchFamily="34" charset="0"/>
                <a:ea typeface="+mn-ea"/>
                <a:cs typeface="+mn-cs"/>
              </a:rPr>
              <a:t>– emit a highly collimated beam of IR light for precise weapon aiming. A separate IR-illuminating laser can be adjusted from a flood light mode to a single point spot-divergence mode.</a:t>
            </a:r>
          </a:p>
          <a:p>
            <a:endParaRPr lang="en-US" sz="1200" b="1" i="0" u="none" strike="noStrike" baseline="0" dirty="0">
              <a:latin typeface="Arial" panose="020B0604020202020204" pitchFamily="34" charset="0"/>
            </a:endParaRPr>
          </a:p>
          <a:p>
            <a:r>
              <a:rPr lang="en-US" sz="1200" b="1" i="0" u="none" strike="noStrike" baseline="0" dirty="0">
                <a:latin typeface="Arial" panose="020B0604020202020204" pitchFamily="34" charset="0"/>
              </a:rPr>
              <a:t>CAUTION:</a:t>
            </a:r>
          </a:p>
          <a:p>
            <a:r>
              <a:rPr lang="en-US" sz="1200" b="0" i="0" u="none" strike="noStrike" baseline="0" dirty="0">
                <a:latin typeface="Arial" panose="020B0604020202020204" pitchFamily="34" charset="0"/>
              </a:rPr>
              <a:t>The AN/PEQ-15 can be used during force-on-force training in the low power modes only. High power modes can be used on live-fire ranges exceeding 220 meters only.</a:t>
            </a:r>
          </a:p>
          <a:p>
            <a:endParaRPr lang="en-US" sz="1200" b="0" i="0" u="none" strike="noStrike" kern="1200" baseline="0" dirty="0">
              <a:solidFill>
                <a:schemeClr val="tx1"/>
              </a:solidFill>
              <a:latin typeface="Arial" panose="020B0604020202020204" pitchFamily="34" charset="0"/>
              <a:ea typeface="+mn-ea"/>
              <a:cs typeface="+mn-cs"/>
            </a:endParaRPr>
          </a:p>
          <a:p>
            <a:r>
              <a:rPr lang="en-US" sz="1200" b="0" i="0" u="none" strike="noStrike" kern="1200" baseline="0" dirty="0">
                <a:solidFill>
                  <a:schemeClr val="tx1"/>
                </a:solidFill>
                <a:latin typeface="Arial" panose="020B0604020202020204" pitchFamily="34" charset="0"/>
                <a:ea typeface="+mn-ea"/>
                <a:cs typeface="+mn-cs"/>
              </a:rPr>
              <a:t>The ATPIAL visible and IR aiming lasers are co-aligned. A single set of adjusters moves both aiming beams, and the user can boresight/zero using either aiming laser.</a:t>
            </a:r>
          </a:p>
          <a:p>
            <a:endParaRPr lang="en-US" dirty="0"/>
          </a:p>
        </p:txBody>
      </p:sp>
      <p:sp>
        <p:nvSpPr>
          <p:cNvPr id="4" name="Slide Number Placeholder 3"/>
          <p:cNvSpPr>
            <a:spLocks noGrp="1"/>
          </p:cNvSpPr>
          <p:nvPr>
            <p:ph type="sldNum" sz="quarter" idx="5"/>
          </p:nvPr>
        </p:nvSpPr>
        <p:spPr/>
        <p:txBody>
          <a:bodyPr/>
          <a:lstStyle/>
          <a:p>
            <a:fld id="{112F6355-E714-4160-8C44-8CB755025E2B}" type="slidenum">
              <a:rPr lang="en-US" smtClean="0">
                <a:solidFill>
                  <a:prstClr val="black"/>
                </a:solidFill>
              </a:rPr>
              <a:pPr/>
              <a:t>12</a:t>
            </a:fld>
            <a:endParaRPr lang="en-US" dirty="0">
              <a:solidFill>
                <a:prstClr val="black"/>
              </a:solidFill>
            </a:endParaRPr>
          </a:p>
        </p:txBody>
      </p:sp>
    </p:spTree>
    <p:extLst>
      <p:ext uri="{BB962C8B-B14F-4D97-AF65-F5344CB8AC3E}">
        <p14:creationId xmlns:p14="http://schemas.microsoft.com/office/powerpoint/2010/main" val="20135281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ea typeface="+mn-ea"/>
                <a:cs typeface="+mn-cs"/>
              </a:rPr>
              <a:t> Range overmatch provides a tactical engagement buffer that accommodates the Soldier’s time to engage with precision fires. For example, a Soldier that has the capability to effectively engage personnel targets at a range of 500 meters will have range overmatch of 10 to 20 percent over a threat rifleman. That 10 to 20 percent range difference is equivalent to a distance of 40 to 80 meters, which is approximately the distance a maneuvering threat can traverse in 15 to 40 seconds</a:t>
            </a:r>
          </a:p>
          <a:p>
            <a:r>
              <a:rPr lang="en-US" sz="1200" kern="1200" dirty="0">
                <a:solidFill>
                  <a:schemeClr val="tx1"/>
                </a:solidFill>
                <a:effectLst/>
                <a:ea typeface="+mn-ea"/>
                <a:cs typeface="+mn-cs"/>
              </a:rPr>
              <a:t> </a:t>
            </a:r>
          </a:p>
          <a:p>
            <a:endParaRPr lang="en-US" dirty="0"/>
          </a:p>
        </p:txBody>
      </p:sp>
      <p:sp>
        <p:nvSpPr>
          <p:cNvPr id="4" name="Slide Number Placeholder 3"/>
          <p:cNvSpPr>
            <a:spLocks noGrp="1"/>
          </p:cNvSpPr>
          <p:nvPr>
            <p:ph type="sldNum" sz="quarter" idx="5"/>
          </p:nvPr>
        </p:nvSpPr>
        <p:spPr/>
        <p:txBody>
          <a:bodyPr/>
          <a:lstStyle/>
          <a:p>
            <a:fld id="{112F6355-E714-4160-8C44-8CB755025E2B}" type="slidenum">
              <a:rPr lang="en-US" smtClean="0">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21706968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Safety Considerations: Fire</a:t>
            </a:r>
            <a:r>
              <a:rPr lang="en-US" baseline="0" dirty="0" smtClean="0"/>
              <a:t> escape plan should be reference </a:t>
            </a:r>
          </a:p>
          <a:p>
            <a:endParaRPr lang="en-US" baseline="0" dirty="0" smtClean="0"/>
          </a:p>
          <a:p>
            <a:pPr eaLnBrk="1" hangingPunct="1"/>
            <a:r>
              <a:rPr lang="en-US" altLang="en-US" dirty="0" smtClean="0">
                <a:solidFill>
                  <a:srgbClr val="000000"/>
                </a:solidFill>
              </a:rPr>
              <a:t>Risk Assessment:  Low</a:t>
            </a:r>
          </a:p>
          <a:p>
            <a:pPr eaLnBrk="1" hangingPunct="1"/>
            <a:endParaRPr lang="en-US" altLang="en-US" dirty="0" smtClean="0">
              <a:solidFill>
                <a:srgbClr val="000000"/>
              </a:solidFill>
            </a:endParaRPr>
          </a:p>
          <a:p>
            <a:pPr eaLnBrk="1" hangingPunct="1"/>
            <a:r>
              <a:rPr lang="en-US" altLang="en-US" dirty="0" smtClean="0">
                <a:solidFill>
                  <a:srgbClr val="000000"/>
                </a:solidFill>
              </a:rPr>
              <a:t>Environmental Considerations:  Keep</a:t>
            </a:r>
            <a:r>
              <a:rPr lang="en-US" altLang="en-US" baseline="0" dirty="0" smtClean="0">
                <a:solidFill>
                  <a:srgbClr val="000000"/>
                </a:solidFill>
              </a:rPr>
              <a:t> tops on bottles when not in use and </a:t>
            </a:r>
            <a:r>
              <a:rPr lang="en-US" altLang="en-US" dirty="0" smtClean="0">
                <a:solidFill>
                  <a:srgbClr val="000000"/>
                </a:solidFill>
              </a:rPr>
              <a:t>remember to remove all trash from the classroom.</a:t>
            </a:r>
          </a:p>
          <a:p>
            <a:pPr eaLnBrk="1" hangingPunct="1"/>
            <a:endParaRPr lang="en-US" altLang="en-US" dirty="0" smtClean="0">
              <a:solidFill>
                <a:srgbClr val="000000"/>
              </a:solidFill>
            </a:endParaRPr>
          </a:p>
          <a:p>
            <a:pPr eaLnBrk="1" hangingPunct="1"/>
            <a:r>
              <a:rPr lang="en-US" altLang="en-US" dirty="0" smtClean="0">
                <a:solidFill>
                  <a:srgbClr val="000000"/>
                </a:solidFill>
              </a:rPr>
              <a:t>Evaluation:  You will be evaluated formally on written examinations which you must achieve a minimum of 70% to continue the course.</a:t>
            </a:r>
          </a:p>
          <a:p>
            <a:endParaRPr lang="en-US" dirty="0"/>
          </a:p>
        </p:txBody>
      </p:sp>
      <p:sp>
        <p:nvSpPr>
          <p:cNvPr id="4" name="Slide Number Placeholder 3"/>
          <p:cNvSpPr>
            <a:spLocks noGrp="1"/>
          </p:cNvSpPr>
          <p:nvPr>
            <p:ph type="sldNum" sz="quarter" idx="10"/>
          </p:nvPr>
        </p:nvSpPr>
        <p:spPr/>
        <p:txBody>
          <a:bodyPr/>
          <a:lstStyle/>
          <a:p>
            <a:fld id="{112F6355-E714-4160-8C44-8CB755025E2B}" type="slidenum">
              <a:rPr lang="en-US" smtClean="0">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val="31877057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ea typeface="+mn-ea"/>
                <a:cs typeface="+mn-cs"/>
              </a:rPr>
              <a:t>A minute of angle (MOA) is an angular unit of measurement equal to 1/60th of a degree. The most common use of MOA is when describing the distance of change required when zeroing a weapon.  One MOA equals 1.047 inches per 100 yards. </a:t>
            </a:r>
          </a:p>
          <a:p>
            <a:r>
              <a:rPr lang="en-US" sz="1200" b="0" i="0" u="none" strike="noStrike" kern="1200" baseline="0" dirty="0">
                <a:solidFill>
                  <a:schemeClr val="tx1"/>
                </a:solidFill>
                <a:ea typeface="+mn-ea"/>
                <a:cs typeface="+mn-cs"/>
              </a:rPr>
              <a:t>For most applications, a Soldier can round this to 1 inch at 100 yards or 1.1 inches at 100 meters to simplify their arithmetic.</a:t>
            </a:r>
            <a:endParaRPr lang="en-US" dirty="0"/>
          </a:p>
        </p:txBody>
      </p:sp>
      <p:sp>
        <p:nvSpPr>
          <p:cNvPr id="4" name="Slide Number Placeholder 3"/>
          <p:cNvSpPr>
            <a:spLocks noGrp="1"/>
          </p:cNvSpPr>
          <p:nvPr>
            <p:ph type="sldNum" sz="quarter" idx="5"/>
          </p:nvPr>
        </p:nvSpPr>
        <p:spPr/>
        <p:txBody>
          <a:bodyPr/>
          <a:lstStyle/>
          <a:p>
            <a:fld id="{112F6355-E714-4160-8C44-8CB755025E2B}"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5932570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ea typeface="+mn-ea"/>
                <a:cs typeface="+mn-cs"/>
              </a:rPr>
              <a:t>The mil is a common unit of angular measurement that is used in direct fire and indirect fire applications. This mil to degree relationship is used when describing military reticles, ballistic relationships, aiming devices, and on a larger scale, map reading and for indirect fire. </a:t>
            </a:r>
            <a:endParaRPr lang="en-US" dirty="0"/>
          </a:p>
        </p:txBody>
      </p:sp>
      <p:sp>
        <p:nvSpPr>
          <p:cNvPr id="4" name="Slide Number Placeholder 3"/>
          <p:cNvSpPr>
            <a:spLocks noGrp="1"/>
          </p:cNvSpPr>
          <p:nvPr>
            <p:ph type="sldNum" sz="quarter" idx="5"/>
          </p:nvPr>
        </p:nvSpPr>
        <p:spPr/>
        <p:txBody>
          <a:bodyPr/>
          <a:lstStyle/>
          <a:p>
            <a:fld id="{112F6355-E714-4160-8C44-8CB755025E2B}"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23973915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ea typeface="+mn-ea"/>
                <a:cs typeface="+mn-cs"/>
              </a:rPr>
              <a:t>A reticle is a series of fine lines in the eyepiece of an optic, such as a CCO, TWS, or RCO used as a measuring scale with included aiming or alignment points. </a:t>
            </a:r>
          </a:p>
          <a:p>
            <a:r>
              <a:rPr lang="en-US" sz="1200" b="0" i="0" u="none" strike="noStrike" kern="1200" baseline="0" dirty="0">
                <a:solidFill>
                  <a:schemeClr val="tx1"/>
                </a:solidFill>
                <a:ea typeface="+mn-ea"/>
                <a:cs typeface="+mn-cs"/>
              </a:rPr>
              <a:t>Reticles use either mils or minute of angle for their unit of measurement.</a:t>
            </a:r>
            <a:endParaRPr lang="en-US" dirty="0"/>
          </a:p>
        </p:txBody>
      </p:sp>
      <p:sp>
        <p:nvSpPr>
          <p:cNvPr id="4" name="Slide Number Placeholder 3"/>
          <p:cNvSpPr>
            <a:spLocks noGrp="1"/>
          </p:cNvSpPr>
          <p:nvPr>
            <p:ph type="sldNum" sz="quarter" idx="5"/>
          </p:nvPr>
        </p:nvSpPr>
        <p:spPr/>
        <p:txBody>
          <a:bodyPr/>
          <a:lstStyle/>
          <a:p>
            <a:fld id="{112F6355-E714-4160-8C44-8CB755025E2B}"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29486531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ea typeface="+mn-ea"/>
                <a:cs typeface="+mn-cs"/>
              </a:rPr>
              <a:t>Front sight: elevation  (zero)</a:t>
            </a:r>
            <a:endParaRPr lang="en-US" dirty="0">
              <a:effectLst/>
            </a:endParaRPr>
          </a:p>
          <a:p>
            <a:pPr lvl="0"/>
            <a:r>
              <a:rPr lang="en-US" sz="1200" kern="1200" dirty="0">
                <a:solidFill>
                  <a:schemeClr val="tx1"/>
                </a:solidFill>
                <a:effectLst/>
                <a:ea typeface="+mn-ea"/>
                <a:cs typeface="+mn-cs"/>
              </a:rPr>
              <a:t>Rear sight: </a:t>
            </a:r>
            <a:r>
              <a:rPr lang="en-US" sz="1200" kern="1200" dirty="0" err="1">
                <a:solidFill>
                  <a:schemeClr val="tx1"/>
                </a:solidFill>
                <a:effectLst/>
                <a:ea typeface="+mn-ea"/>
                <a:cs typeface="+mn-cs"/>
              </a:rPr>
              <a:t>Windage</a:t>
            </a:r>
            <a:r>
              <a:rPr lang="en-US" sz="1200" kern="1200" dirty="0">
                <a:solidFill>
                  <a:schemeClr val="tx1"/>
                </a:solidFill>
                <a:effectLst/>
                <a:ea typeface="+mn-ea"/>
                <a:cs typeface="+mn-cs"/>
              </a:rPr>
              <a:t> and Elevation (distance)</a:t>
            </a:r>
            <a:endParaRPr lang="en-US" dirty="0">
              <a:effectLst/>
            </a:endParaRPr>
          </a:p>
          <a:p>
            <a:pPr lvl="0"/>
            <a:r>
              <a:rPr lang="en-US" sz="1200" kern="1200" dirty="0">
                <a:solidFill>
                  <a:schemeClr val="tx1"/>
                </a:solidFill>
                <a:effectLst/>
                <a:ea typeface="+mn-ea"/>
                <a:cs typeface="+mn-cs"/>
              </a:rPr>
              <a:t>Set rear sight elevation  to have 4 MOA of clicks  below 300 meter mark</a:t>
            </a:r>
            <a:endParaRPr lang="en-US" dirty="0">
              <a:effectLst/>
            </a:endParaRPr>
          </a:p>
          <a:p>
            <a:pPr lvl="0"/>
            <a:r>
              <a:rPr lang="en-US" sz="1200" kern="1200" dirty="0">
                <a:solidFill>
                  <a:schemeClr val="tx1"/>
                </a:solidFill>
                <a:effectLst/>
                <a:ea typeface="+mn-ea"/>
                <a:cs typeface="+mn-cs"/>
              </a:rPr>
              <a:t>200 meter: ~2MOA  below 300 meter mark</a:t>
            </a:r>
            <a:endParaRPr lang="en-US" dirty="0">
              <a:effectLst/>
            </a:endParaRPr>
          </a:p>
          <a:p>
            <a:pPr lvl="0"/>
            <a:r>
              <a:rPr lang="en-US" sz="1200" kern="1200" dirty="0">
                <a:solidFill>
                  <a:schemeClr val="tx1"/>
                </a:solidFill>
                <a:effectLst/>
                <a:ea typeface="+mn-ea"/>
                <a:cs typeface="+mn-cs"/>
              </a:rPr>
              <a:t>0-2 (large) aperture  (0.200” vs. 0.070”)~2.5MOA below</a:t>
            </a:r>
            <a:endParaRPr lang="en-US" dirty="0">
              <a:effectLst/>
            </a:endParaRPr>
          </a:p>
          <a:p>
            <a:endParaRPr lang="en-US" dirty="0"/>
          </a:p>
        </p:txBody>
      </p:sp>
      <p:sp>
        <p:nvSpPr>
          <p:cNvPr id="4" name="Slide Number Placeholder 3"/>
          <p:cNvSpPr>
            <a:spLocks noGrp="1"/>
          </p:cNvSpPr>
          <p:nvPr>
            <p:ph type="sldNum" sz="quarter" idx="5"/>
          </p:nvPr>
        </p:nvSpPr>
        <p:spPr/>
        <p:txBody>
          <a:bodyPr/>
          <a:lstStyle/>
          <a:p>
            <a:fld id="{112F6355-E714-4160-8C44-8CB755025E2B}"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2034225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ea typeface="+mn-ea"/>
                <a:cs typeface="+mn-cs"/>
              </a:rPr>
              <a:t>Front sight: elevation  (zero)</a:t>
            </a:r>
            <a:endParaRPr lang="en-US" dirty="0">
              <a:effectLst/>
            </a:endParaRPr>
          </a:p>
          <a:p>
            <a:pPr lvl="0"/>
            <a:r>
              <a:rPr lang="en-US" sz="1200" kern="1200" dirty="0">
                <a:solidFill>
                  <a:schemeClr val="tx1"/>
                </a:solidFill>
                <a:effectLst/>
                <a:ea typeface="+mn-ea"/>
                <a:cs typeface="+mn-cs"/>
              </a:rPr>
              <a:t>Rear sight: Windage and elevation (distance)</a:t>
            </a:r>
            <a:endParaRPr lang="en-US" dirty="0">
              <a:effectLst/>
            </a:endParaRPr>
          </a:p>
          <a:p>
            <a:pPr lvl="0"/>
            <a:r>
              <a:rPr lang="en-US" sz="1200" kern="1200" dirty="0">
                <a:solidFill>
                  <a:schemeClr val="tx1"/>
                </a:solidFill>
                <a:effectLst/>
                <a:ea typeface="+mn-ea"/>
                <a:cs typeface="+mn-cs"/>
              </a:rPr>
              <a:t>Set rear sight elevation  to have 4 MOA of clicks  below 300 meter mark</a:t>
            </a:r>
            <a:endParaRPr lang="en-US" dirty="0">
              <a:effectLst/>
            </a:endParaRPr>
          </a:p>
          <a:p>
            <a:pPr lvl="0"/>
            <a:r>
              <a:rPr lang="en-US" sz="1200" kern="1200" dirty="0">
                <a:solidFill>
                  <a:schemeClr val="tx1"/>
                </a:solidFill>
                <a:effectLst/>
                <a:ea typeface="+mn-ea"/>
                <a:cs typeface="+mn-cs"/>
              </a:rPr>
              <a:t>200 meter: ~2MOA  below 300 meter mark</a:t>
            </a:r>
            <a:endParaRPr lang="en-US" dirty="0">
              <a:effectLst/>
            </a:endParaRPr>
          </a:p>
          <a:p>
            <a:pPr lvl="0"/>
            <a:r>
              <a:rPr lang="en-US" sz="1200" kern="1200" dirty="0">
                <a:solidFill>
                  <a:schemeClr val="tx1"/>
                </a:solidFill>
                <a:effectLst/>
                <a:ea typeface="+mn-ea"/>
                <a:cs typeface="+mn-cs"/>
              </a:rPr>
              <a:t>0-2 (large) aperture  (0.200” vs. 0.070”)~2.5MOA below</a:t>
            </a:r>
            <a:endParaRPr lang="en-US" dirty="0">
              <a:effectLst/>
            </a:endParaRPr>
          </a:p>
          <a:p>
            <a:endParaRPr lang="en-US" dirty="0"/>
          </a:p>
        </p:txBody>
      </p:sp>
      <p:sp>
        <p:nvSpPr>
          <p:cNvPr id="4" name="Slide Number Placeholder 3"/>
          <p:cNvSpPr>
            <a:spLocks noGrp="1"/>
          </p:cNvSpPr>
          <p:nvPr>
            <p:ph type="sldNum" sz="quarter" idx="5"/>
          </p:nvPr>
        </p:nvSpPr>
        <p:spPr/>
        <p:txBody>
          <a:bodyPr/>
          <a:lstStyle/>
          <a:p>
            <a:fld id="{112F6355-E714-4160-8C44-8CB755025E2B}"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41545051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ea typeface="+mn-ea"/>
                <a:cs typeface="+mn-cs"/>
              </a:rPr>
              <a:t>2 MOA dot (older versions 4  MOA dot)</a:t>
            </a:r>
          </a:p>
          <a:p>
            <a:pPr lvl="0"/>
            <a:r>
              <a:rPr lang="en-US" sz="1200" kern="1200" dirty="0">
                <a:solidFill>
                  <a:schemeClr val="tx1"/>
                </a:solidFill>
                <a:effectLst/>
                <a:ea typeface="+mn-ea"/>
                <a:cs typeface="+mn-cs"/>
              </a:rPr>
              <a:t>Clicks: 0.5 MOA</a:t>
            </a:r>
          </a:p>
          <a:p>
            <a:pPr lvl="0"/>
            <a:r>
              <a:rPr lang="en-US" sz="1200" kern="1200" dirty="0">
                <a:solidFill>
                  <a:schemeClr val="tx1"/>
                </a:solidFill>
                <a:effectLst/>
                <a:ea typeface="+mn-ea"/>
                <a:cs typeface="+mn-cs"/>
              </a:rPr>
              <a:t>Use both eyes open</a:t>
            </a:r>
          </a:p>
          <a:p>
            <a:pPr lvl="0"/>
            <a:r>
              <a:rPr lang="en-US" sz="1200" kern="1200" dirty="0">
                <a:solidFill>
                  <a:schemeClr val="tx1"/>
                </a:solidFill>
                <a:effectLst/>
                <a:ea typeface="+mn-ea"/>
                <a:cs typeface="+mn-cs"/>
              </a:rPr>
              <a:t>Can be used with front cap  on (occluded eye aiming)</a:t>
            </a:r>
          </a:p>
          <a:p>
            <a:endParaRPr lang="en-US" dirty="0"/>
          </a:p>
        </p:txBody>
      </p:sp>
      <p:sp>
        <p:nvSpPr>
          <p:cNvPr id="4" name="Slide Number Placeholder 3"/>
          <p:cNvSpPr>
            <a:spLocks noGrp="1"/>
          </p:cNvSpPr>
          <p:nvPr>
            <p:ph type="sldNum" sz="quarter" idx="5"/>
          </p:nvPr>
        </p:nvSpPr>
        <p:spPr/>
        <p:txBody>
          <a:bodyPr/>
          <a:lstStyle/>
          <a:p>
            <a:fld id="{112F6355-E714-4160-8C44-8CB755025E2B}"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18448319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2700" marR="2952750">
              <a:lnSpc>
                <a:spcPts val="2140"/>
              </a:lnSpc>
              <a:spcBef>
                <a:spcPts val="755"/>
              </a:spcBef>
              <a:buChar char="-"/>
              <a:tabLst>
                <a:tab pos="152400" algn="l"/>
              </a:tabLst>
            </a:pPr>
            <a:r>
              <a:rPr lang="en-US" sz="1200" spc="-5" dirty="0">
                <a:latin typeface="Arial"/>
                <a:cs typeface="Arial"/>
              </a:rPr>
              <a:t>ACOG (Advanced</a:t>
            </a:r>
            <a:r>
              <a:rPr lang="en-US" sz="1200" spc="-95" dirty="0">
                <a:latin typeface="Arial"/>
                <a:cs typeface="Arial"/>
              </a:rPr>
              <a:t> </a:t>
            </a:r>
            <a:r>
              <a:rPr lang="en-US" sz="1200" spc="-5" dirty="0">
                <a:latin typeface="Arial"/>
                <a:cs typeface="Arial"/>
              </a:rPr>
              <a:t>Combat  Optical</a:t>
            </a:r>
            <a:r>
              <a:rPr lang="en-US" sz="1200" spc="-10" dirty="0">
                <a:latin typeface="Arial"/>
                <a:cs typeface="Arial"/>
              </a:rPr>
              <a:t> </a:t>
            </a:r>
            <a:r>
              <a:rPr lang="en-US" sz="1200" spc="-5" dirty="0">
                <a:latin typeface="Arial"/>
                <a:cs typeface="Arial"/>
              </a:rPr>
              <a:t>Gunsight</a:t>
            </a:r>
            <a:endParaRPr lang="en-US" sz="1200" dirty="0">
              <a:latin typeface="Arial"/>
              <a:cs typeface="Arial"/>
            </a:endParaRPr>
          </a:p>
          <a:p>
            <a:pPr marL="12700">
              <a:lnSpc>
                <a:spcPct val="100000"/>
              </a:lnSpc>
              <a:spcBef>
                <a:spcPts val="585"/>
              </a:spcBef>
              <a:buChar char="-"/>
              <a:tabLst>
                <a:tab pos="152400" algn="l"/>
              </a:tabLst>
            </a:pPr>
            <a:r>
              <a:rPr lang="en-US" sz="1200" dirty="0">
                <a:latin typeface="Arial"/>
                <a:cs typeface="Arial"/>
              </a:rPr>
              <a:t>6 </a:t>
            </a:r>
            <a:r>
              <a:rPr lang="en-US" sz="1200" spc="-5" dirty="0">
                <a:latin typeface="Arial"/>
                <a:cs typeface="Arial"/>
              </a:rPr>
              <a:t>MOA </a:t>
            </a:r>
            <a:r>
              <a:rPr lang="en-US" sz="1200" dirty="0">
                <a:latin typeface="Arial"/>
                <a:cs typeface="Arial"/>
              </a:rPr>
              <a:t>chevron</a:t>
            </a:r>
            <a:r>
              <a:rPr lang="en-US" sz="1200" spc="-20" dirty="0">
                <a:latin typeface="Arial"/>
                <a:cs typeface="Arial"/>
              </a:rPr>
              <a:t> </a:t>
            </a:r>
            <a:r>
              <a:rPr lang="en-US" sz="1200" spc="-5" dirty="0">
                <a:latin typeface="Arial"/>
                <a:cs typeface="Arial"/>
              </a:rPr>
              <a:t>(TA31)</a:t>
            </a:r>
            <a:endParaRPr lang="en-US" sz="1200" dirty="0">
              <a:latin typeface="Arial"/>
              <a:cs typeface="Arial"/>
            </a:endParaRPr>
          </a:p>
          <a:p>
            <a:pPr marL="12700" marR="2864485">
              <a:lnSpc>
                <a:spcPct val="99800"/>
              </a:lnSpc>
              <a:spcBef>
                <a:spcPts val="615"/>
              </a:spcBef>
              <a:buChar char="-"/>
              <a:tabLst>
                <a:tab pos="152400" algn="l"/>
              </a:tabLst>
            </a:pPr>
            <a:r>
              <a:rPr lang="en-US" sz="1200" spc="-5" dirty="0">
                <a:latin typeface="Arial"/>
                <a:cs typeface="Arial"/>
              </a:rPr>
              <a:t>Fiber optic increases reticle  illumination in bright light  (cover with tape as</a:t>
            </a:r>
            <a:r>
              <a:rPr lang="en-US" sz="1200" spc="-60" dirty="0">
                <a:latin typeface="Arial"/>
                <a:cs typeface="Arial"/>
              </a:rPr>
              <a:t> </a:t>
            </a:r>
            <a:r>
              <a:rPr lang="en-US" sz="1200" spc="-5" dirty="0">
                <a:latin typeface="Arial"/>
                <a:cs typeface="Arial"/>
              </a:rPr>
              <a:t>needed)</a:t>
            </a:r>
            <a:endParaRPr lang="en-US" sz="1200" dirty="0">
              <a:latin typeface="Arial"/>
              <a:cs typeface="Arial"/>
            </a:endParaRPr>
          </a:p>
          <a:p>
            <a:pPr marL="12700">
              <a:lnSpc>
                <a:spcPct val="100000"/>
              </a:lnSpc>
              <a:spcBef>
                <a:spcPts val="655"/>
              </a:spcBef>
              <a:buChar char="-"/>
              <a:tabLst>
                <a:tab pos="152400" algn="l"/>
              </a:tabLst>
            </a:pPr>
            <a:r>
              <a:rPr lang="en-US" sz="1200" spc="-5" dirty="0">
                <a:latin typeface="Arial"/>
                <a:cs typeface="Arial"/>
              </a:rPr>
              <a:t>Tritium illuminates in</a:t>
            </a:r>
            <a:r>
              <a:rPr lang="en-US" sz="1200" spc="-10" dirty="0">
                <a:latin typeface="Arial"/>
                <a:cs typeface="Arial"/>
              </a:rPr>
              <a:t> </a:t>
            </a:r>
            <a:r>
              <a:rPr lang="en-US" sz="1200" spc="-5" dirty="0">
                <a:latin typeface="Arial"/>
                <a:cs typeface="Arial"/>
              </a:rPr>
              <a:t>dark</a:t>
            </a:r>
            <a:endParaRPr lang="en-US" sz="1200" dirty="0">
              <a:latin typeface="Arial"/>
              <a:cs typeface="Arial"/>
            </a:endParaRPr>
          </a:p>
          <a:p>
            <a:pPr marL="12700">
              <a:lnSpc>
                <a:spcPct val="100000"/>
              </a:lnSpc>
              <a:spcBef>
                <a:spcPts val="615"/>
              </a:spcBef>
              <a:buChar char="-"/>
              <a:tabLst>
                <a:tab pos="152400" algn="l"/>
              </a:tabLst>
            </a:pPr>
            <a:r>
              <a:rPr lang="en-US" sz="1200" spc="-5" dirty="0">
                <a:latin typeface="Arial"/>
                <a:cs typeface="Arial"/>
              </a:rPr>
              <a:t>Other reticles</a:t>
            </a:r>
            <a:r>
              <a:rPr lang="en-US" sz="1200" spc="-10" dirty="0">
                <a:latin typeface="Arial"/>
                <a:cs typeface="Arial"/>
              </a:rPr>
              <a:t> </a:t>
            </a:r>
            <a:r>
              <a:rPr lang="en-US" sz="1200" spc="-5" dirty="0">
                <a:latin typeface="Arial"/>
                <a:cs typeface="Arial"/>
              </a:rPr>
              <a:t>exist</a:t>
            </a:r>
            <a:endParaRPr lang="en-US" sz="1200" dirty="0">
              <a:latin typeface="Arial"/>
              <a:cs typeface="Arial"/>
            </a:endParaRPr>
          </a:p>
          <a:p>
            <a:endParaRPr lang="en-US" dirty="0"/>
          </a:p>
        </p:txBody>
      </p:sp>
      <p:sp>
        <p:nvSpPr>
          <p:cNvPr id="4" name="Slide Number Placeholder 3"/>
          <p:cNvSpPr>
            <a:spLocks noGrp="1"/>
          </p:cNvSpPr>
          <p:nvPr>
            <p:ph type="sldNum" sz="quarter" idx="5"/>
          </p:nvPr>
        </p:nvSpPr>
        <p:spPr/>
        <p:txBody>
          <a:bodyPr/>
          <a:lstStyle/>
          <a:p>
            <a:fld id="{112F6355-E714-4160-8C44-8CB755025E2B}"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28459133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1"/>
            <a:ext cx="10363200" cy="276999"/>
          </a:xfrm>
          <a:prstGeom prst="rect">
            <a:avLst/>
          </a:prstGeom>
        </p:spPr>
        <p:txBody>
          <a:bodyPr wrap="square" lIns="0" tIns="0" rIns="0" bIns="0">
            <a:spAutoFit/>
          </a:bodyPr>
          <a:lstStyle>
            <a:lvl1pPr>
              <a:defRPr>
                <a:latin typeface="Arial" panose="020B0604020202020204" pitchFamily="34" charset="0"/>
              </a:defRPr>
            </a:lvl1pPr>
          </a:lstStyle>
          <a:p>
            <a:endParaRPr dirty="0"/>
          </a:p>
        </p:txBody>
      </p:sp>
      <p:sp>
        <p:nvSpPr>
          <p:cNvPr id="3" name="Holder 3"/>
          <p:cNvSpPr>
            <a:spLocks noGrp="1"/>
          </p:cNvSpPr>
          <p:nvPr>
            <p:ph type="subTitle" idx="4"/>
          </p:nvPr>
        </p:nvSpPr>
        <p:spPr>
          <a:xfrm>
            <a:off x="1828800" y="3840480"/>
            <a:ext cx="85344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10/11/2019</a:t>
            </a:fld>
            <a:endParaRPr lang="en-US" dirty="0">
              <a:solidFill>
                <a:prstClr val="black">
                  <a:tint val="75000"/>
                </a:prstClr>
              </a:solidFill>
            </a:endParaRPr>
          </a:p>
        </p:txBody>
      </p:sp>
    </p:spTree>
    <p:extLst>
      <p:ext uri="{BB962C8B-B14F-4D97-AF65-F5344CB8AC3E}">
        <p14:creationId xmlns:p14="http://schemas.microsoft.com/office/powerpoint/2010/main" val="423176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Holder 3"/>
          <p:cNvSpPr>
            <a:spLocks noGrp="1"/>
          </p:cNvSpPr>
          <p:nvPr>
            <p:ph type="body" idx="1"/>
          </p:nvPr>
        </p:nvSpPr>
        <p:spPr/>
        <p:txBody>
          <a:bodyPr lIns="0" tIns="0" rIns="0" bIns="0"/>
          <a:lstStyle>
            <a:lvl1pPr>
              <a:defRPr sz="180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10/11/2019</a:t>
            </a:fld>
            <a:endParaRPr lang="en-US" dirty="0">
              <a:solidFill>
                <a:prstClr val="black">
                  <a:tint val="75000"/>
                </a:prstClr>
              </a:solidFill>
            </a:endParaRPr>
          </a:p>
        </p:txBody>
      </p:sp>
      <p:sp>
        <p:nvSpPr>
          <p:cNvPr id="6" name="Holder 6"/>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4130868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sz="half" idx="2"/>
          </p:nvPr>
        </p:nvSpPr>
        <p:spPr>
          <a:xfrm>
            <a:off x="609600" y="1577340"/>
            <a:ext cx="530352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6" name="Holder 6"/>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10/11/2019</a:t>
            </a:fld>
            <a:endParaRPr lang="en-US" dirty="0">
              <a:solidFill>
                <a:prstClr val="black">
                  <a:tint val="75000"/>
                </a:prstClr>
              </a:solidFill>
            </a:endParaRPr>
          </a:p>
        </p:txBody>
      </p:sp>
      <p:sp>
        <p:nvSpPr>
          <p:cNvPr id="7" name="Holder 7"/>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15128759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4" name="Holder 4"/>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10/11/2019</a:t>
            </a:fld>
            <a:endParaRPr lang="en-US" dirty="0">
              <a:solidFill>
                <a:prstClr val="black">
                  <a:tint val="75000"/>
                </a:prstClr>
              </a:solidFill>
            </a:endParaRPr>
          </a:p>
        </p:txBody>
      </p:sp>
      <p:sp>
        <p:nvSpPr>
          <p:cNvPr id="5" name="Holder 5"/>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446908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3" name="Holder 3"/>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10/11/2019</a:t>
            </a:fld>
            <a:endParaRPr lang="en-US" dirty="0">
              <a:solidFill>
                <a:prstClr val="black">
                  <a:tint val="75000"/>
                </a:prstClr>
              </a:solidFill>
            </a:endParaRPr>
          </a:p>
        </p:txBody>
      </p:sp>
      <p:sp>
        <p:nvSpPr>
          <p:cNvPr id="4" name="Holder 4"/>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15655188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18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10/11/2019</a:t>
            </a:fld>
            <a:endParaRPr lang="en-US" dirty="0">
              <a:solidFill>
                <a:prstClr val="black">
                  <a:tint val="75000"/>
                </a:prstClr>
              </a:solidFill>
            </a:endParaRPr>
          </a:p>
        </p:txBody>
      </p:sp>
      <p:sp>
        <p:nvSpPr>
          <p:cNvPr id="6" name="Holder 6"/>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38904802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Holder 3"/>
          <p:cNvSpPr>
            <a:spLocks noGrp="1"/>
          </p:cNvSpPr>
          <p:nvPr>
            <p:ph type="body" idx="1"/>
          </p:nvPr>
        </p:nvSpPr>
        <p:spPr>
          <a:xfrm>
            <a:off x="715858" y="2301684"/>
            <a:ext cx="10760287" cy="207749"/>
          </a:xfrm>
          <a:prstGeom prst="rect">
            <a:avLst/>
          </a:prstGeom>
        </p:spPr>
        <p:txBody>
          <a:bodyPr lIns="0" tIns="0" rIns="0" bIns="0"/>
          <a:lstStyle>
            <a:lvl1pPr>
              <a:defRPr sz="135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10/11/2019</a:t>
            </a:fld>
            <a:endParaRPr lang="en-US" dirty="0">
              <a:solidFill>
                <a:prstClr val="black">
                  <a:tint val="75000"/>
                </a:prstClr>
              </a:solidFill>
            </a:endParaRPr>
          </a:p>
        </p:txBody>
      </p:sp>
      <p:sp>
        <p:nvSpPr>
          <p:cNvPr id="6" name="Holder 6"/>
          <p:cNvSpPr>
            <a:spLocks noGrp="1"/>
          </p:cNvSpPr>
          <p:nvPr>
            <p:ph type="sldNum" sz="quarter" idx="7"/>
          </p:nvPr>
        </p:nvSpPr>
        <p:spPr>
          <a:xfrm>
            <a:off x="10921867" y="6553794"/>
            <a:ext cx="595205" cy="422909"/>
          </a:xfrm>
          <a:prstGeom prst="rect">
            <a:avLst/>
          </a:prstGeom>
        </p:spPr>
        <p:txBody>
          <a:bodyPr lIns="0" tIns="0" rIns="0" bIns="0"/>
          <a:lstStyle>
            <a:lvl1pPr>
              <a:defRPr sz="2100" b="0" i="0">
                <a:solidFill>
                  <a:schemeClr val="tx1"/>
                </a:solidFill>
                <a:latin typeface="Arial"/>
                <a:cs typeface="Arial"/>
              </a:defRPr>
            </a:lvl1pPr>
          </a:lstStyle>
          <a:p>
            <a:pPr marL="19050">
              <a:lnSpc>
                <a:spcPts val="2396"/>
              </a:lnSpc>
            </a:pPr>
            <a:fld id="{81D60167-4931-47E6-BA6A-407CBD079E47}" type="slidenum">
              <a:rPr lang="en-US" smtClean="0">
                <a:solidFill>
                  <a:prstClr val="black"/>
                </a:solidFill>
              </a:rPr>
              <a:pPr marL="19050">
                <a:lnSpc>
                  <a:spcPts val="2396"/>
                </a:lnSpc>
              </a:pPr>
              <a:t>‹#›</a:t>
            </a:fld>
            <a:endParaRPr lang="en-US" dirty="0">
              <a:solidFill>
                <a:prstClr val="black"/>
              </a:solidFill>
            </a:endParaRPr>
          </a:p>
        </p:txBody>
      </p:sp>
    </p:spTree>
    <p:extLst>
      <p:ext uri="{BB962C8B-B14F-4D97-AF65-F5344CB8AC3E}">
        <p14:creationId xmlns:p14="http://schemas.microsoft.com/office/powerpoint/2010/main" val="13511360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Holder 3"/>
          <p:cNvSpPr>
            <a:spLocks noGrp="1"/>
          </p:cNvSpPr>
          <p:nvPr>
            <p:ph type="body" idx="1"/>
          </p:nvPr>
        </p:nvSpPr>
        <p:spPr>
          <a:xfrm>
            <a:off x="715858" y="2301684"/>
            <a:ext cx="10760287" cy="207749"/>
          </a:xfrm>
          <a:prstGeom prst="rect">
            <a:avLst/>
          </a:prstGeom>
        </p:spPr>
        <p:txBody>
          <a:bodyPr lIns="0" tIns="0" rIns="0" bIns="0"/>
          <a:lstStyle>
            <a:lvl1pPr>
              <a:defRPr sz="135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10/11/2019</a:t>
            </a:fld>
            <a:endParaRPr lang="en-US" dirty="0">
              <a:solidFill>
                <a:prstClr val="black">
                  <a:tint val="75000"/>
                </a:prstClr>
              </a:solidFill>
            </a:endParaRPr>
          </a:p>
        </p:txBody>
      </p:sp>
      <p:sp>
        <p:nvSpPr>
          <p:cNvPr id="6" name="Holder 6"/>
          <p:cNvSpPr>
            <a:spLocks noGrp="1"/>
          </p:cNvSpPr>
          <p:nvPr>
            <p:ph type="sldNum" sz="quarter" idx="7"/>
          </p:nvPr>
        </p:nvSpPr>
        <p:spPr>
          <a:xfrm>
            <a:off x="10921867" y="6553794"/>
            <a:ext cx="595205" cy="422909"/>
          </a:xfrm>
          <a:prstGeom prst="rect">
            <a:avLst/>
          </a:prstGeom>
        </p:spPr>
        <p:txBody>
          <a:bodyPr lIns="0" tIns="0" rIns="0" bIns="0"/>
          <a:lstStyle>
            <a:lvl1pPr>
              <a:defRPr sz="2100" b="0" i="0">
                <a:solidFill>
                  <a:schemeClr val="tx1"/>
                </a:solidFill>
                <a:latin typeface="Arial"/>
                <a:cs typeface="Arial"/>
              </a:defRPr>
            </a:lvl1pPr>
          </a:lstStyle>
          <a:p>
            <a:pPr marL="19050">
              <a:lnSpc>
                <a:spcPts val="2396"/>
              </a:lnSpc>
            </a:pPr>
            <a:fld id="{81D60167-4931-47E6-BA6A-407CBD079E47}" type="slidenum">
              <a:rPr lang="en-US" smtClean="0">
                <a:solidFill>
                  <a:prstClr val="black"/>
                </a:solidFill>
              </a:rPr>
              <a:pPr marL="19050">
                <a:lnSpc>
                  <a:spcPts val="2396"/>
                </a:lnSpc>
              </a:pPr>
              <a:t>‹#›</a:t>
            </a:fld>
            <a:endParaRPr lang="en-US" dirty="0">
              <a:solidFill>
                <a:prstClr val="black"/>
              </a:solidFill>
            </a:endParaRPr>
          </a:p>
        </p:txBody>
      </p:sp>
    </p:spTree>
    <p:extLst>
      <p:ext uri="{BB962C8B-B14F-4D97-AF65-F5344CB8AC3E}">
        <p14:creationId xmlns:p14="http://schemas.microsoft.com/office/powerpoint/2010/main" val="3972070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Holder 3"/>
          <p:cNvSpPr>
            <a:spLocks noGrp="1"/>
          </p:cNvSpPr>
          <p:nvPr>
            <p:ph type="body" idx="1"/>
          </p:nvPr>
        </p:nvSpPr>
        <p:spPr/>
        <p:txBody>
          <a:bodyPr lIns="0" tIns="0" rIns="0" bIns="0"/>
          <a:lstStyle>
            <a:lvl1pPr>
              <a:defRPr sz="180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10/11/2019</a:t>
            </a:fld>
            <a:endParaRPr lang="en-US" dirty="0">
              <a:solidFill>
                <a:prstClr val="black">
                  <a:tint val="75000"/>
                </a:prstClr>
              </a:solidFill>
            </a:endParaRPr>
          </a:p>
        </p:txBody>
      </p:sp>
      <p:sp>
        <p:nvSpPr>
          <p:cNvPr id="6" name="Holder 6"/>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1259439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sz="half" idx="2"/>
          </p:nvPr>
        </p:nvSpPr>
        <p:spPr>
          <a:xfrm>
            <a:off x="609600" y="1577340"/>
            <a:ext cx="530352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6" name="Holder 6"/>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10/11/2019</a:t>
            </a:fld>
            <a:endParaRPr lang="en-US" dirty="0">
              <a:solidFill>
                <a:prstClr val="black">
                  <a:tint val="75000"/>
                </a:prstClr>
              </a:solidFill>
            </a:endParaRPr>
          </a:p>
        </p:txBody>
      </p:sp>
      <p:sp>
        <p:nvSpPr>
          <p:cNvPr id="7" name="Holder 7"/>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1965027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4" name="Holder 4"/>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10/11/2019</a:t>
            </a:fld>
            <a:endParaRPr lang="en-US" dirty="0">
              <a:solidFill>
                <a:prstClr val="black">
                  <a:tint val="75000"/>
                </a:prstClr>
              </a:solidFill>
            </a:endParaRPr>
          </a:p>
        </p:txBody>
      </p:sp>
      <p:sp>
        <p:nvSpPr>
          <p:cNvPr id="5" name="Holder 5"/>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3358112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3" name="Holder 3"/>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10/11/2019</a:t>
            </a:fld>
            <a:endParaRPr lang="en-US" dirty="0">
              <a:solidFill>
                <a:prstClr val="black">
                  <a:tint val="75000"/>
                </a:prstClr>
              </a:solidFill>
            </a:endParaRPr>
          </a:p>
        </p:txBody>
      </p:sp>
      <p:sp>
        <p:nvSpPr>
          <p:cNvPr id="4" name="Holder 4"/>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42906210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1887083" y="244855"/>
            <a:ext cx="7808807" cy="299720"/>
          </a:xfrm>
          <a:prstGeom prst="rect">
            <a:avLst/>
          </a:prstGeom>
        </p:spPr>
        <p:txBody>
          <a:bodyPr lIns="0" tIns="0" rIns="0" bIns="0"/>
          <a:lstStyle>
            <a:lvl1pPr>
              <a:defRPr sz="1800" b="1" i="0">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18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10/11/2019</a:t>
            </a:fld>
            <a:endParaRPr lang="en-US" dirty="0">
              <a:solidFill>
                <a:prstClr val="black">
                  <a:tint val="75000"/>
                </a:prstClr>
              </a:solidFill>
            </a:endParaRPr>
          </a:p>
        </p:txBody>
      </p:sp>
      <p:sp>
        <p:nvSpPr>
          <p:cNvPr id="6" name="Holder 6"/>
          <p:cNvSpPr>
            <a:spLocks noGrp="1"/>
          </p:cNvSpPr>
          <p:nvPr>
            <p:ph type="sldNum" sz="quarter" idx="7"/>
          </p:nvPr>
        </p:nvSpPr>
        <p:spPr>
          <a:xfrm>
            <a:off x="10921866" y="6553792"/>
            <a:ext cx="595205" cy="422909"/>
          </a:xfrm>
          <a:prstGeom prst="rect">
            <a:avLst/>
          </a:prstGeom>
        </p:spPr>
        <p:txBody>
          <a:bodyPr lIns="0" tIns="0" rIns="0" bIns="0"/>
          <a:lstStyle>
            <a:lvl1pPr>
              <a:defRPr sz="2800" b="0" i="0">
                <a:solidFill>
                  <a:schemeClr val="tx1"/>
                </a:solidFill>
                <a:latin typeface="Arial"/>
                <a:cs typeface="Arial"/>
              </a:defRPr>
            </a:lvl1pPr>
          </a:lstStyle>
          <a:p>
            <a:pPr marL="25400">
              <a:lnSpc>
                <a:spcPts val="3195"/>
              </a:lnSpc>
            </a:pPr>
            <a:fld id="{81D60167-4931-47E6-BA6A-407CBD079E47}" type="slidenum">
              <a:rPr lang="en-US" smtClean="0">
                <a:solidFill>
                  <a:prstClr val="black"/>
                </a:solidFill>
              </a:rPr>
              <a:pPr marL="25400">
                <a:lnSpc>
                  <a:spcPts val="3195"/>
                </a:lnSpc>
              </a:pPr>
              <a:t>‹#›</a:t>
            </a:fld>
            <a:endParaRPr lang="en-US" dirty="0">
              <a:solidFill>
                <a:prstClr val="black"/>
              </a:solidFill>
            </a:endParaRPr>
          </a:p>
        </p:txBody>
      </p:sp>
    </p:spTree>
    <p:extLst>
      <p:ext uri="{BB962C8B-B14F-4D97-AF65-F5344CB8AC3E}">
        <p14:creationId xmlns:p14="http://schemas.microsoft.com/office/powerpoint/2010/main" val="2737207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Holder 3"/>
          <p:cNvSpPr>
            <a:spLocks noGrp="1"/>
          </p:cNvSpPr>
          <p:nvPr>
            <p:ph type="body" idx="1"/>
          </p:nvPr>
        </p:nvSpPr>
        <p:spPr>
          <a:xfrm>
            <a:off x="715858" y="2301684"/>
            <a:ext cx="10760287" cy="207749"/>
          </a:xfrm>
          <a:prstGeom prst="rect">
            <a:avLst/>
          </a:prstGeom>
        </p:spPr>
        <p:txBody>
          <a:bodyPr lIns="0" tIns="0" rIns="0" bIns="0"/>
          <a:lstStyle>
            <a:lvl1pPr>
              <a:defRPr sz="135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10/11/2019</a:t>
            </a:fld>
            <a:endParaRPr lang="en-US" dirty="0">
              <a:solidFill>
                <a:prstClr val="black">
                  <a:tint val="75000"/>
                </a:prstClr>
              </a:solidFill>
            </a:endParaRPr>
          </a:p>
        </p:txBody>
      </p:sp>
      <p:sp>
        <p:nvSpPr>
          <p:cNvPr id="6" name="Holder 6"/>
          <p:cNvSpPr>
            <a:spLocks noGrp="1"/>
          </p:cNvSpPr>
          <p:nvPr>
            <p:ph type="sldNum" sz="quarter" idx="7"/>
          </p:nvPr>
        </p:nvSpPr>
        <p:spPr>
          <a:xfrm>
            <a:off x="10921867" y="6553794"/>
            <a:ext cx="595205" cy="422909"/>
          </a:xfrm>
          <a:prstGeom prst="rect">
            <a:avLst/>
          </a:prstGeom>
        </p:spPr>
        <p:txBody>
          <a:bodyPr lIns="0" tIns="0" rIns="0" bIns="0"/>
          <a:lstStyle>
            <a:lvl1pPr>
              <a:defRPr sz="2100" b="0" i="0">
                <a:solidFill>
                  <a:schemeClr val="tx1"/>
                </a:solidFill>
                <a:latin typeface="Arial"/>
                <a:cs typeface="Arial"/>
              </a:defRPr>
            </a:lvl1pPr>
          </a:lstStyle>
          <a:p>
            <a:pPr marL="19050">
              <a:lnSpc>
                <a:spcPts val="2396"/>
              </a:lnSpc>
            </a:pPr>
            <a:fld id="{81D60167-4931-47E6-BA6A-407CBD079E47}" type="slidenum">
              <a:rPr lang="en-US" smtClean="0">
                <a:solidFill>
                  <a:prstClr val="black"/>
                </a:solidFill>
              </a:rPr>
              <a:pPr marL="19050">
                <a:lnSpc>
                  <a:spcPts val="2396"/>
                </a:lnSpc>
              </a:pPr>
              <a:t>‹#›</a:t>
            </a:fld>
            <a:endParaRPr lang="en-US" dirty="0">
              <a:solidFill>
                <a:prstClr val="black"/>
              </a:solidFill>
            </a:endParaRPr>
          </a:p>
        </p:txBody>
      </p:sp>
    </p:spTree>
    <p:extLst>
      <p:ext uri="{BB962C8B-B14F-4D97-AF65-F5344CB8AC3E}">
        <p14:creationId xmlns:p14="http://schemas.microsoft.com/office/powerpoint/2010/main" val="972169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Holder 3"/>
          <p:cNvSpPr>
            <a:spLocks noGrp="1"/>
          </p:cNvSpPr>
          <p:nvPr>
            <p:ph type="body" idx="1"/>
          </p:nvPr>
        </p:nvSpPr>
        <p:spPr>
          <a:xfrm>
            <a:off x="715858" y="2301684"/>
            <a:ext cx="10760287" cy="207749"/>
          </a:xfrm>
          <a:prstGeom prst="rect">
            <a:avLst/>
          </a:prstGeom>
        </p:spPr>
        <p:txBody>
          <a:bodyPr lIns="0" tIns="0" rIns="0" bIns="0"/>
          <a:lstStyle>
            <a:lvl1pPr>
              <a:defRPr sz="1350" b="0" i="0">
                <a:solidFill>
                  <a:schemeClr val="tx1"/>
                </a:solidFill>
                <a:latin typeface="Arial"/>
                <a:cs typeface="Arial"/>
              </a:defRPr>
            </a:lvl1pPr>
          </a:lstStyle>
          <a:p>
            <a:endParaRPr dirty="0"/>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10/11/2019</a:t>
            </a:fld>
            <a:endParaRPr lang="en-US" dirty="0">
              <a:solidFill>
                <a:prstClr val="black">
                  <a:tint val="75000"/>
                </a:prstClr>
              </a:solidFill>
            </a:endParaRPr>
          </a:p>
        </p:txBody>
      </p:sp>
      <p:sp>
        <p:nvSpPr>
          <p:cNvPr id="6" name="Holder 6"/>
          <p:cNvSpPr>
            <a:spLocks noGrp="1"/>
          </p:cNvSpPr>
          <p:nvPr>
            <p:ph type="sldNum" sz="quarter" idx="7"/>
          </p:nvPr>
        </p:nvSpPr>
        <p:spPr>
          <a:xfrm>
            <a:off x="10921867" y="6553794"/>
            <a:ext cx="595205" cy="422909"/>
          </a:xfrm>
          <a:prstGeom prst="rect">
            <a:avLst/>
          </a:prstGeom>
        </p:spPr>
        <p:txBody>
          <a:bodyPr lIns="0" tIns="0" rIns="0" bIns="0"/>
          <a:lstStyle>
            <a:lvl1pPr>
              <a:defRPr sz="2100" b="0" i="0">
                <a:solidFill>
                  <a:schemeClr val="tx1"/>
                </a:solidFill>
                <a:latin typeface="Arial"/>
                <a:cs typeface="Arial"/>
              </a:defRPr>
            </a:lvl1pPr>
          </a:lstStyle>
          <a:p>
            <a:pPr marL="19050">
              <a:lnSpc>
                <a:spcPts val="2396"/>
              </a:lnSpc>
            </a:pPr>
            <a:fld id="{81D60167-4931-47E6-BA6A-407CBD079E47}" type="slidenum">
              <a:rPr lang="en-US" smtClean="0">
                <a:solidFill>
                  <a:prstClr val="black"/>
                </a:solidFill>
              </a:rPr>
              <a:pPr marL="19050">
                <a:lnSpc>
                  <a:spcPts val="2396"/>
                </a:lnSpc>
              </a:pPr>
              <a:t>‹#›</a:t>
            </a:fld>
            <a:endParaRPr lang="en-US" dirty="0">
              <a:solidFill>
                <a:prstClr val="black"/>
              </a:solidFill>
            </a:endParaRPr>
          </a:p>
        </p:txBody>
      </p:sp>
    </p:spTree>
    <p:extLst>
      <p:ext uri="{BB962C8B-B14F-4D97-AF65-F5344CB8AC3E}">
        <p14:creationId xmlns:p14="http://schemas.microsoft.com/office/powerpoint/2010/main" val="3737521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1"/>
            <a:ext cx="10363200" cy="276999"/>
          </a:xfrm>
          <a:prstGeom prst="rect">
            <a:avLst/>
          </a:prstGeom>
        </p:spPr>
        <p:txBody>
          <a:bodyPr wrap="square" lIns="0" tIns="0" rIns="0" bIns="0">
            <a:spAutoFit/>
          </a:bodyPr>
          <a:lstStyle>
            <a:lvl1pPr>
              <a:defRPr>
                <a:latin typeface="Arial" panose="020B0604020202020204" pitchFamily="34" charset="0"/>
              </a:defRPr>
            </a:lvl1pPr>
          </a:lstStyle>
          <a:p>
            <a:endParaRPr dirty="0"/>
          </a:p>
        </p:txBody>
      </p:sp>
      <p:sp>
        <p:nvSpPr>
          <p:cNvPr id="3" name="Holder 3"/>
          <p:cNvSpPr>
            <a:spLocks noGrp="1"/>
          </p:cNvSpPr>
          <p:nvPr>
            <p:ph type="subTitle" idx="4"/>
          </p:nvPr>
        </p:nvSpPr>
        <p:spPr>
          <a:xfrm>
            <a:off x="1828800" y="3840480"/>
            <a:ext cx="85344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latin typeface="Arial" panose="020B0604020202020204" pitchFamily="34" charset="0"/>
              </a:defRPr>
            </a:lvl1pPr>
          </a:lstStyle>
          <a:p>
            <a:endParaRPr lang="en-US" dirty="0">
              <a:solidFill>
                <a:prstClr val="black">
                  <a:tint val="75000"/>
                </a:prstClr>
              </a:solidFill>
            </a:endParaRPr>
          </a:p>
        </p:txBody>
      </p:sp>
      <p:sp>
        <p:nvSpPr>
          <p:cNvPr id="5" name="Holder 5"/>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latin typeface="Arial" panose="020B0604020202020204" pitchFamily="34" charset="0"/>
              </a:defRPr>
            </a:lvl1pPr>
          </a:lstStyle>
          <a:p>
            <a:fld id="{1D8BD707-D9CF-40AE-B4C6-C98DA3205C09}" type="datetimeFigureOut">
              <a:rPr lang="en-US" smtClean="0">
                <a:solidFill>
                  <a:prstClr val="black">
                    <a:tint val="75000"/>
                  </a:prstClr>
                </a:solidFill>
              </a:rPr>
              <a:pPr/>
              <a:t>10/11/2019</a:t>
            </a:fld>
            <a:endParaRPr lang="en-US" dirty="0">
              <a:solidFill>
                <a:prstClr val="black">
                  <a:tint val="75000"/>
                </a:prstClr>
              </a:solidFill>
            </a:endParaRPr>
          </a:p>
        </p:txBody>
      </p:sp>
    </p:spTree>
    <p:extLst>
      <p:ext uri="{BB962C8B-B14F-4D97-AF65-F5344CB8AC3E}">
        <p14:creationId xmlns:p14="http://schemas.microsoft.com/office/powerpoint/2010/main" val="426031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image" Target="../media/image2.png"/><Relationship Id="rId5" Type="http://schemas.openxmlformats.org/officeDocument/2006/relationships/slideLayout" Target="../slideLayouts/slideLayout13.xml"/><Relationship Id="rId10" Type="http://schemas.openxmlformats.org/officeDocument/2006/relationships/image" Target="../media/image1.jpeg"/><Relationship Id="rId4" Type="http://schemas.openxmlformats.org/officeDocument/2006/relationships/slideLayout" Target="../slideLayouts/slideLayout12.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2"/>
      </p:bgRef>
    </p:bg>
    <p:spTree>
      <p:nvGrpSpPr>
        <p:cNvPr id="1" name=""/>
        <p:cNvGrpSpPr/>
        <p:nvPr/>
      </p:nvGrpSpPr>
      <p:grpSpPr>
        <a:xfrm>
          <a:off x="0" y="0"/>
          <a:ext cx="0" cy="0"/>
          <a:chOff x="0" y="0"/>
          <a:chExt cx="0" cy="0"/>
        </a:xfrm>
      </p:grpSpPr>
      <p:pic>
        <p:nvPicPr>
          <p:cNvPr id="7" name="Picture 12"/>
          <p:cNvPicPr>
            <a:picLocks noChangeAspect="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Holder 3"/>
          <p:cNvSpPr>
            <a:spLocks noGrp="1"/>
          </p:cNvSpPr>
          <p:nvPr>
            <p:ph type="body" idx="1"/>
          </p:nvPr>
        </p:nvSpPr>
        <p:spPr>
          <a:xfrm>
            <a:off x="715857" y="2301682"/>
            <a:ext cx="10760287" cy="276999"/>
          </a:xfrm>
          <a:prstGeom prst="rect">
            <a:avLst/>
          </a:prstGeom>
        </p:spPr>
        <p:txBody>
          <a:bodyPr wrap="square" lIns="0" tIns="0" rIns="0" bIns="0">
            <a:spAutoFit/>
          </a:bodyPr>
          <a:lstStyle>
            <a:lvl1pPr>
              <a:defRPr sz="1800" b="0" i="0">
                <a:solidFill>
                  <a:schemeClr val="tx1"/>
                </a:solidFill>
                <a:latin typeface="Arial"/>
                <a:cs typeface="Arial"/>
              </a:defRPr>
            </a:lvl1pPr>
          </a:lstStyle>
          <a:p>
            <a:endParaRPr/>
          </a:p>
        </p:txBody>
      </p:sp>
      <p:pic>
        <p:nvPicPr>
          <p:cNvPr id="5" name="Picture 4"/>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0343303" y="4483"/>
            <a:ext cx="1818815" cy="1443318"/>
          </a:xfrm>
          <a:prstGeom prst="rect">
            <a:avLst/>
          </a:prstGeom>
        </p:spPr>
      </p:pic>
      <p:sp>
        <p:nvSpPr>
          <p:cNvPr id="6" name="object 2"/>
          <p:cNvSpPr txBox="1"/>
          <p:nvPr userDrawn="1"/>
        </p:nvSpPr>
        <p:spPr>
          <a:xfrm>
            <a:off x="1887083" y="76200"/>
            <a:ext cx="7808807" cy="289375"/>
          </a:xfrm>
          <a:prstGeom prst="rect">
            <a:avLst/>
          </a:prstGeom>
        </p:spPr>
        <p:txBody>
          <a:bodyPr vert="horz" wrap="square" lIns="0" tIns="1270" rIns="0" bIns="0" rtlCol="0">
            <a:spAutoFit/>
          </a:bodyPr>
          <a:lstStyle/>
          <a:p>
            <a:pPr marL="12700" marR="5080" algn="ctr">
              <a:lnSpc>
                <a:spcPct val="104200"/>
              </a:lnSpc>
              <a:spcBef>
                <a:spcPts val="10"/>
              </a:spcBef>
            </a:pPr>
            <a:r>
              <a:rPr sz="1800" b="1" spc="-5" dirty="0">
                <a:solidFill>
                  <a:prstClr val="black"/>
                </a:solidFill>
                <a:latin typeface="Arial"/>
                <a:cs typeface="Arial"/>
              </a:rPr>
              <a:t>Preliminary Marksmanship Instruction and</a:t>
            </a:r>
            <a:r>
              <a:rPr sz="1800" b="1" spc="-90" dirty="0">
                <a:solidFill>
                  <a:prstClr val="black"/>
                </a:solidFill>
                <a:latin typeface="Arial"/>
                <a:cs typeface="Arial"/>
              </a:rPr>
              <a:t> </a:t>
            </a:r>
            <a:r>
              <a:rPr sz="1800" b="1" spc="-5" dirty="0">
                <a:solidFill>
                  <a:prstClr val="black"/>
                </a:solidFill>
                <a:latin typeface="Arial"/>
                <a:cs typeface="Arial"/>
              </a:rPr>
              <a:t>Evaluation</a:t>
            </a:r>
            <a:endParaRPr sz="1800" dirty="0">
              <a:solidFill>
                <a:prstClr val="black"/>
              </a:solidFill>
              <a:latin typeface="Arial"/>
              <a:cs typeface="Arial"/>
            </a:endParaRPr>
          </a:p>
        </p:txBody>
      </p:sp>
    </p:spTree>
    <p:extLst>
      <p:ext uri="{BB962C8B-B14F-4D97-AF65-F5344CB8AC3E}">
        <p14:creationId xmlns:p14="http://schemas.microsoft.com/office/powerpoint/2010/main" val="36554407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2"/>
      </p:bgRef>
    </p:bg>
    <p:spTree>
      <p:nvGrpSpPr>
        <p:cNvPr id="1" name=""/>
        <p:cNvGrpSpPr/>
        <p:nvPr/>
      </p:nvGrpSpPr>
      <p:grpSpPr>
        <a:xfrm>
          <a:off x="0" y="0"/>
          <a:ext cx="0" cy="0"/>
          <a:chOff x="0" y="0"/>
          <a:chExt cx="0" cy="0"/>
        </a:xfrm>
      </p:grpSpPr>
      <p:pic>
        <p:nvPicPr>
          <p:cNvPr id="7" name="Picture 12"/>
          <p:cNvPicPr>
            <a:picLocks noChangeAspect="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Holder 3"/>
          <p:cNvSpPr>
            <a:spLocks noGrp="1"/>
          </p:cNvSpPr>
          <p:nvPr>
            <p:ph type="body" idx="1"/>
          </p:nvPr>
        </p:nvSpPr>
        <p:spPr>
          <a:xfrm>
            <a:off x="715857" y="2301682"/>
            <a:ext cx="10760287" cy="276999"/>
          </a:xfrm>
          <a:prstGeom prst="rect">
            <a:avLst/>
          </a:prstGeom>
        </p:spPr>
        <p:txBody>
          <a:bodyPr wrap="square" lIns="0" tIns="0" rIns="0" bIns="0">
            <a:spAutoFit/>
          </a:bodyPr>
          <a:lstStyle>
            <a:lvl1pPr>
              <a:defRPr sz="1800" b="0" i="0">
                <a:solidFill>
                  <a:schemeClr val="tx1"/>
                </a:solidFill>
                <a:latin typeface="Arial"/>
                <a:cs typeface="Arial"/>
              </a:defRPr>
            </a:lvl1pPr>
          </a:lstStyle>
          <a:p>
            <a:endParaRPr/>
          </a:p>
        </p:txBody>
      </p:sp>
      <p:pic>
        <p:nvPicPr>
          <p:cNvPr id="5" name="Picture 4"/>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0343303" y="4483"/>
            <a:ext cx="1818815" cy="1443318"/>
          </a:xfrm>
          <a:prstGeom prst="rect">
            <a:avLst/>
          </a:prstGeom>
        </p:spPr>
      </p:pic>
      <p:sp>
        <p:nvSpPr>
          <p:cNvPr id="6" name="object 2"/>
          <p:cNvSpPr txBox="1"/>
          <p:nvPr userDrawn="1"/>
        </p:nvSpPr>
        <p:spPr>
          <a:xfrm>
            <a:off x="1887083" y="76200"/>
            <a:ext cx="7808807" cy="289375"/>
          </a:xfrm>
          <a:prstGeom prst="rect">
            <a:avLst/>
          </a:prstGeom>
        </p:spPr>
        <p:txBody>
          <a:bodyPr vert="horz" wrap="square" lIns="0" tIns="1270" rIns="0" bIns="0" rtlCol="0">
            <a:spAutoFit/>
          </a:bodyPr>
          <a:lstStyle/>
          <a:p>
            <a:pPr marL="12700" marR="5080" algn="ctr">
              <a:lnSpc>
                <a:spcPct val="104200"/>
              </a:lnSpc>
              <a:spcBef>
                <a:spcPts val="10"/>
              </a:spcBef>
            </a:pPr>
            <a:r>
              <a:rPr sz="1800" b="1" spc="-5" dirty="0">
                <a:solidFill>
                  <a:prstClr val="black"/>
                </a:solidFill>
                <a:latin typeface="Arial"/>
                <a:cs typeface="Arial"/>
              </a:rPr>
              <a:t>Preliminary Marksmanship Instruction and</a:t>
            </a:r>
            <a:r>
              <a:rPr sz="1800" b="1" spc="-90" dirty="0">
                <a:solidFill>
                  <a:prstClr val="black"/>
                </a:solidFill>
                <a:latin typeface="Arial"/>
                <a:cs typeface="Arial"/>
              </a:rPr>
              <a:t> </a:t>
            </a:r>
            <a:r>
              <a:rPr sz="1800" b="1" spc="-5" dirty="0">
                <a:solidFill>
                  <a:prstClr val="black"/>
                </a:solidFill>
                <a:latin typeface="Arial"/>
                <a:cs typeface="Arial"/>
              </a:rPr>
              <a:t>Evaluation</a:t>
            </a:r>
            <a:endParaRPr sz="1800" dirty="0">
              <a:solidFill>
                <a:prstClr val="black"/>
              </a:solidFill>
              <a:latin typeface="Arial"/>
              <a:cs typeface="Arial"/>
            </a:endParaRPr>
          </a:p>
        </p:txBody>
      </p:sp>
    </p:spTree>
    <p:extLst>
      <p:ext uri="{BB962C8B-B14F-4D97-AF65-F5344CB8AC3E}">
        <p14:creationId xmlns:p14="http://schemas.microsoft.com/office/powerpoint/2010/main" val="1643920455"/>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724143" y="1143001"/>
            <a:ext cx="2395079" cy="1384995"/>
          </a:xfrm>
          <a:prstGeom prst="rect">
            <a:avLst/>
          </a:prstGeom>
          <a:noFill/>
        </p:spPr>
        <p:txBody>
          <a:bodyPr wrap="none" rtlCol="0">
            <a:spAutoFit/>
          </a:bodyPr>
          <a:lstStyle/>
          <a:p>
            <a:pPr algn="ctr"/>
            <a:r>
              <a:rPr lang="en-US" sz="2800" dirty="0">
                <a:solidFill>
                  <a:prstClr val="black"/>
                </a:solidFill>
              </a:rPr>
              <a:t>LSA 4:</a:t>
            </a:r>
          </a:p>
          <a:p>
            <a:endParaRPr lang="en-US" sz="2800" dirty="0">
              <a:solidFill>
                <a:prstClr val="black"/>
              </a:solidFill>
            </a:endParaRPr>
          </a:p>
          <a:p>
            <a:r>
              <a:rPr lang="en-US" sz="2800" dirty="0">
                <a:solidFill>
                  <a:prstClr val="black"/>
                </a:solidFill>
              </a:rPr>
              <a:t>Aiming Devices</a:t>
            </a:r>
            <a:endParaRPr lang="en-US" sz="2800" dirty="0">
              <a:solidFill>
                <a:prstClr val="black"/>
              </a:solidFill>
            </a:endParaRPr>
          </a:p>
        </p:txBody>
      </p:sp>
    </p:spTree>
    <p:extLst>
      <p:ext uri="{BB962C8B-B14F-4D97-AF65-F5344CB8AC3E}">
        <p14:creationId xmlns:p14="http://schemas.microsoft.com/office/powerpoint/2010/main" val="25533168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3810000" y="1447032"/>
            <a:ext cx="4572000" cy="5334768"/>
          </a:xfrm>
          <a:prstGeom prst="rect">
            <a:avLst/>
          </a:prstGeom>
          <a:blipFill>
            <a:blip r:embed="rId3" cstate="print"/>
            <a:stretch>
              <a:fillRect/>
            </a:stretch>
          </a:blipFill>
        </p:spPr>
        <p:txBody>
          <a:bodyPr wrap="square" lIns="0" tIns="0" rIns="0" bIns="0" rtlCol="0"/>
          <a:lstStyle/>
          <a:p>
            <a:endParaRPr dirty="0">
              <a:solidFill>
                <a:prstClr val="black"/>
              </a:solidFill>
              <a:latin typeface="Arial" panose="020B0604020202020204" pitchFamily="34" charset="0"/>
            </a:endParaRPr>
          </a:p>
        </p:txBody>
      </p:sp>
      <p:sp>
        <p:nvSpPr>
          <p:cNvPr id="6" name="object 4"/>
          <p:cNvSpPr txBox="1"/>
          <p:nvPr/>
        </p:nvSpPr>
        <p:spPr>
          <a:xfrm>
            <a:off x="1524000" y="1066800"/>
            <a:ext cx="9144000" cy="380232"/>
          </a:xfrm>
          <a:prstGeom prst="rect">
            <a:avLst/>
          </a:prstGeom>
        </p:spPr>
        <p:txBody>
          <a:bodyPr vert="horz" wrap="square" lIns="0" tIns="10795" rIns="0" bIns="0" rtlCol="0">
            <a:spAutoFit/>
          </a:bodyPr>
          <a:lstStyle/>
          <a:p>
            <a:pPr algn="ctr">
              <a:spcBef>
                <a:spcPts val="690"/>
              </a:spcBef>
            </a:pPr>
            <a:r>
              <a:rPr lang="it-IT" sz="2400" spc="-5" dirty="0">
                <a:solidFill>
                  <a:prstClr val="black"/>
                </a:solidFill>
                <a:latin typeface="Arial"/>
                <a:cs typeface="Arial"/>
              </a:rPr>
              <a:t>M150 RIFLE COMBAT OPTIC (RCO)</a:t>
            </a:r>
            <a:endParaRPr lang="it-IT" sz="2400" dirty="0">
              <a:solidFill>
                <a:prstClr val="black"/>
              </a:solidFill>
              <a:latin typeface="Arial"/>
              <a:cs typeface="Arial"/>
            </a:endParaRPr>
          </a:p>
        </p:txBody>
      </p:sp>
      <p:sp>
        <p:nvSpPr>
          <p:cNvPr id="7" name="object 4"/>
          <p:cNvSpPr txBox="1"/>
          <p:nvPr/>
        </p:nvSpPr>
        <p:spPr>
          <a:xfrm>
            <a:off x="1524000" y="291588"/>
            <a:ext cx="9144000" cy="380232"/>
          </a:xfrm>
          <a:prstGeom prst="rect">
            <a:avLst/>
          </a:prstGeom>
        </p:spPr>
        <p:txBody>
          <a:bodyPr vert="horz" wrap="square" lIns="0" tIns="10795" rIns="0" bIns="0" rtlCol="0">
            <a:spAutoFit/>
          </a:bodyPr>
          <a:lstStyle/>
          <a:p>
            <a:pPr algn="ctr">
              <a:spcBef>
                <a:spcPts val="690"/>
              </a:spcBef>
            </a:pPr>
            <a:r>
              <a:rPr sz="2400" spc="-5" dirty="0">
                <a:solidFill>
                  <a:prstClr val="black"/>
                </a:solidFill>
                <a:latin typeface="Arial"/>
                <a:cs typeface="Arial"/>
              </a:rPr>
              <a:t>Aiming</a:t>
            </a:r>
            <a:r>
              <a:rPr sz="2400" spc="-15" dirty="0">
                <a:solidFill>
                  <a:prstClr val="black"/>
                </a:solidFill>
                <a:latin typeface="Arial"/>
                <a:cs typeface="Arial"/>
              </a:rPr>
              <a:t> </a:t>
            </a:r>
            <a:r>
              <a:rPr sz="2400" spc="-5" dirty="0">
                <a:solidFill>
                  <a:prstClr val="black"/>
                </a:solidFill>
                <a:latin typeface="Arial"/>
                <a:cs typeface="Arial"/>
              </a:rPr>
              <a:t>Devices</a:t>
            </a:r>
            <a:endParaRPr sz="2400" dirty="0">
              <a:solidFill>
                <a:prstClr val="black"/>
              </a:solidFill>
              <a:latin typeface="Arial"/>
              <a:cs typeface="Arial"/>
            </a:endParaRPr>
          </a:p>
        </p:txBody>
      </p:sp>
    </p:spTree>
    <p:extLst>
      <p:ext uri="{BB962C8B-B14F-4D97-AF65-F5344CB8AC3E}">
        <p14:creationId xmlns:p14="http://schemas.microsoft.com/office/powerpoint/2010/main" val="37330408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4"/>
          <p:cNvSpPr txBox="1"/>
          <p:nvPr/>
        </p:nvSpPr>
        <p:spPr>
          <a:xfrm>
            <a:off x="1524000" y="1028055"/>
            <a:ext cx="9144000" cy="380232"/>
          </a:xfrm>
          <a:prstGeom prst="rect">
            <a:avLst/>
          </a:prstGeom>
        </p:spPr>
        <p:txBody>
          <a:bodyPr vert="horz" wrap="square" lIns="0" tIns="10795" rIns="0" bIns="0" rtlCol="0">
            <a:spAutoFit/>
          </a:bodyPr>
          <a:lstStyle/>
          <a:p>
            <a:pPr algn="ctr">
              <a:spcBef>
                <a:spcPts val="690"/>
              </a:spcBef>
            </a:pPr>
            <a:r>
              <a:rPr lang="it-IT" sz="2400" spc="-5" dirty="0">
                <a:solidFill>
                  <a:prstClr val="black"/>
                </a:solidFill>
                <a:latin typeface="Arial"/>
                <a:cs typeface="Arial"/>
              </a:rPr>
              <a:t>PAS-13D LIGHT WEIGHT THERMAL SYSTEM </a:t>
            </a:r>
            <a:endParaRPr lang="it-IT" sz="2400" dirty="0">
              <a:solidFill>
                <a:prstClr val="black"/>
              </a:solidFill>
              <a:latin typeface="Arial"/>
              <a:cs typeface="Arial"/>
            </a:endParaRPr>
          </a:p>
        </p:txBody>
      </p:sp>
      <p:sp>
        <p:nvSpPr>
          <p:cNvPr id="7" name="object 4"/>
          <p:cNvSpPr txBox="1"/>
          <p:nvPr/>
        </p:nvSpPr>
        <p:spPr>
          <a:xfrm>
            <a:off x="1524000" y="291588"/>
            <a:ext cx="9144000" cy="380232"/>
          </a:xfrm>
          <a:prstGeom prst="rect">
            <a:avLst/>
          </a:prstGeom>
        </p:spPr>
        <p:txBody>
          <a:bodyPr vert="horz" wrap="square" lIns="0" tIns="10795" rIns="0" bIns="0" rtlCol="0">
            <a:spAutoFit/>
          </a:bodyPr>
          <a:lstStyle/>
          <a:p>
            <a:pPr algn="ctr">
              <a:spcBef>
                <a:spcPts val="690"/>
              </a:spcBef>
            </a:pPr>
            <a:r>
              <a:rPr lang="en-US" sz="2400" spc="-5" dirty="0">
                <a:solidFill>
                  <a:prstClr val="black"/>
                </a:solidFill>
                <a:latin typeface="Arial"/>
                <a:cs typeface="Arial"/>
              </a:rPr>
              <a:t>AIMING</a:t>
            </a:r>
            <a:r>
              <a:rPr lang="en-US" sz="2400" spc="-15" dirty="0">
                <a:solidFill>
                  <a:prstClr val="black"/>
                </a:solidFill>
                <a:latin typeface="Arial"/>
                <a:cs typeface="Arial"/>
              </a:rPr>
              <a:t> </a:t>
            </a:r>
            <a:r>
              <a:rPr lang="en-US" sz="2400" spc="-5" dirty="0">
                <a:solidFill>
                  <a:prstClr val="black"/>
                </a:solidFill>
                <a:latin typeface="Arial"/>
                <a:cs typeface="Arial"/>
              </a:rPr>
              <a:t>DEVICES</a:t>
            </a:r>
            <a:endParaRPr lang="en-US" sz="2400" dirty="0">
              <a:solidFill>
                <a:prstClr val="black"/>
              </a:solidFill>
              <a:latin typeface="Arial"/>
              <a:cs typeface="Arial"/>
            </a:endParaRPr>
          </a:p>
        </p:txBody>
      </p:sp>
      <p:pic>
        <p:nvPicPr>
          <p:cNvPr id="3" name="Picture 2">
            <a:extLst>
              <a:ext uri="{FF2B5EF4-FFF2-40B4-BE49-F238E27FC236}">
                <a16:creationId xmlns="" xmlns:a16="http://schemas.microsoft.com/office/drawing/2014/main" id="{A454136B-B38C-4B43-8A30-BC92C54AAE3E}"/>
              </a:ext>
            </a:extLst>
          </p:cNvPr>
          <p:cNvPicPr>
            <a:picLocks noChangeAspect="1"/>
          </p:cNvPicPr>
          <p:nvPr/>
        </p:nvPicPr>
        <p:blipFill>
          <a:blip r:embed="rId3"/>
          <a:stretch>
            <a:fillRect/>
          </a:stretch>
        </p:blipFill>
        <p:spPr>
          <a:xfrm>
            <a:off x="3445042" y="4114801"/>
            <a:ext cx="5317958" cy="2701391"/>
          </a:xfrm>
          <a:prstGeom prst="rect">
            <a:avLst/>
          </a:prstGeom>
        </p:spPr>
      </p:pic>
      <p:pic>
        <p:nvPicPr>
          <p:cNvPr id="8" name="Picture 1">
            <a:extLst>
              <a:ext uri="{FF2B5EF4-FFF2-40B4-BE49-F238E27FC236}">
                <a16:creationId xmlns="" xmlns:a16="http://schemas.microsoft.com/office/drawing/2014/main" id="{B5FD46EB-A6DA-4E27-9267-5088B4E8254C}"/>
              </a:ext>
            </a:extLst>
          </p:cNvPr>
          <p:cNvPicPr>
            <a:picLocks noChangeAspect="1" noChangeArrowheads="1"/>
          </p:cNvPicPr>
          <p:nvPr/>
        </p:nvPicPr>
        <p:blipFill rotWithShape="1">
          <a:blip r:embed="rId4">
            <a:clrChange>
              <a:clrFrom>
                <a:srgbClr val="ACAF8B"/>
              </a:clrFrom>
              <a:clrTo>
                <a:srgbClr val="ACAF8B">
                  <a:alpha val="0"/>
                </a:srgbClr>
              </a:clrTo>
            </a:clrChange>
            <a:extLst>
              <a:ext uri="{28A0092B-C50C-407E-A947-70E740481C1C}">
                <a14:useLocalDpi xmlns:a14="http://schemas.microsoft.com/office/drawing/2010/main" val="0"/>
              </a:ext>
            </a:extLst>
          </a:blip>
          <a:srcRect l="21068" t="15443" r="19403" b="47802"/>
          <a:stretch/>
        </p:blipFill>
        <p:spPr bwMode="auto">
          <a:xfrm>
            <a:off x="3429001" y="1371600"/>
            <a:ext cx="3150503" cy="1188986"/>
          </a:xfrm>
          <a:prstGeom prst="rect">
            <a:avLst/>
          </a:prstGeom>
          <a:solidFill>
            <a:schemeClr val="bg1"/>
          </a:solidFill>
          <a:ln>
            <a:noFill/>
          </a:ln>
        </p:spPr>
      </p:pic>
      <p:graphicFrame>
        <p:nvGraphicFramePr>
          <p:cNvPr id="9" name="Table 8">
            <a:extLst>
              <a:ext uri="{FF2B5EF4-FFF2-40B4-BE49-F238E27FC236}">
                <a16:creationId xmlns="" xmlns:a16="http://schemas.microsoft.com/office/drawing/2014/main" id="{5C6C12BA-1CE8-4E5B-9D60-F072C7B1ADEE}"/>
              </a:ext>
            </a:extLst>
          </p:cNvPr>
          <p:cNvGraphicFramePr>
            <a:graphicFrameLocks noGrp="1"/>
          </p:cNvGraphicFramePr>
          <p:nvPr>
            <p:extLst/>
          </p:nvPr>
        </p:nvGraphicFramePr>
        <p:xfrm>
          <a:off x="6579504" y="1371600"/>
          <a:ext cx="2183497" cy="2743198"/>
        </p:xfrm>
        <a:graphic>
          <a:graphicData uri="http://schemas.openxmlformats.org/drawingml/2006/table">
            <a:tbl>
              <a:tblPr firstRow="1" bandRow="1">
                <a:tableStyleId>{5C22544A-7EE6-4342-B048-85BDC9FD1C3A}</a:tableStyleId>
              </a:tblPr>
              <a:tblGrid>
                <a:gridCol w="735697">
                  <a:extLst>
                    <a:ext uri="{9D8B030D-6E8A-4147-A177-3AD203B41FA5}">
                      <a16:colId xmlns="" xmlns:a16="http://schemas.microsoft.com/office/drawing/2014/main" val="3379662173"/>
                    </a:ext>
                  </a:extLst>
                </a:gridCol>
                <a:gridCol w="685800">
                  <a:extLst>
                    <a:ext uri="{9D8B030D-6E8A-4147-A177-3AD203B41FA5}">
                      <a16:colId xmlns="" xmlns:a16="http://schemas.microsoft.com/office/drawing/2014/main" val="3483378731"/>
                    </a:ext>
                  </a:extLst>
                </a:gridCol>
                <a:gridCol w="762000">
                  <a:extLst>
                    <a:ext uri="{9D8B030D-6E8A-4147-A177-3AD203B41FA5}">
                      <a16:colId xmlns="" xmlns:a16="http://schemas.microsoft.com/office/drawing/2014/main" val="3653469620"/>
                    </a:ext>
                  </a:extLst>
                </a:gridCol>
              </a:tblGrid>
              <a:tr h="282696">
                <a:tc gridSpan="3">
                  <a:txBody>
                    <a:bodyPr/>
                    <a:lstStyle/>
                    <a:p>
                      <a:pPr algn="ctr"/>
                      <a:r>
                        <a:rPr lang="en-US" sz="1200" b="1" dirty="0">
                          <a:solidFill>
                            <a:schemeClr val="tx1"/>
                          </a:solidFill>
                        </a:rPr>
                        <a:t>TM 11-5855-324-10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 xmlns:a16="http://schemas.microsoft.com/office/drawing/2014/main" val="2086771505"/>
                  </a:ext>
                </a:extLst>
              </a:tr>
              <a:tr h="282696">
                <a:tc gridSpan="3">
                  <a:txBody>
                    <a:bodyPr/>
                    <a:lstStyle/>
                    <a:p>
                      <a:pPr algn="ctr"/>
                      <a:r>
                        <a:rPr lang="en-US" sz="1200" b="1" dirty="0">
                          <a:solidFill>
                            <a:schemeClr val="tx1"/>
                          </a:solidFill>
                        </a:rPr>
                        <a:t>DEMENSIONS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 xmlns:a16="http://schemas.microsoft.com/office/drawing/2014/main" val="136701984"/>
                  </a:ext>
                </a:extLst>
              </a:tr>
              <a:tr h="282696">
                <a:tc>
                  <a:txBody>
                    <a:bodyPr/>
                    <a:lstStyle/>
                    <a:p>
                      <a:r>
                        <a:rPr lang="en-US" sz="1200" b="1" dirty="0">
                          <a:solidFill>
                            <a:schemeClr val="tx1"/>
                          </a:solidFill>
                        </a:rPr>
                        <a:t>LENGTH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r>
                        <a:rPr lang="en-US" sz="1200" dirty="0">
                          <a:solidFill>
                            <a:schemeClr val="tx1"/>
                          </a:solidFill>
                        </a:rPr>
                        <a:t>12.9 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200" dirty="0">
                          <a:solidFill>
                            <a:schemeClr val="tx1"/>
                          </a:solidFill>
                        </a:rPr>
                        <a:t>32.7 cm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2995372126"/>
                  </a:ext>
                </a:extLst>
              </a:tr>
              <a:tr h="382163">
                <a:tc>
                  <a:txBody>
                    <a:bodyPr/>
                    <a:lstStyle/>
                    <a:p>
                      <a:r>
                        <a:rPr lang="en-US" sz="1200" b="1" dirty="0">
                          <a:solidFill>
                            <a:schemeClr val="tx1"/>
                          </a:solidFill>
                        </a:rPr>
                        <a:t>WIDTH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r>
                        <a:rPr lang="en-US" sz="1200" dirty="0">
                          <a:solidFill>
                            <a:schemeClr val="tx1"/>
                          </a:solidFill>
                        </a:rPr>
                        <a:t>2.6 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200" dirty="0">
                          <a:solidFill>
                            <a:schemeClr val="tx1"/>
                          </a:solidFill>
                        </a:rPr>
                        <a:t>6.06 cm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3250645271"/>
                  </a:ext>
                </a:extLst>
              </a:tr>
              <a:tr h="382163">
                <a:tc>
                  <a:txBody>
                    <a:bodyPr/>
                    <a:lstStyle/>
                    <a:p>
                      <a:r>
                        <a:rPr lang="en-US" sz="1200" b="1" dirty="0">
                          <a:solidFill>
                            <a:schemeClr val="tx1"/>
                          </a:solidFill>
                        </a:rPr>
                        <a:t>HEIGHT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r>
                        <a:rPr lang="en-US" sz="1200" dirty="0">
                          <a:solidFill>
                            <a:schemeClr val="tx1"/>
                          </a:solidFill>
                        </a:rPr>
                        <a:t>3.81 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200" dirty="0">
                          <a:solidFill>
                            <a:schemeClr val="tx1"/>
                          </a:solidFill>
                        </a:rPr>
                        <a:t>9.67 cm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2529682448"/>
                  </a:ext>
                </a:extLst>
              </a:tr>
              <a:tr h="282696">
                <a:tc>
                  <a:txBody>
                    <a:bodyPr/>
                    <a:lstStyle/>
                    <a:p>
                      <a:r>
                        <a:rPr lang="en-US" sz="1200" b="1" dirty="0">
                          <a:solidFill>
                            <a:schemeClr val="tx1"/>
                          </a:solidFill>
                        </a:rPr>
                        <a:t>WEIGHT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r>
                        <a:rPr lang="en-US" sz="1200" dirty="0">
                          <a:solidFill>
                            <a:schemeClr val="tx1"/>
                          </a:solidFill>
                        </a:rPr>
                        <a:t>1.9 lbs.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200" dirty="0">
                          <a:solidFill>
                            <a:schemeClr val="tx1"/>
                          </a:solidFill>
                        </a:rPr>
                        <a:t>861.8g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883521134"/>
                  </a:ext>
                </a:extLst>
              </a:tr>
              <a:tr h="282696">
                <a:tc gridSpan="3">
                  <a:txBody>
                    <a:bodyPr/>
                    <a:lstStyle/>
                    <a:p>
                      <a:pPr algn="ctr"/>
                      <a:r>
                        <a:rPr lang="en-US" sz="1200" b="1" dirty="0">
                          <a:solidFill>
                            <a:schemeClr val="tx1"/>
                          </a:solidFill>
                        </a:rPr>
                        <a:t>ADJUSTMENTS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2203087958"/>
                  </a:ext>
                </a:extLst>
              </a:tr>
              <a:tr h="282696">
                <a:tc gridSpan="3">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altLang="en-US" sz="1200" b="0" dirty="0">
                          <a:solidFill>
                            <a:schemeClr val="tx1"/>
                          </a:solidFill>
                        </a:rPr>
                        <a:t>WFOV 1click=2.5 cm @ 25M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3591379206"/>
                  </a:ext>
                </a:extLst>
              </a:tr>
              <a:tr h="282696">
                <a:tc gridSpan="3">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altLang="en-US" sz="1200" b="0" dirty="0">
                          <a:solidFill>
                            <a:schemeClr val="tx1"/>
                          </a:solidFill>
                        </a:rPr>
                        <a:t>NFOV 2 click=1.25cm@ 25m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323962152"/>
                  </a:ext>
                </a:extLst>
              </a:tr>
            </a:tbl>
          </a:graphicData>
        </a:graphic>
      </p:graphicFrame>
      <p:graphicFrame>
        <p:nvGraphicFramePr>
          <p:cNvPr id="10" name="Table 9">
            <a:extLst>
              <a:ext uri="{FF2B5EF4-FFF2-40B4-BE49-F238E27FC236}">
                <a16:creationId xmlns="" xmlns:a16="http://schemas.microsoft.com/office/drawing/2014/main" id="{6ABAEC19-2AF7-4D02-9A4F-A8CAFE50966B}"/>
              </a:ext>
            </a:extLst>
          </p:cNvPr>
          <p:cNvGraphicFramePr>
            <a:graphicFrameLocks noGrp="1"/>
          </p:cNvGraphicFramePr>
          <p:nvPr>
            <p:extLst/>
          </p:nvPr>
        </p:nvGraphicFramePr>
        <p:xfrm>
          <a:off x="3445041" y="2449727"/>
          <a:ext cx="3134460" cy="1654911"/>
        </p:xfrm>
        <a:graphic>
          <a:graphicData uri="http://schemas.openxmlformats.org/drawingml/2006/table">
            <a:tbl>
              <a:tblPr firstRow="1" bandRow="1">
                <a:tableStyleId>{5C22544A-7EE6-4342-B048-85BDC9FD1C3A}</a:tableStyleId>
              </a:tblPr>
              <a:tblGrid>
                <a:gridCol w="1044820">
                  <a:extLst>
                    <a:ext uri="{9D8B030D-6E8A-4147-A177-3AD203B41FA5}">
                      <a16:colId xmlns="" xmlns:a16="http://schemas.microsoft.com/office/drawing/2014/main" val="3559903325"/>
                    </a:ext>
                  </a:extLst>
                </a:gridCol>
                <a:gridCol w="599731">
                  <a:extLst>
                    <a:ext uri="{9D8B030D-6E8A-4147-A177-3AD203B41FA5}">
                      <a16:colId xmlns="" xmlns:a16="http://schemas.microsoft.com/office/drawing/2014/main" val="2921420087"/>
                    </a:ext>
                  </a:extLst>
                </a:gridCol>
                <a:gridCol w="677169">
                  <a:extLst>
                    <a:ext uri="{9D8B030D-6E8A-4147-A177-3AD203B41FA5}">
                      <a16:colId xmlns="" xmlns:a16="http://schemas.microsoft.com/office/drawing/2014/main" val="386790321"/>
                    </a:ext>
                  </a:extLst>
                </a:gridCol>
                <a:gridCol w="812740">
                  <a:extLst>
                    <a:ext uri="{9D8B030D-6E8A-4147-A177-3AD203B41FA5}">
                      <a16:colId xmlns="" xmlns:a16="http://schemas.microsoft.com/office/drawing/2014/main" val="1559344859"/>
                    </a:ext>
                  </a:extLst>
                </a:gridCol>
              </a:tblGrid>
              <a:tr h="193446">
                <a:tc>
                  <a:txBody>
                    <a:bodyPr/>
                    <a:lstStyle/>
                    <a:p>
                      <a:pPr algn="ctr"/>
                      <a:r>
                        <a:rPr kumimoji="0" lang="en-US" sz="1200" b="1" kern="1200" baseline="0" dirty="0">
                          <a:solidFill>
                            <a:schemeClr val="tx1"/>
                          </a:solidFill>
                          <a:latin typeface="Arial" pitchFamily="34" charset="0"/>
                          <a:ea typeface="+mn-ea"/>
                          <a:cs typeface="Arial" pitchFamily="34" charset="0"/>
                        </a:rPr>
                        <a:t>OP TEMP</a:t>
                      </a:r>
                    </a:p>
                  </a:txBody>
                  <a:tcPr marL="91448" marR="91448"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0" kern="1200" baseline="0" dirty="0">
                          <a:solidFill>
                            <a:schemeClr val="tx1"/>
                          </a:solidFill>
                          <a:latin typeface="Arial" pitchFamily="34" charset="0"/>
                          <a:ea typeface="+mn-ea"/>
                          <a:cs typeface="Arial" pitchFamily="34" charset="0"/>
                        </a:rPr>
                        <a:t>-40ºF</a:t>
                      </a:r>
                    </a:p>
                    <a:p>
                      <a:pPr algn="ctr"/>
                      <a:endParaRPr kumimoji="0" lang="en-US" sz="1200" b="0" kern="1200" baseline="0" dirty="0">
                        <a:solidFill>
                          <a:schemeClr val="tx1"/>
                        </a:solidFill>
                        <a:latin typeface="Arial" pitchFamily="34" charset="0"/>
                        <a:ea typeface="+mn-ea"/>
                        <a:cs typeface="Arial" pitchFamily="34" charset="0"/>
                      </a:endParaRPr>
                    </a:p>
                  </a:txBody>
                  <a:tcPr marL="91448" marR="91448"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0" lang="en-US" sz="1200" b="0" kern="1200" baseline="0" dirty="0">
                          <a:solidFill>
                            <a:schemeClr val="tx1"/>
                          </a:solidFill>
                          <a:latin typeface="Arial" pitchFamily="34" charset="0"/>
                          <a:ea typeface="+mn-ea"/>
                          <a:cs typeface="Arial" pitchFamily="34" charset="0"/>
                        </a:rPr>
                        <a:t>77ºF</a:t>
                      </a:r>
                    </a:p>
                  </a:txBody>
                  <a:tcPr marL="91448" marR="91448"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0" lang="en-US" sz="1200" b="0" kern="1200" baseline="0" dirty="0">
                          <a:solidFill>
                            <a:schemeClr val="tx1"/>
                          </a:solidFill>
                          <a:latin typeface="Arial" pitchFamily="34" charset="0"/>
                          <a:ea typeface="+mn-ea"/>
                          <a:cs typeface="Arial" pitchFamily="34" charset="0"/>
                        </a:rPr>
                        <a:t>120.2ºF</a:t>
                      </a:r>
                    </a:p>
                  </a:txBody>
                  <a:tcPr marL="91448" marR="91448"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3456541445"/>
                  </a:ext>
                </a:extLst>
              </a:tr>
              <a:tr h="186469">
                <a:tc gridSpan="4">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kern="1200" baseline="0" dirty="0">
                          <a:solidFill>
                            <a:schemeClr val="tx1"/>
                          </a:solidFill>
                          <a:latin typeface="Arial" pitchFamily="34" charset="0"/>
                          <a:ea typeface="+mn-ea"/>
                          <a:cs typeface="Arial" pitchFamily="34" charset="0"/>
                        </a:rPr>
                        <a:t>Batt. Life</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hMerge="1">
                  <a:txBody>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lang="en-US" sz="1200" dirty="0"/>
                    </a:p>
                  </a:txBody>
                  <a:tcPr marL="91448" marR="91448" marT="45727" marB="45727">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0" lang="en-US" sz="1200" b="0" kern="1200" baseline="0" dirty="0">
                        <a:solidFill>
                          <a:schemeClr val="tx1"/>
                        </a:solidFill>
                        <a:latin typeface="Arial" pitchFamily="34" charset="0"/>
                        <a:ea typeface="+mn-ea"/>
                        <a:cs typeface="Arial" pitchFamily="34" charset="0"/>
                      </a:endParaRPr>
                    </a:p>
                  </a:txBody>
                  <a:tcPr marL="91448" marR="91448"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0" lang="en-US" sz="1200" b="0" kern="1200" baseline="0" dirty="0">
                        <a:solidFill>
                          <a:schemeClr val="tx1"/>
                        </a:solidFill>
                        <a:latin typeface="Arial" pitchFamily="34" charset="0"/>
                        <a:ea typeface="+mn-ea"/>
                        <a:cs typeface="Arial" pitchFamily="34" charset="0"/>
                      </a:endParaRPr>
                    </a:p>
                  </a:txBody>
                  <a:tcPr marL="91448" marR="91448"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3079029081"/>
                  </a:ext>
                </a:extLst>
              </a:tr>
              <a:tr h="466163">
                <a:tc>
                  <a:txBody>
                    <a:bodyPr/>
                    <a:lstStyle/>
                    <a:p>
                      <a:pPr algn="ctr"/>
                      <a:r>
                        <a:rPr kumimoji="0" lang="en-US" sz="1200" b="1" kern="1200" baseline="0" dirty="0">
                          <a:solidFill>
                            <a:schemeClr val="tx1"/>
                          </a:solidFill>
                          <a:latin typeface="Arial" pitchFamily="34" charset="0"/>
                          <a:ea typeface="+mn-ea"/>
                          <a:cs typeface="Arial" pitchFamily="34" charset="0"/>
                        </a:rPr>
                        <a:t>Lithium AA (L91) </a:t>
                      </a:r>
                    </a:p>
                  </a:txBody>
                  <a:tcPr marL="91448" marR="91448"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0" lang="en-US" sz="1200" b="0" kern="1200" baseline="0" dirty="0">
                          <a:solidFill>
                            <a:schemeClr val="tx1"/>
                          </a:solidFill>
                          <a:latin typeface="Arial" pitchFamily="34" charset="0"/>
                          <a:ea typeface="+mn-ea"/>
                          <a:cs typeface="Arial" pitchFamily="34" charset="0"/>
                        </a:rPr>
                        <a:t>6.9 hrs.</a:t>
                      </a:r>
                    </a:p>
                  </a:txBody>
                  <a:tcPr marL="91448" marR="91448"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0" lang="en-US" sz="1200" b="0" kern="1200" baseline="0" dirty="0">
                          <a:solidFill>
                            <a:schemeClr val="tx1"/>
                          </a:solidFill>
                          <a:latin typeface="Arial" pitchFamily="34" charset="0"/>
                          <a:ea typeface="+mn-ea"/>
                          <a:cs typeface="Arial" pitchFamily="34" charset="0"/>
                        </a:rPr>
                        <a:t>13.8 hrs.</a:t>
                      </a:r>
                    </a:p>
                  </a:txBody>
                  <a:tcPr marL="91448" marR="91448"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0" lang="en-US" sz="1200" b="0" kern="1200" baseline="0" dirty="0">
                          <a:solidFill>
                            <a:schemeClr val="tx1"/>
                          </a:solidFill>
                          <a:latin typeface="Arial" pitchFamily="34" charset="0"/>
                          <a:ea typeface="+mn-ea"/>
                          <a:cs typeface="Arial" pitchFamily="34" charset="0"/>
                        </a:rPr>
                        <a:t>13.8 hrs.</a:t>
                      </a:r>
                    </a:p>
                  </a:txBody>
                  <a:tcPr marL="91448" marR="91448"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306682290"/>
                  </a:ext>
                </a:extLst>
              </a:tr>
              <a:tr h="346833">
                <a:tc>
                  <a:txBody>
                    <a:bodyPr/>
                    <a:lstStyle/>
                    <a:p>
                      <a:pPr algn="ctr"/>
                      <a:r>
                        <a:rPr kumimoji="0" lang="en-US" sz="1200" b="1" kern="1200" baseline="0" dirty="0">
                          <a:solidFill>
                            <a:schemeClr val="tx1"/>
                          </a:solidFill>
                          <a:latin typeface="Arial" pitchFamily="34" charset="0"/>
                          <a:ea typeface="+mn-ea"/>
                          <a:cs typeface="Arial" pitchFamily="34" charset="0"/>
                        </a:rPr>
                        <a:t>E. Mode</a:t>
                      </a:r>
                    </a:p>
                  </a:txBody>
                  <a:tcPr marL="91448" marR="91448" marT="45727" marB="4572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0" lang="en-US" sz="1200" b="0" kern="1200" baseline="0" dirty="0">
                          <a:solidFill>
                            <a:schemeClr val="tx1"/>
                          </a:solidFill>
                          <a:latin typeface="Arial" pitchFamily="34" charset="0"/>
                          <a:ea typeface="+mn-ea"/>
                          <a:cs typeface="Arial" pitchFamily="34" charset="0"/>
                        </a:rPr>
                        <a:t>4.5 hrs.</a:t>
                      </a:r>
                    </a:p>
                  </a:txBody>
                  <a:tcPr marL="91448" marR="91448"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0" lang="en-US" sz="1200" b="0" kern="1200" baseline="0" dirty="0">
                          <a:solidFill>
                            <a:schemeClr val="tx1"/>
                          </a:solidFill>
                          <a:latin typeface="Arial" pitchFamily="34" charset="0"/>
                          <a:ea typeface="+mn-ea"/>
                          <a:cs typeface="Arial" pitchFamily="34" charset="0"/>
                        </a:rPr>
                        <a:t>9.0 hrs.</a:t>
                      </a:r>
                    </a:p>
                  </a:txBody>
                  <a:tcPr marL="91448" marR="91448"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0" lang="en-US" sz="1200" b="0" kern="1200" baseline="0" dirty="0">
                          <a:solidFill>
                            <a:schemeClr val="tx1"/>
                          </a:solidFill>
                          <a:latin typeface="Arial" pitchFamily="34" charset="0"/>
                          <a:ea typeface="+mn-ea"/>
                          <a:cs typeface="Arial" pitchFamily="34" charset="0"/>
                        </a:rPr>
                        <a:t>9.0 hrs.</a:t>
                      </a:r>
                    </a:p>
                  </a:txBody>
                  <a:tcPr marL="91448" marR="91448" marT="45727" marB="4572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 xmlns:a16="http://schemas.microsoft.com/office/drawing/2014/main" val="3098021394"/>
                  </a:ext>
                </a:extLst>
              </a:tr>
            </a:tbl>
          </a:graphicData>
        </a:graphic>
      </p:graphicFrame>
    </p:spTree>
    <p:extLst>
      <p:ext uri="{BB962C8B-B14F-4D97-AF65-F5344CB8AC3E}">
        <p14:creationId xmlns:p14="http://schemas.microsoft.com/office/powerpoint/2010/main" val="6625652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 xmlns:a16="http://schemas.microsoft.com/office/drawing/2014/main" id="{A37645FF-6A16-4E36-8645-8D6F11897AE0}"/>
              </a:ext>
            </a:extLst>
          </p:cNvPr>
          <p:cNvPicPr>
            <a:picLocks noChangeAspect="1"/>
          </p:cNvPicPr>
          <p:nvPr/>
        </p:nvPicPr>
        <p:blipFill>
          <a:blip r:embed="rId3"/>
          <a:stretch>
            <a:fillRect/>
          </a:stretch>
        </p:blipFill>
        <p:spPr>
          <a:xfrm>
            <a:off x="3505200" y="1447800"/>
            <a:ext cx="5181600" cy="5316068"/>
          </a:xfrm>
          <a:prstGeom prst="rect">
            <a:avLst/>
          </a:prstGeom>
        </p:spPr>
      </p:pic>
      <p:sp>
        <p:nvSpPr>
          <p:cNvPr id="4" name="object 4">
            <a:extLst>
              <a:ext uri="{FF2B5EF4-FFF2-40B4-BE49-F238E27FC236}">
                <a16:creationId xmlns="" xmlns:a16="http://schemas.microsoft.com/office/drawing/2014/main" id="{63298F16-B5B1-4A11-8A4E-FFBB693FEFB0}"/>
              </a:ext>
            </a:extLst>
          </p:cNvPr>
          <p:cNvSpPr txBox="1"/>
          <p:nvPr/>
        </p:nvSpPr>
        <p:spPr>
          <a:xfrm>
            <a:off x="1524000" y="762000"/>
            <a:ext cx="9144000" cy="654666"/>
          </a:xfrm>
          <a:prstGeom prst="rect">
            <a:avLst/>
          </a:prstGeom>
        </p:spPr>
        <p:txBody>
          <a:bodyPr vert="horz" wrap="square" lIns="0" tIns="10795" rIns="0" bIns="0" rtlCol="0">
            <a:spAutoFit/>
          </a:bodyPr>
          <a:lstStyle/>
          <a:p>
            <a:pPr algn="ctr">
              <a:spcBef>
                <a:spcPts val="690"/>
              </a:spcBef>
            </a:pPr>
            <a:r>
              <a:rPr lang="en-US" b="1" dirty="0">
                <a:solidFill>
                  <a:prstClr val="black"/>
                </a:solidFill>
                <a:latin typeface="Arial" panose="020B0604020202020204" pitchFamily="34" charset="0"/>
                <a:cs typeface="Arial" panose="020B0604020202020204" pitchFamily="34" charset="0"/>
              </a:rPr>
              <a:t>ADVANCED TARGET POINTER ILLUMINATOR </a:t>
            </a:r>
          </a:p>
          <a:p>
            <a:pPr algn="ctr">
              <a:spcBef>
                <a:spcPts val="690"/>
              </a:spcBef>
            </a:pPr>
            <a:r>
              <a:rPr lang="en-US" b="1" dirty="0">
                <a:solidFill>
                  <a:prstClr val="black"/>
                </a:solidFill>
                <a:latin typeface="Arial" panose="020B0604020202020204" pitchFamily="34" charset="0"/>
                <a:cs typeface="Arial" panose="020B0604020202020204" pitchFamily="34" charset="0"/>
              </a:rPr>
              <a:t>AIMING LIGHT (ATPIAL) AN/PEQ-15</a:t>
            </a:r>
            <a:endParaRPr lang="it-IT" sz="24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159837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0" y="228601"/>
            <a:ext cx="9144000" cy="461665"/>
          </a:xfrm>
          <a:prstGeom prst="rect">
            <a:avLst/>
          </a:prstGeom>
          <a:noFill/>
        </p:spPr>
        <p:txBody>
          <a:bodyPr wrap="square" rtlCol="0">
            <a:spAutoFit/>
          </a:bodyPr>
          <a:lstStyle/>
          <a:p>
            <a:pPr algn="ctr"/>
            <a:r>
              <a:rPr lang="en-US" sz="2400" dirty="0">
                <a:solidFill>
                  <a:prstClr val="black"/>
                </a:solidFill>
                <a:latin typeface="Arial" panose="020B0604020202020204" pitchFamily="34" charset="0"/>
                <a:cs typeface="Arial" panose="020B0604020202020204" pitchFamily="34" charset="0"/>
              </a:rPr>
              <a:t>CHECK ON LEARNING</a:t>
            </a:r>
          </a:p>
        </p:txBody>
      </p:sp>
      <p:sp>
        <p:nvSpPr>
          <p:cNvPr id="3" name="TextBox 2"/>
          <p:cNvSpPr txBox="1"/>
          <p:nvPr/>
        </p:nvSpPr>
        <p:spPr>
          <a:xfrm>
            <a:off x="1524000" y="1743671"/>
            <a:ext cx="9144000" cy="461665"/>
          </a:xfrm>
          <a:prstGeom prst="rect">
            <a:avLst/>
          </a:prstGeom>
          <a:noFill/>
        </p:spPr>
        <p:txBody>
          <a:bodyPr wrap="square" rtlCol="0">
            <a:spAutoFit/>
          </a:bodyPr>
          <a:lstStyle/>
          <a:p>
            <a:r>
              <a:rPr lang="en-US" sz="2400" dirty="0">
                <a:solidFill>
                  <a:prstClr val="black"/>
                </a:solidFill>
                <a:latin typeface="Arial" panose="020B0604020202020204" pitchFamily="34" charset="0"/>
                <a:cs typeface="Arial" panose="020B0604020202020204" pitchFamily="34" charset="0"/>
              </a:rPr>
              <a:t>What are the two common units of measurement?</a:t>
            </a:r>
          </a:p>
        </p:txBody>
      </p:sp>
      <p:grpSp>
        <p:nvGrpSpPr>
          <p:cNvPr id="18" name="Group 17"/>
          <p:cNvGrpSpPr/>
          <p:nvPr/>
        </p:nvGrpSpPr>
        <p:grpSpPr>
          <a:xfrm>
            <a:off x="1524000" y="2168932"/>
            <a:ext cx="9144000" cy="1267098"/>
            <a:chOff x="0" y="2168932"/>
            <a:chExt cx="9144000" cy="1267098"/>
          </a:xfrm>
        </p:grpSpPr>
        <p:sp>
          <p:nvSpPr>
            <p:cNvPr id="10" name="TextBox 9"/>
            <p:cNvSpPr txBox="1"/>
            <p:nvPr/>
          </p:nvSpPr>
          <p:spPr>
            <a:xfrm>
              <a:off x="0" y="2168932"/>
              <a:ext cx="9144000" cy="646331"/>
            </a:xfrm>
            <a:prstGeom prst="rect">
              <a:avLst/>
            </a:prstGeom>
            <a:noFill/>
          </p:spPr>
          <p:txBody>
            <a:bodyPr wrap="square" rtlCol="0">
              <a:spAutoFit/>
            </a:bodyPr>
            <a:lstStyle/>
            <a:p>
              <a:r>
                <a:rPr lang="en-US" dirty="0">
                  <a:solidFill>
                    <a:prstClr val="black"/>
                  </a:solidFill>
                  <a:latin typeface="Arial" panose="020B0604020202020204" pitchFamily="34" charset="0"/>
                  <a:cs typeface="Arial" panose="020B0604020202020204" pitchFamily="34" charset="0"/>
                </a:rPr>
                <a:t> Minute of Angle (MOA) </a:t>
              </a:r>
            </a:p>
            <a:p>
              <a:r>
                <a:rPr lang="en-US" dirty="0">
                  <a:solidFill>
                    <a:prstClr val="black"/>
                  </a:solidFill>
                  <a:latin typeface="Arial" panose="020B0604020202020204" pitchFamily="34" charset="0"/>
                  <a:cs typeface="Arial" panose="020B0604020202020204" pitchFamily="34" charset="0"/>
                </a:rPr>
                <a:t> </a:t>
              </a:r>
              <a:r>
                <a:rPr lang="en-US" dirty="0" err="1">
                  <a:solidFill>
                    <a:prstClr val="black"/>
                  </a:solidFill>
                  <a:latin typeface="Arial" panose="020B0604020202020204" pitchFamily="34" charset="0"/>
                  <a:cs typeface="Arial" panose="020B0604020202020204" pitchFamily="34" charset="0"/>
                </a:rPr>
                <a:t>Milliradian</a:t>
              </a:r>
              <a:r>
                <a:rPr lang="en-US" dirty="0">
                  <a:solidFill>
                    <a:prstClr val="black"/>
                  </a:solidFill>
                  <a:latin typeface="Arial" panose="020B0604020202020204" pitchFamily="34" charset="0"/>
                  <a:cs typeface="Arial" panose="020B0604020202020204" pitchFamily="34" charset="0"/>
                </a:rPr>
                <a:t> (MIL)</a:t>
              </a:r>
              <a:endParaRPr lang="en-US" dirty="0">
                <a:solidFill>
                  <a:prstClr val="black"/>
                </a:solidFill>
              </a:endParaRPr>
            </a:p>
          </p:txBody>
        </p:sp>
        <p:sp>
          <p:nvSpPr>
            <p:cNvPr id="13" name="Rectangle 12"/>
            <p:cNvSpPr/>
            <p:nvPr/>
          </p:nvSpPr>
          <p:spPr>
            <a:xfrm>
              <a:off x="0" y="2971800"/>
              <a:ext cx="9144000" cy="464230"/>
            </a:xfrm>
            <a:prstGeom prst="rect">
              <a:avLst/>
            </a:prstGeom>
          </p:spPr>
          <p:txBody>
            <a:bodyPr wrap="square">
              <a:spAutoFit/>
            </a:bodyPr>
            <a:lstStyle/>
            <a:p>
              <a:pPr marL="12700" marR="302260">
                <a:lnSpc>
                  <a:spcPts val="2850"/>
                </a:lnSpc>
                <a:spcBef>
                  <a:spcPts val="125"/>
                </a:spcBef>
                <a:tabLst>
                  <a:tab pos="424815" algn="l"/>
                  <a:tab pos="425450" algn="l"/>
                </a:tabLst>
              </a:pPr>
              <a:endParaRPr lang="en-US" dirty="0">
                <a:solidFill>
                  <a:prstClr val="black"/>
                </a:solidFill>
                <a:latin typeface="Arial"/>
                <a:cs typeface="Arial"/>
              </a:endParaRPr>
            </a:p>
          </p:txBody>
        </p:sp>
      </p:grpSp>
      <p:sp>
        <p:nvSpPr>
          <p:cNvPr id="14" name="Rectangle 13"/>
          <p:cNvSpPr/>
          <p:nvPr/>
        </p:nvSpPr>
        <p:spPr>
          <a:xfrm>
            <a:off x="1524000" y="2895600"/>
            <a:ext cx="9144000" cy="464230"/>
          </a:xfrm>
          <a:prstGeom prst="rect">
            <a:avLst/>
          </a:prstGeom>
        </p:spPr>
        <p:txBody>
          <a:bodyPr wrap="square">
            <a:spAutoFit/>
          </a:bodyPr>
          <a:lstStyle/>
          <a:p>
            <a:pPr marL="12700" marR="302260">
              <a:lnSpc>
                <a:spcPts val="2850"/>
              </a:lnSpc>
              <a:spcBef>
                <a:spcPts val="125"/>
              </a:spcBef>
              <a:tabLst>
                <a:tab pos="424815" algn="l"/>
                <a:tab pos="425450" algn="l"/>
              </a:tabLst>
            </a:pPr>
            <a:r>
              <a:rPr lang="en-US" sz="2400" spc="-5" dirty="0">
                <a:solidFill>
                  <a:prstClr val="black"/>
                </a:solidFill>
                <a:latin typeface="Arial"/>
                <a:cs typeface="Arial"/>
              </a:rPr>
              <a:t>What are the most commonly used aiming devices ?</a:t>
            </a:r>
            <a:endParaRPr lang="en-US" sz="2400" dirty="0">
              <a:solidFill>
                <a:prstClr val="black"/>
              </a:solidFill>
              <a:latin typeface="Arial"/>
              <a:cs typeface="Arial"/>
            </a:endParaRPr>
          </a:p>
        </p:txBody>
      </p:sp>
      <p:sp>
        <p:nvSpPr>
          <p:cNvPr id="15" name="Rectangle 14"/>
          <p:cNvSpPr/>
          <p:nvPr/>
        </p:nvSpPr>
        <p:spPr>
          <a:xfrm>
            <a:off x="1524000" y="3352800"/>
            <a:ext cx="9144000" cy="369332"/>
          </a:xfrm>
          <a:prstGeom prst="rect">
            <a:avLst/>
          </a:prstGeom>
        </p:spPr>
        <p:txBody>
          <a:bodyPr wrap="square">
            <a:spAutoFit/>
          </a:bodyPr>
          <a:lstStyle/>
          <a:p>
            <a:r>
              <a:rPr lang="en-US" dirty="0">
                <a:solidFill>
                  <a:prstClr val="black"/>
                </a:solidFill>
                <a:latin typeface="Arial" panose="020B0604020202020204" pitchFamily="34" charset="0"/>
                <a:cs typeface="Arial" panose="020B0604020202020204" pitchFamily="34" charset="0"/>
              </a:rPr>
              <a:t> Iron Sight  Optics  Thermal  Pointer  Illuminator.  Laser</a:t>
            </a:r>
          </a:p>
        </p:txBody>
      </p:sp>
      <p:sp>
        <p:nvSpPr>
          <p:cNvPr id="16" name="Rectangle 15"/>
          <p:cNvSpPr/>
          <p:nvPr/>
        </p:nvSpPr>
        <p:spPr>
          <a:xfrm>
            <a:off x="1524000" y="4114800"/>
            <a:ext cx="9144000" cy="464230"/>
          </a:xfrm>
          <a:prstGeom prst="rect">
            <a:avLst/>
          </a:prstGeom>
        </p:spPr>
        <p:txBody>
          <a:bodyPr wrap="square">
            <a:spAutoFit/>
          </a:bodyPr>
          <a:lstStyle/>
          <a:p>
            <a:pPr marL="12700" marR="302260">
              <a:lnSpc>
                <a:spcPts val="2850"/>
              </a:lnSpc>
              <a:spcBef>
                <a:spcPts val="125"/>
              </a:spcBef>
              <a:tabLst>
                <a:tab pos="424815" algn="l"/>
                <a:tab pos="425450" algn="l"/>
              </a:tabLst>
            </a:pPr>
            <a:r>
              <a:rPr lang="en-US" sz="2400" spc="-5" dirty="0">
                <a:solidFill>
                  <a:prstClr val="black"/>
                </a:solidFill>
                <a:latin typeface="Arial"/>
                <a:cs typeface="Arial"/>
              </a:rPr>
              <a:t>What are the reticle types most commonly used?</a:t>
            </a:r>
            <a:endParaRPr lang="en-US" sz="2400" dirty="0">
              <a:solidFill>
                <a:prstClr val="black"/>
              </a:solidFill>
              <a:latin typeface="Arial"/>
              <a:cs typeface="Arial"/>
            </a:endParaRPr>
          </a:p>
        </p:txBody>
      </p:sp>
      <p:sp>
        <p:nvSpPr>
          <p:cNvPr id="19" name="Rectangle 18"/>
          <p:cNvSpPr/>
          <p:nvPr/>
        </p:nvSpPr>
        <p:spPr>
          <a:xfrm>
            <a:off x="1562100" y="4724400"/>
            <a:ext cx="9144000" cy="923330"/>
          </a:xfrm>
          <a:prstGeom prst="rect">
            <a:avLst/>
          </a:prstGeom>
        </p:spPr>
        <p:txBody>
          <a:bodyPr wrap="square">
            <a:spAutoFit/>
          </a:bodyPr>
          <a:lstStyle/>
          <a:p>
            <a:r>
              <a:rPr lang="en-US" dirty="0">
                <a:solidFill>
                  <a:prstClr val="black"/>
                </a:solidFill>
                <a:latin typeface="Arial" panose="020B0604020202020204" pitchFamily="34" charset="0"/>
                <a:cs typeface="Arial" panose="020B0604020202020204" pitchFamily="34" charset="0"/>
              </a:rPr>
              <a:t> Red Dot </a:t>
            </a:r>
          </a:p>
          <a:p>
            <a:r>
              <a:rPr lang="en-US" dirty="0">
                <a:solidFill>
                  <a:prstClr val="black"/>
                </a:solidFill>
                <a:latin typeface="Arial" panose="020B0604020202020204" pitchFamily="34" charset="0"/>
                <a:cs typeface="Arial" panose="020B0604020202020204" pitchFamily="34" charset="0"/>
              </a:rPr>
              <a:t> Bullet Drop Compensator </a:t>
            </a:r>
          </a:p>
          <a:p>
            <a:r>
              <a:rPr lang="en-US" dirty="0">
                <a:solidFill>
                  <a:prstClr val="black"/>
                </a:solidFill>
                <a:latin typeface="Arial" panose="020B0604020202020204" pitchFamily="34" charset="0"/>
                <a:cs typeface="Arial" panose="020B0604020202020204" pitchFamily="34" charset="0"/>
              </a:rPr>
              <a:t> Stadia Reticle (</a:t>
            </a:r>
            <a:r>
              <a:rPr lang="en-US" dirty="0" err="1">
                <a:solidFill>
                  <a:prstClr val="black"/>
                </a:solidFill>
                <a:latin typeface="Arial" panose="020B0604020202020204" pitchFamily="34" charset="0"/>
                <a:cs typeface="Arial" panose="020B0604020202020204" pitchFamily="34" charset="0"/>
              </a:rPr>
              <a:t>Stadiametric</a:t>
            </a:r>
            <a:r>
              <a:rPr lang="en-US" dirty="0">
                <a:solidFill>
                  <a:prstClr val="black"/>
                </a:solidFill>
                <a:latin typeface="Arial" panose="020B0604020202020204" pitchFamily="34" charset="0"/>
                <a:cs typeface="Arial" panose="020B0604020202020204" pitchFamily="34" charset="0"/>
              </a:rPr>
              <a:t> Reticle)</a:t>
            </a:r>
          </a:p>
        </p:txBody>
      </p:sp>
      <p:sp>
        <p:nvSpPr>
          <p:cNvPr id="12" name="object 4"/>
          <p:cNvSpPr txBox="1"/>
          <p:nvPr/>
        </p:nvSpPr>
        <p:spPr>
          <a:xfrm>
            <a:off x="1524000" y="1067568"/>
            <a:ext cx="9144000" cy="380232"/>
          </a:xfrm>
          <a:prstGeom prst="rect">
            <a:avLst/>
          </a:prstGeom>
        </p:spPr>
        <p:txBody>
          <a:bodyPr vert="horz" wrap="square" lIns="0" tIns="10795" rIns="0" bIns="0" rtlCol="0">
            <a:spAutoFit/>
          </a:bodyPr>
          <a:lstStyle/>
          <a:p>
            <a:pPr algn="ctr">
              <a:spcBef>
                <a:spcPts val="690"/>
              </a:spcBef>
            </a:pPr>
            <a:r>
              <a:rPr lang="en-US" sz="2400" spc="-5" dirty="0">
                <a:solidFill>
                  <a:prstClr val="black"/>
                </a:solidFill>
                <a:latin typeface="Arial"/>
                <a:cs typeface="Arial"/>
              </a:rPr>
              <a:t>AIMING</a:t>
            </a:r>
            <a:r>
              <a:rPr lang="en-US" sz="2400" spc="-15" dirty="0">
                <a:solidFill>
                  <a:prstClr val="black"/>
                </a:solidFill>
                <a:latin typeface="Arial"/>
                <a:cs typeface="Arial"/>
              </a:rPr>
              <a:t> </a:t>
            </a:r>
            <a:r>
              <a:rPr lang="en-US" sz="2400" spc="-5" dirty="0">
                <a:solidFill>
                  <a:prstClr val="black"/>
                </a:solidFill>
                <a:latin typeface="Arial"/>
                <a:cs typeface="Arial"/>
              </a:rPr>
              <a:t>DEVICES</a:t>
            </a:r>
            <a:endParaRPr lang="en-US" sz="2400" dirty="0">
              <a:solidFill>
                <a:prstClr val="black"/>
              </a:solidFill>
              <a:latin typeface="Arial"/>
              <a:cs typeface="Arial"/>
            </a:endParaRPr>
          </a:p>
        </p:txBody>
      </p:sp>
    </p:spTree>
    <p:extLst>
      <p:ext uri="{BB962C8B-B14F-4D97-AF65-F5344CB8AC3E}">
        <p14:creationId xmlns:p14="http://schemas.microsoft.com/office/powerpoint/2010/main" val="4043535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934694" y="1447801"/>
            <a:ext cx="6705600" cy="2800767"/>
          </a:xfrm>
          <a:prstGeom prst="rect">
            <a:avLst/>
          </a:prstGeom>
        </p:spPr>
        <p:txBody>
          <a:bodyPr wrap="square">
            <a:spAutoFit/>
          </a:bodyPr>
          <a:lstStyle/>
          <a:p>
            <a:r>
              <a:rPr lang="en-US" sz="1600" b="1" dirty="0">
                <a:solidFill>
                  <a:srgbClr val="000000"/>
                </a:solidFill>
                <a:latin typeface="Arial" panose="020B0604020202020204" pitchFamily="34" charset="0"/>
                <a:cs typeface="Arial" panose="020B0604020202020204" pitchFamily="34" charset="0"/>
              </a:rPr>
              <a:t>ACTION:</a:t>
            </a:r>
            <a:endParaRPr lang="en-US" sz="1600" dirty="0">
              <a:solidFill>
                <a:srgbClr val="000000"/>
              </a:solidFill>
              <a:latin typeface="Arial" panose="020B0604020202020204" pitchFamily="34" charset="0"/>
              <a:cs typeface="Arial" panose="020B0604020202020204" pitchFamily="34" charset="0"/>
            </a:endParaRPr>
          </a:p>
          <a:p>
            <a:r>
              <a:rPr lang="en-US" sz="1600" dirty="0">
                <a:solidFill>
                  <a:srgbClr val="000000"/>
                </a:solidFill>
                <a:latin typeface="Arial" panose="020B0604020202020204" pitchFamily="34" charset="0"/>
                <a:cs typeface="Arial" panose="020B0604020202020204" pitchFamily="34" charset="0"/>
              </a:rPr>
              <a:t>Demonstrate knowledge of Army service Rifle preliminary marksmanship instruction. </a:t>
            </a:r>
          </a:p>
          <a:p>
            <a:endParaRPr lang="en-US" sz="1600" dirty="0">
              <a:solidFill>
                <a:srgbClr val="000000"/>
              </a:solidFill>
              <a:latin typeface="Arial" panose="020B0604020202020204" pitchFamily="34" charset="0"/>
              <a:cs typeface="Arial" panose="020B0604020202020204" pitchFamily="34" charset="0"/>
            </a:endParaRPr>
          </a:p>
          <a:p>
            <a:r>
              <a:rPr lang="en-US" sz="1600" b="1" dirty="0">
                <a:solidFill>
                  <a:srgbClr val="000000"/>
                </a:solidFill>
                <a:latin typeface="Arial" panose="020B0604020202020204" pitchFamily="34" charset="0"/>
                <a:cs typeface="Arial" panose="020B0604020202020204" pitchFamily="34" charset="0"/>
              </a:rPr>
              <a:t>CONDITION: </a:t>
            </a:r>
            <a:endParaRPr lang="en-US" sz="1600" dirty="0">
              <a:solidFill>
                <a:srgbClr val="000000"/>
              </a:solidFill>
              <a:latin typeface="Arial" panose="020B0604020202020204" pitchFamily="34" charset="0"/>
              <a:cs typeface="Arial" panose="020B0604020202020204" pitchFamily="34" charset="0"/>
            </a:endParaRPr>
          </a:p>
          <a:p>
            <a:r>
              <a:rPr lang="en-US" sz="1600" dirty="0">
                <a:solidFill>
                  <a:srgbClr val="000000"/>
                </a:solidFill>
                <a:latin typeface="Arial" panose="020B0604020202020204" pitchFamily="34" charset="0"/>
                <a:cs typeface="Arial" panose="020B0604020202020204" pitchFamily="34" charset="0"/>
              </a:rPr>
              <a:t>In a classroom environment, given TC 3-22.9, </a:t>
            </a:r>
            <a:r>
              <a:rPr lang="en-US" sz="1600" i="1" dirty="0">
                <a:solidFill>
                  <a:srgbClr val="000000"/>
                </a:solidFill>
                <a:latin typeface="Arial" panose="020B0604020202020204" pitchFamily="34" charset="0"/>
                <a:cs typeface="Arial" panose="020B0604020202020204" pitchFamily="34" charset="0"/>
              </a:rPr>
              <a:t>Rifle and Carbine</a:t>
            </a:r>
            <a:r>
              <a:rPr lang="en-US" sz="1600" dirty="0">
                <a:solidFill>
                  <a:srgbClr val="000000"/>
                </a:solidFill>
                <a:latin typeface="Arial" panose="020B0604020202020204" pitchFamily="34" charset="0"/>
                <a:cs typeface="Arial" panose="020B0604020202020204" pitchFamily="34" charset="0"/>
              </a:rPr>
              <a:t>. </a:t>
            </a:r>
          </a:p>
          <a:p>
            <a:endParaRPr lang="en-US" sz="1600" dirty="0">
              <a:solidFill>
                <a:srgbClr val="000000"/>
              </a:solidFill>
              <a:latin typeface="Arial" panose="020B0604020202020204" pitchFamily="34" charset="0"/>
              <a:cs typeface="Arial" panose="020B0604020202020204" pitchFamily="34" charset="0"/>
            </a:endParaRPr>
          </a:p>
          <a:p>
            <a:r>
              <a:rPr lang="en-US" sz="1600" b="1" dirty="0">
                <a:solidFill>
                  <a:srgbClr val="000000"/>
                </a:solidFill>
                <a:latin typeface="Arial" panose="020B0604020202020204" pitchFamily="34" charset="0"/>
                <a:cs typeface="Arial" panose="020B0604020202020204" pitchFamily="34" charset="0"/>
              </a:rPr>
              <a:t>STANDARD: </a:t>
            </a:r>
            <a:endParaRPr lang="en-US" sz="1600" dirty="0">
              <a:solidFill>
                <a:srgbClr val="000000"/>
              </a:solidFill>
              <a:latin typeface="Arial" panose="020B0604020202020204" pitchFamily="34" charset="0"/>
              <a:cs typeface="Arial" panose="020B0604020202020204" pitchFamily="34" charset="0"/>
            </a:endParaRPr>
          </a:p>
          <a:p>
            <a:r>
              <a:rPr lang="en-US" sz="1600" dirty="0">
                <a:solidFill>
                  <a:prstClr val="black"/>
                </a:solidFill>
                <a:latin typeface="Arial" panose="020B0604020202020204" pitchFamily="34" charset="0"/>
                <a:cs typeface="Arial" panose="020B0604020202020204" pitchFamily="34" charset="0"/>
              </a:rPr>
              <a:t>Identify how to apply and train Rifle Marksmanship utilizing the US Army Service Rifle in accordance with applicable command guidance, TC 3-22.9 Rifle and </a:t>
            </a:r>
            <a:r>
              <a:rPr lang="en-US" sz="1600" dirty="0" smtClean="0">
                <a:solidFill>
                  <a:prstClr val="black"/>
                </a:solidFill>
                <a:latin typeface="Arial" panose="020B0604020202020204" pitchFamily="34" charset="0"/>
                <a:cs typeface="Arial" panose="020B0604020202020204" pitchFamily="34" charset="0"/>
              </a:rPr>
              <a:t>Carbine</a:t>
            </a:r>
            <a:endParaRPr lang="en-US" sz="16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927138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895600" y="609601"/>
            <a:ext cx="5867400" cy="646331"/>
          </a:xfrm>
          <a:prstGeom prst="rect">
            <a:avLst/>
          </a:prstGeom>
          <a:noFill/>
        </p:spPr>
        <p:txBody>
          <a:bodyPr wrap="square" rtlCol="0">
            <a:spAutoFit/>
          </a:bodyPr>
          <a:lstStyle/>
          <a:p>
            <a:pPr algn="ctr"/>
            <a:r>
              <a:rPr lang="en-US" sz="3600" dirty="0">
                <a:solidFill>
                  <a:prstClr val="black"/>
                </a:solidFill>
              </a:rPr>
              <a:t>INTRODUCTION</a:t>
            </a:r>
            <a:endParaRPr lang="en-US" sz="3600" dirty="0">
              <a:solidFill>
                <a:prstClr val="black"/>
              </a:solidFill>
            </a:endParaRPr>
          </a:p>
        </p:txBody>
      </p:sp>
      <p:sp>
        <p:nvSpPr>
          <p:cNvPr id="4" name="TextBox 3"/>
          <p:cNvSpPr txBox="1"/>
          <p:nvPr/>
        </p:nvSpPr>
        <p:spPr>
          <a:xfrm>
            <a:off x="3733801" y="1905000"/>
            <a:ext cx="4647747" cy="4832092"/>
          </a:xfrm>
          <a:prstGeom prst="rect">
            <a:avLst/>
          </a:prstGeom>
          <a:noFill/>
        </p:spPr>
        <p:txBody>
          <a:bodyPr wrap="none" rtlCol="0">
            <a:spAutoFit/>
          </a:bodyPr>
          <a:lstStyle/>
          <a:p>
            <a:r>
              <a:rPr lang="en-US" sz="2800" dirty="0">
                <a:solidFill>
                  <a:prstClr val="black"/>
                </a:solidFill>
              </a:rPr>
              <a:t>Safety Considerations:</a:t>
            </a:r>
          </a:p>
          <a:p>
            <a:endParaRPr lang="en-US" sz="2800" dirty="0">
              <a:solidFill>
                <a:prstClr val="black"/>
              </a:solidFill>
            </a:endParaRPr>
          </a:p>
          <a:p>
            <a:endParaRPr lang="en-US" sz="2800" dirty="0">
              <a:solidFill>
                <a:prstClr val="black"/>
              </a:solidFill>
            </a:endParaRPr>
          </a:p>
          <a:p>
            <a:r>
              <a:rPr lang="en-US" sz="2800" dirty="0">
                <a:solidFill>
                  <a:prstClr val="black"/>
                </a:solidFill>
              </a:rPr>
              <a:t>Risk Assessment:</a:t>
            </a:r>
          </a:p>
          <a:p>
            <a:endParaRPr lang="en-US" sz="2800" dirty="0">
              <a:solidFill>
                <a:prstClr val="black"/>
              </a:solidFill>
            </a:endParaRPr>
          </a:p>
          <a:p>
            <a:endParaRPr lang="en-US" sz="2800" dirty="0">
              <a:solidFill>
                <a:prstClr val="black"/>
              </a:solidFill>
            </a:endParaRPr>
          </a:p>
          <a:p>
            <a:r>
              <a:rPr lang="en-US" sz="2800" dirty="0">
                <a:solidFill>
                  <a:prstClr val="black"/>
                </a:solidFill>
              </a:rPr>
              <a:t>Environmental Considerations:</a:t>
            </a:r>
          </a:p>
          <a:p>
            <a:endParaRPr lang="en-US" sz="2800" dirty="0">
              <a:solidFill>
                <a:prstClr val="black"/>
              </a:solidFill>
            </a:endParaRPr>
          </a:p>
          <a:p>
            <a:endParaRPr lang="en-US" sz="2800" dirty="0">
              <a:solidFill>
                <a:prstClr val="black"/>
              </a:solidFill>
            </a:endParaRPr>
          </a:p>
          <a:p>
            <a:r>
              <a:rPr lang="en-US" sz="2800" dirty="0">
                <a:solidFill>
                  <a:prstClr val="black"/>
                </a:solidFill>
              </a:rPr>
              <a:t>Evaluation:</a:t>
            </a:r>
          </a:p>
          <a:p>
            <a:endParaRPr lang="en-US" sz="2800" dirty="0">
              <a:solidFill>
                <a:prstClr val="black"/>
              </a:solidFill>
            </a:endParaRPr>
          </a:p>
        </p:txBody>
      </p:sp>
    </p:spTree>
    <p:extLst>
      <p:ext uri="{BB962C8B-B14F-4D97-AF65-F5344CB8AC3E}">
        <p14:creationId xmlns:p14="http://schemas.microsoft.com/office/powerpoint/2010/main" val="707412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1524000" y="1066800"/>
            <a:ext cx="9144000" cy="380232"/>
          </a:xfrm>
          <a:prstGeom prst="rect">
            <a:avLst/>
          </a:prstGeom>
        </p:spPr>
        <p:txBody>
          <a:bodyPr vert="horz" wrap="square" lIns="0" tIns="10795" rIns="0" bIns="0" rtlCol="0">
            <a:spAutoFit/>
          </a:bodyPr>
          <a:lstStyle/>
          <a:p>
            <a:pPr algn="ctr">
              <a:spcBef>
                <a:spcPts val="165"/>
              </a:spcBef>
            </a:pPr>
            <a:r>
              <a:rPr lang="en-US" sz="2400" spc="-5" dirty="0">
                <a:solidFill>
                  <a:prstClr val="black"/>
                </a:solidFill>
                <a:latin typeface="Arial"/>
                <a:cs typeface="Arial"/>
              </a:rPr>
              <a:t>UNITS OF ANGULAR MEASUREMENT </a:t>
            </a:r>
            <a:r>
              <a:rPr lang="en-US" sz="2400" dirty="0">
                <a:solidFill>
                  <a:prstClr val="black"/>
                </a:solidFill>
                <a:latin typeface="Arial"/>
                <a:cs typeface="Arial"/>
              </a:rPr>
              <a:t>-</a:t>
            </a:r>
            <a:r>
              <a:rPr lang="en-US" sz="2400" spc="-90" dirty="0">
                <a:solidFill>
                  <a:prstClr val="black"/>
                </a:solidFill>
                <a:latin typeface="Arial"/>
                <a:cs typeface="Arial"/>
              </a:rPr>
              <a:t> </a:t>
            </a:r>
            <a:r>
              <a:rPr lang="en-US" sz="2400" spc="-5" dirty="0">
                <a:solidFill>
                  <a:prstClr val="black"/>
                </a:solidFill>
                <a:latin typeface="Arial"/>
                <a:cs typeface="Arial"/>
              </a:rPr>
              <a:t>MOA</a:t>
            </a:r>
            <a:endParaRPr lang="en-US" sz="2400" dirty="0">
              <a:solidFill>
                <a:prstClr val="black"/>
              </a:solidFill>
              <a:latin typeface="Arial"/>
              <a:cs typeface="Arial"/>
            </a:endParaRPr>
          </a:p>
        </p:txBody>
      </p:sp>
      <p:sp>
        <p:nvSpPr>
          <p:cNvPr id="5" name="object 5"/>
          <p:cNvSpPr/>
          <p:nvPr/>
        </p:nvSpPr>
        <p:spPr>
          <a:xfrm>
            <a:off x="2696872" y="1462272"/>
            <a:ext cx="6798256" cy="5257800"/>
          </a:xfrm>
          <a:prstGeom prst="rect">
            <a:avLst/>
          </a:prstGeom>
          <a:blipFill>
            <a:blip r:embed="rId3" cstate="print"/>
            <a:stretch>
              <a:fillRect/>
            </a:stretch>
          </a:blipFill>
        </p:spPr>
        <p:txBody>
          <a:bodyPr wrap="square" lIns="0" tIns="0" rIns="0" bIns="0" rtlCol="0"/>
          <a:lstStyle/>
          <a:p>
            <a:endParaRPr dirty="0">
              <a:solidFill>
                <a:prstClr val="black"/>
              </a:solidFill>
              <a:latin typeface="Arial" panose="020B0604020202020204" pitchFamily="34" charset="0"/>
            </a:endParaRPr>
          </a:p>
        </p:txBody>
      </p:sp>
      <p:sp>
        <p:nvSpPr>
          <p:cNvPr id="7" name="object 4"/>
          <p:cNvSpPr txBox="1"/>
          <p:nvPr/>
        </p:nvSpPr>
        <p:spPr>
          <a:xfrm>
            <a:off x="1524000" y="291588"/>
            <a:ext cx="9144000" cy="380232"/>
          </a:xfrm>
          <a:prstGeom prst="rect">
            <a:avLst/>
          </a:prstGeom>
        </p:spPr>
        <p:txBody>
          <a:bodyPr vert="horz" wrap="square" lIns="0" tIns="10795" rIns="0" bIns="0" rtlCol="0">
            <a:spAutoFit/>
          </a:bodyPr>
          <a:lstStyle/>
          <a:p>
            <a:pPr algn="ctr">
              <a:spcBef>
                <a:spcPts val="690"/>
              </a:spcBef>
            </a:pPr>
            <a:r>
              <a:rPr lang="en-US" sz="2400" spc="-5" dirty="0">
                <a:solidFill>
                  <a:prstClr val="black"/>
                </a:solidFill>
                <a:latin typeface="Arial"/>
                <a:cs typeface="Arial"/>
              </a:rPr>
              <a:t>AIMING</a:t>
            </a:r>
            <a:r>
              <a:rPr lang="en-US" sz="2400" spc="-15" dirty="0">
                <a:solidFill>
                  <a:prstClr val="black"/>
                </a:solidFill>
                <a:latin typeface="Arial"/>
                <a:cs typeface="Arial"/>
              </a:rPr>
              <a:t> </a:t>
            </a:r>
            <a:r>
              <a:rPr lang="en-US" sz="2400" spc="-5" dirty="0">
                <a:solidFill>
                  <a:prstClr val="black"/>
                </a:solidFill>
                <a:latin typeface="Arial"/>
                <a:cs typeface="Arial"/>
              </a:rPr>
              <a:t>DEVICES</a:t>
            </a:r>
            <a:endParaRPr lang="en-US" sz="2400" dirty="0">
              <a:solidFill>
                <a:prstClr val="black"/>
              </a:solidFill>
              <a:latin typeface="Arial"/>
              <a:cs typeface="Arial"/>
            </a:endParaRPr>
          </a:p>
        </p:txBody>
      </p:sp>
    </p:spTree>
    <p:extLst>
      <p:ext uri="{BB962C8B-B14F-4D97-AF65-F5344CB8AC3E}">
        <p14:creationId xmlns:p14="http://schemas.microsoft.com/office/powerpoint/2010/main" val="35030497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 xmlns:a16="http://schemas.microsoft.com/office/drawing/2014/main" id="{BEED7210-DFB8-48E4-8C0C-D4BE61F07D46}"/>
              </a:ext>
            </a:extLst>
          </p:cNvPr>
          <p:cNvPicPr>
            <a:picLocks noChangeAspect="1"/>
          </p:cNvPicPr>
          <p:nvPr/>
        </p:nvPicPr>
        <p:blipFill>
          <a:blip r:embed="rId3"/>
          <a:stretch>
            <a:fillRect/>
          </a:stretch>
        </p:blipFill>
        <p:spPr>
          <a:xfrm>
            <a:off x="2471547" y="1447033"/>
            <a:ext cx="7248907" cy="5254499"/>
          </a:xfrm>
          <a:prstGeom prst="rect">
            <a:avLst/>
          </a:prstGeom>
        </p:spPr>
      </p:pic>
      <p:sp>
        <p:nvSpPr>
          <p:cNvPr id="5" name="object 4"/>
          <p:cNvSpPr txBox="1"/>
          <p:nvPr/>
        </p:nvSpPr>
        <p:spPr>
          <a:xfrm>
            <a:off x="1524000" y="1066800"/>
            <a:ext cx="9144000" cy="380232"/>
          </a:xfrm>
          <a:prstGeom prst="rect">
            <a:avLst/>
          </a:prstGeom>
        </p:spPr>
        <p:txBody>
          <a:bodyPr vert="horz" wrap="square" lIns="0" tIns="10795" rIns="0" bIns="0" rtlCol="0">
            <a:spAutoFit/>
          </a:bodyPr>
          <a:lstStyle/>
          <a:p>
            <a:pPr algn="ctr">
              <a:spcBef>
                <a:spcPts val="165"/>
              </a:spcBef>
            </a:pPr>
            <a:r>
              <a:rPr lang="en-US" sz="2400" spc="-5" dirty="0">
                <a:solidFill>
                  <a:prstClr val="black"/>
                </a:solidFill>
                <a:latin typeface="Arial"/>
                <a:cs typeface="Arial"/>
              </a:rPr>
              <a:t>UNITS OF ANGULAR MEASUREMENT </a:t>
            </a:r>
            <a:r>
              <a:rPr lang="en-US" sz="2400" dirty="0">
                <a:solidFill>
                  <a:prstClr val="black"/>
                </a:solidFill>
                <a:latin typeface="Arial"/>
                <a:cs typeface="Arial"/>
              </a:rPr>
              <a:t>-</a:t>
            </a:r>
            <a:r>
              <a:rPr lang="en-US" sz="2400" spc="-90" dirty="0">
                <a:solidFill>
                  <a:prstClr val="black"/>
                </a:solidFill>
                <a:latin typeface="Arial"/>
                <a:cs typeface="Arial"/>
              </a:rPr>
              <a:t> </a:t>
            </a:r>
            <a:r>
              <a:rPr lang="en-US" sz="2400" spc="-5" dirty="0">
                <a:solidFill>
                  <a:prstClr val="black"/>
                </a:solidFill>
                <a:latin typeface="Arial"/>
                <a:cs typeface="Arial"/>
              </a:rPr>
              <a:t>MIL</a:t>
            </a:r>
            <a:endParaRPr lang="en-US" sz="2400" dirty="0">
              <a:solidFill>
                <a:prstClr val="black"/>
              </a:solidFill>
              <a:latin typeface="Arial"/>
              <a:cs typeface="Arial"/>
            </a:endParaRPr>
          </a:p>
        </p:txBody>
      </p:sp>
      <p:sp>
        <p:nvSpPr>
          <p:cNvPr id="6" name="object 4"/>
          <p:cNvSpPr txBox="1"/>
          <p:nvPr/>
        </p:nvSpPr>
        <p:spPr>
          <a:xfrm>
            <a:off x="1524000" y="291588"/>
            <a:ext cx="9144000" cy="380232"/>
          </a:xfrm>
          <a:prstGeom prst="rect">
            <a:avLst/>
          </a:prstGeom>
        </p:spPr>
        <p:txBody>
          <a:bodyPr vert="horz" wrap="square" lIns="0" tIns="10795" rIns="0" bIns="0" rtlCol="0">
            <a:spAutoFit/>
          </a:bodyPr>
          <a:lstStyle/>
          <a:p>
            <a:pPr algn="ctr">
              <a:spcBef>
                <a:spcPts val="690"/>
              </a:spcBef>
            </a:pPr>
            <a:r>
              <a:rPr lang="en-US" sz="2400" spc="-5" dirty="0">
                <a:solidFill>
                  <a:prstClr val="black"/>
                </a:solidFill>
                <a:latin typeface="Arial"/>
                <a:cs typeface="Arial"/>
              </a:rPr>
              <a:t>AIMING</a:t>
            </a:r>
            <a:r>
              <a:rPr lang="en-US" sz="2400" spc="-15" dirty="0">
                <a:solidFill>
                  <a:prstClr val="black"/>
                </a:solidFill>
                <a:latin typeface="Arial"/>
                <a:cs typeface="Arial"/>
              </a:rPr>
              <a:t> </a:t>
            </a:r>
            <a:r>
              <a:rPr lang="en-US" sz="2400" spc="-5" dirty="0">
                <a:solidFill>
                  <a:prstClr val="black"/>
                </a:solidFill>
                <a:latin typeface="Arial"/>
                <a:cs typeface="Arial"/>
              </a:rPr>
              <a:t>DEVICES</a:t>
            </a:r>
            <a:endParaRPr lang="en-US" sz="2400" dirty="0">
              <a:solidFill>
                <a:prstClr val="black"/>
              </a:solidFill>
              <a:latin typeface="Arial"/>
              <a:cs typeface="Arial"/>
            </a:endParaRPr>
          </a:p>
        </p:txBody>
      </p:sp>
    </p:spTree>
    <p:extLst>
      <p:ext uri="{BB962C8B-B14F-4D97-AF65-F5344CB8AC3E}">
        <p14:creationId xmlns:p14="http://schemas.microsoft.com/office/powerpoint/2010/main" val="23150023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105400" y="3886200"/>
            <a:ext cx="1524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prstClr val="white"/>
                </a:solidFill>
              </a:rPr>
              <a:t>6</a:t>
            </a:r>
            <a:endParaRPr lang="en-US" dirty="0">
              <a:solidFill>
                <a:prstClr val="white"/>
              </a:solidFill>
            </a:endParaRPr>
          </a:p>
        </p:txBody>
      </p:sp>
      <p:sp>
        <p:nvSpPr>
          <p:cNvPr id="5" name="object 5"/>
          <p:cNvSpPr/>
          <p:nvPr/>
        </p:nvSpPr>
        <p:spPr>
          <a:xfrm>
            <a:off x="1752600" y="2057400"/>
            <a:ext cx="8686800" cy="3048000"/>
          </a:xfrm>
          <a:prstGeom prst="rect">
            <a:avLst/>
          </a:prstGeom>
          <a:blipFill>
            <a:blip r:embed="rId3" cstate="print"/>
            <a:stretch>
              <a:fillRect/>
            </a:stretch>
          </a:blipFill>
        </p:spPr>
        <p:txBody>
          <a:bodyPr wrap="square" lIns="0" tIns="0" rIns="0" bIns="0" rtlCol="0"/>
          <a:lstStyle/>
          <a:p>
            <a:endParaRPr dirty="0">
              <a:solidFill>
                <a:prstClr val="black"/>
              </a:solidFill>
              <a:latin typeface="Arial" panose="020B0604020202020204" pitchFamily="34" charset="0"/>
            </a:endParaRPr>
          </a:p>
        </p:txBody>
      </p:sp>
      <p:sp>
        <p:nvSpPr>
          <p:cNvPr id="6" name="object 4"/>
          <p:cNvSpPr txBox="1"/>
          <p:nvPr/>
        </p:nvSpPr>
        <p:spPr>
          <a:xfrm>
            <a:off x="1524000" y="1066800"/>
            <a:ext cx="9144000" cy="380232"/>
          </a:xfrm>
          <a:prstGeom prst="rect">
            <a:avLst/>
          </a:prstGeom>
        </p:spPr>
        <p:txBody>
          <a:bodyPr vert="horz" wrap="square" lIns="0" tIns="10795" rIns="0" bIns="0" rtlCol="0">
            <a:spAutoFit/>
          </a:bodyPr>
          <a:lstStyle/>
          <a:p>
            <a:pPr algn="ctr">
              <a:spcBef>
                <a:spcPts val="690"/>
              </a:spcBef>
            </a:pPr>
            <a:r>
              <a:rPr lang="en-US" sz="2400" spc="-5" dirty="0">
                <a:solidFill>
                  <a:prstClr val="black"/>
                </a:solidFill>
                <a:latin typeface="Arial"/>
                <a:cs typeface="Arial"/>
              </a:rPr>
              <a:t>RETICLES</a:t>
            </a:r>
            <a:endParaRPr lang="en-US" sz="2400" dirty="0">
              <a:solidFill>
                <a:prstClr val="black"/>
              </a:solidFill>
              <a:latin typeface="Arial"/>
              <a:cs typeface="Arial"/>
            </a:endParaRPr>
          </a:p>
        </p:txBody>
      </p:sp>
      <p:sp>
        <p:nvSpPr>
          <p:cNvPr id="7" name="object 4"/>
          <p:cNvSpPr txBox="1"/>
          <p:nvPr/>
        </p:nvSpPr>
        <p:spPr>
          <a:xfrm>
            <a:off x="1524000" y="291588"/>
            <a:ext cx="9144000" cy="380232"/>
          </a:xfrm>
          <a:prstGeom prst="rect">
            <a:avLst/>
          </a:prstGeom>
        </p:spPr>
        <p:txBody>
          <a:bodyPr vert="horz" wrap="square" lIns="0" tIns="10795" rIns="0" bIns="0" rtlCol="0">
            <a:spAutoFit/>
          </a:bodyPr>
          <a:lstStyle/>
          <a:p>
            <a:pPr algn="ctr">
              <a:spcBef>
                <a:spcPts val="690"/>
              </a:spcBef>
            </a:pPr>
            <a:r>
              <a:rPr lang="en-US" sz="2400" spc="-5" dirty="0">
                <a:solidFill>
                  <a:prstClr val="black"/>
                </a:solidFill>
                <a:latin typeface="Arial"/>
                <a:cs typeface="Arial"/>
              </a:rPr>
              <a:t>AIMING</a:t>
            </a:r>
            <a:r>
              <a:rPr lang="en-US" sz="2400" spc="-15" dirty="0">
                <a:solidFill>
                  <a:prstClr val="black"/>
                </a:solidFill>
                <a:latin typeface="Arial"/>
                <a:cs typeface="Arial"/>
              </a:rPr>
              <a:t> </a:t>
            </a:r>
            <a:r>
              <a:rPr lang="en-US" sz="2400" spc="-5" dirty="0">
                <a:solidFill>
                  <a:prstClr val="black"/>
                </a:solidFill>
                <a:latin typeface="Arial"/>
                <a:cs typeface="Arial"/>
              </a:rPr>
              <a:t>DEVICES</a:t>
            </a:r>
            <a:endParaRPr lang="en-US" sz="2400" dirty="0">
              <a:solidFill>
                <a:prstClr val="black"/>
              </a:solidFill>
              <a:latin typeface="Arial"/>
              <a:cs typeface="Arial"/>
            </a:endParaRPr>
          </a:p>
        </p:txBody>
      </p:sp>
      <p:sp>
        <p:nvSpPr>
          <p:cNvPr id="2" name="TextBox 1"/>
          <p:cNvSpPr txBox="1"/>
          <p:nvPr/>
        </p:nvSpPr>
        <p:spPr>
          <a:xfrm>
            <a:off x="5029200" y="2590800"/>
            <a:ext cx="304800" cy="369332"/>
          </a:xfrm>
          <a:prstGeom prst="rect">
            <a:avLst/>
          </a:prstGeom>
          <a:noFill/>
        </p:spPr>
        <p:txBody>
          <a:bodyPr wrap="square" rtlCol="0">
            <a:spAutoFit/>
          </a:bodyPr>
          <a:lstStyle/>
          <a:p>
            <a:r>
              <a:rPr lang="en-US" dirty="0">
                <a:solidFill>
                  <a:prstClr val="black"/>
                </a:solidFill>
              </a:rPr>
              <a:t>4</a:t>
            </a:r>
            <a:endParaRPr lang="en-US" dirty="0">
              <a:solidFill>
                <a:prstClr val="black"/>
              </a:solidFill>
            </a:endParaRPr>
          </a:p>
        </p:txBody>
      </p:sp>
      <p:sp>
        <p:nvSpPr>
          <p:cNvPr id="4" name="Rectangle 3"/>
          <p:cNvSpPr/>
          <p:nvPr/>
        </p:nvSpPr>
        <p:spPr>
          <a:xfrm>
            <a:off x="5105400" y="2960132"/>
            <a:ext cx="304800" cy="31646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TextBox 7"/>
          <p:cNvSpPr txBox="1"/>
          <p:nvPr/>
        </p:nvSpPr>
        <p:spPr>
          <a:xfrm>
            <a:off x="5032314" y="3821668"/>
            <a:ext cx="301686" cy="369332"/>
          </a:xfrm>
          <a:prstGeom prst="rect">
            <a:avLst/>
          </a:prstGeom>
          <a:solidFill>
            <a:schemeClr val="bg1"/>
          </a:solidFill>
        </p:spPr>
        <p:txBody>
          <a:bodyPr wrap="none" rtlCol="0">
            <a:spAutoFit/>
          </a:bodyPr>
          <a:lstStyle/>
          <a:p>
            <a:r>
              <a:rPr lang="en-US" dirty="0">
                <a:solidFill>
                  <a:prstClr val="black"/>
                </a:solidFill>
              </a:rPr>
              <a:t>6</a:t>
            </a:r>
            <a:endParaRPr lang="en-US" dirty="0">
              <a:solidFill>
                <a:prstClr val="black"/>
              </a:solidFill>
            </a:endParaRPr>
          </a:p>
        </p:txBody>
      </p:sp>
    </p:spTree>
    <p:extLst>
      <p:ext uri="{BB962C8B-B14F-4D97-AF65-F5344CB8AC3E}">
        <p14:creationId xmlns:p14="http://schemas.microsoft.com/office/powerpoint/2010/main" val="22059665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3314700" y="1447032"/>
            <a:ext cx="5562600" cy="5258568"/>
          </a:xfrm>
          <a:prstGeom prst="rect">
            <a:avLst/>
          </a:prstGeom>
          <a:blipFill>
            <a:blip r:embed="rId3" cstate="print"/>
            <a:stretch>
              <a:fillRect/>
            </a:stretch>
          </a:blipFill>
        </p:spPr>
        <p:txBody>
          <a:bodyPr wrap="square" lIns="0" tIns="0" rIns="0" bIns="0" rtlCol="0"/>
          <a:lstStyle/>
          <a:p>
            <a:endParaRPr dirty="0">
              <a:solidFill>
                <a:prstClr val="black"/>
              </a:solidFill>
              <a:latin typeface="Arial" panose="020B0604020202020204" pitchFamily="34" charset="0"/>
            </a:endParaRPr>
          </a:p>
        </p:txBody>
      </p:sp>
      <p:sp>
        <p:nvSpPr>
          <p:cNvPr id="6" name="object 4"/>
          <p:cNvSpPr txBox="1"/>
          <p:nvPr/>
        </p:nvSpPr>
        <p:spPr>
          <a:xfrm>
            <a:off x="1524000" y="1066800"/>
            <a:ext cx="9144000" cy="380232"/>
          </a:xfrm>
          <a:prstGeom prst="rect">
            <a:avLst/>
          </a:prstGeom>
        </p:spPr>
        <p:txBody>
          <a:bodyPr vert="horz" wrap="square" lIns="0" tIns="10795" rIns="0" bIns="0" rtlCol="0">
            <a:spAutoFit/>
          </a:bodyPr>
          <a:lstStyle/>
          <a:p>
            <a:pPr algn="ctr">
              <a:spcBef>
                <a:spcPts val="165"/>
              </a:spcBef>
            </a:pPr>
            <a:r>
              <a:rPr lang="en-US" sz="2400" spc="-5" dirty="0">
                <a:solidFill>
                  <a:prstClr val="black"/>
                </a:solidFill>
                <a:latin typeface="Arial"/>
                <a:cs typeface="Arial"/>
              </a:rPr>
              <a:t>CARRYING HANDLE IRON SIGHTS</a:t>
            </a:r>
            <a:endParaRPr lang="en-US" sz="2400" dirty="0">
              <a:solidFill>
                <a:prstClr val="black"/>
              </a:solidFill>
              <a:latin typeface="Arial"/>
              <a:cs typeface="Arial"/>
            </a:endParaRPr>
          </a:p>
        </p:txBody>
      </p:sp>
      <p:sp>
        <p:nvSpPr>
          <p:cNvPr id="4" name="object 4"/>
          <p:cNvSpPr txBox="1"/>
          <p:nvPr/>
        </p:nvSpPr>
        <p:spPr>
          <a:xfrm>
            <a:off x="1524000" y="291588"/>
            <a:ext cx="9144000" cy="380232"/>
          </a:xfrm>
          <a:prstGeom prst="rect">
            <a:avLst/>
          </a:prstGeom>
        </p:spPr>
        <p:txBody>
          <a:bodyPr vert="horz" wrap="square" lIns="0" tIns="10795" rIns="0" bIns="0" rtlCol="0">
            <a:spAutoFit/>
          </a:bodyPr>
          <a:lstStyle/>
          <a:p>
            <a:pPr algn="ctr">
              <a:spcBef>
                <a:spcPts val="690"/>
              </a:spcBef>
            </a:pPr>
            <a:r>
              <a:rPr lang="en-US" sz="2400" spc="-5" dirty="0">
                <a:solidFill>
                  <a:prstClr val="black"/>
                </a:solidFill>
                <a:latin typeface="Arial"/>
                <a:cs typeface="Arial"/>
              </a:rPr>
              <a:t>AIMING</a:t>
            </a:r>
            <a:r>
              <a:rPr lang="en-US" sz="2400" spc="-15" dirty="0">
                <a:solidFill>
                  <a:prstClr val="black"/>
                </a:solidFill>
                <a:latin typeface="Arial"/>
                <a:cs typeface="Arial"/>
              </a:rPr>
              <a:t> </a:t>
            </a:r>
            <a:r>
              <a:rPr lang="en-US" sz="2400" spc="-5" dirty="0">
                <a:solidFill>
                  <a:prstClr val="black"/>
                </a:solidFill>
                <a:latin typeface="Arial"/>
                <a:cs typeface="Arial"/>
              </a:rPr>
              <a:t>DEVICES</a:t>
            </a:r>
            <a:endParaRPr lang="en-US" sz="2400" dirty="0">
              <a:solidFill>
                <a:prstClr val="black"/>
              </a:solidFill>
              <a:latin typeface="Arial"/>
              <a:cs typeface="Arial"/>
            </a:endParaRPr>
          </a:p>
        </p:txBody>
      </p:sp>
    </p:spTree>
    <p:extLst>
      <p:ext uri="{BB962C8B-B14F-4D97-AF65-F5344CB8AC3E}">
        <p14:creationId xmlns:p14="http://schemas.microsoft.com/office/powerpoint/2010/main" val="7917006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4"/>
          <p:cNvSpPr txBox="1"/>
          <p:nvPr/>
        </p:nvSpPr>
        <p:spPr>
          <a:xfrm>
            <a:off x="1524000" y="1066800"/>
            <a:ext cx="9144000" cy="380232"/>
          </a:xfrm>
          <a:prstGeom prst="rect">
            <a:avLst/>
          </a:prstGeom>
        </p:spPr>
        <p:txBody>
          <a:bodyPr vert="horz" wrap="square" lIns="0" tIns="10795" rIns="0" bIns="0" rtlCol="0">
            <a:spAutoFit/>
          </a:bodyPr>
          <a:lstStyle/>
          <a:p>
            <a:pPr algn="ctr">
              <a:spcBef>
                <a:spcPts val="690"/>
              </a:spcBef>
            </a:pPr>
            <a:r>
              <a:rPr lang="en-US" sz="2400" spc="-5" dirty="0">
                <a:solidFill>
                  <a:prstClr val="black"/>
                </a:solidFill>
                <a:latin typeface="Arial"/>
                <a:cs typeface="Arial"/>
              </a:rPr>
              <a:t>BACK UP IRON SIGHT (BUIS)</a:t>
            </a:r>
            <a:endParaRPr lang="en-US" sz="2400" dirty="0">
              <a:solidFill>
                <a:prstClr val="black"/>
              </a:solidFill>
              <a:latin typeface="Arial"/>
              <a:cs typeface="Arial"/>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43200" y="1447032"/>
            <a:ext cx="6553200" cy="5368200"/>
          </a:xfrm>
          <a:prstGeom prst="rect">
            <a:avLst/>
          </a:prstGeom>
        </p:spPr>
      </p:pic>
      <p:sp>
        <p:nvSpPr>
          <p:cNvPr id="5" name="object 4"/>
          <p:cNvSpPr txBox="1"/>
          <p:nvPr/>
        </p:nvSpPr>
        <p:spPr>
          <a:xfrm>
            <a:off x="1524000" y="291588"/>
            <a:ext cx="9144000" cy="380232"/>
          </a:xfrm>
          <a:prstGeom prst="rect">
            <a:avLst/>
          </a:prstGeom>
        </p:spPr>
        <p:txBody>
          <a:bodyPr vert="horz" wrap="square" lIns="0" tIns="10795" rIns="0" bIns="0" rtlCol="0">
            <a:spAutoFit/>
          </a:bodyPr>
          <a:lstStyle/>
          <a:p>
            <a:pPr algn="ctr">
              <a:spcBef>
                <a:spcPts val="690"/>
              </a:spcBef>
            </a:pPr>
            <a:r>
              <a:rPr lang="en-US" sz="2400" spc="-5" dirty="0">
                <a:solidFill>
                  <a:prstClr val="black"/>
                </a:solidFill>
                <a:latin typeface="Arial"/>
                <a:cs typeface="Arial"/>
              </a:rPr>
              <a:t>AIMING</a:t>
            </a:r>
            <a:r>
              <a:rPr lang="en-US" sz="2400" spc="-15" dirty="0">
                <a:solidFill>
                  <a:prstClr val="black"/>
                </a:solidFill>
                <a:latin typeface="Arial"/>
                <a:cs typeface="Arial"/>
              </a:rPr>
              <a:t> </a:t>
            </a:r>
            <a:r>
              <a:rPr lang="en-US" sz="2400" spc="-5" dirty="0">
                <a:solidFill>
                  <a:prstClr val="black"/>
                </a:solidFill>
                <a:latin typeface="Arial"/>
                <a:cs typeface="Arial"/>
              </a:rPr>
              <a:t>DEVICES</a:t>
            </a:r>
            <a:endParaRPr lang="en-US" sz="2400" dirty="0">
              <a:solidFill>
                <a:prstClr val="black"/>
              </a:solidFill>
              <a:latin typeface="Arial"/>
              <a:cs typeface="Arial"/>
            </a:endParaRPr>
          </a:p>
        </p:txBody>
      </p:sp>
    </p:spTree>
    <p:extLst>
      <p:ext uri="{BB962C8B-B14F-4D97-AF65-F5344CB8AC3E}">
        <p14:creationId xmlns:p14="http://schemas.microsoft.com/office/powerpoint/2010/main" val="1101879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3711725" y="1447033"/>
            <a:ext cx="4768550" cy="5385667"/>
          </a:xfrm>
          <a:prstGeom prst="rect">
            <a:avLst/>
          </a:prstGeom>
          <a:blipFill>
            <a:blip r:embed="rId3" cstate="print"/>
            <a:stretch>
              <a:fillRect/>
            </a:stretch>
          </a:blipFill>
        </p:spPr>
        <p:txBody>
          <a:bodyPr wrap="square" lIns="0" tIns="0" rIns="0" bIns="0" rtlCol="0"/>
          <a:lstStyle/>
          <a:p>
            <a:endParaRPr dirty="0">
              <a:solidFill>
                <a:prstClr val="black"/>
              </a:solidFill>
              <a:latin typeface="Arial" panose="020B0604020202020204" pitchFamily="34" charset="0"/>
            </a:endParaRPr>
          </a:p>
        </p:txBody>
      </p:sp>
      <p:sp>
        <p:nvSpPr>
          <p:cNvPr id="6" name="object 4"/>
          <p:cNvSpPr txBox="1"/>
          <p:nvPr/>
        </p:nvSpPr>
        <p:spPr>
          <a:xfrm>
            <a:off x="1524000" y="1066800"/>
            <a:ext cx="9144000" cy="380232"/>
          </a:xfrm>
          <a:prstGeom prst="rect">
            <a:avLst/>
          </a:prstGeom>
        </p:spPr>
        <p:txBody>
          <a:bodyPr vert="horz" wrap="square" lIns="0" tIns="10795" rIns="0" bIns="0" rtlCol="0">
            <a:spAutoFit/>
          </a:bodyPr>
          <a:lstStyle/>
          <a:p>
            <a:pPr algn="ctr">
              <a:spcBef>
                <a:spcPts val="690"/>
              </a:spcBef>
            </a:pPr>
            <a:r>
              <a:rPr lang="en-US" sz="2400" spc="-5" dirty="0">
                <a:solidFill>
                  <a:prstClr val="black"/>
                </a:solidFill>
                <a:latin typeface="Arial"/>
                <a:cs typeface="Arial"/>
              </a:rPr>
              <a:t>M68 CLOSE COMBAT OPTIC (CCO)</a:t>
            </a:r>
            <a:endParaRPr lang="en-US" sz="2400" dirty="0">
              <a:solidFill>
                <a:prstClr val="black"/>
              </a:solidFill>
              <a:latin typeface="Arial"/>
              <a:cs typeface="Arial"/>
            </a:endParaRPr>
          </a:p>
        </p:txBody>
      </p:sp>
      <p:sp>
        <p:nvSpPr>
          <p:cNvPr id="7" name="object 4"/>
          <p:cNvSpPr txBox="1"/>
          <p:nvPr/>
        </p:nvSpPr>
        <p:spPr>
          <a:xfrm>
            <a:off x="1524000" y="290294"/>
            <a:ext cx="9144000" cy="380232"/>
          </a:xfrm>
          <a:prstGeom prst="rect">
            <a:avLst/>
          </a:prstGeom>
        </p:spPr>
        <p:txBody>
          <a:bodyPr vert="horz" wrap="square" lIns="0" tIns="10795" rIns="0" bIns="0" rtlCol="0">
            <a:spAutoFit/>
          </a:bodyPr>
          <a:lstStyle/>
          <a:p>
            <a:pPr algn="ctr">
              <a:spcBef>
                <a:spcPts val="690"/>
              </a:spcBef>
            </a:pPr>
            <a:r>
              <a:rPr lang="en-US" sz="2400" spc="-5" dirty="0">
                <a:solidFill>
                  <a:prstClr val="black"/>
                </a:solidFill>
                <a:latin typeface="Arial"/>
                <a:cs typeface="Arial"/>
              </a:rPr>
              <a:t>AIMING</a:t>
            </a:r>
            <a:r>
              <a:rPr lang="en-US" sz="2400" spc="-15" dirty="0">
                <a:solidFill>
                  <a:prstClr val="black"/>
                </a:solidFill>
                <a:latin typeface="Arial"/>
                <a:cs typeface="Arial"/>
              </a:rPr>
              <a:t> </a:t>
            </a:r>
            <a:r>
              <a:rPr lang="en-US" sz="2400" spc="-5" dirty="0">
                <a:solidFill>
                  <a:prstClr val="black"/>
                </a:solidFill>
                <a:latin typeface="Arial"/>
                <a:cs typeface="Arial"/>
              </a:rPr>
              <a:t>DEVICES</a:t>
            </a:r>
            <a:endParaRPr lang="en-US" sz="2400" dirty="0">
              <a:solidFill>
                <a:prstClr val="black"/>
              </a:solidFill>
              <a:latin typeface="Arial"/>
              <a:cs typeface="Arial"/>
            </a:endParaRPr>
          </a:p>
        </p:txBody>
      </p:sp>
    </p:spTree>
    <p:extLst>
      <p:ext uri="{BB962C8B-B14F-4D97-AF65-F5344CB8AC3E}">
        <p14:creationId xmlns:p14="http://schemas.microsoft.com/office/powerpoint/2010/main" val="252826490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1319</Words>
  <Application>Microsoft Office PowerPoint</Application>
  <PresentationFormat>Widescreen</PresentationFormat>
  <Paragraphs>163</Paragraphs>
  <Slides>13</Slides>
  <Notes>12</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13</vt:i4>
      </vt:variant>
    </vt:vector>
  </HeadingPairs>
  <TitlesOfParts>
    <vt:vector size="17" baseType="lpstr">
      <vt:lpstr>Arial</vt:lpstr>
      <vt:lpstr>Calibri</vt:lpstr>
      <vt:lpstr>1_Office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United States Army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Stallings, Daniel E SFC MIL TRADOC USA</dc:creator>
  <cp:lastModifiedBy>Stallings, Daniel E SFC MIL TRADOC USA</cp:lastModifiedBy>
  <cp:revision>1</cp:revision>
  <dcterms:created xsi:type="dcterms:W3CDTF">2019-10-11T18:50:45Z</dcterms:created>
  <dcterms:modified xsi:type="dcterms:W3CDTF">2019-10-11T18:50:57Z</dcterms:modified>
</cp:coreProperties>
</file>