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40"/>
  </p:notesMasterIdLst>
  <p:handoutMasterIdLst>
    <p:handoutMasterId r:id="rId41"/>
  </p:handoutMasterIdLst>
  <p:sldIdLst>
    <p:sldId id="454" r:id="rId2"/>
    <p:sldId id="455" r:id="rId3"/>
    <p:sldId id="456" r:id="rId4"/>
    <p:sldId id="588" r:id="rId5"/>
    <p:sldId id="305" r:id="rId6"/>
    <p:sldId id="403" r:id="rId7"/>
    <p:sldId id="594" r:id="rId8"/>
    <p:sldId id="350" r:id="rId9"/>
    <p:sldId id="362" r:id="rId10"/>
    <p:sldId id="389" r:id="rId11"/>
    <p:sldId id="335" r:id="rId12"/>
    <p:sldId id="373" r:id="rId13"/>
    <p:sldId id="312" r:id="rId14"/>
    <p:sldId id="398" r:id="rId15"/>
    <p:sldId id="405" r:id="rId16"/>
    <p:sldId id="406" r:id="rId17"/>
    <p:sldId id="586" r:id="rId18"/>
    <p:sldId id="548" r:id="rId19"/>
    <p:sldId id="530" r:id="rId20"/>
    <p:sldId id="528" r:id="rId21"/>
    <p:sldId id="526" r:id="rId22"/>
    <p:sldId id="381" r:id="rId23"/>
    <p:sldId id="589" r:id="rId24"/>
    <p:sldId id="308" r:id="rId25"/>
    <p:sldId id="534" r:id="rId26"/>
    <p:sldId id="630" r:id="rId27"/>
    <p:sldId id="582" r:id="rId28"/>
    <p:sldId id="550" r:id="rId29"/>
    <p:sldId id="605" r:id="rId30"/>
    <p:sldId id="552" r:id="rId31"/>
    <p:sldId id="584" r:id="rId32"/>
    <p:sldId id="336" r:id="rId33"/>
    <p:sldId id="592" r:id="rId34"/>
    <p:sldId id="334" r:id="rId35"/>
    <p:sldId id="404" r:id="rId36"/>
    <p:sldId id="457" r:id="rId37"/>
    <p:sldId id="590" r:id="rId38"/>
    <p:sldId id="591" r:id="rId39"/>
  </p:sldIdLst>
  <p:sldSz cx="9144000" cy="6858000" type="screen4x3"/>
  <p:notesSz cx="6950075" cy="9236075"/>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9F9BAA-8BA8-405A-8428-D453A1B68147}">
          <p14:sldIdLst>
            <p14:sldId id="454"/>
            <p14:sldId id="455"/>
            <p14:sldId id="456"/>
            <p14:sldId id="588"/>
            <p14:sldId id="305"/>
            <p14:sldId id="403"/>
            <p14:sldId id="594"/>
            <p14:sldId id="350"/>
            <p14:sldId id="362"/>
            <p14:sldId id="389"/>
            <p14:sldId id="335"/>
            <p14:sldId id="373"/>
            <p14:sldId id="312"/>
            <p14:sldId id="398"/>
            <p14:sldId id="405"/>
            <p14:sldId id="406"/>
            <p14:sldId id="586"/>
            <p14:sldId id="548"/>
            <p14:sldId id="530"/>
            <p14:sldId id="528"/>
            <p14:sldId id="526"/>
            <p14:sldId id="381"/>
            <p14:sldId id="589"/>
            <p14:sldId id="308"/>
            <p14:sldId id="534"/>
            <p14:sldId id="630"/>
            <p14:sldId id="582"/>
            <p14:sldId id="550"/>
            <p14:sldId id="605"/>
            <p14:sldId id="552"/>
            <p14:sldId id="584"/>
            <p14:sldId id="336"/>
            <p14:sldId id="592"/>
            <p14:sldId id="334"/>
            <p14:sldId id="404"/>
            <p14:sldId id="457"/>
            <p14:sldId id="590"/>
            <p14:sldId id="591"/>
          </p14:sldIdLst>
        </p14:section>
        <p14:section name="Unused slides" id="{88841311-27F0-4430-AE6B-D3E3E41C41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dgeon" initials="USA" lastIdx="4" clrIdx="0"/>
  <p:cmAuthor id="1" name="Knust, Susannah K CTR MEDCOM WRAIR (US)" initials="KSKCMW(" lastIdx="41" clrIdx="1"/>
  <p:cmAuthor id="2" name="Terry Mackey" initials="TM" lastIdx="4" clrIdx="2"/>
  <p:cmAuthor id="3" name="Booth, Laurel C CTR WRAIR-Wash DC" initials="BLCCWD" lastIdx="1" clrIdx="3">
    <p:extLst>
      <p:ext uri="{19B8F6BF-5375-455C-9EA6-DF929625EA0E}">
        <p15:presenceInfo xmlns:p15="http://schemas.microsoft.com/office/powerpoint/2012/main" userId="Booth, Laurel C CTR WRAIR-Wash D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B2C06C"/>
    <a:srgbClr val="626D2F"/>
    <a:srgbClr val="A9561A"/>
    <a:srgbClr val="BD621D"/>
    <a:srgbClr val="CA6C18"/>
    <a:srgbClr val="005496"/>
    <a:srgbClr val="509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46835" autoAdjust="0"/>
  </p:normalViewPr>
  <p:slideViewPr>
    <p:cSldViewPr>
      <p:cViewPr varScale="1">
        <p:scale>
          <a:sx n="54" d="100"/>
          <a:sy n="54" d="100"/>
        </p:scale>
        <p:origin x="2178"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3798"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t>Character</a:t>
          </a:r>
          <a:endParaRPr lang="en-US" dirty="0"/>
        </a:p>
      </dgm:t>
    </dgm:pt>
    <dgm:pt modelId="{005529FD-D679-425D-BD5C-E5D2348897B7}" type="parTrans" cxnId="{98C1071C-5094-4B3C-8F75-C5DACCF7517E}">
      <dgm:prSet/>
      <dgm:spPr>
        <a:solidFill>
          <a:srgbClr val="70AD47">
            <a:alpha val="30000"/>
          </a:srgb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t>Competence</a:t>
          </a:r>
          <a:endParaRPr lang="en-US" dirty="0"/>
        </a:p>
      </dgm:t>
    </dgm:pt>
    <dgm:pt modelId="{DE00607E-61AF-4460-839B-20DD908C57D8}" type="parTrans" cxnId="{ECAC2295-FD9C-452F-A93E-26BF3187FA4E}">
      <dgm:prSet/>
      <dgm:spPr>
        <a:solidFill>
          <a:srgbClr val="70AD47">
            <a:alpha val="30000"/>
          </a:srgb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dirty="0" smtClean="0"/>
            <a:t>Commitment</a:t>
          </a:r>
          <a:endParaRPr lang="en-US" dirty="0"/>
        </a:p>
      </dgm:t>
    </dgm:pt>
    <dgm:pt modelId="{3354BAEA-AADC-48E1-A69C-B53D6E348618}" type="parTrans" cxnId="{F170FDC9-0902-41C8-BDD0-575F38392512}">
      <dgm:prSet/>
      <dgm:spPr>
        <a:solidFill>
          <a:srgbClr val="70AD47">
            <a:alpha val="30000"/>
          </a:srgb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47">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154EC1B5-FFD4-43A0-8D7D-CE516EC43D4C}" type="presOf" srcId="{29B485E3-D384-469C-8DF8-8907CF5DAD6B}" destId="{04555C6E-3189-4547-89DF-F1C538BA49BD}" srcOrd="0" destOrd="0" presId="urn:microsoft.com/office/officeart/2005/8/layout/radial4"/>
    <dgm:cxn modelId="{25408DDC-494C-48F5-9D66-B86F6658775B}" type="presOf" srcId="{3354BAEA-AADC-48E1-A69C-B53D6E348618}" destId="{DA2DCF43-BC50-4F99-B92A-5ADBAB6E8371}" srcOrd="0" destOrd="0" presId="urn:microsoft.com/office/officeart/2005/8/layout/radial4"/>
    <dgm:cxn modelId="{F170FDC9-0902-41C8-BDD0-575F38392512}" srcId="{E8E499D1-200B-4705-AE75-8B82B26D6480}" destId="{DCA36D84-67E5-4ACC-B18D-CCE1B2B1B0EA}" srcOrd="2" destOrd="0" parTransId="{3354BAEA-AADC-48E1-A69C-B53D6E348618}" sibTransId="{FA63F319-3589-43A7-963B-609A1FC24064}"/>
    <dgm:cxn modelId="{21A4D734-E077-43AF-A4CE-60FDC5979563}" type="presOf" srcId="{005529FD-D679-425D-BD5C-E5D2348897B7}" destId="{6CF74679-0631-459A-84F3-4BD457913506}" srcOrd="0" destOrd="0" presId="urn:microsoft.com/office/officeart/2005/8/layout/radial4"/>
    <dgm:cxn modelId="{C8B2FDA5-AB52-4573-A691-75C2AC3284BD}" type="presOf" srcId="{C7A3380A-1699-4874-AEE6-BF666295AB9C}" destId="{3B5F3737-0E3D-4637-9CD2-8680446DE926}" srcOrd="0" destOrd="0" presId="urn:microsoft.com/office/officeart/2005/8/layout/radial4"/>
    <dgm:cxn modelId="{0E83D456-C786-47C2-B684-17AEA93FE6CA}" type="presOf" srcId="{DE00607E-61AF-4460-839B-20DD908C57D8}" destId="{7AC30CBA-153E-4BE7-B91E-B87879E6A01B}" srcOrd="0" destOrd="0" presId="urn:microsoft.com/office/officeart/2005/8/layout/radial4"/>
    <dgm:cxn modelId="{37FF343A-5C6F-420B-BA20-A093CBA8B2FC}" type="presOf" srcId="{E8E499D1-200B-4705-AE75-8B82B26D6480}" destId="{E1C892CD-8FB1-4625-9ACE-8FE0FC11D5E2}" srcOrd="0" destOrd="0" presId="urn:microsoft.com/office/officeart/2005/8/layout/radial4"/>
    <dgm:cxn modelId="{98C1071C-5094-4B3C-8F75-C5DACCF7517E}" srcId="{E8E499D1-200B-4705-AE75-8B82B26D6480}" destId="{884CD3AC-732C-41FF-8ACD-7883E5AB564F}" srcOrd="0" destOrd="0" parTransId="{005529FD-D679-425D-BD5C-E5D2348897B7}" sibTransId="{1F0B8425-3593-46D2-A3AD-67CE928046E7}"/>
    <dgm:cxn modelId="{ECAC2295-FD9C-452F-A93E-26BF3187FA4E}" srcId="{E8E499D1-200B-4705-AE75-8B82B26D6480}" destId="{C7A3380A-1699-4874-AEE6-BF666295AB9C}" srcOrd="1" destOrd="0" parTransId="{DE00607E-61AF-4460-839B-20DD908C57D8}" sibTransId="{03426340-2323-416F-99E2-4E4059B202E0}"/>
    <dgm:cxn modelId="{C3BFA74C-7370-45C9-9189-C11D392349A3}" type="presOf" srcId="{DCA36D84-67E5-4ACC-B18D-CCE1B2B1B0EA}" destId="{25A3DC44-39B5-426D-A143-1E5D016E80A8}" srcOrd="0" destOrd="0" presId="urn:microsoft.com/office/officeart/2005/8/layout/radial4"/>
    <dgm:cxn modelId="{6C306DB9-A95F-4564-A4F2-D352A9475C38}" type="presOf" srcId="{884CD3AC-732C-41FF-8ACD-7883E5AB564F}" destId="{713F8360-97AF-43F7-ADB9-1A8E05A2C102}" srcOrd="0" destOrd="0" presId="urn:microsoft.com/office/officeart/2005/8/layout/radial4"/>
    <dgm:cxn modelId="{01B9681F-0C26-404A-AEDA-165801C2A326}" srcId="{29B485E3-D384-469C-8DF8-8907CF5DAD6B}" destId="{E8E499D1-200B-4705-AE75-8B82B26D6480}" srcOrd="0" destOrd="0" parTransId="{2F376F7D-31B4-45D6-906A-5827AEB44406}" sibTransId="{BF435A28-A5AC-446C-B127-84281E097DC8}"/>
    <dgm:cxn modelId="{1AF3DEFD-EC63-407A-92B8-BE65FE84F6BE}" type="presParOf" srcId="{04555C6E-3189-4547-89DF-F1C538BA49BD}" destId="{E1C892CD-8FB1-4625-9ACE-8FE0FC11D5E2}" srcOrd="0" destOrd="0" presId="urn:microsoft.com/office/officeart/2005/8/layout/radial4"/>
    <dgm:cxn modelId="{F94600E3-BDD4-4348-8C39-891A9EDB29B8}" type="presParOf" srcId="{04555C6E-3189-4547-89DF-F1C538BA49BD}" destId="{6CF74679-0631-459A-84F3-4BD457913506}" srcOrd="1" destOrd="0" presId="urn:microsoft.com/office/officeart/2005/8/layout/radial4"/>
    <dgm:cxn modelId="{7A3DE819-55F1-466C-9FB8-15D165EDC600}" type="presParOf" srcId="{04555C6E-3189-4547-89DF-F1C538BA49BD}" destId="{713F8360-97AF-43F7-ADB9-1A8E05A2C102}" srcOrd="2" destOrd="0" presId="urn:microsoft.com/office/officeart/2005/8/layout/radial4"/>
    <dgm:cxn modelId="{AE871EF3-A301-45D4-BE0D-D35995C49AEA}" type="presParOf" srcId="{04555C6E-3189-4547-89DF-F1C538BA49BD}" destId="{7AC30CBA-153E-4BE7-B91E-B87879E6A01B}" srcOrd="3" destOrd="0" presId="urn:microsoft.com/office/officeart/2005/8/layout/radial4"/>
    <dgm:cxn modelId="{F4510F7E-3D5E-494B-91E4-DC38B1092A11}" type="presParOf" srcId="{04555C6E-3189-4547-89DF-F1C538BA49BD}" destId="{3B5F3737-0E3D-4637-9CD2-8680446DE926}" srcOrd="4" destOrd="0" presId="urn:microsoft.com/office/officeart/2005/8/layout/radial4"/>
    <dgm:cxn modelId="{FF5CBFED-ADF4-490E-AC27-C94C06B0C00C}" type="presParOf" srcId="{04555C6E-3189-4547-89DF-F1C538BA49BD}" destId="{DA2DCF43-BC50-4F99-B92A-5ADBAB6E8371}" srcOrd="5" destOrd="0" presId="urn:microsoft.com/office/officeart/2005/8/layout/radial4"/>
    <dgm:cxn modelId="{655D1635-A947-4329-BB49-B093B7456B59}" type="presParOf" srcId="{04555C6E-3189-4547-89DF-F1C538BA49BD}" destId="{25A3DC44-39B5-426D-A143-1E5D016E80A8}" srcOrd="6" destOrd="0" presId="urn:microsoft.com/office/officeart/2005/8/layout/radial4"/>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t>Character</a:t>
          </a:r>
          <a:endParaRPr lang="en-US" dirty="0"/>
        </a:p>
      </dgm:t>
    </dgm:pt>
    <dgm:pt modelId="{005529FD-D679-425D-BD5C-E5D2348897B7}" type="parTrans" cxnId="{98C1071C-5094-4B3C-8F75-C5DACCF7517E}">
      <dgm:prSet/>
      <dgm:spPr>
        <a:solidFill>
          <a:srgbClr val="70AD47">
            <a:alpha val="40000"/>
          </a:srgb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solidFill>
                <a:srgbClr val="B2C06C"/>
              </a:solidFill>
            </a:rPr>
            <a:t>Competence</a:t>
          </a:r>
          <a:endParaRPr lang="en-US" dirty="0">
            <a:solidFill>
              <a:srgbClr val="B2C06C"/>
            </a:solidFill>
          </a:endParaRPr>
        </a:p>
      </dgm:t>
    </dgm:pt>
    <dgm:pt modelId="{DE00607E-61AF-4460-839B-20DD908C57D8}" type="parTrans" cxnId="{ECAC2295-FD9C-452F-A93E-26BF3187FA4E}">
      <dgm:prSet/>
      <dgm:spPr>
        <a:solidFill>
          <a:srgbClr val="70AD47">
            <a:alpha val="40000"/>
          </a:srgb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dirty="0" smtClean="0">
              <a:solidFill>
                <a:srgbClr val="B2C06C"/>
              </a:solidFill>
            </a:rPr>
            <a:t>Commitment</a:t>
          </a:r>
          <a:endParaRPr lang="en-US" dirty="0">
            <a:solidFill>
              <a:srgbClr val="B2C06C"/>
            </a:solidFill>
          </a:endParaRPr>
        </a:p>
      </dgm:t>
    </dgm:pt>
    <dgm:pt modelId="{3354BAEA-AADC-48E1-A69C-B53D6E348618}" type="parTrans" cxnId="{F170FDC9-0902-41C8-BDD0-575F38392512}">
      <dgm:prSet/>
      <dgm:spPr>
        <a:solidFill>
          <a:srgbClr val="70AD47">
            <a:alpha val="40000"/>
          </a:srgb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52">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F170FDC9-0902-41C8-BDD0-575F38392512}" srcId="{E8E499D1-200B-4705-AE75-8B82B26D6480}" destId="{DCA36D84-67E5-4ACC-B18D-CCE1B2B1B0EA}" srcOrd="2" destOrd="0" parTransId="{3354BAEA-AADC-48E1-A69C-B53D6E348618}" sibTransId="{FA63F319-3589-43A7-963B-609A1FC24064}"/>
    <dgm:cxn modelId="{D944AAB2-628E-4C6B-8BF3-937CEED15B11}" type="presOf" srcId="{29B485E3-D384-469C-8DF8-8907CF5DAD6B}" destId="{04555C6E-3189-4547-89DF-F1C538BA49BD}" srcOrd="0" destOrd="0" presId="urn:microsoft.com/office/officeart/2005/8/layout/radial4"/>
    <dgm:cxn modelId="{B76A08AD-B988-417B-A219-814207F50479}" type="presOf" srcId="{C7A3380A-1699-4874-AEE6-BF666295AB9C}" destId="{3B5F3737-0E3D-4637-9CD2-8680446DE926}" srcOrd="0" destOrd="0" presId="urn:microsoft.com/office/officeart/2005/8/layout/radial4"/>
    <dgm:cxn modelId="{ECAC2295-FD9C-452F-A93E-26BF3187FA4E}" srcId="{E8E499D1-200B-4705-AE75-8B82B26D6480}" destId="{C7A3380A-1699-4874-AEE6-BF666295AB9C}" srcOrd="1" destOrd="0" parTransId="{DE00607E-61AF-4460-839B-20DD908C57D8}" sibTransId="{03426340-2323-416F-99E2-4E4059B202E0}"/>
    <dgm:cxn modelId="{01B9681F-0C26-404A-AEDA-165801C2A326}" srcId="{29B485E3-D384-469C-8DF8-8907CF5DAD6B}" destId="{E8E499D1-200B-4705-AE75-8B82B26D6480}" srcOrd="0" destOrd="0" parTransId="{2F376F7D-31B4-45D6-906A-5827AEB44406}" sibTransId="{BF435A28-A5AC-446C-B127-84281E097DC8}"/>
    <dgm:cxn modelId="{3F711815-D979-4996-9FFE-621EC26E614E}" type="presOf" srcId="{3354BAEA-AADC-48E1-A69C-B53D6E348618}" destId="{DA2DCF43-BC50-4F99-B92A-5ADBAB6E8371}" srcOrd="0" destOrd="0" presId="urn:microsoft.com/office/officeart/2005/8/layout/radial4"/>
    <dgm:cxn modelId="{D8879281-697A-4895-BF97-34583CD12AA1}" type="presOf" srcId="{DE00607E-61AF-4460-839B-20DD908C57D8}" destId="{7AC30CBA-153E-4BE7-B91E-B87879E6A01B}" srcOrd="0" destOrd="0" presId="urn:microsoft.com/office/officeart/2005/8/layout/radial4"/>
    <dgm:cxn modelId="{AAED88DA-D81D-4DF6-ACCE-6E13043A597C}" type="presOf" srcId="{DCA36D84-67E5-4ACC-B18D-CCE1B2B1B0EA}" destId="{25A3DC44-39B5-426D-A143-1E5D016E80A8}" srcOrd="0" destOrd="0" presId="urn:microsoft.com/office/officeart/2005/8/layout/radial4"/>
    <dgm:cxn modelId="{2EF1A68C-BB42-4118-8E86-FD2AC6E4087A}" type="presOf" srcId="{E8E499D1-200B-4705-AE75-8B82B26D6480}" destId="{E1C892CD-8FB1-4625-9ACE-8FE0FC11D5E2}" srcOrd="0" destOrd="0" presId="urn:microsoft.com/office/officeart/2005/8/layout/radial4"/>
    <dgm:cxn modelId="{944EC1FB-F08D-4214-9E43-629FC9A264CA}" type="presOf" srcId="{005529FD-D679-425D-BD5C-E5D2348897B7}" destId="{6CF74679-0631-459A-84F3-4BD457913506}" srcOrd="0" destOrd="0" presId="urn:microsoft.com/office/officeart/2005/8/layout/radial4"/>
    <dgm:cxn modelId="{1C3808A6-8AFC-4E3D-BBDB-0E61E7FBA213}" type="presOf" srcId="{884CD3AC-732C-41FF-8ACD-7883E5AB564F}" destId="{713F8360-97AF-43F7-ADB9-1A8E05A2C102}" srcOrd="0" destOrd="0" presId="urn:microsoft.com/office/officeart/2005/8/layout/radial4"/>
    <dgm:cxn modelId="{98C1071C-5094-4B3C-8F75-C5DACCF7517E}" srcId="{E8E499D1-200B-4705-AE75-8B82B26D6480}" destId="{884CD3AC-732C-41FF-8ACD-7883E5AB564F}" srcOrd="0" destOrd="0" parTransId="{005529FD-D679-425D-BD5C-E5D2348897B7}" sibTransId="{1F0B8425-3593-46D2-A3AD-67CE928046E7}"/>
    <dgm:cxn modelId="{C36AA0D2-4218-48B8-995A-6F373023870A}" type="presParOf" srcId="{04555C6E-3189-4547-89DF-F1C538BA49BD}" destId="{E1C892CD-8FB1-4625-9ACE-8FE0FC11D5E2}" srcOrd="0" destOrd="0" presId="urn:microsoft.com/office/officeart/2005/8/layout/radial4"/>
    <dgm:cxn modelId="{427CCA5B-40D2-412C-BD3D-AAC32A38ACA2}" type="presParOf" srcId="{04555C6E-3189-4547-89DF-F1C538BA49BD}" destId="{6CF74679-0631-459A-84F3-4BD457913506}" srcOrd="1" destOrd="0" presId="urn:microsoft.com/office/officeart/2005/8/layout/radial4"/>
    <dgm:cxn modelId="{2DC34394-FFFE-4B3E-8861-F99B15EED5DC}" type="presParOf" srcId="{04555C6E-3189-4547-89DF-F1C538BA49BD}" destId="{713F8360-97AF-43F7-ADB9-1A8E05A2C102}" srcOrd="2" destOrd="0" presId="urn:microsoft.com/office/officeart/2005/8/layout/radial4"/>
    <dgm:cxn modelId="{1BED2A25-BCE3-477E-869B-E94EE07725AB}" type="presParOf" srcId="{04555C6E-3189-4547-89DF-F1C538BA49BD}" destId="{7AC30CBA-153E-4BE7-B91E-B87879E6A01B}" srcOrd="3" destOrd="0" presId="urn:microsoft.com/office/officeart/2005/8/layout/radial4"/>
    <dgm:cxn modelId="{63AA0B3A-EBDE-4585-8083-F64A8B9E8F9E}" type="presParOf" srcId="{04555C6E-3189-4547-89DF-F1C538BA49BD}" destId="{3B5F3737-0E3D-4637-9CD2-8680446DE926}" srcOrd="4" destOrd="0" presId="urn:microsoft.com/office/officeart/2005/8/layout/radial4"/>
    <dgm:cxn modelId="{80FF782B-161C-4390-A348-56FA23BFA128}" type="presParOf" srcId="{04555C6E-3189-4547-89DF-F1C538BA49BD}" destId="{DA2DCF43-BC50-4F99-B92A-5ADBAB6E8371}" srcOrd="5" destOrd="0" presId="urn:microsoft.com/office/officeart/2005/8/layout/radial4"/>
    <dgm:cxn modelId="{BB6F575A-FC37-41AD-BBE2-08687BD3664A}" type="presParOf" srcId="{04555C6E-3189-4547-89DF-F1C538BA49BD}" destId="{25A3DC44-39B5-426D-A143-1E5D016E80A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solidFill>
                <a:srgbClr val="B2C06C"/>
              </a:solidFill>
            </a:rPr>
            <a:t>Character</a:t>
          </a:r>
          <a:endParaRPr lang="en-US" dirty="0">
            <a:solidFill>
              <a:srgbClr val="B2C06C"/>
            </a:solidFill>
          </a:endParaRPr>
        </a:p>
      </dgm:t>
    </dgm:pt>
    <dgm:pt modelId="{005529FD-D679-425D-BD5C-E5D2348897B7}" type="parTrans" cxnId="{98C1071C-5094-4B3C-8F75-C5DACCF7517E}">
      <dgm:prSet/>
      <dgm:spPr>
        <a:solidFill>
          <a:schemeClr val="accent4">
            <a:alpha val="30000"/>
          </a:scheme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t>Competence</a:t>
          </a:r>
          <a:endParaRPr lang="en-US" dirty="0"/>
        </a:p>
      </dgm:t>
    </dgm:pt>
    <dgm:pt modelId="{DE00607E-61AF-4460-839B-20DD908C57D8}" type="parTrans" cxnId="{ECAC2295-FD9C-452F-A93E-26BF3187FA4E}">
      <dgm:prSet/>
      <dgm:spPr>
        <a:solidFill>
          <a:schemeClr val="accent4">
            <a:alpha val="30000"/>
          </a:scheme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dirty="0" smtClean="0">
              <a:solidFill>
                <a:srgbClr val="B2C06C"/>
              </a:solidFill>
            </a:rPr>
            <a:t>Commitment</a:t>
          </a:r>
          <a:endParaRPr lang="en-US" dirty="0">
            <a:solidFill>
              <a:srgbClr val="B2C06C"/>
            </a:solidFill>
          </a:endParaRPr>
        </a:p>
      </dgm:t>
    </dgm:pt>
    <dgm:pt modelId="{3354BAEA-AADC-48E1-A69C-B53D6E348618}" type="parTrans" cxnId="{F170FDC9-0902-41C8-BDD0-575F38392512}">
      <dgm:prSet/>
      <dgm:spPr>
        <a:solidFill>
          <a:schemeClr val="accent4">
            <a:alpha val="30000"/>
          </a:scheme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52">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98C1071C-5094-4B3C-8F75-C5DACCF7517E}" srcId="{E8E499D1-200B-4705-AE75-8B82B26D6480}" destId="{884CD3AC-732C-41FF-8ACD-7883E5AB564F}" srcOrd="0" destOrd="0" parTransId="{005529FD-D679-425D-BD5C-E5D2348897B7}" sibTransId="{1F0B8425-3593-46D2-A3AD-67CE928046E7}"/>
    <dgm:cxn modelId="{F3E9A230-35AA-4A40-8CBC-9CD956A8D5F4}" type="presOf" srcId="{DCA36D84-67E5-4ACC-B18D-CCE1B2B1B0EA}" destId="{25A3DC44-39B5-426D-A143-1E5D016E80A8}" srcOrd="0" destOrd="0" presId="urn:microsoft.com/office/officeart/2005/8/layout/radial4"/>
    <dgm:cxn modelId="{3BFCDB79-5DF6-495A-A642-7A9A6A87A106}" type="presOf" srcId="{C7A3380A-1699-4874-AEE6-BF666295AB9C}" destId="{3B5F3737-0E3D-4637-9CD2-8680446DE926}" srcOrd="0" destOrd="0" presId="urn:microsoft.com/office/officeart/2005/8/layout/radial4"/>
    <dgm:cxn modelId="{32E6D24D-36EF-45B2-AD06-29638EBB8730}" type="presOf" srcId="{3354BAEA-AADC-48E1-A69C-B53D6E348618}" destId="{DA2DCF43-BC50-4F99-B92A-5ADBAB6E8371}" srcOrd="0" destOrd="0" presId="urn:microsoft.com/office/officeart/2005/8/layout/radial4"/>
    <dgm:cxn modelId="{882BCC07-F59F-4E54-A718-08C57291A12D}" type="presOf" srcId="{884CD3AC-732C-41FF-8ACD-7883E5AB564F}" destId="{713F8360-97AF-43F7-ADB9-1A8E05A2C102}" srcOrd="0" destOrd="0" presId="urn:microsoft.com/office/officeart/2005/8/layout/radial4"/>
    <dgm:cxn modelId="{DBB30219-A3B0-4B9D-AB4A-EDDACCCFFEC7}" type="presOf" srcId="{29B485E3-D384-469C-8DF8-8907CF5DAD6B}" destId="{04555C6E-3189-4547-89DF-F1C538BA49BD}" srcOrd="0" destOrd="0" presId="urn:microsoft.com/office/officeart/2005/8/layout/radial4"/>
    <dgm:cxn modelId="{F170FDC9-0902-41C8-BDD0-575F38392512}" srcId="{E8E499D1-200B-4705-AE75-8B82B26D6480}" destId="{DCA36D84-67E5-4ACC-B18D-CCE1B2B1B0EA}" srcOrd="2" destOrd="0" parTransId="{3354BAEA-AADC-48E1-A69C-B53D6E348618}" sibTransId="{FA63F319-3589-43A7-963B-609A1FC24064}"/>
    <dgm:cxn modelId="{246B49A3-61DC-44A8-84D7-F22B9F77FE4A}" type="presOf" srcId="{005529FD-D679-425D-BD5C-E5D2348897B7}" destId="{6CF74679-0631-459A-84F3-4BD457913506}" srcOrd="0" destOrd="0" presId="urn:microsoft.com/office/officeart/2005/8/layout/radial4"/>
    <dgm:cxn modelId="{1C389879-0F7C-407A-8662-F08363D3D52B}" type="presOf" srcId="{DE00607E-61AF-4460-839B-20DD908C57D8}" destId="{7AC30CBA-153E-4BE7-B91E-B87879E6A01B}" srcOrd="0" destOrd="0" presId="urn:microsoft.com/office/officeart/2005/8/layout/radial4"/>
    <dgm:cxn modelId="{3045D661-F691-4BCA-BD90-9B2409E875BE}" type="presOf" srcId="{E8E499D1-200B-4705-AE75-8B82B26D6480}" destId="{E1C892CD-8FB1-4625-9ACE-8FE0FC11D5E2}" srcOrd="0" destOrd="0" presId="urn:microsoft.com/office/officeart/2005/8/layout/radial4"/>
    <dgm:cxn modelId="{01B9681F-0C26-404A-AEDA-165801C2A326}" srcId="{29B485E3-D384-469C-8DF8-8907CF5DAD6B}" destId="{E8E499D1-200B-4705-AE75-8B82B26D6480}" srcOrd="0" destOrd="0" parTransId="{2F376F7D-31B4-45D6-906A-5827AEB44406}" sibTransId="{BF435A28-A5AC-446C-B127-84281E097DC8}"/>
    <dgm:cxn modelId="{ECAC2295-FD9C-452F-A93E-26BF3187FA4E}" srcId="{E8E499D1-200B-4705-AE75-8B82B26D6480}" destId="{C7A3380A-1699-4874-AEE6-BF666295AB9C}" srcOrd="1" destOrd="0" parTransId="{DE00607E-61AF-4460-839B-20DD908C57D8}" sibTransId="{03426340-2323-416F-99E2-4E4059B202E0}"/>
    <dgm:cxn modelId="{A1E55AE7-2183-4C22-BCF6-F0119ACA4A84}" type="presParOf" srcId="{04555C6E-3189-4547-89DF-F1C538BA49BD}" destId="{E1C892CD-8FB1-4625-9ACE-8FE0FC11D5E2}" srcOrd="0" destOrd="0" presId="urn:microsoft.com/office/officeart/2005/8/layout/radial4"/>
    <dgm:cxn modelId="{59CDDE47-20B8-4C15-8646-DC67E6A8CECB}" type="presParOf" srcId="{04555C6E-3189-4547-89DF-F1C538BA49BD}" destId="{6CF74679-0631-459A-84F3-4BD457913506}" srcOrd="1" destOrd="0" presId="urn:microsoft.com/office/officeart/2005/8/layout/radial4"/>
    <dgm:cxn modelId="{BBAD822D-82E3-4B6A-B7E6-990DBAA06859}" type="presParOf" srcId="{04555C6E-3189-4547-89DF-F1C538BA49BD}" destId="{713F8360-97AF-43F7-ADB9-1A8E05A2C102}" srcOrd="2" destOrd="0" presId="urn:microsoft.com/office/officeart/2005/8/layout/radial4"/>
    <dgm:cxn modelId="{829465E3-D080-4EB1-8FDE-77053E9B05FB}" type="presParOf" srcId="{04555C6E-3189-4547-89DF-F1C538BA49BD}" destId="{7AC30CBA-153E-4BE7-B91E-B87879E6A01B}" srcOrd="3" destOrd="0" presId="urn:microsoft.com/office/officeart/2005/8/layout/radial4"/>
    <dgm:cxn modelId="{1CC3EC49-880A-4208-B81F-76317F320156}" type="presParOf" srcId="{04555C6E-3189-4547-89DF-F1C538BA49BD}" destId="{3B5F3737-0E3D-4637-9CD2-8680446DE926}" srcOrd="4" destOrd="0" presId="urn:microsoft.com/office/officeart/2005/8/layout/radial4"/>
    <dgm:cxn modelId="{F2ADB6FB-FC0A-4164-BCEB-D48E2281961B}" type="presParOf" srcId="{04555C6E-3189-4547-89DF-F1C538BA49BD}" destId="{DA2DCF43-BC50-4F99-B92A-5ADBAB6E8371}" srcOrd="5" destOrd="0" presId="urn:microsoft.com/office/officeart/2005/8/layout/radial4"/>
    <dgm:cxn modelId="{113F2597-BE19-4D8F-8BFE-64D7F1DF7D03}" type="presParOf" srcId="{04555C6E-3189-4547-89DF-F1C538BA49BD}" destId="{25A3DC44-39B5-426D-A143-1E5D016E80A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solidFill>
                <a:srgbClr val="B2C06C"/>
              </a:solidFill>
            </a:rPr>
            <a:t>Character</a:t>
          </a:r>
          <a:endParaRPr lang="en-US" dirty="0">
            <a:solidFill>
              <a:srgbClr val="B2C06C"/>
            </a:solidFill>
          </a:endParaRPr>
        </a:p>
      </dgm:t>
    </dgm:pt>
    <dgm:pt modelId="{005529FD-D679-425D-BD5C-E5D2348897B7}" type="parTrans" cxnId="{98C1071C-5094-4B3C-8F75-C5DACCF7517E}">
      <dgm:prSet/>
      <dgm:spPr>
        <a:solidFill>
          <a:srgbClr val="70AD47">
            <a:alpha val="30000"/>
          </a:srgb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solidFill>
                <a:srgbClr val="B2C06C"/>
              </a:solidFill>
            </a:rPr>
            <a:t>Competence</a:t>
          </a:r>
          <a:endParaRPr lang="en-US" dirty="0">
            <a:solidFill>
              <a:srgbClr val="B2C06C"/>
            </a:solidFill>
          </a:endParaRPr>
        </a:p>
      </dgm:t>
    </dgm:pt>
    <dgm:pt modelId="{DE00607E-61AF-4460-839B-20DD908C57D8}" type="parTrans" cxnId="{ECAC2295-FD9C-452F-A93E-26BF3187FA4E}">
      <dgm:prSet/>
      <dgm:spPr>
        <a:solidFill>
          <a:srgbClr val="70AD47">
            <a:alpha val="30000"/>
          </a:srgb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smtClean="0"/>
            <a:t>Commitment</a:t>
          </a:r>
          <a:endParaRPr lang="en-US" dirty="0"/>
        </a:p>
      </dgm:t>
    </dgm:pt>
    <dgm:pt modelId="{3354BAEA-AADC-48E1-A69C-B53D6E348618}" type="parTrans" cxnId="{F170FDC9-0902-41C8-BDD0-575F38392512}">
      <dgm:prSet/>
      <dgm:spPr>
        <a:solidFill>
          <a:srgbClr val="70AD47">
            <a:alpha val="30000"/>
          </a:srgb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52">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98C1071C-5094-4B3C-8F75-C5DACCF7517E}" srcId="{E8E499D1-200B-4705-AE75-8B82B26D6480}" destId="{884CD3AC-732C-41FF-8ACD-7883E5AB564F}" srcOrd="0" destOrd="0" parTransId="{005529FD-D679-425D-BD5C-E5D2348897B7}" sibTransId="{1F0B8425-3593-46D2-A3AD-67CE928046E7}"/>
    <dgm:cxn modelId="{185CF740-5486-41CF-8A81-1678DD52047B}" type="presOf" srcId="{884CD3AC-732C-41FF-8ACD-7883E5AB564F}" destId="{713F8360-97AF-43F7-ADB9-1A8E05A2C102}" srcOrd="0" destOrd="0" presId="urn:microsoft.com/office/officeart/2005/8/layout/radial4"/>
    <dgm:cxn modelId="{417640BD-EC6B-4823-A347-581E3853D217}" type="presOf" srcId="{E8E499D1-200B-4705-AE75-8B82B26D6480}" destId="{E1C892CD-8FB1-4625-9ACE-8FE0FC11D5E2}" srcOrd="0" destOrd="0" presId="urn:microsoft.com/office/officeart/2005/8/layout/radial4"/>
    <dgm:cxn modelId="{28A9D936-AF23-4452-801D-8534841E5937}" type="presOf" srcId="{005529FD-D679-425D-BD5C-E5D2348897B7}" destId="{6CF74679-0631-459A-84F3-4BD457913506}" srcOrd="0" destOrd="0" presId="urn:microsoft.com/office/officeart/2005/8/layout/radial4"/>
    <dgm:cxn modelId="{F170FDC9-0902-41C8-BDD0-575F38392512}" srcId="{E8E499D1-200B-4705-AE75-8B82B26D6480}" destId="{DCA36D84-67E5-4ACC-B18D-CCE1B2B1B0EA}" srcOrd="2" destOrd="0" parTransId="{3354BAEA-AADC-48E1-A69C-B53D6E348618}" sibTransId="{FA63F319-3589-43A7-963B-609A1FC24064}"/>
    <dgm:cxn modelId="{648D5680-F0DC-4484-899E-49CDE2E7E077}" type="presOf" srcId="{DE00607E-61AF-4460-839B-20DD908C57D8}" destId="{7AC30CBA-153E-4BE7-B91E-B87879E6A01B}" srcOrd="0" destOrd="0" presId="urn:microsoft.com/office/officeart/2005/8/layout/radial4"/>
    <dgm:cxn modelId="{C9046810-5E84-4EAE-AA5E-F2683872281C}" type="presOf" srcId="{C7A3380A-1699-4874-AEE6-BF666295AB9C}" destId="{3B5F3737-0E3D-4637-9CD2-8680446DE926}" srcOrd="0" destOrd="0" presId="urn:microsoft.com/office/officeart/2005/8/layout/radial4"/>
    <dgm:cxn modelId="{0DEAC007-F24E-49E9-BE9A-60C909EF8AAB}" type="presOf" srcId="{29B485E3-D384-469C-8DF8-8907CF5DAD6B}" destId="{04555C6E-3189-4547-89DF-F1C538BA49BD}" srcOrd="0" destOrd="0" presId="urn:microsoft.com/office/officeart/2005/8/layout/radial4"/>
    <dgm:cxn modelId="{80511153-D4F3-4958-B8B3-D91C06D24BAD}" type="presOf" srcId="{DCA36D84-67E5-4ACC-B18D-CCE1B2B1B0EA}" destId="{25A3DC44-39B5-426D-A143-1E5D016E80A8}" srcOrd="0" destOrd="0" presId="urn:microsoft.com/office/officeart/2005/8/layout/radial4"/>
    <dgm:cxn modelId="{01B9681F-0C26-404A-AEDA-165801C2A326}" srcId="{29B485E3-D384-469C-8DF8-8907CF5DAD6B}" destId="{E8E499D1-200B-4705-AE75-8B82B26D6480}" srcOrd="0" destOrd="0" parTransId="{2F376F7D-31B4-45D6-906A-5827AEB44406}" sibTransId="{BF435A28-A5AC-446C-B127-84281E097DC8}"/>
    <dgm:cxn modelId="{ECAC2295-FD9C-452F-A93E-26BF3187FA4E}" srcId="{E8E499D1-200B-4705-AE75-8B82B26D6480}" destId="{C7A3380A-1699-4874-AEE6-BF666295AB9C}" srcOrd="1" destOrd="0" parTransId="{DE00607E-61AF-4460-839B-20DD908C57D8}" sibTransId="{03426340-2323-416F-99E2-4E4059B202E0}"/>
    <dgm:cxn modelId="{A35D1CAA-C90E-48BC-AD6F-2D87975EB9AA}" type="presOf" srcId="{3354BAEA-AADC-48E1-A69C-B53D6E348618}" destId="{DA2DCF43-BC50-4F99-B92A-5ADBAB6E8371}" srcOrd="0" destOrd="0" presId="urn:microsoft.com/office/officeart/2005/8/layout/radial4"/>
    <dgm:cxn modelId="{5BB927D8-0973-4684-A23C-2CEA132DFC94}" type="presParOf" srcId="{04555C6E-3189-4547-89DF-F1C538BA49BD}" destId="{E1C892CD-8FB1-4625-9ACE-8FE0FC11D5E2}" srcOrd="0" destOrd="0" presId="urn:microsoft.com/office/officeart/2005/8/layout/radial4"/>
    <dgm:cxn modelId="{BD013E0B-08C9-4B1D-9054-EE2321661105}" type="presParOf" srcId="{04555C6E-3189-4547-89DF-F1C538BA49BD}" destId="{6CF74679-0631-459A-84F3-4BD457913506}" srcOrd="1" destOrd="0" presId="urn:microsoft.com/office/officeart/2005/8/layout/radial4"/>
    <dgm:cxn modelId="{3217C6C2-DF3B-4118-93D4-9237CBEAE31E}" type="presParOf" srcId="{04555C6E-3189-4547-89DF-F1C538BA49BD}" destId="{713F8360-97AF-43F7-ADB9-1A8E05A2C102}" srcOrd="2" destOrd="0" presId="urn:microsoft.com/office/officeart/2005/8/layout/radial4"/>
    <dgm:cxn modelId="{981F1DF5-E4EB-459A-A3A1-CE786BA94699}" type="presParOf" srcId="{04555C6E-3189-4547-89DF-F1C538BA49BD}" destId="{7AC30CBA-153E-4BE7-B91E-B87879E6A01B}" srcOrd="3" destOrd="0" presId="urn:microsoft.com/office/officeart/2005/8/layout/radial4"/>
    <dgm:cxn modelId="{0C0C6F9D-775F-418C-A956-B11A5C769C97}" type="presParOf" srcId="{04555C6E-3189-4547-89DF-F1C538BA49BD}" destId="{3B5F3737-0E3D-4637-9CD2-8680446DE926}" srcOrd="4" destOrd="0" presId="urn:microsoft.com/office/officeart/2005/8/layout/radial4"/>
    <dgm:cxn modelId="{4C081D7E-35AF-4578-B875-51FC466579A2}" type="presParOf" srcId="{04555C6E-3189-4547-89DF-F1C538BA49BD}" destId="{DA2DCF43-BC50-4F99-B92A-5ADBAB6E8371}" srcOrd="5" destOrd="0" presId="urn:microsoft.com/office/officeart/2005/8/layout/radial4"/>
    <dgm:cxn modelId="{95999D09-3D94-4823-90EB-1ED371927A87}" type="presParOf" srcId="{04555C6E-3189-4547-89DF-F1C538BA49BD}" destId="{25A3DC44-39B5-426D-A143-1E5D016E80A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58"/>
          <a:ext cx="2208618" cy="914315"/>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Character</a:t>
          </a:r>
          <a:endParaRPr lang="en-US" sz="2700" kern="1200" dirty="0"/>
        </a:p>
      </dsp:txBody>
      <dsp:txXfrm>
        <a:off x="539408" y="1642537"/>
        <a:ext cx="2155060" cy="860757"/>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Competence</a:t>
          </a:r>
          <a:endParaRPr lang="en-US" sz="2700" kern="1200" dirty="0"/>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Commitment</a:t>
          </a:r>
          <a:endParaRPr lang="en-US" sz="2700" kern="1200" dirty="0"/>
        </a:p>
      </dsp:txBody>
      <dsp:txXfrm>
        <a:off x="5916134" y="1642496"/>
        <a:ext cx="2155054" cy="860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rgbClr val="70AD47">
            <a:alpha val="4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Character</a:t>
          </a:r>
          <a:endParaRPr lang="en-US" sz="2700" kern="1200" dirty="0"/>
        </a:p>
      </dsp:txBody>
      <dsp:txXfrm>
        <a:off x="539411" y="1642496"/>
        <a:ext cx="2155054" cy="860839"/>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rgbClr val="70AD47">
            <a:alpha val="4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Competence</a:t>
          </a:r>
          <a:endParaRPr lang="en-US" sz="2700" kern="1200" dirty="0">
            <a:solidFill>
              <a:srgbClr val="B2C06C"/>
            </a:solidFill>
          </a:endParaRPr>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rgbClr val="70AD47">
            <a:alpha val="4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Commitment</a:t>
          </a:r>
          <a:endParaRPr lang="en-US" sz="2700" kern="1200" dirty="0">
            <a:solidFill>
              <a:srgbClr val="B2C06C"/>
            </a:solidFill>
          </a:endParaRPr>
        </a:p>
      </dsp:txBody>
      <dsp:txXfrm>
        <a:off x="5916134" y="1642496"/>
        <a:ext cx="2155054" cy="860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chemeClr val="accent4">
            <a:alpha val="3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Character</a:t>
          </a:r>
          <a:endParaRPr lang="en-US" sz="2700" kern="1200" dirty="0">
            <a:solidFill>
              <a:srgbClr val="B2C06C"/>
            </a:solidFill>
          </a:endParaRPr>
        </a:p>
      </dsp:txBody>
      <dsp:txXfrm>
        <a:off x="539411" y="1642496"/>
        <a:ext cx="2155054" cy="860839"/>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chemeClr val="accent4">
            <a:alpha val="3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Competence</a:t>
          </a:r>
          <a:endParaRPr lang="en-US" sz="2700" kern="1200" dirty="0"/>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chemeClr val="accent4">
            <a:alpha val="3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Commitment</a:t>
          </a:r>
          <a:endParaRPr lang="en-US" sz="2700" kern="1200" dirty="0">
            <a:solidFill>
              <a:srgbClr val="B2C06C"/>
            </a:solidFill>
          </a:endParaRPr>
        </a:p>
      </dsp:txBody>
      <dsp:txXfrm>
        <a:off x="5916134" y="1642496"/>
        <a:ext cx="2155054" cy="860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Character</a:t>
          </a:r>
          <a:endParaRPr lang="en-US" sz="2700" kern="1200" dirty="0">
            <a:solidFill>
              <a:srgbClr val="B2C06C"/>
            </a:solidFill>
          </a:endParaRPr>
        </a:p>
      </dsp:txBody>
      <dsp:txXfrm>
        <a:off x="539411" y="1642496"/>
        <a:ext cx="2155054" cy="860839"/>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Competence</a:t>
          </a:r>
          <a:endParaRPr lang="en-US" sz="2700" kern="1200" dirty="0">
            <a:solidFill>
              <a:srgbClr val="B2C06C"/>
            </a:solidFill>
          </a:endParaRPr>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smtClean="0"/>
            <a:t>Commitment</a:t>
          </a:r>
          <a:endParaRPr lang="en-US" sz="2700" kern="1200" dirty="0"/>
        </a:p>
      </dsp:txBody>
      <dsp:txXfrm>
        <a:off x="5916134" y="1642496"/>
        <a:ext cx="2155054" cy="86083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2120"/>
          </a:xfrm>
          <a:prstGeom prst="rect">
            <a:avLst/>
          </a:prstGeom>
        </p:spPr>
        <p:txBody>
          <a:bodyPr vert="horz" lIns="91436" tIns="45718" rIns="91436" bIns="45718" rtlCol="0"/>
          <a:lstStyle>
            <a:lvl1pPr algn="l">
              <a:defRPr sz="1200"/>
            </a:lvl1pPr>
          </a:lstStyle>
          <a:p>
            <a:endParaRPr lang="en-US"/>
          </a:p>
        </p:txBody>
      </p:sp>
      <p:sp>
        <p:nvSpPr>
          <p:cNvPr id="3" name="Date Placeholder 2"/>
          <p:cNvSpPr>
            <a:spLocks noGrp="1"/>
          </p:cNvSpPr>
          <p:nvPr>
            <p:ph type="dt" sz="quarter" idx="1"/>
          </p:nvPr>
        </p:nvSpPr>
        <p:spPr>
          <a:xfrm>
            <a:off x="3936768" y="1"/>
            <a:ext cx="3011699" cy="462120"/>
          </a:xfrm>
          <a:prstGeom prst="rect">
            <a:avLst/>
          </a:prstGeom>
        </p:spPr>
        <p:txBody>
          <a:bodyPr vert="horz" lIns="91436" tIns="45718" rIns="91436" bIns="45718" rtlCol="0"/>
          <a:lstStyle>
            <a:lvl1pPr algn="r">
              <a:defRPr sz="1200"/>
            </a:lvl1pPr>
          </a:lstStyle>
          <a:p>
            <a:fld id="{4B916AB6-937F-4111-A927-777CC0CF99CC}" type="datetimeFigureOut">
              <a:rPr lang="en-US" smtClean="0"/>
              <a:pPr/>
              <a:t>9/26/2018</a:t>
            </a:fld>
            <a:endParaRPr lang="en-US"/>
          </a:p>
        </p:txBody>
      </p:sp>
      <p:sp>
        <p:nvSpPr>
          <p:cNvPr id="4" name="Footer Placeholder 3"/>
          <p:cNvSpPr>
            <a:spLocks noGrp="1"/>
          </p:cNvSpPr>
          <p:nvPr>
            <p:ph type="ftr" sz="quarter" idx="2"/>
          </p:nvPr>
        </p:nvSpPr>
        <p:spPr>
          <a:xfrm>
            <a:off x="0" y="8772379"/>
            <a:ext cx="3011699" cy="462120"/>
          </a:xfrm>
          <a:prstGeom prst="rect">
            <a:avLst/>
          </a:prstGeom>
        </p:spPr>
        <p:txBody>
          <a:bodyPr vert="horz" lIns="91436" tIns="45718" rIns="91436"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379"/>
            <a:ext cx="3011699" cy="462120"/>
          </a:xfrm>
          <a:prstGeom prst="rect">
            <a:avLst/>
          </a:prstGeom>
        </p:spPr>
        <p:txBody>
          <a:bodyPr vert="horz" lIns="91436" tIns="45718" rIns="91436" bIns="45718" rtlCol="0" anchor="b"/>
          <a:lstStyle>
            <a:lvl1pPr algn="r">
              <a:defRPr sz="1200"/>
            </a:lvl1pPr>
          </a:lstStyle>
          <a:p>
            <a:fld id="{E9B39D2A-BF0D-444B-BD4A-808419B8F293}" type="slidenum">
              <a:rPr lang="en-US" smtClean="0"/>
              <a:pPr/>
              <a:t>‹#›</a:t>
            </a:fld>
            <a:endParaRPr lang="en-US"/>
          </a:p>
        </p:txBody>
      </p:sp>
    </p:spTree>
    <p:extLst>
      <p:ext uri="{BB962C8B-B14F-4D97-AF65-F5344CB8AC3E}">
        <p14:creationId xmlns:p14="http://schemas.microsoft.com/office/powerpoint/2010/main" val="3174785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52425" y="350838"/>
            <a:ext cx="3875088" cy="2908300"/>
          </a:xfrm>
          <a:prstGeom prst="rect">
            <a:avLst/>
          </a:prstGeom>
          <a:noFill/>
          <a:ln w="12700">
            <a:solidFill>
              <a:prstClr val="black"/>
            </a:solidFill>
          </a:ln>
        </p:spPr>
        <p:txBody>
          <a:bodyPr vert="horz" lIns="91436" tIns="45718" rIns="91436" bIns="45718" rtlCol="0" anchor="ctr"/>
          <a:lstStyle/>
          <a:p>
            <a:endParaRPr lang="en-US"/>
          </a:p>
        </p:txBody>
      </p:sp>
    </p:spTree>
    <p:extLst>
      <p:ext uri="{BB962C8B-B14F-4D97-AF65-F5344CB8AC3E}">
        <p14:creationId xmlns:p14="http://schemas.microsoft.com/office/powerpoint/2010/main" val="214467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bookpump.com/dps/pdf-b/9422964b.pdf" TargetMode="External"/><Relationship Id="rId3" Type="http://schemas.openxmlformats.org/officeDocument/2006/relationships/hyperlink" Target="https://www.youtube.com/watch?v=HjMNWr_qqfM" TargetMode="External"/><Relationship Id="rId7" Type="http://schemas.openxmlformats.org/officeDocument/2006/relationships/hyperlink" Target="http://www.usma.edu/strategic/Shared%20Documents/Honorable%20Living%20White%20Paper.pdf"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cape.army.mil/repository/aaop/one-army-indivisible/one-army-indivisible-info-paper.pdf" TargetMode="External"/><Relationship Id="rId5" Type="http://schemas.openxmlformats.org/officeDocument/2006/relationships/hyperlink" Target="https://www.academia.edu/508791/Organizational_Trust_and_Leadership_as_Driving_Forces_for_Innovativeness" TargetMode="External"/><Relationship Id="rId10" Type="http://schemas.openxmlformats.org/officeDocument/2006/relationships/hyperlink" Target="http://www.kellogg.northwestern.edu/trust-project/videos/waytz-ep-3.aspx" TargetMode="External"/><Relationship Id="rId4" Type="http://schemas.openxmlformats.org/officeDocument/2006/relationships/hyperlink" Target="https://www.youtube.com/watch?v=u6VqcgDtjCo" TargetMode="External"/><Relationship Id="rId9" Type="http://schemas.openxmlformats.org/officeDocument/2006/relationships/hyperlink" Target="http://www.kellogg.northwestern.edu/trust-project/videos/ogrady-ep-3.aspx"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RMC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242" y="457570"/>
            <a:ext cx="934015" cy="880766"/>
          </a:xfrm>
          <a:prstGeom prst="rect">
            <a:avLst/>
          </a:prstGeom>
          <a:noFill/>
          <a:ln>
            <a:noFill/>
          </a:ln>
        </p:spPr>
      </p:pic>
      <p:sp>
        <p:nvSpPr>
          <p:cNvPr id="8" name="TextBox 7"/>
          <p:cNvSpPr txBox="1"/>
          <p:nvPr/>
        </p:nvSpPr>
        <p:spPr>
          <a:xfrm>
            <a:off x="-43129" y="826903"/>
            <a:ext cx="6950075" cy="595332"/>
          </a:xfrm>
          <a:prstGeom prst="rect">
            <a:avLst/>
          </a:prstGeom>
          <a:noFill/>
        </p:spPr>
        <p:txBody>
          <a:bodyPr wrap="square" lIns="90631" tIns="45315" rIns="90631" bIns="45315" rtlCol="0">
            <a:spAutoFit/>
          </a:bodyPr>
          <a:lstStyle/>
          <a:p>
            <a:pPr algn="ctr"/>
            <a:r>
              <a:rPr lang="en-US" sz="1600" b="1" dirty="0">
                <a:cs typeface="Arial" pitchFamily="34" charset="0"/>
              </a:rPr>
              <a:t>Ready and Resilient </a:t>
            </a:r>
          </a:p>
          <a:p>
            <a:pPr algn="ctr"/>
            <a:r>
              <a:rPr lang="en-US" sz="1600" b="1" dirty="0">
                <a:cs typeface="Arial" pitchFamily="34" charset="0"/>
              </a:rPr>
              <a:t>Company Commander and First Sergeant PCC </a:t>
            </a:r>
          </a:p>
        </p:txBody>
      </p:sp>
      <p:sp>
        <p:nvSpPr>
          <p:cNvPr id="9" name="Rectangle 8"/>
          <p:cNvSpPr/>
          <p:nvPr/>
        </p:nvSpPr>
        <p:spPr>
          <a:xfrm>
            <a:off x="525141" y="1562448"/>
            <a:ext cx="5897501" cy="239407"/>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0631" tIns="45315" rIns="90631" bIns="45315" rtlCol="0" anchor="ctr"/>
          <a:lstStyle/>
          <a:p>
            <a:pPr algn="ctr"/>
            <a:r>
              <a:rPr lang="en-US" sz="1100" b="1" dirty="0">
                <a:solidFill>
                  <a:schemeClr val="tx1"/>
                </a:solidFill>
                <a:latin typeface="Arial" panose="020B0604020202020204" pitchFamily="34" charset="0"/>
                <a:cs typeface="Arial" panose="020B0604020202020204" pitchFamily="34" charset="0"/>
              </a:rPr>
              <a:t>Introduction</a:t>
            </a:r>
          </a:p>
        </p:txBody>
      </p:sp>
      <p:sp>
        <p:nvSpPr>
          <p:cNvPr id="12" name="TextBox 11"/>
          <p:cNvSpPr txBox="1"/>
          <p:nvPr/>
        </p:nvSpPr>
        <p:spPr>
          <a:xfrm>
            <a:off x="1" y="8944627"/>
            <a:ext cx="6950075" cy="259912"/>
          </a:xfrm>
          <a:prstGeom prst="rect">
            <a:avLst/>
          </a:prstGeom>
          <a:noFill/>
        </p:spPr>
        <p:txBody>
          <a:bodyPr wrap="square" lIns="91591" tIns="45795" rIns="91591" bIns="45795" rtlCol="0">
            <a:spAutoFit/>
          </a:bodyPr>
          <a:lstStyle/>
          <a:p>
            <a:pPr algn="ctr"/>
            <a:r>
              <a:rPr lang="en-US" sz="1100" i="1" dirty="0"/>
              <a:t>i</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5646" y="500900"/>
            <a:ext cx="868759" cy="8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495553" y="7516993"/>
            <a:ext cx="1192708" cy="1571672"/>
          </a:xfrm>
          <a:prstGeom prst="rect">
            <a:avLst/>
          </a:prstGeom>
        </p:spPr>
      </p:pic>
      <p:pic>
        <p:nvPicPr>
          <p:cNvPr id="3" name="Picture 2"/>
          <p:cNvPicPr>
            <a:picLocks noChangeAspect="1"/>
          </p:cNvPicPr>
          <p:nvPr/>
        </p:nvPicPr>
        <p:blipFill>
          <a:blip r:embed="rId6"/>
          <a:stretch>
            <a:fillRect/>
          </a:stretch>
        </p:blipFill>
        <p:spPr>
          <a:xfrm>
            <a:off x="4178231" y="7516993"/>
            <a:ext cx="1171607" cy="1571672"/>
          </a:xfrm>
          <a:prstGeom prst="rect">
            <a:avLst/>
          </a:prstGeom>
        </p:spPr>
      </p:pic>
      <p:sp>
        <p:nvSpPr>
          <p:cNvPr id="4" name="Notes Placeholder 3"/>
          <p:cNvSpPr>
            <a:spLocks noGrp="1"/>
          </p:cNvSpPr>
          <p:nvPr>
            <p:ph type="body" idx="1"/>
          </p:nvPr>
        </p:nvSpPr>
        <p:spPr>
          <a:xfrm>
            <a:off x="652195" y="1961582"/>
            <a:ext cx="5559425" cy="3636963"/>
          </a:xfrm>
          <a:prstGeom prst="rect">
            <a:avLst/>
          </a:prstGeom>
        </p:spPr>
        <p:txBody>
          <a:bodyPr/>
          <a:lstStyle/>
          <a:p>
            <a:pPr marL="0" indent="0">
              <a:spcAft>
                <a:spcPts val="595"/>
              </a:spcAft>
              <a:buFont typeface="Arial" panose="020B0604020202020204" pitchFamily="34" charset="0"/>
              <a:buNone/>
            </a:pPr>
            <a:r>
              <a:rPr lang="en-US" b="1" u="sng" dirty="0" smtClean="0"/>
              <a:t>Introduction</a:t>
            </a:r>
          </a:p>
          <a:p>
            <a:pPr marL="169968" indent="-169968">
              <a:spcAft>
                <a:spcPts val="595"/>
              </a:spcAft>
              <a:buFont typeface="Arial" panose="020B0604020202020204" pitchFamily="34" charset="0"/>
              <a:buChar char="•"/>
            </a:pPr>
            <a:r>
              <a:rPr lang="en-US" dirty="0" smtClean="0"/>
              <a:t>Welcome to the Ready and Resilient module of the Company Commander and First Sergeant Pre-Command Course, part of a series of PME resilience modules that is designed to prepare Soldiers and leaders for the unique demands of military life and the challenge of operating in the garrison environment, operational deployments, and combat. </a:t>
            </a:r>
          </a:p>
          <a:p>
            <a:pPr marL="169968" indent="-169968">
              <a:spcAft>
                <a:spcPts val="595"/>
              </a:spcAft>
              <a:buFont typeface="Arial" panose="020B0604020202020204" pitchFamily="34" charset="0"/>
              <a:buChar char="•"/>
            </a:pPr>
            <a:r>
              <a:rPr lang="en-US" dirty="0" smtClean="0"/>
              <a:t>These resilience modules focus on building and sustaining individual and organizational resistance to adversity and strengthening mental toughness through leader skills, behaviors, and actions that can be learned, mentored, and practiced. </a:t>
            </a:r>
          </a:p>
          <a:p>
            <a:pPr marL="169968" indent="-169968">
              <a:spcAft>
                <a:spcPts val="595"/>
              </a:spcAft>
              <a:buFont typeface="Arial" panose="020B0604020202020204" pitchFamily="34" charset="0"/>
              <a:buChar char="•"/>
            </a:pPr>
            <a:r>
              <a:rPr lang="en-US" dirty="0" smtClean="0"/>
              <a:t>Leaders participate in the Ready and Resilient Company Commander and First Sergeant Pre-Command Course and discuss the principles and concepts of resilience, effective leader actions, and behavioral health. Leaders have always been responsible for taking care of Soldiers; being resilient is not a new concept, it has always been a fundamental part of being a leader.</a:t>
            </a:r>
          </a:p>
          <a:p>
            <a:pPr>
              <a:spcAft>
                <a:spcPts val="595"/>
              </a:spcAft>
            </a:pPr>
            <a:r>
              <a:rPr lang="en-US" b="1" dirty="0" smtClean="0"/>
              <a:t>Recommendations for Selecting an Instructor: </a:t>
            </a:r>
          </a:p>
          <a:p>
            <a:pPr marL="171441" indent="-171441">
              <a:buFont typeface="Arial" panose="020B0604020202020204" pitchFamily="34" charset="0"/>
              <a:buChar char="•"/>
            </a:pPr>
            <a:r>
              <a:rPr lang="en-US" dirty="0" smtClean="0"/>
              <a:t>Choose a Performance Expert (PE) if you have an R2 Performance Center on your installation.</a:t>
            </a:r>
          </a:p>
          <a:p>
            <a:pPr marL="171441" indent="-171441">
              <a:buFont typeface="Arial" panose="020B0604020202020204" pitchFamily="34" charset="0"/>
              <a:buChar char="•"/>
            </a:pPr>
            <a:r>
              <a:rPr lang="en-US" dirty="0" smtClean="0"/>
              <a:t>Choose a former CDR and/or 1SG (preferably someone who is a Master Resilience Trainer) to lead the training because they have both “been there and done that” and will have credibility.</a:t>
            </a:r>
          </a:p>
          <a:p>
            <a:pPr marL="171441" indent="-171441">
              <a:buFont typeface="Arial" panose="020B0604020202020204" pitchFamily="34" charset="0"/>
              <a:buChar char="•"/>
            </a:pPr>
            <a:r>
              <a:rPr lang="en-US" dirty="0" smtClean="0"/>
              <a:t>Choose a Master Resilience Trainer (MRT) who is an excellent presenter and who has been active in his or her company to lead this training.</a:t>
            </a:r>
          </a:p>
          <a:p>
            <a:r>
              <a:rPr lang="en-US" b="1" dirty="0" smtClean="0"/>
              <a:t>Instructor Guidance: </a:t>
            </a:r>
          </a:p>
          <a:p>
            <a:pPr marL="169968" indent="-169968">
              <a:spcAft>
                <a:spcPts val="595"/>
              </a:spcAft>
              <a:buFont typeface="Arial" panose="020B0604020202020204" pitchFamily="34" charset="0"/>
              <a:buChar char="•"/>
            </a:pPr>
            <a:r>
              <a:rPr lang="en-US" dirty="0" smtClean="0"/>
              <a:t>Before presenting this lesson, instructors must thoroughly prepare by studying this lesson: PowerPoint Presentation (Notes View has the Instructor </a:t>
            </a:r>
            <a:r>
              <a:rPr lang="en-US" dirty="0" err="1" smtClean="0"/>
              <a:t>SmartGuide</a:t>
            </a:r>
            <a:r>
              <a:rPr lang="en-US" dirty="0" smtClean="0"/>
              <a:t>).</a:t>
            </a:r>
          </a:p>
          <a:p>
            <a:pPr marL="169968" indent="-169968">
              <a:spcAft>
                <a:spcPts val="595"/>
              </a:spcAft>
              <a:buFont typeface="Arial" panose="020B0604020202020204" pitchFamily="34" charset="0"/>
              <a:buChar char="•"/>
            </a:pPr>
            <a:r>
              <a:rPr lang="en-US" dirty="0" smtClean="0"/>
              <a:t>Prior to instructing the module, make copies of handouts for each person. </a:t>
            </a:r>
          </a:p>
          <a:p>
            <a:endParaRPr lang="en-US" dirty="0" smtClean="0"/>
          </a:p>
          <a:p>
            <a:endParaRPr lang="en-US" dirty="0"/>
          </a:p>
        </p:txBody>
      </p:sp>
    </p:spTree>
    <p:extLst>
      <p:ext uri="{BB962C8B-B14F-4D97-AF65-F5344CB8AC3E}">
        <p14:creationId xmlns:p14="http://schemas.microsoft.com/office/powerpoint/2010/main" val="238012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11</a:t>
            </a:r>
          </a:p>
        </p:txBody>
      </p:sp>
      <p:sp>
        <p:nvSpPr>
          <p:cNvPr id="3" name="Notes Placeholder 2"/>
          <p:cNvSpPr>
            <a:spLocks noGrp="1"/>
          </p:cNvSpPr>
          <p:nvPr>
            <p:ph type="body" idx="1"/>
          </p:nvPr>
        </p:nvSpPr>
        <p:spPr>
          <a:xfrm>
            <a:off x="118540" y="3455244"/>
            <a:ext cx="4112305"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Introduce installation and unit assets with an R2 mission.</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SLIDE BUILDS</a:t>
            </a:r>
            <a:r>
              <a:rPr lang="en-US" sz="1200" b="0" i="1" u="none" strike="noStrike" kern="1200" baseline="0" dirty="0" smtClean="0">
                <a:solidFill>
                  <a:schemeClr val="tx1"/>
                </a:solidFill>
                <a:effectLst/>
                <a:latin typeface="+mn-lt"/>
                <a:ea typeface="+mn-ea"/>
                <a:cs typeface="+mn-cs"/>
              </a:rPr>
              <a:t>]</a:t>
            </a:r>
          </a:p>
          <a:p>
            <a:pPr rtl="0" eaLnBrk="1" fontAlgn="base"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Briefly discuss installation-level assets with an ARD mission</a:t>
            </a:r>
            <a:r>
              <a:rPr lang="en-US" sz="1200" b="0" i="1" u="none" strike="noStrike" kern="1200" baseline="0" dirty="0" smtClean="0">
                <a:solidFill>
                  <a:schemeClr val="tx1"/>
                </a:solidFill>
                <a:effectLst/>
                <a:latin typeface="+mn-lt"/>
                <a:ea typeface="+mn-ea"/>
                <a:cs typeface="+mn-cs"/>
              </a:rPr>
              <a:t> focus. </a:t>
            </a:r>
            <a:endParaRPr lang="en-US" sz="1200" b="0" i="1"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is a list of R2 resources that are primed to support you in your leadership role.</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We are going to focus</a:t>
            </a:r>
            <a:r>
              <a:rPr lang="en-US" sz="1200" b="0" i="0" u="none" strike="noStrike" kern="1200" baseline="0" dirty="0" smtClean="0">
                <a:solidFill>
                  <a:schemeClr val="tx1"/>
                </a:solidFill>
                <a:effectLst/>
                <a:latin typeface="+mn-lt"/>
                <a:ea typeface="+mn-ea"/>
                <a:cs typeface="+mn-cs"/>
              </a:rPr>
              <a:t> on 2 specific roles within your ARD team – PEs and MRTs.</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CLICK FOR BOLD</a:t>
            </a:r>
            <a:r>
              <a:rPr lang="en-US" sz="1200" b="0" i="1"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the installation level, there are Performance Experts, or PEs for short. </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All PEs have a</a:t>
            </a:r>
            <a:r>
              <a:rPr lang="en-US" sz="1200" b="0" i="0" u="none" strike="noStrike" kern="1200" baseline="0" dirty="0" smtClean="0">
                <a:solidFill>
                  <a:schemeClr val="tx1"/>
                </a:solidFill>
                <a:effectLst/>
                <a:latin typeface="+mn-lt"/>
                <a:ea typeface="+mn-ea"/>
                <a:cs typeface="+mn-cs"/>
              </a:rPr>
              <a:t> graduate degree in sport or performance psychology, and their expertise is in helping leaders and Soldiers apply the concepts in any type of performance (e.g., BRM, APFT, STX lanes, FTX, EFMB, test taking).</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They are available to facilitate the application and coaching of mental skills.</a:t>
            </a:r>
          </a:p>
          <a:p>
            <a:pPr marL="171450" indent="-171450" rtl="0" eaLnBrk="1" fontAlgn="ctr" latinLnBrk="0" hangingPunct="1">
              <a:buFont typeface="Arial" panose="020B0604020202020204" pitchFamily="34" charset="0"/>
              <a:buChar char="•"/>
            </a:pPr>
            <a:endParaRPr lang="en-US" sz="1200" b="0" i="1" u="none" strike="noStrike" kern="1200" baseline="0" dirty="0" smtClean="0">
              <a:solidFill>
                <a:schemeClr val="tx1"/>
              </a:solidFill>
              <a:effectLst/>
              <a:latin typeface="+mn-lt"/>
              <a:ea typeface="+mn-ea"/>
              <a:cs typeface="+mn-cs"/>
            </a:endParaRPr>
          </a:p>
          <a:p>
            <a:pPr rtl="0" eaLnBrk="1" fontAlgn="base" latinLnBrk="0" hangingPunct="1"/>
            <a:r>
              <a:rPr lang="en-US" sz="1200" b="0" i="1" u="none" strike="noStrike" kern="1200" dirty="0" smtClean="0">
                <a:solidFill>
                  <a:schemeClr val="tx1"/>
                </a:solidFill>
                <a:effectLst/>
                <a:latin typeface="+mn-lt"/>
                <a:ea typeface="+mn-ea"/>
                <a:cs typeface="+mn-cs"/>
              </a:rPr>
              <a:t>2. Discuss unit-specific assets with R2 </a:t>
            </a:r>
            <a:r>
              <a:rPr lang="en-US" sz="1200" b="0" i="1" u="none" strike="noStrike" kern="1200" baseline="0" dirty="0" smtClean="0">
                <a:solidFill>
                  <a:schemeClr val="tx1"/>
                </a:solidFill>
                <a:effectLst/>
                <a:latin typeface="+mn-lt"/>
                <a:ea typeface="+mn-ea"/>
                <a:cs typeface="+mn-cs"/>
              </a:rPr>
              <a:t>capabilities.</a:t>
            </a:r>
            <a:endParaRPr lang="en-US" sz="1200" b="0" i="1"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have specific unit assets as well.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Master Resilience Trainers are leaders</a:t>
            </a:r>
            <a:r>
              <a:rPr lang="en-US" sz="1200" b="0" i="0" u="none" strike="noStrike" kern="1200" baseline="0" dirty="0" smtClean="0">
                <a:solidFill>
                  <a:schemeClr val="tx1"/>
                </a:solidFill>
                <a:effectLst/>
                <a:latin typeface="+mn-lt"/>
                <a:ea typeface="+mn-ea"/>
                <a:cs typeface="+mn-cs"/>
              </a:rPr>
              <a:t> who have been through a 2-week course to learn positive and performance psychology concepts and skills.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Their current capabilities include teaching the 14 resilience skills; however, the MRT program is evolving so changes are coming.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When it comes to the readiness and resilience of your Soldiers, 1 PowerPoint a month is not going to be a quick fix for your company.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These resilience concepts and skills need to be intentionally applied.</a:t>
            </a:r>
          </a:p>
          <a:p>
            <a:pPr marL="171450" indent="-171450" rtl="0" eaLnBrk="0" fontAlgn="base" latinLnBrk="0" hangingPunct="0">
              <a:buFont typeface="Arial" panose="020B0604020202020204" pitchFamily="34" charset="0"/>
              <a:buChar char="•"/>
            </a:pPr>
            <a:endParaRPr lang="en-US" sz="1200" b="0" i="0" u="none" strike="noStrike" kern="1200" baseline="0" dirty="0" smtClean="0">
              <a:solidFill>
                <a:schemeClr val="tx1"/>
              </a:solidFill>
              <a:effectLst/>
              <a:latin typeface="+mn-lt"/>
              <a:ea typeface="+mn-ea"/>
              <a:cs typeface="+mn-cs"/>
            </a:endParaRPr>
          </a:p>
          <a:p>
            <a:pPr marL="0" indent="0" rtl="0" eaLnBrk="0" fontAlgn="base" latinLnBrk="0" hangingPunct="0">
              <a:buFont typeface="Arial" panose="020B0604020202020204" pitchFamily="34" charset="0"/>
              <a:buNone/>
            </a:pPr>
            <a:r>
              <a:rPr lang="en-US" sz="1200" b="0" i="1" u="none" strike="noStrike" kern="1200" dirty="0" smtClean="0">
                <a:solidFill>
                  <a:schemeClr val="tx1"/>
                </a:solidFill>
                <a:effectLst/>
                <a:latin typeface="+mn-lt"/>
                <a:ea typeface="+mn-ea"/>
                <a:cs typeface="+mn-cs"/>
              </a:rPr>
              <a:t>3. Discuss Deployment Cycle Resilience Training </a:t>
            </a: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addition to resilience training, your MRT is able to be trained to teach the mandatory Deployment Cycle Resilience Training (DCRT), formerly </a:t>
            </a:r>
            <a:r>
              <a:rPr lang="en-US" sz="1200" b="0" i="0" u="none" strike="noStrike" kern="1200" baseline="0" dirty="0" err="1" smtClean="0">
                <a:solidFill>
                  <a:schemeClr val="tx1"/>
                </a:solidFill>
                <a:effectLst/>
                <a:latin typeface="+mn-lt"/>
                <a:ea typeface="+mn-ea"/>
                <a:cs typeface="+mn-cs"/>
              </a:rPr>
              <a:t>Battlemind</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training prepares Soldiers, leaders, and Spouses for the transitions they will face through the deployment cycle.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have Soldiers in your unit who will deploy for more than 90 days, this training is required for Soldiers 1-6 months before deployment, +/- 1 month of redeployment, and 3-6 months after redeployment.</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training for Spouses is mandatory to offer; however, you cannot mandate that Spouses attend.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Facilitated discussion topics include: expectation management, communication, adjustments after redeployment, help-seeking behaviors, and growth through the deployment.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training has shown to decrease depression, anxiety, and PTSD symptoms as well as improve sleep.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think about how you can empower your MRT to not only live these skills and concepts, but to teach, coach, and mentor them too.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65221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555677" y="372703"/>
            <a:ext cx="2272160" cy="8513064"/>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13</a:t>
            </a:r>
          </a:p>
        </p:txBody>
      </p:sp>
      <p:sp>
        <p:nvSpPr>
          <p:cNvPr id="3" name="Notes Placeholder 2"/>
          <p:cNvSpPr>
            <a:spLocks noGrp="1"/>
          </p:cNvSpPr>
          <p:nvPr>
            <p:ph type="body" idx="1"/>
          </p:nvPr>
        </p:nvSpPr>
        <p:spPr>
          <a:xfrm>
            <a:off x="198438" y="3443959"/>
            <a:ext cx="4114799"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Discuss ways to develop and involve your MRT in leading a cohesive, resilient, and high-performing organization.</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a:t>
            </a:r>
            <a:r>
              <a:rPr lang="en-US" sz="1200" b="0" i="1" u="none" strike="noStrike" kern="1200" baseline="0" dirty="0" smtClean="0">
                <a:solidFill>
                  <a:schemeClr val="tx1"/>
                </a:solidFill>
                <a:effectLst/>
                <a:latin typeface="+mn-lt"/>
                <a:ea typeface="+mn-ea"/>
                <a:cs typeface="+mn-cs"/>
              </a:rPr>
              <a:t> importance of starting early and discussing your expectations of MRT.</a:t>
            </a:r>
            <a:endParaRPr lang="en-US" sz="1200" b="0" i="1"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You may use the video to cover this topic.]</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MRTs are prepared to conduct resilience training, but there is much more that they can offer whether they know it or not.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One way that you can empower your MRTs—some of your subordinate leaders—to apply these concepts and skills is by discussing your expectations with them.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Be as specific as possible about what you want to achieve.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For example, you might want them to figure out what could be applied through hip pocket training the week prior to the M16 range.</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 MRT may encourage Soldiers to focus on some or all of the fundamentals of marksmanship while on the on the range rather than focusing on their missed shots.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For example, if/when a Soldier misses a target, he or she might have thoughts like “I should have hit that target, now I’m going to bolo this range.”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thought drives frustration and causes the Soldier to tense up potentially contributing to more missed shots.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Refocusing on breathing or sight picture changes a Soldier’s thought and these thoughts may decrease frustration and tension in muscles.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is foundational to MRT— Thoughts drive Emotions and Reactions.</a:t>
            </a:r>
          </a:p>
          <a:p>
            <a:pPr marL="171450" indent="-171450" rtl="0" eaLnBrk="0" fontAlgn="base" latinLnBrk="0" hangingPunct="0">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1" u="none" strike="noStrike" kern="1200" baseline="0" dirty="0" smtClean="0">
                <a:solidFill>
                  <a:schemeClr val="tx1"/>
                </a:solidFill>
                <a:effectLst/>
                <a:latin typeface="+mn-lt"/>
                <a:ea typeface="+mn-ea"/>
                <a:cs typeface="+mn-cs"/>
              </a:rPr>
              <a:t>2. Highlight the benefit of having an MRT support in training and strategy meetings.</a:t>
            </a:r>
            <a:endParaRPr lang="en-US" sz="1200" b="0" i="1"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your MRTs are primed to apply their skillsets, it will be beneficial to have them in training meetings as they can provide insight into how to integrate the skills you want your unit to develop or enhance.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For instance, your company has a 12-mile ruck march coming up.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MRT might anticipate Thinking Traps that Soldiers might fall into before and during the event. Thoughts like: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I’m never going to finish. (Always, Always, Always)</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My leaders didn’t prepare me for this. (Them, Them, Them)</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 MRT could do some opportunity training to discuss these and how to take other perspectives, building self-awareness, and improving self-regulation.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Afterward, the MRT could provide comments in the AAR to reinforce training principles.</a:t>
            </a:r>
            <a:endParaRPr lang="en-US" sz="1200" b="0" i="0" u="none" strike="noStrike" kern="1200" dirty="0" smtClean="0">
              <a:solidFill>
                <a:schemeClr val="tx1"/>
              </a:solidFill>
              <a:effectLst/>
              <a:latin typeface="+mn-lt"/>
              <a:ea typeface="+mn-ea"/>
              <a:cs typeface="+mn-cs"/>
            </a:endParaRPr>
          </a:p>
          <a:p>
            <a:pPr rtl="0" eaLnBrk="0" fontAlgn="base" latinLnBrk="0" hangingPunct="0"/>
            <a:endParaRPr lang="en-US" sz="1200" b="0" i="0" u="none" strike="noStrike" kern="1200" baseline="0" dirty="0" smtClean="0">
              <a:solidFill>
                <a:schemeClr val="tx1"/>
              </a:solidFill>
              <a:effectLst/>
              <a:latin typeface="+mn-lt"/>
              <a:ea typeface="+mn-ea"/>
              <a:cs typeface="+mn-cs"/>
            </a:endParaRPr>
          </a:p>
          <a:p>
            <a:pPr rtl="0" eaLnBrk="0" fontAlgn="base" latinLnBrk="0" hangingPunct="0"/>
            <a:r>
              <a:rPr lang="en-US" sz="1200" b="0" i="1" u="none" strike="noStrike" kern="1200" baseline="0" dirty="0" smtClean="0">
                <a:solidFill>
                  <a:schemeClr val="tx1"/>
                </a:solidFill>
                <a:effectLst/>
                <a:latin typeface="+mn-lt"/>
                <a:ea typeface="+mn-ea"/>
                <a:cs typeface="+mn-cs"/>
              </a:rPr>
              <a:t>3. Discuss the importance for MRTs to use reach back capabilities if necessary.</a:t>
            </a:r>
            <a:endParaRPr lang="en-US" sz="1200" b="0" i="1"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MRTs may not have the confidence to apply these skills without the PowerPoint in the background.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To help guide them, one option would bring in a PE from the R2 Performance Center to demonstrate how to do this and mentor your MRT while supporting your company.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Another option is to ask the MRT to reach back to the R2 Performance Center to get input from the PEs. </a:t>
            </a:r>
          </a:p>
          <a:p>
            <a:pPr marL="171450" indent="-171450" rtl="0" eaLnBrk="0" fontAlgn="base" latinLnBrk="0" hangingPunct="0">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1" u="none" strike="noStrike" kern="1200" baseline="0" dirty="0" smtClean="0">
                <a:solidFill>
                  <a:schemeClr val="tx1"/>
                </a:solidFill>
                <a:effectLst/>
                <a:latin typeface="+mn-lt"/>
                <a:ea typeface="+mn-ea"/>
                <a:cs typeface="+mn-cs"/>
              </a:rPr>
              <a:t>Explain the importance of recognizing your MRT’s limits.</a:t>
            </a:r>
            <a:endParaRPr lang="en-US" sz="1200" b="0" i="1"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Just as it is important for the MRTs to know their limits, you should also know their limits.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would be unwise to place your MRTs in circumstances that are more complex than they are trained to handle.</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Always consult your MRT and apply your own professional judgement in situations that may warrant a greater specialization.</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start thinking about trust. </a:t>
            </a:r>
            <a:endParaRPr lang="en-US"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3797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7030A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15</a:t>
            </a:r>
          </a:p>
        </p:txBody>
      </p:sp>
      <p:sp>
        <p:nvSpPr>
          <p:cNvPr id="3" name="Notes Placeholder 2"/>
          <p:cNvSpPr>
            <a:spLocks noGrp="1"/>
          </p:cNvSpPr>
          <p:nvPr>
            <p:ph type="body" idx="1"/>
          </p:nvPr>
        </p:nvSpPr>
        <p:spPr>
          <a:xfrm>
            <a:off x="222704" y="3856037"/>
            <a:ext cx="3810000"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Establish that trust is based on a combination of factors that are equally important.</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that</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competence is</a:t>
            </a:r>
            <a:r>
              <a:rPr lang="en-US" sz="1200" b="0" i="1" u="none" strike="noStrike" kern="1200" baseline="0" dirty="0" smtClean="0">
                <a:solidFill>
                  <a:schemeClr val="tx1"/>
                </a:solidFill>
                <a:effectLst/>
                <a:latin typeface="+mn-lt"/>
                <a:ea typeface="+mn-ea"/>
                <a:cs typeface="+mn-cs"/>
              </a:rPr>
              <a:t> not the primary factor but one of the </a:t>
            </a:r>
            <a:r>
              <a:rPr lang="en-US" sz="1200" b="0" i="1" u="none" strike="noStrike" kern="1200" dirty="0" smtClean="0">
                <a:solidFill>
                  <a:schemeClr val="tx1"/>
                </a:solidFill>
                <a:effectLst/>
                <a:latin typeface="+mn-lt"/>
                <a:ea typeface="+mn-ea"/>
                <a:cs typeface="+mn-cs"/>
              </a:rPr>
              <a:t>factors in trust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Look</a:t>
            </a:r>
            <a:r>
              <a:rPr lang="en-US" sz="1200" b="0" i="0" u="none" strike="noStrike" kern="1200" baseline="0" dirty="0" smtClean="0">
                <a:solidFill>
                  <a:schemeClr val="tx1"/>
                </a:solidFill>
                <a:effectLst/>
                <a:latin typeface="+mn-lt"/>
                <a:ea typeface="+mn-ea"/>
                <a:cs typeface="+mn-cs"/>
              </a:rPr>
              <a:t> at the statement on the slide. Do you think this statement is fact or fiction?</a:t>
            </a: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If you said fiction,</a:t>
            </a:r>
            <a:r>
              <a:rPr lang="en-US" sz="1200" b="0" i="0" u="none" strike="noStrike" kern="1200" baseline="0" dirty="0" smtClean="0">
                <a:solidFill>
                  <a:schemeClr val="tx1"/>
                </a:solidFill>
                <a:effectLst/>
                <a:latin typeface="+mn-lt"/>
                <a:ea typeface="+mn-ea"/>
                <a:cs typeface="+mn-cs"/>
              </a:rPr>
              <a:t> you are correct. </a:t>
            </a: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If they answer the question below, skip it.]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How might someone be very competent at certain tasks, but not someone you would trust?  </a:t>
            </a: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Competence</a:t>
            </a:r>
            <a:r>
              <a:rPr lang="en-US" sz="1200" b="0" i="0" u="none" strike="noStrike" kern="1200" baseline="0" dirty="0" smtClean="0">
                <a:solidFill>
                  <a:schemeClr val="tx1"/>
                </a:solidFill>
                <a:effectLst/>
                <a:latin typeface="+mn-lt"/>
                <a:ea typeface="+mn-ea"/>
                <a:cs typeface="+mn-cs"/>
              </a:rPr>
              <a:t> is very important, but it must be combined with character and commitment. </a:t>
            </a:r>
            <a:endParaRPr lang="en-US" sz="1200" b="0"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930361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17</a:t>
            </a:r>
          </a:p>
        </p:txBody>
      </p:sp>
      <p:sp>
        <p:nvSpPr>
          <p:cNvPr id="3" name="Notes Placeholder 2"/>
          <p:cNvSpPr>
            <a:spLocks noGrp="1"/>
          </p:cNvSpPr>
          <p:nvPr>
            <p:ph type="body" idx="1"/>
          </p:nvPr>
        </p:nvSpPr>
        <p:spPr>
          <a:xfrm>
            <a:off x="200932" y="3551237"/>
            <a:ext cx="4036105"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Introduce trust as a foundation of relationships and the impact of trust lost between the CDR and 1SG.</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                                                               [</a:t>
            </a:r>
            <a:r>
              <a:rPr lang="en-US" sz="1200" b="1" i="1" u="none" strike="noStrike" kern="1200" baseline="0" dirty="0" smtClean="0">
                <a:solidFill>
                  <a:schemeClr val="tx1"/>
                </a:solidFill>
                <a:effectLst/>
                <a:latin typeface="+mn-lt"/>
                <a:ea typeface="+mn-ea"/>
                <a:cs typeface="+mn-cs"/>
              </a:rPr>
              <a:t>SLIDE BUILDS</a:t>
            </a:r>
            <a:r>
              <a:rPr lang="en-US" sz="1200" b="0" i="1"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Define</a:t>
            </a:r>
            <a:r>
              <a:rPr lang="en-US" sz="1200" b="0" i="1" u="none" strike="noStrike" kern="1200" baseline="0" dirty="0" smtClean="0">
                <a:solidFill>
                  <a:schemeClr val="tx1"/>
                </a:solidFill>
                <a:effectLst/>
                <a:latin typeface="+mn-lt"/>
                <a:ea typeface="+mn-ea"/>
                <a:cs typeface="+mn-cs"/>
              </a:rPr>
              <a:t> trust and its role in the foundation of relationships</a:t>
            </a:r>
            <a:r>
              <a:rPr lang="en-US" sz="1200" b="0" i="0" u="none" strike="noStrike" kern="1200" baseline="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Why do your Soldiers trust you?</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Why do your superiors trust you?</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Categorize each answer into one of the following categories</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Sets personal example for trust</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Takes direct action to build trust</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Sustains a climate of trust</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1" u="none" strike="noStrike" kern="1200" baseline="0" dirty="0" smtClean="0">
                <a:solidFill>
                  <a:schemeClr val="tx1"/>
                </a:solidFill>
                <a:effectLst/>
                <a:latin typeface="+mn-lt"/>
                <a:ea typeface="+mn-ea"/>
                <a:cs typeface="+mn-cs"/>
              </a:rPr>
              <a:t>These are categories from ARDP 6-22 under leader competency Builds Trust.]</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CLICK TO ADVANCE</a:t>
            </a:r>
            <a:r>
              <a:rPr lang="en-US" sz="1200" b="0" i="1"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Trust is defined as “the assured reliance on the character, ability, strength, or truth of someone or something.”</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are in a challenging position because you have competing elements above and below you.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is imperative that you, as a command team, be able to trust each other.</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 potential</a:t>
            </a:r>
            <a:r>
              <a:rPr lang="en-US" sz="1200" b="0" i="1" u="none" strike="noStrike" kern="1200" baseline="0" dirty="0" smtClean="0">
                <a:solidFill>
                  <a:schemeClr val="tx1"/>
                </a:solidFill>
                <a:effectLst/>
                <a:latin typeface="+mn-lt"/>
                <a:ea typeface="+mn-ea"/>
                <a:cs typeface="+mn-cs"/>
              </a:rPr>
              <a:t> impact on the unit if the CDR and 1SG don’t trust each other.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CLICK TO ADVANCE</a:t>
            </a:r>
            <a:r>
              <a:rPr lang="en-US" sz="1200" b="0" i="1"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a:t>
            </a:r>
            <a:r>
              <a:rPr lang="en-US" sz="1200" b="0" i="1"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might happen in a company if the CDR and 1SG don’t trust each</a:t>
            </a:r>
            <a:r>
              <a:rPr lang="en-US" sz="1200" b="0" i="0" u="none" strike="noStrike" kern="1200" baseline="0" dirty="0" smtClean="0">
                <a:solidFill>
                  <a:schemeClr val="tx1"/>
                </a:solidFill>
                <a:effectLst/>
                <a:latin typeface="+mn-lt"/>
                <a:ea typeface="+mn-ea"/>
                <a:cs typeface="+mn-cs"/>
              </a:rPr>
              <a:t> other?</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 [</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Answers should include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Splitting and general lack of cohesion</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Breakdown in communication</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Suspicion and doubt</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Inefficient work</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Favoritism and unethical behavior]</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CLICK TO ADVANCE</a:t>
            </a:r>
            <a:r>
              <a:rPr lang="en-US" sz="1200" b="0" i="1"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might you observe when a unit has a high level of internal distrust?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86323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19</a:t>
            </a:r>
          </a:p>
        </p:txBody>
      </p:sp>
      <p:sp>
        <p:nvSpPr>
          <p:cNvPr id="3" name="Notes Placeholder 2"/>
          <p:cNvSpPr>
            <a:spLocks noGrp="1"/>
          </p:cNvSpPr>
          <p:nvPr>
            <p:ph type="body" idx="1"/>
          </p:nvPr>
        </p:nvSpPr>
        <p:spPr>
          <a:xfrm>
            <a:off x="198438" y="3579160"/>
            <a:ext cx="4038599"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Introduce elements of trust from Army doctrine.</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Introduce</a:t>
            </a:r>
            <a:r>
              <a:rPr lang="en-US" sz="1200" b="0" i="1" u="none" strike="noStrike" kern="1200" baseline="0" dirty="0" smtClean="0">
                <a:solidFill>
                  <a:schemeClr val="tx1"/>
                </a:solidFill>
                <a:effectLst/>
                <a:latin typeface="+mn-lt"/>
                <a:ea typeface="+mn-ea"/>
                <a:cs typeface="+mn-cs"/>
              </a:rPr>
              <a:t> elements of trust from various Army resources.</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Character, competence, and commitment are three elements of trust.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have seen or will see these during a CAPE brief.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We want to continue the discussion in contexts specifically related to resilience and leadership.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demonstrate these 3 elements to others, you are more likely to be trusted.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Trust is earned.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cannot order your Soldiers to trust you.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can order them to obey you because of your rank and role.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Another way to think about this: are you willing and able to work for another’s best interest?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so, people are more likely to trust you.</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Connect any comments made about why people trust you, why you trust people, or other relevant feedback you have received so far. Examples include: Army Values could reflect character, getting the job done efficiently could reflect competence.]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This information on trust is derived from several Army</a:t>
            </a:r>
            <a:r>
              <a:rPr lang="en-US" sz="1200" b="0" i="0" u="none" strike="noStrike" kern="1200" baseline="0" dirty="0" smtClean="0">
                <a:solidFill>
                  <a:schemeClr val="tx1"/>
                </a:solidFill>
                <a:effectLst/>
                <a:latin typeface="+mn-lt"/>
                <a:ea typeface="+mn-ea"/>
                <a:cs typeface="+mn-cs"/>
              </a:rPr>
              <a:t> resources which are identified in the handout you will receive at the end of class.</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start with character. </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09114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21</a:t>
            </a:r>
          </a:p>
        </p:txBody>
      </p:sp>
      <p:sp>
        <p:nvSpPr>
          <p:cNvPr id="3" name="Notes Placeholder 2"/>
          <p:cNvSpPr>
            <a:spLocks noGrp="1"/>
          </p:cNvSpPr>
          <p:nvPr>
            <p:ph type="body" idx="1"/>
          </p:nvPr>
        </p:nvSpPr>
        <p:spPr>
          <a:xfrm>
            <a:off x="35342" y="3421628"/>
            <a:ext cx="4425514"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Define character and its role as a part of leadership and trust.</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Define</a:t>
            </a:r>
            <a:r>
              <a:rPr lang="en-US" sz="1200" b="0" i="1" u="none" strike="noStrike" kern="1200" baseline="0" dirty="0" smtClean="0">
                <a:solidFill>
                  <a:schemeClr val="tx1"/>
                </a:solidFill>
                <a:effectLst/>
                <a:latin typeface="+mn-lt"/>
                <a:ea typeface="+mn-ea"/>
                <a:cs typeface="+mn-cs"/>
              </a:rPr>
              <a:t> character and its part in leadership.</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Character is comprised of a person’s moral and ethical qualities.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Character is what helps determine what is right and gives a leader motivation to do that regardless of the circumstances or consequences.</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 informed ethical conscience consistent with the Army Values strengthens leaders to make the right choices when faced with tough issues.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Character is critical.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have internalized the Army values, they will often guide your behaviors without you even being aware of it.</a:t>
            </a: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the</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relationship</a:t>
            </a:r>
            <a:r>
              <a:rPr lang="en-US" sz="1200" b="0" i="1" u="none" strike="noStrike" kern="1200" baseline="0" dirty="0" smtClean="0">
                <a:solidFill>
                  <a:schemeClr val="tx1"/>
                </a:solidFill>
                <a:effectLst/>
                <a:latin typeface="+mn-lt"/>
                <a:ea typeface="+mn-ea"/>
                <a:cs typeface="+mn-cs"/>
              </a:rPr>
              <a:t> between c</a:t>
            </a:r>
            <a:r>
              <a:rPr lang="en-US" sz="1200" b="0" i="1" u="none" strike="noStrike" kern="1200" dirty="0" smtClean="0">
                <a:solidFill>
                  <a:schemeClr val="tx1"/>
                </a:solidFill>
                <a:effectLst/>
                <a:latin typeface="+mn-lt"/>
                <a:ea typeface="+mn-ea"/>
                <a:cs typeface="+mn-cs"/>
              </a:rPr>
              <a:t>haracter in trust within</a:t>
            </a:r>
            <a:r>
              <a:rPr lang="en-US" sz="1200" b="0" i="1" u="none" strike="noStrike" kern="1200" baseline="0" dirty="0" smtClean="0">
                <a:solidFill>
                  <a:schemeClr val="tx1"/>
                </a:solidFill>
                <a:effectLst/>
                <a:latin typeface="+mn-lt"/>
                <a:ea typeface="+mn-ea"/>
                <a:cs typeface="+mn-cs"/>
              </a:rPr>
              <a:t> the command team. </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know that your command team counterpart will act unwaveringly in accordance with the Army Values, you have a better idea of what to expect.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and your counterpart have differing opinions, this is a great time to have a conversation about priorities, values, and beliefs to maintain transparency and build trust.</a:t>
            </a:r>
          </a:p>
          <a:p>
            <a:pPr marL="171450" indent="-171450" rtl="0" eaLnBrk="1" fontAlgn="ctr" latinLnBrk="0" hangingPunct="1">
              <a:buFont typeface="Arial" panose="020B0604020202020204" pitchFamily="34" charset="0"/>
              <a:buChar char="•"/>
            </a:pPr>
            <a:endParaRPr lang="en-US" sz="1200" b="0" i="0" u="none" strike="noStrike" kern="1200" baseline="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3.</a:t>
            </a:r>
            <a:r>
              <a:rPr lang="en-US" sz="1200" b="0" i="1" u="none" strike="noStrike" kern="1200" baseline="0" dirty="0" smtClean="0">
                <a:solidFill>
                  <a:schemeClr val="tx1"/>
                </a:solidFill>
                <a:effectLst/>
                <a:latin typeface="+mn-lt"/>
                <a:ea typeface="+mn-ea"/>
                <a:cs typeface="+mn-cs"/>
              </a:rPr>
              <a:t> Discuss ways to develop character in subordinate leaders and Soldiers using the Army Values. </a:t>
            </a:r>
            <a:r>
              <a:rPr lang="en-US" sz="1200" b="1" i="1"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 essential leadership challenge is to encourage your subordinate leaders and your Soldiers to live these values.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[ASK] </a:t>
            </a:r>
            <a:r>
              <a:rPr lang="en-US" sz="1200" b="0" i="0" u="none" strike="noStrike" kern="1200" baseline="0" dirty="0" smtClean="0">
                <a:solidFill>
                  <a:schemeClr val="tx1"/>
                </a:solidFill>
                <a:effectLst/>
                <a:latin typeface="+mn-lt"/>
                <a:ea typeface="+mn-ea"/>
                <a:cs typeface="+mn-cs"/>
              </a:rPr>
              <a:t>What are strategies that you know have helped Soldiers internalize the Army Values? </a:t>
            </a:r>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1" u="none" strike="noStrike" kern="1200" baseline="0" dirty="0" smtClean="0">
                <a:solidFill>
                  <a:schemeClr val="tx1"/>
                </a:solidFill>
                <a:effectLst/>
                <a:latin typeface="+mn-lt"/>
                <a:ea typeface="+mn-ea"/>
                <a:cs typeface="+mn-cs"/>
              </a:rPr>
              <a:t>[NOTE: Allow for some discussion and encourage participants to make note of useful strategies mentioned.]</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Becoming a person and leader of character is a process involving day-to-day experience, education, self-development, developmental counseling, coaching, and mentoring. </a:t>
            </a:r>
          </a:p>
          <a:p>
            <a:pPr marL="171450" indent="-171450" rtl="0" eaLnBrk="0" fontAlgn="base" latinLnBrk="0" hangingPunct="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While individuals are responsible for their own character development, leaders are responsible for encouraging, supporting, and assessing the efforts of their people. </a:t>
            </a:r>
          </a:p>
          <a:p>
            <a:pPr marL="171450" indent="-171450" rtl="0" eaLnBrk="0" fontAlgn="base" latinLnBrk="0" hangingPunct="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Leaders of character develop through continual study, reflection, experience, and feedback. </a:t>
            </a: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99451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803"/>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strike="sngStrike" kern="0" dirty="0">
              <a:solidFill>
                <a:srgbClr val="7030A0"/>
              </a:solidFill>
              <a:latin typeface="Arial" panose="020B0604020202020204" pitchFamily="34" charset="0"/>
              <a:cs typeface="Arial" panose="020B0604020202020204" pitchFamily="34"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23</a:t>
            </a:r>
          </a:p>
        </p:txBody>
      </p:sp>
      <p:sp>
        <p:nvSpPr>
          <p:cNvPr id="3" name="Notes Placeholder 2"/>
          <p:cNvSpPr>
            <a:spLocks noGrp="1"/>
          </p:cNvSpPr>
          <p:nvPr>
            <p:ph type="body" idx="1"/>
          </p:nvPr>
        </p:nvSpPr>
        <p:spPr>
          <a:xfrm>
            <a:off x="198438" y="3432671"/>
            <a:ext cx="4084637"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Highlight the element of competence as it relates to trust.</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Define competence</a:t>
            </a:r>
            <a:r>
              <a:rPr lang="en-US" sz="1200" b="0" i="1" u="none" strike="noStrike" kern="1200" baseline="0" dirty="0" smtClean="0">
                <a:solidFill>
                  <a:schemeClr val="tx1"/>
                </a:solidFill>
                <a:effectLst/>
                <a:latin typeface="+mn-lt"/>
                <a:ea typeface="+mn-ea"/>
                <a:cs typeface="+mn-cs"/>
              </a:rPr>
              <a:t>.</a:t>
            </a:r>
            <a:endParaRPr lang="en-US" sz="1200" b="0" i="1"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Being able to do your job in the Army is important— technical and tactical proficiency are foundational to being a good Soldier, NCO, or Officer.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ability to perform your job (commensurate with skill level) and properly respond to threats to your safety and the safety of others is expected of every Soldier in every situation.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some jobs, survival is inherently at risk.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We place more trust in people who are competent rather than those who are incompetent.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As leaders, you are expected to be prepared for both foreseen and unforeseen challenges.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may not have a specific competency when an unexpected challenge arises, but you know the Army and you should know your Soldiers well enough to deal with that challenge.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demonstrated problem-solving abilities can help you effectively navigate many of these situations. </a:t>
            </a:r>
          </a:p>
          <a:p>
            <a:pPr marL="171450" indent="-171450" rtl="0" eaLnBrk="1" fontAlgn="base" latinLnBrk="0" hangingPunct="1">
              <a:buFont typeface="Arial" panose="020B0604020202020204" pitchFamily="34" charset="0"/>
              <a:buChar char="•"/>
            </a:pPr>
            <a:endParaRPr lang="en-US" sz="1200" b="0" i="0" u="none" strike="noStrike" kern="1200" baseline="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1" u="none" strike="noStrike" kern="1200" dirty="0" smtClean="0">
                <a:solidFill>
                  <a:schemeClr val="tx1"/>
                </a:solidFill>
                <a:effectLst/>
                <a:latin typeface="+mn-lt"/>
                <a:ea typeface="+mn-ea"/>
                <a:cs typeface="+mn-cs"/>
              </a:rPr>
              <a:t>.</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that pursuing</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greater levels of competence is expected throughout leaders’ Army careers. </a:t>
            </a: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Another expectation within the Army is that you continue to deepen and broaden your knowledge of the Army, your unit’s mission and equipment, and other subjects/factors.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These can lead to increased competence just like you’ve done with your knowledge and skills since your first day in Initial Military Training.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As you continue to increase your leadership competence, you will be able to </a:t>
            </a:r>
            <a:r>
              <a:rPr lang="en-US" sz="1200" b="0" i="0" u="none" strike="noStrike" kern="1200" dirty="0" smtClean="0">
                <a:solidFill>
                  <a:schemeClr val="tx1"/>
                </a:solidFill>
                <a:effectLst/>
                <a:latin typeface="+mn-lt"/>
                <a:ea typeface="+mn-ea"/>
                <a:cs typeface="+mn-cs"/>
              </a:rPr>
              <a:t>mentor subordinate leaders more effectively</a:t>
            </a:r>
            <a:r>
              <a:rPr lang="en-US" sz="1200" b="0" i="0" u="none" strike="noStrike" kern="1200" baseline="0" dirty="0" smtClean="0">
                <a:solidFill>
                  <a:schemeClr val="tx1"/>
                </a:solidFill>
                <a:effectLst/>
                <a:latin typeface="+mn-lt"/>
                <a:ea typeface="+mn-ea"/>
                <a:cs typeface="+mn-cs"/>
              </a:rPr>
              <a:t> and influence their growth so they will be able to better impact their Soldiers in effective ways.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Leaders must lead from the front.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Set the example.</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Leaders who stay a safe distance from risk destroy their subordinates’ trust and confidence in them.</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Trust may take time to build.</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19647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803"/>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latin typeface="Arial" panose="020B0604020202020204" pitchFamily="34" charset="0"/>
              <a:cs typeface="Arial" panose="020B0604020202020204" pitchFamily="34" charset="0"/>
            </a:endParaRPr>
          </a:p>
          <a:p>
            <a:endParaRPr lang="en-US" sz="1100" b="1" kern="0" dirty="0">
              <a:latin typeface="Arial" panose="020B0604020202020204" pitchFamily="34" charset="0"/>
              <a:cs typeface="Arial" panose="020B0604020202020204" pitchFamily="34" charset="0"/>
            </a:endParaRPr>
          </a:p>
          <a:p>
            <a:pPr defTabSz="916093">
              <a:defRPr/>
            </a:pPr>
            <a:endParaRPr lang="en-US" sz="1100" kern="0" dirty="0">
              <a:latin typeface="Arial" panose="020B0604020202020204" pitchFamily="34" charset="0"/>
              <a:cs typeface="Arial" panose="020B0604020202020204" pitchFamily="34"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25</a:t>
            </a:r>
          </a:p>
        </p:txBody>
      </p:sp>
      <p:sp>
        <p:nvSpPr>
          <p:cNvPr id="3" name="Notes Placeholder 2"/>
          <p:cNvSpPr>
            <a:spLocks noGrp="1"/>
          </p:cNvSpPr>
          <p:nvPr>
            <p:ph type="body" idx="1"/>
          </p:nvPr>
        </p:nvSpPr>
        <p:spPr>
          <a:xfrm>
            <a:off x="39845" y="3551237"/>
            <a:ext cx="4191000"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Highlight the element of commitment as it relates to trust.</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Define</a:t>
            </a:r>
            <a:r>
              <a:rPr lang="en-US" sz="1200" b="0" i="1" u="none" strike="noStrike" kern="1200" baseline="0" dirty="0" smtClean="0">
                <a:solidFill>
                  <a:schemeClr val="tx1"/>
                </a:solidFill>
                <a:effectLst/>
                <a:latin typeface="+mn-lt"/>
                <a:ea typeface="+mn-ea"/>
                <a:cs typeface="+mn-cs"/>
              </a:rPr>
              <a:t> commitment. </a:t>
            </a:r>
            <a:r>
              <a:rPr lang="en-US" sz="1200" b="1" i="1" u="none" strike="noStrike" kern="1200" baseline="0" dirty="0" smtClean="0">
                <a:solidFill>
                  <a:schemeClr val="tx1"/>
                </a:solidFill>
                <a:effectLst/>
                <a:latin typeface="+mn-lt"/>
                <a:ea typeface="+mn-ea"/>
                <a:cs typeface="+mn-cs"/>
              </a:rPr>
              <a:t>[?]</a:t>
            </a:r>
            <a:endParaRPr lang="en-US" sz="1200" b="0" i="1"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Gen </a:t>
            </a:r>
            <a:r>
              <a:rPr lang="en-US" sz="1200" b="0" i="0" u="none" strike="noStrike" kern="1200" dirty="0" err="1" smtClean="0">
                <a:solidFill>
                  <a:schemeClr val="tx1"/>
                </a:solidFill>
                <a:effectLst/>
                <a:latin typeface="+mn-lt"/>
                <a:ea typeface="+mn-ea"/>
                <a:cs typeface="+mn-cs"/>
              </a:rPr>
              <a:t>Odierno</a:t>
            </a:r>
            <a:r>
              <a:rPr lang="en-US" sz="1200" b="0" i="0" u="none" strike="noStrike" kern="1200" dirty="0" smtClean="0">
                <a:solidFill>
                  <a:schemeClr val="tx1"/>
                </a:solidFill>
                <a:effectLst/>
                <a:latin typeface="+mn-lt"/>
                <a:ea typeface="+mn-ea"/>
                <a:cs typeface="+mn-cs"/>
              </a:rPr>
              <a:t> the 38</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Chief of Staff of the Army said, “We will foster a continued commitment to the Army Profession, a noble and selfless calling founded on the bedrock of trust.”</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Commitment is an Army professional’s resolve to contribute honorable service to the Nation and accomplish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mission despite adversity, obstacles, and challenges.</a:t>
            </a:r>
          </a:p>
          <a:p>
            <a:pPr marL="171450" indent="-171450" rtl="0" eaLnBrk="1" fontAlgn="base"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is the difference between compliance</a:t>
            </a:r>
            <a:r>
              <a:rPr lang="en-US" sz="1200" b="0" i="0" u="none" strike="noStrike" kern="1200" baseline="0" dirty="0" smtClean="0">
                <a:solidFill>
                  <a:schemeClr val="tx1"/>
                </a:solidFill>
                <a:effectLst/>
                <a:latin typeface="+mn-lt"/>
                <a:ea typeface="+mn-ea"/>
                <a:cs typeface="+mn-cs"/>
              </a:rPr>
              <a:t> and commitment?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Allow for answers.]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Demonstrating commitment requires the resilience to cope with, recover from, and learn from setbacks.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Commitment generally produces longer-lasting and broader effects.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Whereas compliance only affects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 follower’s behavior, commitment reaches deeper—changing attitudes, beliefs, and behavior.</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Just</a:t>
            </a:r>
            <a:r>
              <a:rPr lang="en-US" sz="1200" b="0" i="0" u="none" strike="noStrike" kern="1200" baseline="0" dirty="0" smtClean="0">
                <a:solidFill>
                  <a:schemeClr val="tx1"/>
                </a:solidFill>
                <a:effectLst/>
                <a:latin typeface="+mn-lt"/>
                <a:ea typeface="+mn-ea"/>
                <a:cs typeface="+mn-cs"/>
              </a:rPr>
              <a:t> like Soldiers may have a “check the block” attitude about some tasks, you may also find yourselves falling into that trap. too.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can you do when you find yourself modeling compliance rather than commitment to your Soldiers, subordinate leaders, and job?</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responses.]</a:t>
            </a:r>
            <a:endParaRPr lang="en-US"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Describe how commitment is grown and modeled</a:t>
            </a:r>
            <a:r>
              <a:rPr lang="en-US" sz="1200" b="0"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Commitment grows from an individual’s desire to gain a sense of control and develop self-worth by contributing to the organization.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When a leader builds responsibility among followers, they will likely demonstrate more initiative, personal involvement, and creativity.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Depending on the influence objective, leaders can strengthen commitment by reinforcing followers’ identification with the nation (loyalty), the Army (professionalism), the unit or organization (selfless service), the leadership in a unit (respect), and to the job (duty).</a:t>
            </a: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When people see you are going to be consistent and have committed to the person or organization, their trust for you deepens.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They see your behaviors day in and day out and they are confident that you will maintain these behaviors. </a:t>
            </a:r>
            <a:endParaRPr lang="en-US"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14479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27</a:t>
            </a:r>
          </a:p>
        </p:txBody>
      </p:sp>
      <p:sp>
        <p:nvSpPr>
          <p:cNvPr id="3" name="Notes Placeholder 2"/>
          <p:cNvSpPr>
            <a:spLocks noGrp="1"/>
          </p:cNvSpPr>
          <p:nvPr>
            <p:ph type="body" idx="1"/>
          </p:nvPr>
        </p:nvSpPr>
        <p:spPr>
          <a:xfrm>
            <a:off x="198438" y="3447565"/>
            <a:ext cx="3956486"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Explain that the perceptions others have of how you balance the elements of trust will inform the degree to which they trust you.</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that others’ perceptions of how</a:t>
            </a:r>
            <a:r>
              <a:rPr lang="en-US" sz="1200" b="0" i="1" u="none" strike="noStrike" kern="1200" baseline="0" dirty="0" smtClean="0">
                <a:solidFill>
                  <a:schemeClr val="tx1"/>
                </a:solidFill>
                <a:effectLst/>
                <a:latin typeface="+mn-lt"/>
                <a:ea typeface="+mn-ea"/>
                <a:cs typeface="+mn-cs"/>
              </a:rPr>
              <a:t> you demonstrate character, competence, and commitment impact how much they trust you.</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How people perceive you regarding character, competence, and commitment will lead to their estimation of your trustworthiness.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perception is not built on your work performance alone but also on how you interact with the community, your Family and friends, and your presence on social media.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Because trust is relational, communication and accountability are critical.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When there are breakdowns in communication, trust is often a casualty.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Accountability is important for all 3 elements of trust.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Soldiers need to know that you are working to build and maintain trust.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As we already discussed, you cannot order others to trust you. </a:t>
            </a: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can order them to obey you because of your rank and role.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Trust is earned.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It’s not always that easy, though, as complications do arise in relationships.</a:t>
            </a:r>
            <a:r>
              <a:rPr lang="en-US" sz="1200" b="1"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fact, some people are less likely to trust because of their own experiences.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such cases, it may take longer to build trust, and you may have to figure out the elements of trust that are most important to them.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4602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29</a:t>
            </a:r>
          </a:p>
        </p:txBody>
      </p:sp>
      <p:sp>
        <p:nvSpPr>
          <p:cNvPr id="4" name="Notes Placeholder 3"/>
          <p:cNvSpPr>
            <a:spLocks noGrp="1"/>
          </p:cNvSpPr>
          <p:nvPr>
            <p:ph type="body" idx="1"/>
          </p:nvPr>
        </p:nvSpPr>
        <p:spPr>
          <a:xfrm>
            <a:off x="110010" y="3482716"/>
            <a:ext cx="4120835"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Discuss ways to foster a culture of trust, define and explain “baselines”, and discuss the risk involved in trust.</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Identify</a:t>
            </a:r>
            <a:r>
              <a:rPr lang="en-US" sz="1200" b="0" i="1" u="none" strike="noStrike" kern="1200" baseline="0" dirty="0" smtClean="0">
                <a:solidFill>
                  <a:schemeClr val="tx1"/>
                </a:solidFill>
                <a:effectLst/>
                <a:latin typeface="+mn-lt"/>
                <a:ea typeface="+mn-ea"/>
                <a:cs typeface="+mn-cs"/>
              </a:rPr>
              <a:t> actions that can foster a culture of trust.</a:t>
            </a:r>
            <a:endParaRPr lang="en-US" sz="1200" b="0" i="1"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NOTE</a:t>
            </a:r>
            <a:r>
              <a:rPr lang="en-US" sz="1200" b="0" i="1" u="none" strike="noStrike" kern="1200" dirty="0" smtClean="0">
                <a:solidFill>
                  <a:schemeClr val="tx1"/>
                </a:solidFill>
                <a:effectLst/>
                <a:latin typeface="+mn-lt"/>
                <a:ea typeface="+mn-ea"/>
                <a:cs typeface="+mn-cs"/>
              </a:rPr>
              <a:t>: You may use the video in place of teaching the</a:t>
            </a:r>
            <a:r>
              <a:rPr lang="en-US" sz="1200" b="0" i="1" u="none" strike="noStrike" kern="1200" baseline="0" dirty="0" smtClean="0">
                <a:solidFill>
                  <a:schemeClr val="tx1"/>
                </a:solidFill>
                <a:effectLst/>
                <a:latin typeface="+mn-lt"/>
                <a:ea typeface="+mn-ea"/>
                <a:cs typeface="+mn-cs"/>
              </a:rPr>
              <a:t> Key Points. Discuss the questions in Key Points 3 and 4.]</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On the screen,</a:t>
            </a:r>
            <a:r>
              <a:rPr lang="en-US" sz="1200" b="0" i="0" u="none" strike="noStrike" kern="1200" baseline="0" dirty="0" smtClean="0">
                <a:solidFill>
                  <a:schemeClr val="tx1"/>
                </a:solidFill>
                <a:effectLst/>
                <a:latin typeface="+mn-lt"/>
                <a:ea typeface="+mn-ea"/>
                <a:cs typeface="+mn-cs"/>
              </a:rPr>
              <a:t> there </a:t>
            </a:r>
            <a:r>
              <a:rPr lang="en-US" sz="1200" b="0" i="0" u="none" strike="noStrike" kern="1200" dirty="0" smtClean="0">
                <a:solidFill>
                  <a:schemeClr val="tx1"/>
                </a:solidFill>
                <a:effectLst/>
                <a:latin typeface="+mn-lt"/>
                <a:ea typeface="+mn-ea"/>
                <a:cs typeface="+mn-cs"/>
              </a:rPr>
              <a:t>is a list of things</a:t>
            </a:r>
            <a:r>
              <a:rPr lang="en-US" sz="1200" b="0" i="0" u="none" strike="noStrike" kern="1200" baseline="0" dirty="0" smtClean="0">
                <a:solidFill>
                  <a:schemeClr val="tx1"/>
                </a:solidFill>
                <a:effectLst/>
                <a:latin typeface="+mn-lt"/>
                <a:ea typeface="+mn-ea"/>
                <a:cs typeface="+mn-cs"/>
              </a:rPr>
              <a:t> you can and should do to make trust part of the battle rhythm of your unit.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As you look at this list, you can see that character, competence, and commitment are implied</a:t>
            </a:r>
            <a:r>
              <a:rPr lang="en-US" sz="1200" b="0" i="0" u="none" strike="noStrike" kern="1200" baseline="0" dirty="0" smtClean="0">
                <a:solidFill>
                  <a:schemeClr val="tx1"/>
                </a:solidFill>
                <a:effectLst/>
                <a:latin typeface="+mn-lt"/>
                <a:ea typeface="+mn-ea"/>
                <a:cs typeface="+mn-cs"/>
              </a:rPr>
              <a:t> throughout the list</a:t>
            </a:r>
            <a:r>
              <a:rPr lang="en-US" sz="1200" b="0" i="0" u="none" strike="noStrike" kern="1200" dirty="0" smtClean="0">
                <a:solidFill>
                  <a:schemeClr val="tx1"/>
                </a:solidFill>
                <a:effectLst/>
                <a:latin typeface="+mn-lt"/>
                <a:ea typeface="+mn-ea"/>
                <a:cs typeface="+mn-cs"/>
              </a:rPr>
              <a:t>. </a:t>
            </a:r>
          </a:p>
          <a:p>
            <a:pPr marL="171450" indent="-171450" rtl="0" eaLnBrk="1" fontAlgn="base"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how to foster trust with</a:t>
            </a:r>
            <a:r>
              <a:rPr lang="en-US" sz="1200" b="0" i="1" u="none" strike="noStrike" kern="1200" baseline="0" dirty="0" smtClean="0">
                <a:solidFill>
                  <a:schemeClr val="tx1"/>
                </a:solidFill>
                <a:effectLst/>
                <a:latin typeface="+mn-lt"/>
                <a:ea typeface="+mn-ea"/>
                <a:cs typeface="+mn-cs"/>
              </a:rPr>
              <a:t> Families</a:t>
            </a:r>
            <a:r>
              <a:rPr lang="en-US" sz="1200" b="0" i="1" u="none" strike="noStrike" kern="1200" dirty="0" smtClean="0">
                <a:solidFill>
                  <a:schemeClr val="tx1"/>
                </a:solidFill>
                <a:effectLst/>
                <a:latin typeface="+mn-lt"/>
                <a:ea typeface="+mn-ea"/>
                <a:cs typeface="+mn-cs"/>
              </a:rPr>
              <a:t>.</a:t>
            </a: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Having the trust of your Soldiers is crucial.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Having the trust of their Families is also key to successful company leadership (FM 6-22, Table 7-31). </a:t>
            </a:r>
            <a:endParaRPr lang="en-US" dirty="0" smtClean="0"/>
          </a:p>
          <a:p>
            <a:pPr marL="628650" lvl="1" indent="-171450" eaLnBrk="0" fontAlgn="base" hangingPunct="0">
              <a:spcAft>
                <a:spcPts val="600"/>
              </a:spcAft>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Considering your decisions in order to balance mission accomplishment with the welfare of Soldiers and their Families. </a:t>
            </a:r>
          </a:p>
          <a:p>
            <a:pPr marL="628650" lvl="1" indent="-171450" fontAlgn="base">
              <a:spcAft>
                <a:spcPts val="600"/>
              </a:spcAft>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Ensuring subordinates’ and their Families’ health, welfare, and development are provided for.</a:t>
            </a:r>
          </a:p>
          <a:p>
            <a:pPr marL="628650" lvl="1" indent="-171450" fontAlgn="base">
              <a:spcAft>
                <a:spcPts val="600"/>
              </a:spcAft>
              <a:buFont typeface="Arial" panose="020B0604020202020204" pitchFamily="34" charset="0"/>
              <a:buChar char="•"/>
              <a:defRPr/>
            </a:pPr>
            <a:r>
              <a:rPr lang="en-US" sz="1200" dirty="0" smtClean="0">
                <a:latin typeface="Arial" panose="020B0604020202020204" pitchFamily="34" charset="0"/>
                <a:cs typeface="Arial" panose="020B0604020202020204" pitchFamily="34" charset="0"/>
              </a:rPr>
              <a:t>Speaking with the team (unit) and their Families to determine how you can better serve them.</a:t>
            </a:r>
          </a:p>
          <a:p>
            <a:endParaRPr lang="en-US" dirty="0" smtClean="0"/>
          </a:p>
          <a:p>
            <a:pPr rtl="0" eaLnBrk="1" fontAlgn="ctr" latinLnBrk="0" hangingPunct="1"/>
            <a:r>
              <a:rPr lang="en-US" sz="1200" b="0" i="0" u="none" strike="noStrike" kern="1200" dirty="0" smtClean="0">
                <a:solidFill>
                  <a:schemeClr val="tx1"/>
                </a:solidFill>
                <a:effectLst/>
                <a:latin typeface="+mn-lt"/>
                <a:ea typeface="+mn-ea"/>
                <a:cs typeface="+mn-cs"/>
              </a:rPr>
              <a:t>3.</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a:t>
            </a:r>
            <a:r>
              <a:rPr lang="en-US" sz="1200" b="0" i="1" u="none" strike="noStrike" kern="1200" baseline="0" dirty="0" smtClean="0">
                <a:solidFill>
                  <a:schemeClr val="tx1"/>
                </a:solidFill>
                <a:effectLst/>
                <a:latin typeface="+mn-lt"/>
                <a:ea typeface="+mn-ea"/>
                <a:cs typeface="+mn-cs"/>
              </a:rPr>
              <a:t> effects that a challenging Family can have on the unit and ways to manage the situation.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are the effects</a:t>
            </a:r>
            <a:r>
              <a:rPr lang="en-US" sz="1200" b="0" i="0" u="none" strike="noStrike" kern="1200" baseline="0" dirty="0" smtClean="0">
                <a:solidFill>
                  <a:schemeClr val="tx1"/>
                </a:solidFill>
                <a:effectLst/>
                <a:latin typeface="+mn-lt"/>
                <a:ea typeface="+mn-ea"/>
                <a:cs typeface="+mn-cs"/>
              </a:rPr>
              <a:t> on a company with a particularly challenging Family? How will you and your subordinate leaders deal with this?</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Answers should include </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Effects can be division between Soldiers and their Families</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Soldiers being distracted from work</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Reduced productivity and dependability on the Soldier which impacts daily operations, training, and readiness</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Managing is part of the art of leadership</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MRT training might be helpful for the Spouse as well as a leader Spouse (of the same gender) taking a coach or mentor role</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If the following point is not discussed, make sure it is discussed.]</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Foster positive</a:t>
            </a:r>
            <a:r>
              <a:rPr lang="en-US" sz="1200" b="0" i="0" u="none" strike="noStrike" kern="1200" baseline="0" dirty="0" smtClean="0">
                <a:solidFill>
                  <a:schemeClr val="tx1"/>
                </a:solidFill>
                <a:effectLst/>
                <a:latin typeface="+mn-lt"/>
                <a:ea typeface="+mn-ea"/>
                <a:cs typeface="+mn-cs"/>
              </a:rPr>
              <a:t> behaviors in Families.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highlight these behaviors, they may echo through the company. </a:t>
            </a:r>
            <a:endParaRPr lang="en-US" sz="1200" b="0" i="0" u="none" strike="noStrike" kern="1200" dirty="0" smtClean="0">
              <a:solidFill>
                <a:schemeClr val="tx1"/>
              </a:solidFill>
              <a:effectLst/>
              <a:latin typeface="+mn-lt"/>
              <a:ea typeface="+mn-ea"/>
              <a:cs typeface="+mn-cs"/>
            </a:endParaRPr>
          </a:p>
          <a:p>
            <a:pPr rtl="0" eaLnBrk="1" fontAlgn="t" latinLnBrk="0" hangingPunct="1"/>
            <a:endParaRPr lang="en-US" sz="1200" b="0" i="1"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4.</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baselines.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Notice also that there is a relational aspect of trust when considering communication, and in knowing and responding to variations in baselines.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talk more about baselines and their importance for any leader or Soldier.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 baseline can be defined as simply a reference point, a basis for future comparison.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familiarity with how someone you routinely interact with, their normal level of functioning and productivity, attitude, level of involvement, range of emotion, etc. informs their “baseline”.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Why is it important to determine your counterpart’s, subordinate leaders’, Soldiers’, and loved ones’ baselines?</a:t>
            </a:r>
          </a:p>
          <a:p>
            <a:pPr rtl="0" eaLnBrk="1" fontAlgn="auto"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Answers should include</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 you know what normal looks like</a:t>
            </a:r>
            <a:endParaRPr lang="en-US" sz="1200" b="0" i="0" u="none" strike="noStrike" kern="1200" dirty="0" smtClean="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 you can see if there are variations]</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Another way to phrase this is attunement.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Being attuned means you know what makes them tick, you know what a good day looks like, and you know what a bad day looks like.</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Deviations from baseline may indicate that a person is experiencing life challenges they may need help with.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Likewise, behavior inconsistent with a baseline might indicate personal growth and maturity.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either case, recognizing and responding to changes will build the trust connection.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Consider if you are attuned to your counterpart, your subordinate leaders, your Soldiers, and your loved ones.</a:t>
            </a:r>
          </a:p>
          <a:p>
            <a:pPr rtl="0" eaLnBrk="1" fontAlgn="ctr" latinLnBrk="0" hangingPunct="1"/>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1" u="none" strike="noStrike" kern="1200" dirty="0" smtClean="0">
                <a:solidFill>
                  <a:schemeClr val="tx1"/>
                </a:solidFill>
                <a:effectLst/>
                <a:latin typeface="+mn-lt"/>
                <a:ea typeface="+mn-ea"/>
                <a:cs typeface="+mn-cs"/>
              </a:rPr>
              <a:t>5. Discuss the risk inherent in trust.</a:t>
            </a: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Giving trust is a risk. </a:t>
            </a: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Often in order to be trusted as a leader, you have to show that you are willing to take a risk and trust your junior leaders…first. </a:t>
            </a: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By leaning on them and enlisting their help, you are demonstrating</a:t>
            </a:r>
            <a:r>
              <a:rPr lang="en-US" sz="1200" b="0" i="0" u="none" strike="noStrike" kern="1200" baseline="0" dirty="0" smtClean="0">
                <a:solidFill>
                  <a:schemeClr val="tx1"/>
                </a:solidFill>
                <a:effectLst/>
                <a:latin typeface="+mn-lt"/>
                <a:ea typeface="+mn-ea"/>
                <a:cs typeface="+mn-cs"/>
              </a:rPr>
              <a:t> trust in them.</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Of course, blind trust is not always wise so do your due diligence before deciding who to trust with what.</a:t>
            </a: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94825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 y="8944627"/>
            <a:ext cx="6950075" cy="259912"/>
          </a:xfrm>
          <a:prstGeom prst="rect">
            <a:avLst/>
          </a:prstGeom>
          <a:noFill/>
        </p:spPr>
        <p:txBody>
          <a:bodyPr wrap="square" lIns="91591" tIns="45795" rIns="91591" bIns="45795" rtlCol="0">
            <a:spAutoFit/>
          </a:bodyPr>
          <a:lstStyle/>
          <a:p>
            <a:pPr algn="ctr"/>
            <a:r>
              <a:rPr lang="en-US" sz="1100" i="1" dirty="0"/>
              <a:t>ii</a:t>
            </a:r>
          </a:p>
        </p:txBody>
      </p:sp>
      <p:sp>
        <p:nvSpPr>
          <p:cNvPr id="10" name="Rectangle 6"/>
          <p:cNvSpPr>
            <a:spLocks noChangeArrowheads="1"/>
          </p:cNvSpPr>
          <p:nvPr/>
        </p:nvSpPr>
        <p:spPr bwMode="auto">
          <a:xfrm>
            <a:off x="301904" y="344948"/>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endParaRPr lang="en-US"/>
          </a:p>
        </p:txBody>
      </p:sp>
      <p:sp>
        <p:nvSpPr>
          <p:cNvPr id="11" name="Rectangle 11"/>
          <p:cNvSpPr>
            <a:spLocks noChangeArrowheads="1"/>
          </p:cNvSpPr>
          <p:nvPr/>
        </p:nvSpPr>
        <p:spPr bwMode="auto">
          <a:xfrm>
            <a:off x="301904" y="571755"/>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4" name="Rectangle 15"/>
          <p:cNvSpPr>
            <a:spLocks noChangeArrowheads="1"/>
          </p:cNvSpPr>
          <p:nvPr/>
        </p:nvSpPr>
        <p:spPr bwMode="auto">
          <a:xfrm>
            <a:off x="452857" y="722958"/>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6" name="Rectangle 11"/>
          <p:cNvSpPr>
            <a:spLocks noChangeArrowheads="1"/>
          </p:cNvSpPr>
          <p:nvPr/>
        </p:nvSpPr>
        <p:spPr bwMode="auto">
          <a:xfrm>
            <a:off x="603807" y="874164"/>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21" name="Rectangle 20"/>
          <p:cNvSpPr/>
          <p:nvPr/>
        </p:nvSpPr>
        <p:spPr>
          <a:xfrm>
            <a:off x="472319" y="464087"/>
            <a:ext cx="5969552" cy="263168"/>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6242" tIns="48120" rIns="96242" bIns="48120" rtlCol="0" anchor="ctr"/>
          <a:lstStyle/>
          <a:p>
            <a:pPr algn="ctr"/>
            <a:r>
              <a:rPr lang="en-US" sz="1200" b="1" dirty="0">
                <a:solidFill>
                  <a:schemeClr val="tx1"/>
                </a:solidFill>
                <a:latin typeface="Arial" panose="020B0604020202020204" pitchFamily="34" charset="0"/>
                <a:cs typeface="Arial" panose="020B0604020202020204" pitchFamily="34" charset="0"/>
              </a:rPr>
              <a:t>Trainer’s Guide Format</a:t>
            </a:r>
          </a:p>
        </p:txBody>
      </p:sp>
      <p:sp>
        <p:nvSpPr>
          <p:cNvPr id="17" name="TextBox 1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2" name="Notes Placeholder 1"/>
          <p:cNvSpPr>
            <a:spLocks noGrp="1"/>
          </p:cNvSpPr>
          <p:nvPr>
            <p:ph type="body" idx="1"/>
          </p:nvPr>
        </p:nvSpPr>
        <p:spPr>
          <a:xfrm>
            <a:off x="584530" y="1456701"/>
            <a:ext cx="5559425" cy="3636963"/>
          </a:xfrm>
          <a:prstGeom prst="rect">
            <a:avLst/>
          </a:prstGeom>
        </p:spPr>
        <p:txBody>
          <a:bodyPr/>
          <a:lstStyle/>
          <a:p>
            <a:pPr>
              <a:spcBef>
                <a:spcPts val="0"/>
              </a:spcBef>
            </a:pPr>
            <a:r>
              <a:rPr lang="en-US" b="1" u="sng" dirty="0" smtClean="0"/>
              <a:t>Trainer’s Guide Format</a:t>
            </a:r>
          </a:p>
          <a:p>
            <a:pPr>
              <a:spcBef>
                <a:spcPts val="0"/>
              </a:spcBef>
            </a:pPr>
            <a:endParaRPr lang="en-US" dirty="0" smtClean="0"/>
          </a:p>
          <a:p>
            <a:pPr>
              <a:spcBef>
                <a:spcPts val="0"/>
              </a:spcBef>
            </a:pPr>
            <a:r>
              <a:rPr lang="en-US" dirty="0" smtClean="0"/>
              <a:t>The Trainer’s Guide has been designed to be user-friendly while containing as much information as possible to help you present the Ready and Resilient: Company Commander/First Sergeant Pre-Command Course.</a:t>
            </a:r>
          </a:p>
          <a:p>
            <a:pPr>
              <a:spcBef>
                <a:spcPts val="0"/>
              </a:spcBef>
            </a:pPr>
            <a:r>
              <a:rPr lang="en-US" dirty="0" smtClean="0"/>
              <a:t> </a:t>
            </a:r>
          </a:p>
          <a:p>
            <a:pPr>
              <a:spcBef>
                <a:spcPts val="0"/>
              </a:spcBef>
            </a:pPr>
            <a:r>
              <a:rPr lang="en-US" dirty="0" smtClean="0"/>
              <a:t>A</a:t>
            </a:r>
            <a:r>
              <a:rPr lang="en-US" baseline="0" dirty="0" smtClean="0"/>
              <a:t> content guide can be found in the Notes section on the PowerPoint, this will be visible to the presenter in the Presenter View. Numbered Italics</a:t>
            </a:r>
          </a:p>
          <a:p>
            <a:pPr>
              <a:spcBef>
                <a:spcPts val="0"/>
              </a:spcBef>
            </a:pPr>
            <a:r>
              <a:rPr lang="en-US" dirty="0" smtClean="0"/>
              <a:t>briefly describe the key points that must be covered to meet the intent of the slide. These are followed by more details or instructions. </a:t>
            </a:r>
          </a:p>
          <a:p>
            <a:pPr>
              <a:spcBef>
                <a:spcPts val="0"/>
              </a:spcBef>
            </a:pPr>
            <a:r>
              <a:rPr lang="en-US" dirty="0" smtClean="0"/>
              <a:t> </a:t>
            </a:r>
          </a:p>
          <a:p>
            <a:pPr>
              <a:spcBef>
                <a:spcPts val="0"/>
              </a:spcBef>
            </a:pPr>
            <a:r>
              <a:rPr lang="en-US" dirty="0" smtClean="0"/>
              <a:t>The key points tell you </a:t>
            </a:r>
            <a:r>
              <a:rPr lang="en-US" i="1" u="sng" dirty="0" smtClean="0"/>
              <a:t>what you need to do</a:t>
            </a:r>
            <a:r>
              <a:rPr lang="en-US" dirty="0" smtClean="0"/>
              <a:t>, while the extra notes explain </a:t>
            </a:r>
            <a:r>
              <a:rPr lang="en-US" i="1" u="sng" dirty="0" smtClean="0"/>
              <a:t>how to do it</a:t>
            </a:r>
            <a:r>
              <a:rPr lang="en-US" dirty="0" smtClean="0"/>
              <a:t>. </a:t>
            </a:r>
          </a:p>
          <a:p>
            <a:pPr>
              <a:spcBef>
                <a:spcPts val="0"/>
              </a:spcBef>
            </a:pPr>
            <a:endParaRPr lang="en-US" dirty="0" smtClean="0"/>
          </a:p>
          <a:p>
            <a:pPr>
              <a:spcBef>
                <a:spcPts val="0"/>
              </a:spcBef>
            </a:pPr>
            <a:r>
              <a:rPr lang="en-US" dirty="0" smtClean="0"/>
              <a:t>When you start preparing to train each module, you should read all of the detailed information. When you become more familiar with the material, the highlighted key points will be enough to remind you how to train</a:t>
            </a:r>
            <a:r>
              <a:rPr lang="en-US" dirty="0" smtClean="0">
                <a:solidFill>
                  <a:srgbClr val="FF0000"/>
                </a:solidFill>
              </a:rPr>
              <a:t> </a:t>
            </a:r>
            <a:r>
              <a:rPr lang="en-US" dirty="0" smtClean="0"/>
              <a:t>each slide effectively.</a:t>
            </a:r>
          </a:p>
          <a:p>
            <a:endParaRPr lang="en-US" dirty="0"/>
          </a:p>
        </p:txBody>
      </p:sp>
    </p:spTree>
    <p:extLst>
      <p:ext uri="{BB962C8B-B14F-4D97-AF65-F5344CB8AC3E}">
        <p14:creationId xmlns:p14="http://schemas.microsoft.com/office/powerpoint/2010/main" val="2380128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1"/>
              </a:solidFill>
              <a:latin typeface="Garamond" pitchFamily="18" charset="0"/>
            </a:endParaRPr>
          </a:p>
          <a:p>
            <a:pPr defTabSz="916093">
              <a:defRPr/>
            </a:pPr>
            <a:endParaRPr lang="en-US" sz="1200" kern="0" dirty="0">
              <a:solidFill>
                <a:schemeClr val="accent1"/>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33</a:t>
            </a:r>
          </a:p>
        </p:txBody>
      </p:sp>
      <p:sp>
        <p:nvSpPr>
          <p:cNvPr id="3" name="Notes Placeholder 2"/>
          <p:cNvSpPr>
            <a:spLocks noGrp="1"/>
          </p:cNvSpPr>
          <p:nvPr>
            <p:ph type="body" idx="1"/>
          </p:nvPr>
        </p:nvSpPr>
        <p:spPr>
          <a:xfrm>
            <a:off x="255490" y="3471831"/>
            <a:ext cx="3975355"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Discuss the leader challenge scenario related to fairness.</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Read</a:t>
            </a:r>
            <a:r>
              <a:rPr lang="en-US" sz="1200" b="0" i="1" u="none" strike="noStrike" kern="1200" baseline="0" dirty="0" smtClean="0">
                <a:solidFill>
                  <a:schemeClr val="tx1"/>
                </a:solidFill>
                <a:effectLst/>
                <a:latin typeface="+mn-lt"/>
                <a:ea typeface="+mn-ea"/>
                <a:cs typeface="+mn-cs"/>
              </a:rPr>
              <a:t> and discuss the leader challenge scenario.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NOTE: </a:t>
            </a:r>
            <a:r>
              <a:rPr lang="en-US" sz="1200" b="0" i="1" u="none" strike="noStrike" kern="1200" dirty="0" smtClean="0">
                <a:solidFill>
                  <a:schemeClr val="tx1"/>
                </a:solidFill>
                <a:effectLst/>
                <a:latin typeface="+mn-lt"/>
                <a:ea typeface="+mn-ea"/>
                <a:cs typeface="+mn-cs"/>
              </a:rPr>
              <a:t>Have</a:t>
            </a:r>
            <a:r>
              <a:rPr lang="en-US" sz="1200" b="0" i="1" u="none" strike="noStrike" kern="1200" baseline="0" dirty="0" smtClean="0">
                <a:solidFill>
                  <a:schemeClr val="tx1"/>
                </a:solidFill>
                <a:effectLst/>
                <a:latin typeface="+mn-lt"/>
                <a:ea typeface="+mn-ea"/>
                <a:cs typeface="+mn-cs"/>
              </a:rPr>
              <a:t> a volunteer read the scenario on the slide.]</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do you think about this method of developing strengths and capabilities of Soldiers?</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are potential issues with this strategy?</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This leader is concerned about fairness.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Standards are needed in the Army.</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a:r>
            <a:r>
              <a:rPr lang="en-US" sz="1200" b="1" i="0" u="none" strike="noStrike" kern="1200" dirty="0" smtClean="0">
                <a:solidFill>
                  <a:schemeClr val="tx1"/>
                </a:solidFill>
                <a:effectLst/>
                <a:latin typeface="+mn-lt"/>
                <a:ea typeface="+mn-ea"/>
                <a:cs typeface="+mn-cs"/>
              </a:rPr>
              <a:t>ASK</a:t>
            </a:r>
            <a:r>
              <a:rPr lang="en-US" sz="1200" b="0" i="0" u="none" strike="noStrike" kern="1200" dirty="0" smtClean="0">
                <a:solidFill>
                  <a:schemeClr val="tx1"/>
                </a:solidFill>
                <a:effectLst/>
                <a:latin typeface="+mn-lt"/>
                <a:ea typeface="+mn-ea"/>
                <a:cs typeface="+mn-cs"/>
              </a:rPr>
              <a:t>] How might Soldiers who don’t enjoy these types of physical and competitive activities</a:t>
            </a:r>
            <a:r>
              <a:rPr lang="en-US" sz="1200" b="0" i="0" u="none" strike="noStrike" kern="1200" baseline="0" dirty="0" smtClean="0">
                <a:solidFill>
                  <a:schemeClr val="tx1"/>
                </a:solidFill>
                <a:effectLst/>
                <a:latin typeface="+mn-lt"/>
                <a:ea typeface="+mn-ea"/>
                <a:cs typeface="+mn-cs"/>
              </a:rPr>
              <a:t> perceive this requirement?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responses.]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Fairness is a good standard—so is everyone pulling together—but that doesn’t always mean treating everyone the same.  </a:t>
            </a: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An Org Day setting is a great time to encourage Soldiers to share those talents. </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a:t>
            </a:r>
            <a:r>
              <a:rPr lang="en-US" sz="1200" b="0" i="1" u="none" strike="noStrike" kern="1200" baseline="0" dirty="0" smtClean="0">
                <a:solidFill>
                  <a:schemeClr val="tx1"/>
                </a:solidFill>
                <a:effectLst/>
                <a:latin typeface="+mn-lt"/>
                <a:ea typeface="+mn-ea"/>
                <a:cs typeface="+mn-cs"/>
              </a:rPr>
              <a:t> the potential consequences of a lack of flexibility.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An Organizational Day is designed to increase </a:t>
            </a:r>
            <a:r>
              <a:rPr lang="en-US" sz="1200" b="0" i="1" u="none" strike="noStrike" kern="1200" dirty="0" smtClean="0">
                <a:solidFill>
                  <a:schemeClr val="tx1"/>
                </a:solidFill>
                <a:effectLst/>
                <a:latin typeface="+mn-lt"/>
                <a:ea typeface="+mn-ea"/>
                <a:cs typeface="+mn-cs"/>
              </a:rPr>
              <a:t>esprit de corps</a:t>
            </a:r>
            <a:r>
              <a:rPr lang="en-US" sz="1200" b="0" i="0" u="none" strike="noStrike" kern="1200" dirty="0" smtClean="0">
                <a:solidFill>
                  <a:schemeClr val="tx1"/>
                </a:solidFill>
                <a:effectLst/>
                <a:latin typeface="+mn-lt"/>
                <a:ea typeface="+mn-ea"/>
                <a:cs typeface="+mn-cs"/>
              </a:rPr>
              <a:t> and bonding, so it should be inclusive</a:t>
            </a:r>
            <a:r>
              <a:rPr lang="en-US" sz="1200" b="0" i="0" u="none" strike="noStrike" kern="1200" baseline="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rPr>
              <a:t>not just focused on physical activities. </a:t>
            </a: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leader in this example is holding everyone to the same requirements in a non-critical circumstance.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could erode trust with some Soldiers who don’t see that you have their best interests in mind.</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a:t>
            </a:r>
            <a:r>
              <a:rPr lang="en-US" sz="1200" b="0" i="0" u="none" strike="noStrike" kern="1200" baseline="0" dirty="0" smtClean="0">
                <a:solidFill>
                  <a:schemeClr val="tx1"/>
                </a:solidFill>
                <a:effectLst/>
                <a:latin typeface="+mn-lt"/>
                <a:ea typeface="+mn-ea"/>
                <a:cs typeface="+mn-cs"/>
              </a:rPr>
              <a:t> might be</a:t>
            </a:r>
            <a:r>
              <a:rPr lang="en-US" sz="1200" b="0" i="0" u="none" strike="noStrike" kern="1200" dirty="0" smtClean="0">
                <a:solidFill>
                  <a:schemeClr val="tx1"/>
                </a:solidFill>
                <a:effectLst/>
                <a:latin typeface="+mn-lt"/>
                <a:ea typeface="+mn-ea"/>
                <a:cs typeface="+mn-cs"/>
              </a:rPr>
              <a:t> some consequences of this rigid thinking that can sometimes mimic fairness? </a:t>
            </a: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 Answers should include</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Soldiers feeling uncared for</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Decrease in esprit de corps</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Soldiers feeling stressed rather than enjoying the day</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Fear of performance-related judgement/letting their buddies down</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Social isolation]</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3</a:t>
            </a:r>
            <a:r>
              <a:rPr lang="en-US" sz="1200" b="0" i="1" u="none" strike="noStrike" kern="1200" dirty="0" smtClean="0">
                <a:solidFill>
                  <a:schemeClr val="tx1"/>
                </a:solidFill>
                <a:effectLst/>
                <a:latin typeface="+mn-lt"/>
                <a:ea typeface="+mn-ea"/>
                <a:cs typeface="+mn-cs"/>
              </a:rPr>
              <a:t>.</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a:t>
            </a:r>
            <a:r>
              <a:rPr lang="en-US" sz="1200" b="0" i="1" u="none" strike="noStrike" kern="1200" baseline="0" dirty="0" smtClean="0">
                <a:solidFill>
                  <a:schemeClr val="tx1"/>
                </a:solidFill>
                <a:effectLst/>
                <a:latin typeface="+mn-lt"/>
                <a:ea typeface="+mn-ea"/>
                <a:cs typeface="+mn-cs"/>
              </a:rPr>
              <a:t> ways to make “mandatory fun” fun.</a:t>
            </a:r>
            <a:r>
              <a:rPr lang="en-US" sz="1200" b="1" i="1"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1"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are some ways to make “mandatory fun” more fun for all involved?</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 Answers may </a:t>
            </a:r>
            <a:r>
              <a:rPr lang="en-US" sz="1200" b="0" i="1" u="none" strike="noStrike" kern="1200" baseline="0" dirty="0" smtClean="0">
                <a:solidFill>
                  <a:schemeClr val="tx1"/>
                </a:solidFill>
                <a:effectLst/>
                <a:latin typeface="+mn-lt"/>
                <a:ea typeface="+mn-ea"/>
                <a:cs typeface="+mn-cs"/>
              </a:rPr>
              <a:t>include</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 fun </a:t>
            </a:r>
            <a:r>
              <a:rPr lang="en-US" sz="1200" b="0" i="1" u="none" strike="noStrike" kern="1200" dirty="0" smtClean="0">
                <a:solidFill>
                  <a:schemeClr val="tx1"/>
                </a:solidFill>
                <a:effectLst/>
                <a:latin typeface="+mn-lt"/>
                <a:ea typeface="+mn-ea"/>
                <a:cs typeface="+mn-cs"/>
              </a:rPr>
              <a:t>land navigation challenge, scavenger hunt, or card game is also great addition since they</a:t>
            </a:r>
            <a:r>
              <a:rPr lang="en-US" sz="1200" b="0" i="1" u="none" strike="noStrike" kern="1200" baseline="0" dirty="0" smtClean="0">
                <a:solidFill>
                  <a:schemeClr val="tx1"/>
                </a:solidFill>
                <a:effectLst/>
                <a:latin typeface="+mn-lt"/>
                <a:ea typeface="+mn-ea"/>
                <a:cs typeface="+mn-cs"/>
              </a:rPr>
              <a:t> are not just about strength, coordination, and stamina.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Having Soldiers working the grill, serving food, or doing face painting for children are other ways to encourage participation.]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Today's Army requires a wide range of talents, and not all involve brute strength or athletic prowess.</a:t>
            </a: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Alternate, less physical events can be great for including Families.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One way to build trust is to ask for and consider input from Soldiers.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Soldiers’ perceptions of you will be part of your legacy. </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277248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35</a:t>
            </a:r>
          </a:p>
        </p:txBody>
      </p:sp>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3" name="Notes Placeholder 2"/>
          <p:cNvSpPr>
            <a:spLocks noGrp="1"/>
          </p:cNvSpPr>
          <p:nvPr>
            <p:ph type="body" idx="1"/>
          </p:nvPr>
        </p:nvSpPr>
        <p:spPr>
          <a:xfrm>
            <a:off x="65694" y="3450059"/>
            <a:ext cx="4393907"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Introduce the leader challenges scenario as a basis for a discussion on favoritism.</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1"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Read</a:t>
            </a:r>
            <a:r>
              <a:rPr lang="en-US" sz="1200" b="0" i="1" u="none" strike="noStrike" kern="1200" baseline="0" dirty="0" smtClean="0">
                <a:solidFill>
                  <a:schemeClr val="tx1"/>
                </a:solidFill>
                <a:effectLst/>
                <a:latin typeface="+mn-lt"/>
                <a:ea typeface="+mn-ea"/>
                <a:cs typeface="+mn-cs"/>
              </a:rPr>
              <a:t> and discuss the scenario</a:t>
            </a:r>
            <a:r>
              <a:rPr lang="en-US" sz="1200" b="0" i="0" u="none" strike="noStrike" kern="1200" baseline="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NOTE:</a:t>
            </a:r>
            <a:r>
              <a:rPr lang="en-US" sz="1200" b="1" i="1"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Have a participant volunteer to read the scenario on the screen aloud.]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do you think about this method of developing strengths and capabilities of Soldiers?</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are potential issues with this strategy?</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This leader values competence and</a:t>
            </a:r>
            <a:r>
              <a:rPr lang="en-US" sz="1200" b="0" i="0" u="none" strike="noStrike" kern="1200" baseline="0" dirty="0" smtClean="0">
                <a:solidFill>
                  <a:schemeClr val="tx1"/>
                </a:solidFill>
                <a:effectLst/>
                <a:latin typeface="+mn-lt"/>
                <a:ea typeface="+mn-ea"/>
                <a:cs typeface="+mn-cs"/>
              </a:rPr>
              <a:t> efficiency</a:t>
            </a:r>
            <a:r>
              <a:rPr lang="en-US" sz="1200" b="0" i="0" u="none" strike="noStrike" kern="1200" dirty="0" smtClean="0">
                <a:solidFill>
                  <a:schemeClr val="tx1"/>
                </a:solidFill>
                <a:effectLst/>
                <a:latin typeface="+mn-lt"/>
                <a:ea typeface="+mn-ea"/>
                <a:cs typeface="+mn-cs"/>
              </a:rPr>
              <a:t>.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He or she may genuinely want to inspire the unit, but</a:t>
            </a:r>
            <a:r>
              <a:rPr lang="en-US" sz="1200" b="0" i="0" u="none" strike="noStrike" kern="1200" baseline="0" dirty="0" smtClean="0">
                <a:solidFill>
                  <a:schemeClr val="tx1"/>
                </a:solidFill>
                <a:effectLst/>
                <a:latin typeface="+mn-lt"/>
                <a:ea typeface="+mn-ea"/>
                <a:cs typeface="+mn-cs"/>
              </a:rPr>
              <a:t> might also be taking an easier path.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Choosing</a:t>
            </a:r>
            <a:r>
              <a:rPr lang="en-US" sz="1200" b="0" i="0" u="none" strike="noStrike" kern="1200" baseline="0" dirty="0" smtClean="0">
                <a:solidFill>
                  <a:schemeClr val="tx1"/>
                </a:solidFill>
                <a:effectLst/>
                <a:latin typeface="+mn-lt"/>
                <a:ea typeface="+mn-ea"/>
                <a:cs typeface="+mn-cs"/>
              </a:rPr>
              <a:t> and r</a:t>
            </a:r>
            <a:r>
              <a:rPr lang="en-US" sz="1200" b="0" i="0" u="none" strike="noStrike" kern="1200" dirty="0" smtClean="0">
                <a:solidFill>
                  <a:schemeClr val="tx1"/>
                </a:solidFill>
                <a:effectLst/>
                <a:latin typeface="+mn-lt"/>
                <a:ea typeface="+mn-ea"/>
                <a:cs typeface="+mn-cs"/>
              </a:rPr>
              <a:t>ecognizing the same people over and over might be perceived as favoritism and could also lead to burnout for the select few.  </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It also doesn't give others a chance to step up and grow. </a:t>
            </a: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leader and Soldier development and the impact on the culture of trust.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Leadership in the Army isn’t just about recognizing the top talent; it’s about leader and Soldier development and motivating and helping the team to excel, including those who might have to work harder to get there.</a:t>
            </a: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do you recognize the strengths/ progression of all Soldiers without losing sight of Army standards?</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 Answers may include</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Showing genuine interest in true competence</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Not handing out a trophy to all, but recognizing that those who are improving benefit from your acknowledgement, whether one-on-one or in front of a group</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Effective Praise, Effective Criticism]</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What happens to the readiness and the culture of trust in your unit if you favor efficiency over development and growth?</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 Add any below points not addressed.</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We spread ourselves too thin increasing the probability of multiple “single points of failure.”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Soldiers become complacent or apathetic, or begin to look for opportunities to leave.</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People will to see “pockets” of trust and oceans of favoritism.]</a:t>
            </a:r>
            <a:endParaRPr lang="en-US"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1" u="none" strike="noStrike" kern="1200" dirty="0" smtClean="0">
                <a:solidFill>
                  <a:schemeClr val="tx1"/>
                </a:solidFill>
                <a:effectLst/>
                <a:latin typeface="+mn-lt"/>
                <a:ea typeface="+mn-ea"/>
                <a:cs typeface="+mn-cs"/>
              </a:rPr>
              <a:t>3.</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balancing efficiency with Soldier development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CLICK TO ADVANCE</a:t>
            </a:r>
            <a:r>
              <a:rPr lang="en-US" sz="1200" b="0" i="1"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How do you balance efficiency and developing the Soldiers in your unit?</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discussion. Add any below points not addressed.</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Pair the more experienced and efficient with the lesser experienced so that tasks are completed in a timely manner but all gain practice and experience.</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Assign non-mission critical tasks deliberately to allow Soldiers to develop new skills and abilities that they can then build upon.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Mission-critical, high-profile, and high-stakes tasks can go to anyone who is prepared. Share the opportunities in order to develop competence and trust.]</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97856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37</a:t>
            </a:r>
          </a:p>
        </p:txBody>
      </p:sp>
      <p:sp>
        <p:nvSpPr>
          <p:cNvPr id="3" name="Notes Placeholder 2"/>
          <p:cNvSpPr>
            <a:spLocks noGrp="1"/>
          </p:cNvSpPr>
          <p:nvPr>
            <p:ph type="body" idx="1"/>
          </p:nvPr>
        </p:nvSpPr>
        <p:spPr>
          <a:xfrm>
            <a:off x="200932" y="3627437"/>
            <a:ext cx="3922712"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Establish that once lost, trust is difficult to restore.</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Facilitate</a:t>
            </a:r>
            <a:r>
              <a:rPr lang="en-US" sz="1200" b="0" i="1" u="none" strike="noStrike" kern="1200" baseline="0" dirty="0" smtClean="0">
                <a:solidFill>
                  <a:schemeClr val="tx1"/>
                </a:solidFill>
                <a:effectLst/>
                <a:latin typeface="+mn-lt"/>
                <a:ea typeface="+mn-ea"/>
                <a:cs typeface="+mn-cs"/>
              </a:rPr>
              <a:t> a brief discussion on the restoration of trust using the fact or fiction statement on the slide</a:t>
            </a:r>
            <a:r>
              <a:rPr lang="en-US" sz="1200" b="0" i="0" u="none" strike="noStrike" kern="1200" baseline="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Look</a:t>
            </a:r>
            <a:r>
              <a:rPr lang="en-US" sz="1200" b="0" i="0" u="none" strike="noStrike" kern="1200" baseline="0" dirty="0" smtClean="0">
                <a:solidFill>
                  <a:schemeClr val="tx1"/>
                </a:solidFill>
                <a:effectLst/>
                <a:latin typeface="+mn-lt"/>
                <a:ea typeface="+mn-ea"/>
                <a:cs typeface="+mn-cs"/>
              </a:rPr>
              <a:t> at the statement on the slide.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Do you think this statement is fact or fiction?</a:t>
            </a: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The correct answer</a:t>
            </a:r>
            <a:r>
              <a:rPr lang="en-US" sz="1200" b="0" i="0" u="none" strike="noStrike" kern="1200" baseline="0" dirty="0" smtClean="0">
                <a:solidFill>
                  <a:schemeClr val="tx1"/>
                </a:solidFill>
                <a:effectLst/>
                <a:latin typeface="+mn-lt"/>
                <a:ea typeface="+mn-ea"/>
                <a:cs typeface="+mn-cs"/>
              </a:rPr>
              <a:t> is fact.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Repairing breached trust is not impossible but it’s not always easily done.</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The methods for doing so depend upon the type of trust breach. </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look at different ways that trust might be breached and strategies to mitigate them. </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930361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80237"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39</a:t>
            </a:r>
          </a:p>
        </p:txBody>
      </p:sp>
      <p:sp>
        <p:nvSpPr>
          <p:cNvPr id="3" name="Notes Placeholder 2"/>
          <p:cNvSpPr>
            <a:spLocks noGrp="1"/>
          </p:cNvSpPr>
          <p:nvPr>
            <p:ph type="body" idx="1"/>
          </p:nvPr>
        </p:nvSpPr>
        <p:spPr>
          <a:xfrm>
            <a:off x="198438" y="3551237"/>
            <a:ext cx="4038599"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dirty="0" smtClean="0">
                <a:solidFill>
                  <a:schemeClr val="tx1"/>
                </a:solidFill>
                <a:effectLst/>
                <a:latin typeface="+mn-lt"/>
                <a:ea typeface="+mn-ea"/>
                <a:cs typeface="+mn-cs"/>
              </a:rPr>
              <a:t>Discuss ways to mitigate the consequences of breaches</a:t>
            </a:r>
            <a:r>
              <a:rPr lang="en-US" sz="1200" b="1" i="0" u="none" strike="noStrike" kern="1200" baseline="0" dirty="0" smtClean="0">
                <a:solidFill>
                  <a:schemeClr val="tx1"/>
                </a:solidFill>
                <a:effectLst/>
                <a:latin typeface="+mn-lt"/>
                <a:ea typeface="+mn-ea"/>
                <a:cs typeface="+mn-cs"/>
              </a:rPr>
              <a:t> of trust</a:t>
            </a:r>
            <a:r>
              <a:rPr lang="en-US" sz="1200" b="1" i="0" u="none" strike="noStrike" kern="1200" baseline="0" dirty="0" smtClean="0">
                <a:solidFill>
                  <a:schemeClr val="tx1"/>
                </a:solidFill>
                <a:effectLst/>
                <a:latin typeface="+mn-lt"/>
                <a:ea typeface="+mn-ea"/>
                <a:cs typeface="+mn-cs"/>
              </a:rPr>
              <a:t>. [SLIDE BUILDS]</a:t>
            </a:r>
            <a:endParaRPr lang="en-US" sz="1200" b="1" i="0" u="none" strike="noStrike" kern="1200" baseline="0" dirty="0" smtClean="0">
              <a:solidFill>
                <a:schemeClr val="tx1"/>
              </a:solidFill>
              <a:effectLst/>
              <a:latin typeface="+mn-lt"/>
              <a:ea typeface="+mn-ea"/>
              <a:cs typeface="+mn-cs"/>
            </a:endParaRP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a:t>
            </a:r>
            <a:r>
              <a:rPr lang="en-US" sz="1200" b="0" i="1" u="none" strike="noStrike" kern="1200" baseline="0" dirty="0" smtClean="0">
                <a:solidFill>
                  <a:schemeClr val="tx1"/>
                </a:solidFill>
                <a:effectLst/>
                <a:latin typeface="+mn-lt"/>
                <a:ea typeface="+mn-ea"/>
                <a:cs typeface="+mn-cs"/>
              </a:rPr>
              <a:t> the types of trust breaches and some examples of each.</a:t>
            </a:r>
            <a:r>
              <a:rPr lang="en-US" sz="1200" b="0"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Trust can be lost when any of the elements of trust are breached.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Character—particularly integrity—and competence </a:t>
            </a:r>
            <a:r>
              <a:rPr lang="en-US" sz="1200" b="0" i="0" u="none" strike="noStrike" kern="1200" dirty="0" smtClean="0">
                <a:solidFill>
                  <a:schemeClr val="tx1"/>
                </a:solidFill>
                <a:effectLst/>
                <a:latin typeface="+mn-lt"/>
                <a:ea typeface="+mn-ea"/>
                <a:cs typeface="+mn-cs"/>
              </a:rPr>
              <a:t>are the most common reasons for lost trust.</a:t>
            </a: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Character breaches are harder to mend because they are seen as</a:t>
            </a:r>
            <a:r>
              <a:rPr lang="en-US" sz="1200" b="0" i="0" u="none" strike="noStrike" kern="1200" baseline="0" dirty="0" smtClean="0">
                <a:solidFill>
                  <a:schemeClr val="tx1"/>
                </a:solidFill>
                <a:effectLst/>
                <a:latin typeface="+mn-lt"/>
                <a:ea typeface="+mn-ea"/>
                <a:cs typeface="+mn-cs"/>
              </a:rPr>
              <a:t> a lack of </a:t>
            </a:r>
            <a:r>
              <a:rPr lang="en-US" sz="1200" b="0" i="0" u="none" strike="noStrike" kern="1200" dirty="0" smtClean="0">
                <a:solidFill>
                  <a:schemeClr val="tx1"/>
                </a:solidFill>
                <a:effectLst/>
                <a:latin typeface="+mn-lt"/>
                <a:ea typeface="+mn-ea"/>
                <a:cs typeface="+mn-cs"/>
              </a:rPr>
              <a:t>integrity, which most people believe is difficult or impossible to change.</a:t>
            </a:r>
          </a:p>
          <a:p>
            <a:pPr marL="171450" indent="-171450" rtl="0" eaLnBrk="1" fontAlgn="auto"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are some examples of character breaches</a:t>
            </a:r>
            <a:r>
              <a:rPr lang="en-US" sz="1200" b="0" i="0" u="none" strike="noStrike" kern="1200" baseline="0" dirty="0" smtClean="0">
                <a:solidFill>
                  <a:schemeClr val="tx1"/>
                </a:solidFill>
                <a:effectLst/>
                <a:latin typeface="+mn-lt"/>
                <a:ea typeface="+mn-ea"/>
                <a:cs typeface="+mn-cs"/>
              </a:rPr>
              <a:t>?</a:t>
            </a:r>
          </a:p>
          <a:p>
            <a:pPr marL="0" indent="0" rtl="0" eaLnBrk="1" fontAlgn="auto" latinLnBrk="0" hangingPunct="1">
              <a:buFont typeface="Arial" panose="020B0604020202020204" pitchFamily="34" charset="0"/>
              <a:buNone/>
            </a:pPr>
            <a:r>
              <a:rPr lang="en-US" sz="1200" b="1" i="1" u="none" strike="noStrike" kern="1200" baseline="0" dirty="0" smtClean="0">
                <a:solidFill>
                  <a:schemeClr val="tx1"/>
                </a:solidFill>
                <a:effectLst/>
                <a:latin typeface="+mn-lt"/>
                <a:ea typeface="+mn-ea"/>
                <a:cs typeface="+mn-cs"/>
              </a:rPr>
              <a:t>[CLICK TO ADVANCE]</a:t>
            </a:r>
            <a:endParaRPr lang="en-US" sz="1200" b="1" i="1"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Some examples might be</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Lying</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Coercion</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Covering up others’ misdeeds</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Manipulation </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Deceptive actions</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Inappropriate relationships </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Misappropriation of government money</a:t>
            </a:r>
            <a:r>
              <a:rPr lang="en-US" sz="1200" b="0" i="1"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Competence breaches are more easily forgiven, since people can typically</a:t>
            </a:r>
            <a:r>
              <a:rPr lang="en-US" sz="1200" b="0" i="0" u="none" strike="noStrike" kern="1200" baseline="0" dirty="0" smtClean="0">
                <a:solidFill>
                  <a:schemeClr val="tx1"/>
                </a:solidFill>
                <a:effectLst/>
                <a:latin typeface="+mn-lt"/>
                <a:ea typeface="+mn-ea"/>
                <a:cs typeface="+mn-cs"/>
              </a:rPr>
              <a:t> build competence</a:t>
            </a:r>
            <a:r>
              <a:rPr lang="en-US" sz="1200" b="0" i="0" u="none" strike="noStrike" kern="1200" dirty="0" smtClean="0">
                <a:solidFill>
                  <a:schemeClr val="tx1"/>
                </a:solidFill>
                <a:effectLst/>
                <a:latin typeface="+mn-lt"/>
                <a:ea typeface="+mn-ea"/>
                <a:cs typeface="+mn-cs"/>
              </a:rPr>
              <a:t>.</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However, there are some competence breaches that would be major breaches in trust.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are some examples of a competence breaches</a:t>
            </a:r>
            <a:r>
              <a:rPr lang="en-US" sz="1200" b="0" i="0" u="none" strike="noStrike"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u="none" strike="noStrike" kern="1200" dirty="0" smtClean="0">
                <a:solidFill>
                  <a:schemeClr val="tx1"/>
                </a:solidFill>
                <a:effectLst/>
                <a:latin typeface="+mn-lt"/>
                <a:ea typeface="+mn-ea"/>
                <a:cs typeface="+mn-cs"/>
              </a:rPr>
              <a:t>[CLICK TO ADVANCE]</a:t>
            </a: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Some examples might be</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APFT failure</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Avoiding problems and</a:t>
            </a:r>
            <a:r>
              <a:rPr lang="en-US" sz="1200" b="0" i="1" u="none" strike="noStrike" kern="1200" baseline="0" dirty="0" smtClean="0">
                <a:solidFill>
                  <a:schemeClr val="tx1"/>
                </a:solidFill>
                <a:effectLst/>
                <a:latin typeface="+mn-lt"/>
                <a:ea typeface="+mn-ea"/>
                <a:cs typeface="+mn-cs"/>
              </a:rPr>
              <a:t> not </a:t>
            </a:r>
            <a:r>
              <a:rPr lang="en-US" sz="1200" b="0" i="1" u="none" strike="noStrike" kern="1200" dirty="0" smtClean="0">
                <a:solidFill>
                  <a:schemeClr val="tx1"/>
                </a:solidFill>
                <a:effectLst/>
                <a:latin typeface="+mn-lt"/>
                <a:ea typeface="+mn-ea"/>
                <a:cs typeface="+mn-cs"/>
              </a:rPr>
              <a:t>making</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on-the-spot corrections </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Loss of accountability of personnel and/or property</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Leaders not training their</a:t>
            </a:r>
            <a:r>
              <a:rPr lang="en-US" sz="1200" b="0" i="1" u="none" strike="noStrike" kern="1200" baseline="0" dirty="0" smtClean="0">
                <a:solidFill>
                  <a:schemeClr val="tx1"/>
                </a:solidFill>
                <a:effectLst/>
                <a:latin typeface="+mn-lt"/>
                <a:ea typeface="+mn-ea"/>
                <a:cs typeface="+mn-cs"/>
              </a:rPr>
              <a:t> Soldiers well</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Routine personal issues (marital, Family, or other)]</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Commitment breaches may also be serious and increase the likelihood of lost trust.</a:t>
            </a:r>
          </a:p>
          <a:p>
            <a:pPr marL="171450" indent="-171450" rtl="0" eaLnBrk="1" fontAlgn="auto"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are some examples of commitment breaches</a:t>
            </a:r>
            <a:r>
              <a:rPr lang="en-US" sz="1200" b="0" i="0" u="none" strike="noStrike" kern="1200" baseline="0" dirty="0" smtClean="0">
                <a:solidFill>
                  <a:schemeClr val="tx1"/>
                </a:solidFill>
                <a:effectLst/>
                <a:latin typeface="+mn-lt"/>
                <a:ea typeface="+mn-ea"/>
                <a:cs typeface="+mn-cs"/>
              </a:rPr>
              <a:t>?</a:t>
            </a:r>
          </a:p>
          <a:p>
            <a:pPr marL="0" indent="0" rtl="0" eaLnBrk="1" fontAlgn="auto" latinLnBrk="0" hangingPunct="1">
              <a:buFont typeface="Arial" panose="020B0604020202020204" pitchFamily="34" charset="0"/>
              <a:buNone/>
            </a:pPr>
            <a:r>
              <a:rPr lang="en-US" sz="1200" b="1" i="1" u="none" strike="noStrike" kern="1200" baseline="0" dirty="0" smtClean="0">
                <a:solidFill>
                  <a:schemeClr val="tx1"/>
                </a:solidFill>
                <a:effectLst/>
                <a:latin typeface="+mn-lt"/>
                <a:ea typeface="+mn-ea"/>
                <a:cs typeface="+mn-cs"/>
              </a:rPr>
              <a:t>[CLICK TO ADVANCE]</a:t>
            </a:r>
            <a:endParaRPr lang="en-US" sz="1200" b="1" i="1"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 Some examples might be</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Fail to fulfill obligations to Soldiers or</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Families</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Being distracted by competing interests</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Fail to prepare for meetings or trainings </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Quitting when things get tough]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With any breach in trust, you may find yourself looking for more evidence of breaches from that same person.</a:t>
            </a:r>
          </a:p>
          <a:p>
            <a:pPr marL="171450"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can trust be restored after it is breached?</a:t>
            </a: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some characteristics of restoring</a:t>
            </a:r>
            <a:r>
              <a:rPr lang="en-US" sz="1200" b="0" i="1" u="none" strike="noStrike" kern="1200" baseline="0" dirty="0" smtClean="0">
                <a:solidFill>
                  <a:schemeClr val="tx1"/>
                </a:solidFill>
                <a:effectLst/>
                <a:latin typeface="+mn-lt"/>
                <a:ea typeface="+mn-ea"/>
                <a:cs typeface="+mn-cs"/>
              </a:rPr>
              <a:t> trust.</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Apologies can repair competence breaches but are much less effective in integrity breaches. </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Remorse</a:t>
            </a:r>
            <a:r>
              <a:rPr lang="en-US" sz="1200" b="0" i="0" u="none" strike="noStrike" kern="1200" baseline="0" dirty="0" smtClean="0">
                <a:solidFill>
                  <a:schemeClr val="tx1"/>
                </a:solidFill>
                <a:effectLst/>
                <a:latin typeface="+mn-lt"/>
                <a:ea typeface="+mn-ea"/>
                <a:cs typeface="+mn-cs"/>
              </a:rPr>
              <a:t> is important in all apologies.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remorse isn’t perceived, the person who was wronged will have a much tougher time rebuilding trust.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Individuals and groups differ in how they respond to trust issues, though groups are inconsistent—at times they are more forgiving, at other times social contagion,</a:t>
            </a:r>
            <a:r>
              <a:rPr lang="en-US" sz="1200" b="0" i="0" u="none" strike="noStrike" kern="1200" baseline="0" dirty="0" smtClean="0">
                <a:solidFill>
                  <a:schemeClr val="tx1"/>
                </a:solidFill>
                <a:effectLst/>
                <a:latin typeface="+mn-lt"/>
                <a:ea typeface="+mn-ea"/>
                <a:cs typeface="+mn-cs"/>
              </a:rPr>
              <a:t> otherwise known as</a:t>
            </a:r>
            <a:r>
              <a:rPr lang="en-US" sz="1200" b="0" i="0" u="none" strike="noStrike" kern="1200" dirty="0" smtClean="0">
                <a:solidFill>
                  <a:schemeClr val="tx1"/>
                </a:solidFill>
                <a:effectLst/>
                <a:latin typeface="+mn-lt"/>
                <a:ea typeface="+mn-ea"/>
                <a:cs typeface="+mn-cs"/>
              </a:rPr>
              <a:t> “mob mentality” makes them less forgiving.</a:t>
            </a:r>
          </a:p>
          <a:p>
            <a:endParaRPr lang="en-US" dirty="0"/>
          </a:p>
        </p:txBody>
      </p:sp>
    </p:spTree>
    <p:extLst>
      <p:ext uri="{BB962C8B-B14F-4D97-AF65-F5344CB8AC3E}">
        <p14:creationId xmlns:p14="http://schemas.microsoft.com/office/powerpoint/2010/main" val="521578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41</a:t>
            </a:r>
          </a:p>
        </p:txBody>
      </p:sp>
      <p:sp>
        <p:nvSpPr>
          <p:cNvPr id="3" name="Notes Placeholder 2"/>
          <p:cNvSpPr>
            <a:spLocks noGrp="1"/>
          </p:cNvSpPr>
          <p:nvPr>
            <p:ph type="body" idx="1"/>
          </p:nvPr>
        </p:nvSpPr>
        <p:spPr>
          <a:xfrm>
            <a:off x="155733" y="3779837"/>
            <a:ext cx="4075112"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To introduce the NTC preparation scenario as a basis for the values and communication discussion.</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Introduce the NTC</a:t>
            </a:r>
            <a:r>
              <a:rPr lang="en-US" sz="1200" b="0" i="1" u="none" strike="noStrike" kern="1200" baseline="0" dirty="0" smtClean="0">
                <a:solidFill>
                  <a:schemeClr val="tx1"/>
                </a:solidFill>
                <a:effectLst/>
                <a:latin typeface="+mn-lt"/>
                <a:ea typeface="+mn-ea"/>
                <a:cs typeface="+mn-cs"/>
              </a:rPr>
              <a:t> preparation v</a:t>
            </a:r>
            <a:r>
              <a:rPr lang="en-US" sz="1200" b="0" i="1" u="none" strike="noStrike" kern="1200" dirty="0" smtClean="0">
                <a:solidFill>
                  <a:schemeClr val="tx1"/>
                </a:solidFill>
                <a:effectLst/>
                <a:latin typeface="+mn-lt"/>
                <a:ea typeface="+mn-ea"/>
                <a:cs typeface="+mn-cs"/>
              </a:rPr>
              <a:t>ignette.</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Shifting</a:t>
            </a:r>
            <a:r>
              <a:rPr lang="en-US" sz="1200" b="0" i="0" u="none" strike="noStrike" kern="1200" baseline="0" dirty="0" smtClean="0">
                <a:solidFill>
                  <a:schemeClr val="tx1"/>
                </a:solidFill>
                <a:effectLst/>
                <a:latin typeface="+mn-lt"/>
                <a:ea typeface="+mn-ea"/>
                <a:cs typeface="+mn-cs"/>
              </a:rPr>
              <a:t> gears a bit, let’s look more closely at the CDR/1SG relationship.</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Would someone please </a:t>
            </a:r>
            <a:r>
              <a:rPr lang="en-US" sz="1200" b="0" i="0" u="none" strike="noStrike" kern="1200" baseline="0" dirty="0" smtClean="0">
                <a:solidFill>
                  <a:schemeClr val="tx1"/>
                </a:solidFill>
                <a:effectLst/>
                <a:latin typeface="+mn-lt"/>
                <a:ea typeface="+mn-ea"/>
                <a:cs typeface="+mn-cs"/>
              </a:rPr>
              <a:t>volunteer to read this vignette about NTC preparation?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We’ll have some discussion afterward. </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578421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43</a:t>
            </a:r>
          </a:p>
        </p:txBody>
      </p:sp>
      <p:sp>
        <p:nvSpPr>
          <p:cNvPr id="3" name="Notes Placeholder 2"/>
          <p:cNvSpPr>
            <a:spLocks noGrp="1"/>
          </p:cNvSpPr>
          <p:nvPr>
            <p:ph type="body" idx="1"/>
          </p:nvPr>
        </p:nvSpPr>
        <p:spPr>
          <a:xfrm>
            <a:off x="113749" y="3912771"/>
            <a:ext cx="4227512"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To continue the NTC preparation scenario as a basis for the values and communication discussion.</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1"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Continue the NTC</a:t>
            </a:r>
            <a:r>
              <a:rPr lang="en-US" sz="1200" b="0" i="1" u="none" strike="noStrike" kern="1200" baseline="0" dirty="0" smtClean="0">
                <a:solidFill>
                  <a:schemeClr val="tx1"/>
                </a:solidFill>
                <a:effectLst/>
                <a:latin typeface="+mn-lt"/>
                <a:ea typeface="+mn-ea"/>
                <a:cs typeface="+mn-cs"/>
              </a:rPr>
              <a:t> preparation v</a:t>
            </a:r>
            <a:r>
              <a:rPr lang="en-US" sz="1200" b="0" i="1" u="none" strike="noStrike" kern="1200" dirty="0" smtClean="0">
                <a:solidFill>
                  <a:schemeClr val="tx1"/>
                </a:solidFill>
                <a:effectLst/>
                <a:latin typeface="+mn-lt"/>
                <a:ea typeface="+mn-ea"/>
                <a:cs typeface="+mn-cs"/>
              </a:rPr>
              <a:t>ignette.</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 need another volunteer to finish the vignette. </a:t>
            </a:r>
          </a:p>
          <a:p>
            <a:endParaRPr lang="en-US" dirty="0"/>
          </a:p>
        </p:txBody>
      </p:sp>
    </p:spTree>
    <p:extLst>
      <p:ext uri="{BB962C8B-B14F-4D97-AF65-F5344CB8AC3E}">
        <p14:creationId xmlns:p14="http://schemas.microsoft.com/office/powerpoint/2010/main" val="3891884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369888"/>
            <a:ext cx="3875087" cy="2908300"/>
          </a:xfrm>
        </p:spPr>
      </p:sp>
      <p:sp>
        <p:nvSpPr>
          <p:cNvPr id="3" name="Notes Placeholder 2"/>
          <p:cNvSpPr>
            <a:spLocks noGrp="1"/>
          </p:cNvSpPr>
          <p:nvPr>
            <p:ph type="body" idx="1"/>
          </p:nvPr>
        </p:nvSpPr>
        <p:spPr>
          <a:xfrm>
            <a:off x="198437" y="3442210"/>
            <a:ext cx="4114800" cy="3636093"/>
          </a:xfrm>
          <a:prstGeom prst="rect">
            <a:avLst/>
          </a:prstGeom>
        </p:spPr>
        <p:txBody>
          <a:bodyPr lIns="87490" tIns="43745" rIns="87490" bIns="43745"/>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Discuss the importance of communication in managing conflicting priorities. </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Facilitate</a:t>
            </a:r>
            <a:r>
              <a:rPr lang="en-US" sz="1200" b="0" i="1" u="none" strike="noStrike" kern="1200" baseline="0" dirty="0" smtClean="0">
                <a:solidFill>
                  <a:schemeClr val="tx1"/>
                </a:solidFill>
                <a:effectLst/>
                <a:latin typeface="+mn-lt"/>
                <a:ea typeface="+mn-ea"/>
                <a:cs typeface="+mn-cs"/>
              </a:rPr>
              <a:t> the discussion about the priorities, values, and beliefs of the CDR and 1SG in the vignette.</a:t>
            </a:r>
            <a:r>
              <a:rPr lang="en-US" sz="1200" b="0" i="0" u="none" strike="noStrike" kern="1200" baseline="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You</a:t>
            </a:r>
            <a:r>
              <a:rPr lang="en-US" sz="1200" b="0" i="0" u="none" strike="noStrike" kern="1200" baseline="0" dirty="0" smtClean="0">
                <a:solidFill>
                  <a:schemeClr val="tx1"/>
                </a:solidFill>
                <a:effectLst/>
                <a:latin typeface="+mn-lt"/>
                <a:ea typeface="+mn-ea"/>
                <a:cs typeface="+mn-cs"/>
              </a:rPr>
              <a:t> just heard the initial vignette, and now it’s time to use your mental agility to think about the situation from each other’s point of view.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As a pair—a</a:t>
            </a:r>
            <a:r>
              <a:rPr lang="en-US" sz="1200" b="0" i="0" u="none" strike="noStrike" kern="1200" baseline="0" dirty="0" smtClean="0">
                <a:solidFill>
                  <a:schemeClr val="tx1"/>
                </a:solidFill>
                <a:effectLst/>
                <a:latin typeface="+mn-lt"/>
                <a:ea typeface="+mn-ea"/>
                <a:cs typeface="+mn-cs"/>
              </a:rPr>
              <a:t> CDR and 1SG—</a:t>
            </a:r>
            <a:r>
              <a:rPr lang="en-US" sz="1200" b="0" i="0" u="none" strike="noStrike" kern="1200" dirty="0" smtClean="0">
                <a:solidFill>
                  <a:schemeClr val="tx1"/>
                </a:solidFill>
                <a:effectLst/>
                <a:latin typeface="+mn-lt"/>
                <a:ea typeface="+mn-ea"/>
                <a:cs typeface="+mn-cs"/>
              </a:rPr>
              <a:t>please answer the question</a:t>
            </a:r>
            <a:r>
              <a:rPr lang="en-US" sz="1200" b="0" i="0" u="none" strike="noStrike" kern="1200" baseline="0" dirty="0" smtClean="0">
                <a:solidFill>
                  <a:schemeClr val="tx1"/>
                </a:solidFill>
                <a:effectLst/>
                <a:latin typeface="+mn-lt"/>
                <a:ea typeface="+mn-ea"/>
                <a:cs typeface="+mn-cs"/>
              </a:rPr>
              <a:t> designated for you.</a:t>
            </a:r>
            <a:r>
              <a:rPr lang="en-US" sz="1200" b="0" i="0" u="none" strike="noStrike" kern="1200" dirty="0" smtClean="0">
                <a:solidFill>
                  <a:schemeClr val="tx1"/>
                </a:solidFill>
                <a:effectLst/>
                <a:latin typeface="+mn-lt"/>
                <a:ea typeface="+mn-ea"/>
                <a:cs typeface="+mn-cs"/>
              </a:rPr>
              <a:t> </a:t>
            </a:r>
          </a:p>
          <a:p>
            <a:pPr rtl="0" eaLnBrk="1" fontAlgn="ctr"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NOTE</a:t>
            </a:r>
            <a:r>
              <a:rPr lang="en-US" sz="1200" b="0" i="1" u="none" strike="noStrike" kern="1200" dirty="0" smtClean="0">
                <a:solidFill>
                  <a:schemeClr val="tx1"/>
                </a:solidFill>
                <a:effectLst/>
                <a:latin typeface="+mn-lt"/>
                <a:ea typeface="+mn-ea"/>
                <a:cs typeface="+mn-cs"/>
              </a:rPr>
              <a:t>: Set</a:t>
            </a:r>
            <a:r>
              <a:rPr lang="en-US" sz="1200" b="0" i="1" u="none" strike="noStrike" kern="1200" baseline="0" dirty="0" smtClean="0">
                <a:solidFill>
                  <a:schemeClr val="tx1"/>
                </a:solidFill>
                <a:effectLst/>
                <a:latin typeface="+mn-lt"/>
                <a:ea typeface="+mn-ea"/>
                <a:cs typeface="+mn-cs"/>
              </a:rPr>
              <a:t> up the pair discussion.]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CDRs,</a:t>
            </a:r>
            <a:r>
              <a:rPr lang="en-US" sz="1200" b="0" i="0" u="none" strike="noStrike" kern="1200" baseline="0" dirty="0" smtClean="0">
                <a:solidFill>
                  <a:schemeClr val="tx1"/>
                </a:solidFill>
                <a:effectLst/>
                <a:latin typeface="+mn-lt"/>
                <a:ea typeface="+mn-ea"/>
                <a:cs typeface="+mn-cs"/>
              </a:rPr>
              <a:t> thinking like the 1SG in the vignette, what are the 1SG’s priorities, values, and beliefs related to the situation? </a:t>
            </a:r>
            <a:endParaRPr lang="en-US" sz="1200" b="0" i="0" u="none" strike="noStrike" kern="1200" dirty="0" smtClean="0">
              <a:solidFill>
                <a:schemeClr val="tx1"/>
              </a:solidFill>
              <a:effectLst/>
              <a:latin typeface="+mn-lt"/>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sym typeface="Webdings" panose="05030102010509060703" pitchFamily="18" charset="2"/>
              </a:rPr>
              <a:t></a:t>
            </a:r>
            <a:r>
              <a:rPr lang="en-US" sz="1200" b="0" i="0" u="none" strike="noStrike" kern="1200" baseline="0" dirty="0" smtClean="0">
                <a:solidFill>
                  <a:schemeClr val="tx1"/>
                </a:solidFill>
                <a:effectLst/>
                <a:latin typeface="+mn-lt"/>
                <a:ea typeface="+mn-ea"/>
                <a:cs typeface="+mn-cs"/>
              </a:rPr>
              <a:t>If you were the 1SG, how would you communicate with the CDR?</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1SGs, thinking like the CDR in the vignette, what are the CDR’s priorities, values, and beliefs related to this situation?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were the CDR, how would you communicate with the 1SG?</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pair discussions. Debrief with the full class. Answers should include: The CDR wants to develop and execute plans and be prepared for expected and unexpected challenges. The 1SG wants to care for people and balance the mission and welfare of the Soldiers.]</a:t>
            </a:r>
            <a:endParaRPr lang="en-US" sz="1200" b="0" i="0" u="none" strike="noStrike" kern="1200" dirty="0" smtClean="0">
              <a:solidFill>
                <a:schemeClr val="tx1"/>
              </a:solidFill>
              <a:effectLst/>
              <a:latin typeface="+mn-lt"/>
              <a:ea typeface="+mn-ea"/>
              <a:cs typeface="+mn-cs"/>
            </a:endParaRPr>
          </a:p>
          <a:p>
            <a:endParaRPr lang="en-US" dirty="0" smtClean="0"/>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0"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Highlight that the CDR and 1SG’s values are aligned, but their priorities are not. </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this circumstance, the leaders’ values are aligned but their priorities are not.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Both want a certain outcome, but have different opinions on how to accomplish this.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As a command team, it is critical to be a united front; therefore, sorting out these disagreements in private is important.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is critical to take these moments to have transparent communication, like we talked about earlier.</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Potentially your counterpart has received info  either the BN CDR or the CSM that is impacting his/her priorities too.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When you start to understand another person’s priorities, values, and beliefs, you start to develop the foundations for good communication and trust. </a:t>
            </a:r>
            <a:endParaRPr lang="en-US" sz="1200" b="0" i="0" u="none" strike="noStrike" kern="1200" dirty="0" smtClean="0">
              <a:solidFill>
                <a:schemeClr val="tx1"/>
              </a:solidFill>
              <a:effectLst/>
              <a:latin typeface="+mn-lt"/>
              <a:ea typeface="+mn-ea"/>
              <a:cs typeface="+mn-cs"/>
            </a:endParaRPr>
          </a:p>
          <a:p>
            <a:endParaRPr lang="en-US" dirty="0"/>
          </a:p>
        </p:txBody>
      </p:sp>
      <p:sp>
        <p:nvSpPr>
          <p:cNvPr id="4" name="TextBox 3"/>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45</a:t>
            </a:r>
          </a:p>
        </p:txBody>
      </p:sp>
    </p:spTree>
    <p:extLst>
      <p:ext uri="{BB962C8B-B14F-4D97-AF65-F5344CB8AC3E}">
        <p14:creationId xmlns:p14="http://schemas.microsoft.com/office/powerpoint/2010/main" val="3079622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r>
              <a:rPr lang="en-US" sz="1200" kern="0" dirty="0">
                <a:solidFill>
                  <a:prstClr val="black"/>
                </a:solidFill>
                <a:latin typeface="Garamond" pitchFamily="18" charset="0"/>
              </a:rPr>
              <a:t> </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47</a:t>
            </a:r>
          </a:p>
        </p:txBody>
      </p:sp>
      <p:sp>
        <p:nvSpPr>
          <p:cNvPr id="3" name="Notes Placeholder 2"/>
          <p:cNvSpPr>
            <a:spLocks noGrp="1"/>
          </p:cNvSpPr>
          <p:nvPr>
            <p:ph type="body" idx="1"/>
          </p:nvPr>
        </p:nvSpPr>
        <p:spPr>
          <a:xfrm>
            <a:off x="198438" y="3563448"/>
            <a:ext cx="4114799"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Discuss the importance of self-reflection.</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Explain metacognition</a:t>
            </a:r>
            <a:r>
              <a:rPr lang="en-US" sz="1200" b="0" i="1" u="none" strike="noStrike" kern="1200" baseline="0" dirty="0" smtClean="0">
                <a:solidFill>
                  <a:schemeClr val="tx1"/>
                </a:solidFill>
                <a:effectLst/>
                <a:latin typeface="+mn-lt"/>
                <a:ea typeface="+mn-ea"/>
                <a:cs typeface="+mn-cs"/>
              </a:rPr>
              <a:t> and its value to leaders and teams.</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When you consider your own priorities, values, and beliefs, this is metacognition, or—thinking about your thinking</a:t>
            </a:r>
            <a:r>
              <a:rPr lang="en-US" sz="1200" b="0" i="0" u="none" strike="noStrike" kern="1200" baseline="0" dirty="0" smtClean="0">
                <a:solidFill>
                  <a:schemeClr val="tx1"/>
                </a:solidFill>
                <a:effectLst/>
                <a:latin typeface="+mn-lt"/>
                <a:ea typeface="+mn-ea"/>
                <a:cs typeface="+mn-cs"/>
              </a:rPr>
              <a:t>—and is found in FM 6-22, P. 5-2, Pa. 5-11.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Through this reflection, your self-awareness, self-regulation,</a:t>
            </a:r>
            <a:r>
              <a:rPr lang="en-US" sz="1200" b="0" i="0" u="none" strike="noStrike" kern="1200" baseline="0" dirty="0" smtClean="0">
                <a:solidFill>
                  <a:schemeClr val="tx1"/>
                </a:solidFill>
                <a:effectLst/>
                <a:latin typeface="+mn-lt"/>
                <a:ea typeface="+mn-ea"/>
                <a:cs typeface="+mn-cs"/>
              </a:rPr>
              <a:t> and preparedness for challenging situations should improve.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Reflecting on your thinking style (e.g., your preferences, your experiences, your knowledge, other factors that shape your decision-making) will allow you to be more aware of why you do what you do (or don’t do what you don’t do.)</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Recognizing the influences that shape your decisions allows you to have more clarity and control particularly when decisions are needed in haste. </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The problems you encounter on a daily basis are more complex and nuanced than what we can provide in a vignette; however, it is beneficial to invest time to reflect on situations, problems, solutions, assumptions, and plans to figure out your thought patterns and strategies. </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This can improve understanding, visualization, and decision-making.</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When you have conflict with your counterpart, take a tactical pause at an appropriate time to think beyond the circumstance to what’s driving the conflict and then have a conversation about that.</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The metacognition questions in FM 6-22 and others that challenge your thinking are valuable to use as individuals, with your counterpart, with subordinate leaders, and with Soldiers.</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555154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49</a:t>
            </a:r>
          </a:p>
        </p:txBody>
      </p:sp>
      <p:sp>
        <p:nvSpPr>
          <p:cNvPr id="3" name="Notes Placeholder 2"/>
          <p:cNvSpPr>
            <a:spLocks noGrp="1"/>
          </p:cNvSpPr>
          <p:nvPr>
            <p:ph type="body" idx="1"/>
          </p:nvPr>
        </p:nvSpPr>
        <p:spPr>
          <a:xfrm>
            <a:off x="213713" y="3447565"/>
            <a:ext cx="4099523"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dirty="0" smtClean="0">
                <a:solidFill>
                  <a:schemeClr val="tx1"/>
                </a:solidFill>
                <a:effectLst/>
                <a:latin typeface="+mn-lt"/>
                <a:ea typeface="+mn-ea"/>
                <a:cs typeface="+mn-cs"/>
              </a:rPr>
              <a:t>To introduce</a:t>
            </a:r>
            <a:r>
              <a:rPr lang="en-US" sz="1200" b="1" i="0" u="none" strike="noStrike" kern="1200" baseline="0" dirty="0" smtClean="0">
                <a:solidFill>
                  <a:schemeClr val="tx1"/>
                </a:solidFill>
                <a:effectLst/>
                <a:latin typeface="+mn-lt"/>
                <a:ea typeface="+mn-ea"/>
                <a:cs typeface="+mn-cs"/>
              </a:rPr>
              <a:t> Engage.</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Briefly introduce Engage</a:t>
            </a:r>
            <a:r>
              <a:rPr lang="en-US" sz="1200" b="0" i="1" u="none" strike="noStrike" kern="1200" baseline="0" dirty="0" smtClean="0">
                <a:solidFill>
                  <a:schemeClr val="tx1"/>
                </a:solidFill>
                <a:effectLst/>
                <a:latin typeface="+mn-lt"/>
                <a:ea typeface="+mn-ea"/>
                <a:cs typeface="+mn-cs"/>
              </a:rPr>
              <a:t> and its 3 components.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When we talk about Engage training,</a:t>
            </a:r>
            <a:r>
              <a:rPr lang="en-US" sz="1200" b="0" i="0" u="none" strike="noStrike" kern="1200" baseline="0" dirty="0" smtClean="0">
                <a:solidFill>
                  <a:schemeClr val="tx1"/>
                </a:solidFill>
                <a:effectLst/>
                <a:latin typeface="+mn-lt"/>
                <a:ea typeface="+mn-ea"/>
                <a:cs typeface="+mn-cs"/>
              </a:rPr>
              <a:t> we’re talking about a leadership tool that can be used to change the trajectory of a situation.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Has anyone participated in Engage training?</a:t>
            </a:r>
            <a:endParaRPr lang="en-US" sz="1200" b="0" i="0"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responses. If anyone says yes, ask the next two questions </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What was your response?</a:t>
            </a:r>
            <a:endParaRPr lang="en-US" sz="1200" b="0" i="0" u="none" strike="noStrike" kern="1200" dirty="0" smtClean="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What were your Soldiers’ responses?]</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is a leadership tool that can be used in many different situations – from social isolation to substance abuse to performance improvement.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can be used to change the trajectory of minor incidents and complex, high-stakes situations.</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There are three components necessary to facilitate</a:t>
            </a:r>
            <a:r>
              <a:rPr lang="en-US" sz="1200" b="0" i="0" u="none" strike="noStrike" kern="1200" baseline="0" dirty="0" smtClean="0">
                <a:solidFill>
                  <a:schemeClr val="tx1"/>
                </a:solidFill>
                <a:effectLst/>
                <a:latin typeface="+mn-lt"/>
                <a:ea typeface="+mn-ea"/>
                <a:cs typeface="+mn-cs"/>
              </a:rPr>
              <a:t> a change for a better outcome of a potentially bad situation.</a:t>
            </a:r>
            <a:endParaRPr lang="en-US" sz="1200" b="0" i="0" u="none" strike="noStrike" kern="1200" dirty="0" smtClean="0">
              <a:solidFill>
                <a:schemeClr val="tx1"/>
              </a:solidFill>
              <a:effectLst/>
              <a:latin typeface="+mn-lt"/>
              <a:ea typeface="+mn-ea"/>
              <a:cs typeface="+mn-cs"/>
            </a:endParaRPr>
          </a:p>
          <a:p>
            <a:pPr rtl="0" eaLnBrk="0" fontAlgn="base" latinLnBrk="0" hangingPunct="0"/>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0" u="none" strike="noStrike" kern="1200" dirty="0" smtClean="0">
                <a:solidFill>
                  <a:schemeClr val="tx1"/>
                </a:solidFill>
                <a:effectLst/>
                <a:latin typeface="+mn-lt"/>
                <a:ea typeface="+mn-ea"/>
                <a:cs typeface="+mn-cs"/>
              </a:rPr>
              <a:t>2.</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 component of Awareness</a:t>
            </a:r>
            <a:r>
              <a:rPr lang="en-US" sz="1200" b="0" i="0" u="none" strike="noStrike" kern="120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First, everyone needs to be aware of alerts that indicate someone may be at risk either internally or externally (i.e., physical, cognitive, emotional,                        social, spiritual alerts).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would you teach and/or inspire your Soldiers to develop this awareness?</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responses.]</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3.</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 component of Responsibility</a:t>
            </a:r>
            <a:r>
              <a:rPr lang="en-US" sz="1200" b="0" i="0" u="none" strike="noStrike" kern="120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Second, it is important to recognize one’s responsibility.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Many times, when something is not right, Soldiers expect someone else do something.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reality is that all Soldiers have a responsibility to do something. </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Ask the following questions rhetorically.]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What does it mean to never leave a fallen comrade (from the Soldier’s Creed)?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Does that mean we have to wait for them to fall or should we try to help them avoid falling?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Do we wait for our buddies to walk into an ambush so we can save them from it? </a:t>
            </a:r>
            <a:endParaRPr lang="en-US" sz="1200" b="0" i="0" u="none" strike="noStrike" kern="1200" dirty="0" smtClean="0">
              <a:solidFill>
                <a:schemeClr val="tx1"/>
              </a:solidFill>
              <a:effectLst/>
              <a:latin typeface="+mn-lt"/>
              <a:ea typeface="+mn-ea"/>
              <a:cs typeface="+mn-cs"/>
            </a:endParaRPr>
          </a:p>
          <a:p>
            <a:pPr marL="628650" lvl="1"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Or does it make more sense keep them from the ambush?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When Soldiers internalize and live the Army Values, they will take responsibility.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We have discussed ways to help Soldiers internalize them.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Finally, Soldiers should have a plan to engage by taking direct and/or indirect actions. </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4.</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 component of Plan.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Plans can be very simple or more complex depending on the circumstance.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It’s important to think through any intervention strategy to enable the highest-yield, lowest-risk outcome.</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will you teach/inspire your Soldiers to plan to take direct and/or indirect actions?</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responses.]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might your methods be different for Soldiers and NCOs?</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responses.]</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784715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51</a:t>
            </a:r>
          </a:p>
        </p:txBody>
      </p:sp>
      <p:sp>
        <p:nvSpPr>
          <p:cNvPr id="3" name="Notes Placeholder 2"/>
          <p:cNvSpPr>
            <a:spLocks noGrp="1"/>
          </p:cNvSpPr>
          <p:nvPr>
            <p:ph type="body" idx="1"/>
          </p:nvPr>
        </p:nvSpPr>
        <p:spPr>
          <a:xfrm>
            <a:off x="198438" y="3703637"/>
            <a:ext cx="4038599"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dirty="0" smtClean="0">
                <a:solidFill>
                  <a:schemeClr val="tx1"/>
                </a:solidFill>
                <a:effectLst/>
                <a:latin typeface="+mn-lt"/>
                <a:ea typeface="+mn-ea"/>
                <a:cs typeface="+mn-cs"/>
              </a:rPr>
              <a:t>Introduce and</a:t>
            </a:r>
            <a:r>
              <a:rPr lang="en-US" sz="1200" b="1" i="0" u="none" strike="noStrike" kern="1200" baseline="0" dirty="0" smtClean="0">
                <a:solidFill>
                  <a:schemeClr val="tx1"/>
                </a:solidFill>
                <a:effectLst/>
                <a:latin typeface="+mn-lt"/>
                <a:ea typeface="+mn-ea"/>
                <a:cs typeface="+mn-cs"/>
              </a:rPr>
              <a:t> define reintegration.</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Introduce and define reintegration. </a:t>
            </a:r>
            <a:endParaRPr lang="en-US" sz="1200" b="0" i="1"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discuss some specific situations and ways that you can take direct or indirect action to guide Soldiers, subordinate leaders, and your unit.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definition of reintegration is to restore elements into an entity, to restore to unity.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At any point in time, you may have Soldiers assigned to your company that are geographically separated.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could be the result of opportunities to excel, personal circumstances, or a negative outcome of their own or someone else’s poor choices.</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any case, as diligent and perceptive leaders, you may want to develop a plan to take direct or indirection action to help reintegrate a Soldier upon their physical return to your unit.</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 </a:t>
            </a:r>
            <a:r>
              <a:rPr lang="en-US" sz="1200" b="0" i="1" u="none" strike="noStrike" kern="1200" dirty="0" smtClean="0">
                <a:solidFill>
                  <a:schemeClr val="tx1"/>
                </a:solidFill>
                <a:effectLst/>
                <a:latin typeface="+mn-lt"/>
                <a:ea typeface="+mn-ea"/>
                <a:cs typeface="+mn-cs"/>
              </a:rPr>
              <a:t>Transition to</a:t>
            </a:r>
            <a:r>
              <a:rPr lang="en-US" sz="1200" b="0" i="1" u="none" strike="noStrike" kern="1200" baseline="0" dirty="0" smtClean="0">
                <a:solidFill>
                  <a:schemeClr val="tx1"/>
                </a:solidFill>
                <a:effectLst/>
                <a:latin typeface="+mn-lt"/>
                <a:ea typeface="+mn-ea"/>
                <a:cs typeface="+mn-cs"/>
              </a:rPr>
              <a:t> slide about specific reintegration situations.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Naturally each circumstance has its own dynamics so there is not a one-size-fits-all strategy for reintegration.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It’s beneficial</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 view this discussion as leading to a menu of items you can choose from to build your own reintegration strategy. </a:t>
            </a:r>
          </a:p>
          <a:p>
            <a:pPr marL="171450" indent="-171450" rtl="0" eaLnBrk="1" fontAlgn="base"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 are some situations when reintegration happens in your unit?</a:t>
            </a:r>
          </a:p>
          <a:p>
            <a:pPr rtl="0" eaLnBrk="1" fontAlgn="base" latinLnBrk="0" hangingPunct="1"/>
            <a:r>
              <a:rPr lang="en-US" sz="1200" b="0" i="1" u="none" strike="noStrike" kern="1200" baseline="0" dirty="0" smtClean="0">
                <a:solidFill>
                  <a:schemeClr val="tx1"/>
                </a:solidFill>
                <a:effectLst/>
                <a:latin typeface="+mn-lt"/>
                <a:ea typeface="+mn-ea"/>
                <a:cs typeface="+mn-cs"/>
              </a:rPr>
              <a:t> [</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answers.]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13164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944627"/>
            <a:ext cx="6950075" cy="259912"/>
          </a:xfrm>
          <a:prstGeom prst="rect">
            <a:avLst/>
          </a:prstGeom>
          <a:noFill/>
        </p:spPr>
        <p:txBody>
          <a:bodyPr wrap="square" lIns="91591" tIns="45795" rIns="91591" bIns="45795" rtlCol="0">
            <a:spAutoFit/>
          </a:bodyPr>
          <a:lstStyle/>
          <a:p>
            <a:pPr algn="ctr"/>
            <a:r>
              <a:rPr lang="en-US" sz="1100" i="1" dirty="0"/>
              <a:t>iii</a:t>
            </a:r>
          </a:p>
        </p:txBody>
      </p:sp>
      <p:sp>
        <p:nvSpPr>
          <p:cNvPr id="20" name="TextBox 19"/>
          <p:cNvSpPr txBox="1"/>
          <p:nvPr/>
        </p:nvSpPr>
        <p:spPr>
          <a:xfrm>
            <a:off x="279541" y="537616"/>
            <a:ext cx="6395887" cy="536137"/>
          </a:xfrm>
          <a:prstGeom prst="rect">
            <a:avLst/>
          </a:prstGeom>
          <a:noFill/>
        </p:spPr>
        <p:txBody>
          <a:bodyPr wrap="square" lIns="90649" tIns="45325" rIns="90649" bIns="45325" rtlCol="0">
            <a:spAutoFit/>
          </a:bodyPr>
          <a:lstStyle/>
          <a:p>
            <a:r>
              <a:rPr lang="en-US" sz="1200" dirty="0">
                <a:latin typeface="Arial" panose="020B0604020202020204" pitchFamily="34" charset="0"/>
                <a:cs typeface="Arial" panose="020B0604020202020204" pitchFamily="34" charset="0"/>
              </a:rPr>
              <a:t>The table below explains the meaning of the symbols used throughout the guide.</a:t>
            </a:r>
          </a:p>
          <a:p>
            <a:endParaRPr lang="en-US" sz="1600" dirty="0">
              <a:latin typeface="Arial" panose="020B0604020202020204" pitchFamily="34" charset="0"/>
              <a:cs typeface="Arial" panose="020B0604020202020204" pitchFamily="34" charset="0"/>
            </a:endParaRPr>
          </a:p>
        </p:txBody>
      </p:sp>
      <p:sp>
        <p:nvSpPr>
          <p:cNvPr id="12" name="TextBox 11"/>
          <p:cNvSpPr txBox="1"/>
          <p:nvPr/>
        </p:nvSpPr>
        <p:spPr>
          <a:xfrm>
            <a:off x="3444876" y="0"/>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2" name="Notes Placeholder 1"/>
          <p:cNvSpPr>
            <a:spLocks noGrp="1"/>
          </p:cNvSpPr>
          <p:nvPr>
            <p:ph type="body" idx="1"/>
          </p:nvPr>
        </p:nvSpPr>
        <p:spPr>
          <a:xfrm>
            <a:off x="579437" y="966155"/>
            <a:ext cx="5559425" cy="3636963"/>
          </a:xfrm>
          <a:prstGeom prst="rect">
            <a:avLst/>
          </a:prstGeom>
        </p:spPr>
        <p:txBody>
          <a:bodyPr/>
          <a:lstStyle/>
          <a:p>
            <a:pPr marL="0" marR="0" algn="ctr" rtl="0" eaLnBrk="1" fontAlgn="ctr" latinLnBrk="0" hangingPunct="1">
              <a:lnSpc>
                <a:spcPct val="115000"/>
              </a:lnSpc>
              <a:spcBef>
                <a:spcPts val="0"/>
              </a:spcBef>
              <a:spcAft>
                <a:spcPts val="0"/>
              </a:spcAft>
            </a:pPr>
            <a:r>
              <a:rPr lang="en-US" sz="1200" b="1" i="0" u="sng" strike="noStrike" kern="1200" dirty="0" smtClean="0">
                <a:solidFill>
                  <a:srgbClr val="000000"/>
                </a:solidFill>
                <a:effectLst/>
                <a:latin typeface="Arial" panose="020B0604020202020204" pitchFamily="34" charset="0"/>
                <a:cs typeface="Arial" panose="020B0604020202020204" pitchFamily="34" charset="0"/>
              </a:rPr>
              <a:t>Symbol</a:t>
            </a:r>
            <a:r>
              <a:rPr lang="en-US" sz="2000" b="0" i="0" u="sng" strike="noStrike" kern="1200" baseline="0" dirty="0" smtClean="0">
                <a:solidFill>
                  <a:schemeClr val="tx1"/>
                </a:solidFill>
                <a:effectLst/>
                <a:latin typeface="Arial" panose="020B0604020202020204" pitchFamily="34" charset="0"/>
                <a:cs typeface="+mn-cs"/>
              </a:rPr>
              <a:t> </a:t>
            </a:r>
            <a:r>
              <a:rPr lang="en-US" sz="1200" b="1" i="0" u="sng" strike="noStrike" kern="1200" dirty="0" smtClean="0">
                <a:solidFill>
                  <a:srgbClr val="000000"/>
                </a:solidFill>
                <a:effectLst/>
                <a:latin typeface="Arial" panose="020B0604020202020204" pitchFamily="34" charset="0"/>
                <a:cs typeface="Arial" panose="020B0604020202020204" pitchFamily="34" charset="0"/>
              </a:rPr>
              <a:t>Represents</a:t>
            </a:r>
            <a:r>
              <a:rPr lang="en-US" sz="2000" b="0" i="0" u="sng" strike="noStrike" kern="1200" baseline="0" dirty="0" smtClean="0">
                <a:solidFill>
                  <a:schemeClr val="tx1"/>
                </a:solidFill>
                <a:effectLst/>
                <a:latin typeface="Arial" panose="020B0604020202020204" pitchFamily="34" charset="0"/>
                <a:cs typeface="+mn-cs"/>
              </a:rPr>
              <a:t> </a:t>
            </a:r>
            <a:r>
              <a:rPr lang="en-US" sz="1200" b="1" i="0" u="sng" strike="noStrike" kern="1200" dirty="0" smtClean="0">
                <a:solidFill>
                  <a:srgbClr val="000000"/>
                </a:solidFill>
                <a:effectLst/>
                <a:latin typeface="Arial" panose="020B0604020202020204" pitchFamily="34" charset="0"/>
                <a:cs typeface="Arial" panose="020B0604020202020204" pitchFamily="34" charset="0"/>
              </a:rPr>
              <a:t>Explanation</a:t>
            </a:r>
            <a:endParaRPr lang="en-US" sz="2000" b="0" i="0" u="sng" strike="noStrike" dirty="0" smtClean="0">
              <a:effectLst/>
              <a:latin typeface="Arial" panose="020B0604020202020204" pitchFamily="34" charset="0"/>
            </a:endParaRPr>
          </a:p>
          <a:p>
            <a:pPr marL="0" marR="0" algn="l" rtl="0" eaLnBrk="1" fontAlgn="ctr" latinLnBrk="0" hangingPunct="1">
              <a:lnSpc>
                <a:spcPct val="115000"/>
              </a:lnSpc>
              <a:spcBef>
                <a:spcPts val="0"/>
              </a:spcBef>
              <a:spcAft>
                <a:spcPts val="0"/>
              </a:spcAft>
            </a:pPr>
            <a:r>
              <a:rPr lang="en-US" sz="3600" b="1" i="0" u="none" strike="noStrike" kern="1200" dirty="0" smtClean="0">
                <a:solidFill>
                  <a:srgbClr val="000000"/>
                </a:solidFill>
                <a:effectLst/>
                <a:latin typeface="Arial" panose="020B0604020202020204" pitchFamily="34" charset="0"/>
                <a:cs typeface="Arial" panose="020B0604020202020204" pitchFamily="34" charset="0"/>
                <a:sym typeface="Wingdings" panose="05000000000000000000" pitchFamily="2" charset="2"/>
              </a:rPr>
              <a:t></a:t>
            </a:r>
            <a:r>
              <a:rPr lang="en-US" sz="2000" b="0" i="0" u="none" strike="noStrike" kern="1200" baseline="0" dirty="0" smtClean="0">
                <a:solidFill>
                  <a:schemeClr val="tx1"/>
                </a:solidFill>
                <a:effectLst/>
                <a:latin typeface="Arial" panose="020B0604020202020204" pitchFamily="34" charset="0"/>
                <a:cs typeface="+mn-cs"/>
                <a:sym typeface="Wingdings" panose="05000000000000000000" pitchFamily="2" charset="2"/>
              </a:rPr>
              <a:t> </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Timing</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This</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symbol i</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ndicates the amount of time allotted for a given section of the material. </a:t>
            </a:r>
          </a:p>
          <a:p>
            <a:pPr marL="64008" marR="0" algn="l" rtl="0" eaLnBrk="1" fontAlgn="ctr" latinLnBrk="0" hangingPunct="1">
              <a:lnSpc>
                <a:spcPct val="115000"/>
              </a:lnSpc>
              <a:spcBef>
                <a:spcPts val="0"/>
              </a:spcBef>
              <a:spcAft>
                <a:spcPts val="0"/>
              </a:spcAft>
            </a:pPr>
            <a:endParaRPr lang="en-US" sz="2000" b="0" i="0" u="none" strike="noStrike" dirty="0" smtClean="0">
              <a:effectLst/>
              <a:latin typeface="Arial" panose="020B0604020202020204" pitchFamily="34" charset="0"/>
            </a:endParaRPr>
          </a:p>
          <a:p>
            <a:pPr marL="0" marR="0" indent="0" algn="l" rtl="0" eaLnBrk="1" fontAlgn="base" latinLnBrk="0" hangingPunct="1">
              <a:lnSpc>
                <a:spcPct val="115000"/>
              </a:lnSpc>
              <a:spcBef>
                <a:spcPts val="0"/>
              </a:spcBef>
              <a:spcAft>
                <a:spcPts val="0"/>
              </a:spcAft>
            </a:pPr>
            <a:r>
              <a:rPr lang="en-US" sz="3600" b="0" i="0" u="none" strike="noStrike" kern="1200" dirty="0" smtClean="0">
                <a:solidFill>
                  <a:srgbClr val="FF0000"/>
                </a:solidFill>
                <a:effectLst/>
                <a:latin typeface="Arial" panose="020B0604020202020204" pitchFamily="34" charset="0"/>
                <a:cs typeface="Arial" panose="020B0604020202020204" pitchFamily="34" charset="0"/>
                <a:sym typeface="Wingdings" panose="05000000000000000000" pitchFamily="2" charset="2"/>
              </a:rPr>
              <a:t></a:t>
            </a:r>
            <a:r>
              <a:rPr lang="en-US" sz="2000" b="0" i="0" u="none" strike="noStrike" kern="1200" baseline="0" dirty="0" smtClean="0">
                <a:solidFill>
                  <a:schemeClr val="tx1"/>
                </a:solidFill>
                <a:effectLst/>
                <a:latin typeface="Arial" panose="020B0604020202020204" pitchFamily="34" charset="0"/>
                <a:cs typeface="+mn-cs"/>
                <a:sym typeface="Wingdings" panose="05000000000000000000" pitchFamily="2" charset="2"/>
              </a:rPr>
              <a:t> </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Target / Intent</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This symbol</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i</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ndicates the main function or rationale for a given slide. </a:t>
            </a:r>
          </a:p>
          <a:p>
            <a:pPr marL="64008" marR="0" algn="l" rtl="0" eaLnBrk="1" fontAlgn="ctr" latinLnBrk="0" hangingPunct="1">
              <a:lnSpc>
                <a:spcPct val="115000"/>
              </a:lnSpc>
              <a:spcBef>
                <a:spcPts val="0"/>
              </a:spcBef>
              <a:spcAft>
                <a:spcPts val="0"/>
              </a:spcAft>
            </a:pPr>
            <a:endParaRPr lang="en-US" sz="2000" b="0" i="0" u="none" strike="noStrike" dirty="0" smtClean="0">
              <a:effectLst/>
              <a:latin typeface="Arial" panose="020B0604020202020204" pitchFamily="34" charset="0"/>
            </a:endParaRPr>
          </a:p>
          <a:p>
            <a:pPr marL="64008" marR="64008"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1200" b="0" i="0" u="none" strike="noStrike" kern="12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0" i="0" u="none" strike="noStrike"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0" i="1" u="none" strike="noStrike"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Point</a:t>
            </a:r>
            <a:endParaRPr lang="en-US" sz="2000" b="0" i="1"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Numbers and text highlighted in yellow are used to</a:t>
            </a:r>
            <a:r>
              <a:rPr lang="en-US" sz="1200" b="0" i="0" u="none" strike="noStrike" kern="1200" baseline="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indicate the main points that must be addressed in order to meet a given slide’s target / intent.</a:t>
            </a:r>
            <a:endParaRPr lang="en-US" sz="2000" b="0" i="0" u="none" strike="noStrike" dirty="0" smtClean="0">
              <a:effectLst/>
              <a:latin typeface="Arial" panose="020B0604020202020204" pitchFamily="34" charset="0"/>
            </a:endParaRPr>
          </a:p>
          <a:p>
            <a:pPr marL="173736" marR="0" indent="0" algn="l" rtl="0" eaLnBrk="1" fontAlgn="ctr" latinLnBrk="0" hangingPunct="1">
              <a:lnSpc>
                <a:spcPct val="115000"/>
              </a:lnSpc>
              <a:spcBef>
                <a:spcPts val="0"/>
              </a:spcBef>
              <a:spcAft>
                <a:spcPts val="0"/>
              </a:spcAft>
            </a:pPr>
            <a:r>
              <a:rPr lang="en-US" sz="1200" b="1" i="0" u="none" strike="noStrike" kern="1200" dirty="0" smtClean="0">
                <a:solidFill>
                  <a:srgbClr val="000000"/>
                </a:solidFill>
                <a:effectLst/>
                <a:latin typeface="Arial" panose="020B0604020202020204" pitchFamily="34" charset="0"/>
                <a:cs typeface="Arial" panose="020B0604020202020204" pitchFamily="34" charset="0"/>
              </a:rPr>
              <a:t> </a:t>
            </a:r>
            <a:endParaRPr lang="en-US" sz="2000" b="0" i="0" u="none" strike="noStrike" dirty="0" smtClean="0">
              <a:effectLst/>
              <a:latin typeface="Arial" panose="020B0604020202020204" pitchFamily="34" charset="0"/>
            </a:endParaRPr>
          </a:p>
          <a:p>
            <a:pPr marL="235458" marR="64008" indent="-171450" algn="l" rtl="0" eaLnBrk="1" fontAlgn="ctr" latinLnBrk="0" hangingPunct="1">
              <a:lnSpc>
                <a:spcPct val="115000"/>
              </a:lnSpc>
              <a:spcBef>
                <a:spcPts val="0"/>
              </a:spcBef>
              <a:spcAft>
                <a:spcPts val="0"/>
              </a:spcAft>
              <a:buFont typeface="Arial" panose="020B0604020202020204" pitchFamily="34" charset="0"/>
              <a:buChar char="•"/>
            </a:pPr>
            <a:r>
              <a:rPr lang="en-US" sz="1200" b="0" i="0" u="none" strike="noStrike"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Sample</a:t>
            </a:r>
            <a:r>
              <a:rPr lang="en-US" sz="1200" b="0" i="0" u="none" strike="noStrike" kern="12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Script</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Bullets are used</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to elaborate on key points by providing a potential script that </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the</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trainer can use.</a:t>
            </a:r>
            <a:endParaRPr lang="en-US" sz="2000" b="0" i="0" u="none" strike="noStrike" dirty="0" smtClean="0">
              <a:effectLst/>
              <a:latin typeface="Arial" panose="020B0604020202020204" pitchFamily="34" charset="0"/>
            </a:endParaRPr>
          </a:p>
          <a:p>
            <a:pPr marL="0" marR="0" algn="l" rtl="0" eaLnBrk="1" fontAlgn="ctr" latinLnBrk="0" hangingPunct="1">
              <a:lnSpc>
                <a:spcPct val="115000"/>
              </a:lnSpc>
              <a:spcBef>
                <a:spcPts val="0"/>
              </a:spcBef>
              <a:spcAft>
                <a:spcPts val="0"/>
              </a:spcAft>
            </a:pPr>
            <a:endParaRPr lang="en-US" sz="1400" b="1" i="0" u="none" strike="noStrike" kern="1200" dirty="0" smtClean="0">
              <a:solidFill>
                <a:srgbClr val="000000"/>
              </a:solidFill>
              <a:effectLst/>
              <a:latin typeface="Arial" panose="020B0604020202020204" pitchFamily="34" charset="0"/>
              <a:cs typeface="Arial" panose="020B0604020202020204" pitchFamily="34" charset="0"/>
            </a:endParaRPr>
          </a:p>
          <a:p>
            <a:pPr marL="0" marR="0" algn="l" rtl="0" eaLnBrk="1" fontAlgn="ctr" latinLnBrk="0" hangingPunct="1">
              <a:lnSpc>
                <a:spcPct val="115000"/>
              </a:lnSpc>
              <a:spcBef>
                <a:spcPts val="0"/>
              </a:spcBef>
              <a:spcAft>
                <a:spcPts val="0"/>
              </a:spcAft>
            </a:pPr>
            <a:r>
              <a:rPr lang="en-US" sz="1400" b="1" i="0" u="none" strike="noStrike" kern="1200" dirty="0" smtClean="0">
                <a:solidFill>
                  <a:srgbClr val="000000"/>
                </a:solidFill>
                <a:effectLst/>
                <a:latin typeface="Arial" panose="020B0604020202020204" pitchFamily="34" charset="0"/>
                <a:cs typeface="Arial" panose="020B0604020202020204" pitchFamily="34" charset="0"/>
              </a:rPr>
              <a:t>[</a:t>
            </a:r>
            <a:r>
              <a:rPr lang="en-US" sz="1400" b="1" i="1" u="none" strike="noStrike" kern="1200" baseline="0" dirty="0" smtClean="0">
                <a:solidFill>
                  <a:srgbClr val="000000"/>
                </a:solidFill>
                <a:effectLst/>
                <a:latin typeface="Arial" panose="020B0604020202020204" pitchFamily="34" charset="0"/>
                <a:cs typeface="Arial" panose="020B0604020202020204" pitchFamily="34" charset="0"/>
              </a:rPr>
              <a:t>TEXT</a:t>
            </a:r>
            <a:r>
              <a:rPr lang="en-US" sz="1400" b="1" i="0" u="none" strike="noStrike" kern="1200" dirty="0" smtClean="0">
                <a:solidFill>
                  <a:srgbClr val="000000"/>
                </a:solidFill>
                <a:effectLst/>
                <a:latin typeface="Arial" panose="020B0604020202020204" pitchFamily="34" charset="0"/>
                <a:cs typeface="Arial" panose="020B0604020202020204" pitchFamily="34" charset="0"/>
              </a:rPr>
              <a:t>]</a:t>
            </a:r>
            <a:r>
              <a:rPr lang="en-US" sz="2000" b="0" i="0" u="none" strike="noStrike" kern="1200" baseline="0" dirty="0" smtClean="0">
                <a:solidFill>
                  <a:schemeClr val="tx1"/>
                </a:solidFill>
                <a:effectLst/>
                <a:latin typeface="Arial" panose="020B0604020202020204" pitchFamily="34" charset="0"/>
                <a:cs typeface="+mn-cs"/>
              </a:rPr>
              <a:t> </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Note to Trainer</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Bracketed text</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i</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ndicates a note to the trainer</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which is not intended to be read aloud</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 These provide hints on how to present the material and tips to avoid potential issues that may arise within a given topic.</a:t>
            </a:r>
            <a:endParaRPr lang="en-US" sz="2000" b="0" i="0" u="none" strike="noStrike" dirty="0" smtClean="0">
              <a:effectLst/>
              <a:latin typeface="Arial" panose="020B0604020202020204" pitchFamily="34" charset="0"/>
            </a:endParaRPr>
          </a:p>
          <a:p>
            <a:pPr marL="64008" marR="64008" algn="l" rtl="0" eaLnBrk="1" fontAlgn="ctr" latinLnBrk="0" hangingPunct="1">
              <a:lnSpc>
                <a:spcPct val="115000"/>
              </a:lnSpc>
              <a:spcBef>
                <a:spcPts val="0"/>
              </a:spcBef>
              <a:spcAft>
                <a:spcPts val="0"/>
              </a:spcAft>
            </a:pPr>
            <a:endParaRPr lang="en-US" sz="1200" b="0" i="0" u="none" strike="noStrike" kern="1200" dirty="0" smtClean="0">
              <a:solidFill>
                <a:srgbClr val="000000"/>
              </a:solidFill>
              <a:effectLst/>
              <a:latin typeface="Arial" panose="020B0604020202020204" pitchFamily="34" charset="0"/>
              <a:cs typeface="Arial" panose="020B0604020202020204" pitchFamily="34" charset="0"/>
            </a:endParaRPr>
          </a:p>
          <a:p>
            <a:pPr marL="64008" marR="64008"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 </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Multimedia</a:t>
            </a:r>
            <a:endParaRPr lang="en-US" sz="2000" b="0" i="0" u="none" strike="noStrike" dirty="0" smtClean="0">
              <a:effectLst/>
              <a:latin typeface="Arial" panose="020B0604020202020204" pitchFamily="34" charset="0"/>
            </a:endParaRPr>
          </a:p>
          <a:p>
            <a:pPr marL="45720" marR="4572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This</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symbol i</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ndicates the use of supplementary audio/video files. To avoid down-time or technical difficulties, keep an eye out for these and plan accordingly. </a:t>
            </a:r>
          </a:p>
          <a:p>
            <a:pPr marL="45720" marR="45720" algn="l" rtl="0" eaLnBrk="1" fontAlgn="ctr" latinLnBrk="0" hangingPunct="1">
              <a:lnSpc>
                <a:spcPct val="115000"/>
              </a:lnSpc>
              <a:spcBef>
                <a:spcPts val="0"/>
              </a:spcBef>
              <a:spcAft>
                <a:spcPts val="0"/>
              </a:spcAft>
            </a:pPr>
            <a:endParaRPr lang="en-US" sz="2000" b="0" i="0" u="none" strike="noStrike" dirty="0" smtClean="0">
              <a:effectLst/>
              <a:latin typeface="Arial" panose="020B0604020202020204" pitchFamily="34" charset="0"/>
            </a:endParaRPr>
          </a:p>
          <a:p>
            <a:pPr marL="0" marR="0" algn="l" rtl="0" eaLnBrk="1" fontAlgn="ctr" latinLnBrk="0" hangingPunct="1">
              <a:lnSpc>
                <a:spcPct val="115000"/>
              </a:lnSpc>
              <a:spcBef>
                <a:spcPts val="0"/>
              </a:spcBef>
              <a:spcAft>
                <a:spcPts val="0"/>
              </a:spcAft>
            </a:pPr>
            <a:r>
              <a:rPr lang="en-US" sz="3600" b="1" i="0" u="none" strike="noStrike" kern="1200" dirty="0" smtClean="0">
                <a:solidFill>
                  <a:srgbClr val="000000"/>
                </a:solidFill>
                <a:effectLst/>
                <a:latin typeface="Arial" panose="020B0604020202020204" pitchFamily="34" charset="0"/>
                <a:cs typeface="Arial" panose="020B0604020202020204" pitchFamily="34" charset="0"/>
                <a:sym typeface="Webdings" panose="05030102010509060703" pitchFamily="18" charset="2"/>
              </a:rPr>
              <a:t></a:t>
            </a:r>
            <a:r>
              <a:rPr lang="en-US" sz="2000" b="0" i="0" u="none" strike="noStrike" kern="1200" baseline="0" dirty="0" smtClean="0">
                <a:solidFill>
                  <a:schemeClr val="tx1"/>
                </a:solidFill>
                <a:effectLst/>
                <a:latin typeface="Arial" panose="020B0604020202020204" pitchFamily="34" charset="0"/>
                <a:cs typeface="+mn-cs"/>
                <a:sym typeface="Webdings" panose="05030102010509060703" pitchFamily="18" charset="2"/>
              </a:rPr>
              <a:t> </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Handouts</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This</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symbol i</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ndicates that the participants will use handouts at a given point in the module. To avoid down-time, keep an eye out for these and plan accordingly. </a:t>
            </a:r>
            <a:endParaRPr lang="en-US" sz="2000" b="0" i="0" u="none" strike="noStrike" dirty="0" smtClean="0">
              <a:effectLst/>
              <a:latin typeface="Arial" panose="020B0604020202020204" pitchFamily="34" charset="0"/>
            </a:endParaRPr>
          </a:p>
          <a:p>
            <a:pPr marL="0" marR="0" algn="l" rtl="0" eaLnBrk="1" fontAlgn="ctr" latinLnBrk="0" hangingPunct="1">
              <a:lnSpc>
                <a:spcPct val="115000"/>
              </a:lnSpc>
              <a:spcBef>
                <a:spcPts val="0"/>
              </a:spcBef>
              <a:spcAft>
                <a:spcPts val="0"/>
              </a:spcAft>
            </a:pPr>
            <a:r>
              <a:rPr lang="en-US" sz="3600" b="1" i="0" u="none" strike="noStrike" kern="1200" dirty="0" smtClean="0">
                <a:solidFill>
                  <a:srgbClr val="000000"/>
                </a:solidFill>
                <a:effectLst/>
                <a:latin typeface="Arial" panose="020B0604020202020204" pitchFamily="34" charset="0"/>
                <a:cs typeface="Arial" panose="020B0604020202020204" pitchFamily="34" charset="0"/>
                <a:sym typeface="Webdings" panose="05030102010509060703" pitchFamily="18" charset="2"/>
              </a:rPr>
              <a:t> </a:t>
            </a:r>
          </a:p>
          <a:p>
            <a:pPr marL="0" marR="0" algn="l" rtl="0" eaLnBrk="1" fontAlgn="ctr" latinLnBrk="0" hangingPunct="1">
              <a:lnSpc>
                <a:spcPct val="115000"/>
              </a:lnSpc>
              <a:spcBef>
                <a:spcPts val="0"/>
              </a:spcBef>
              <a:spcAft>
                <a:spcPts val="0"/>
              </a:spcAft>
            </a:pPr>
            <a:r>
              <a:rPr lang="en-US" sz="3600" b="1" i="0" u="none" strike="noStrike" kern="1200" dirty="0" smtClean="0">
                <a:solidFill>
                  <a:srgbClr val="000000"/>
                </a:solidFill>
                <a:effectLst/>
                <a:latin typeface="Arial" panose="020B0604020202020204" pitchFamily="34" charset="0"/>
                <a:cs typeface="Arial" panose="020B0604020202020204" pitchFamily="34" charset="0"/>
                <a:sym typeface="Webdings" panose="05030102010509060703" pitchFamily="18" charset="2"/>
              </a:rPr>
              <a:t></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Exercise</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cs typeface="Arial" panose="020B0604020202020204" pitchFamily="34" charset="0"/>
              </a:rPr>
              <a:t>This</a:t>
            </a: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 symbol i</a:t>
            </a:r>
            <a:r>
              <a:rPr lang="en-US" sz="1200" b="0" i="0" u="none" strike="noStrike" kern="1200" dirty="0" smtClean="0">
                <a:solidFill>
                  <a:srgbClr val="000000"/>
                </a:solidFill>
                <a:effectLst/>
                <a:latin typeface="Arial" panose="020B0604020202020204" pitchFamily="34" charset="0"/>
                <a:cs typeface="Arial" panose="020B0604020202020204" pitchFamily="34" charset="0"/>
              </a:rPr>
              <a:t>ndicates the start of an exercise or activity. To avoid down-time, keep an eye out for these and plan accordingly. </a:t>
            </a:r>
            <a:endParaRPr lang="en-US" sz="2000" b="0" i="0" u="none" strike="noStrike" dirty="0" smtClean="0">
              <a:effectLst/>
              <a:latin typeface="Arial" panose="020B0604020202020204" pitchFamily="34" charset="0"/>
            </a:endParaRPr>
          </a:p>
          <a:p>
            <a:pPr marL="0" marR="0" indent="0" algn="l" rtl="0" eaLnBrk="1" fontAlgn="base" latinLnBrk="0" hangingPunct="1">
              <a:lnSpc>
                <a:spcPct val="115000"/>
              </a:lnSpc>
              <a:spcBef>
                <a:spcPts val="0"/>
              </a:spcBef>
              <a:spcAft>
                <a:spcPts val="0"/>
              </a:spcAft>
            </a:pPr>
            <a:endParaRPr lang="en-US" sz="1400" b="1" i="0" u="none" strike="noStrike" kern="1200" dirty="0" smtClean="0">
              <a:solidFill>
                <a:srgbClr val="000000"/>
              </a:solidFill>
              <a:effectLst/>
              <a:latin typeface="Arial" panose="020B0604020202020204" pitchFamily="34" charset="0"/>
              <a:cs typeface="Arial" panose="020B0604020202020204" pitchFamily="34" charset="0"/>
            </a:endParaRPr>
          </a:p>
          <a:p>
            <a:pPr marL="0" marR="0" indent="0" algn="l" rtl="0" eaLnBrk="1" fontAlgn="base" latinLnBrk="0" hangingPunct="1">
              <a:lnSpc>
                <a:spcPct val="115000"/>
              </a:lnSpc>
              <a:spcBef>
                <a:spcPts val="0"/>
              </a:spcBef>
              <a:spcAft>
                <a:spcPts val="0"/>
              </a:spcAft>
            </a:pPr>
            <a:r>
              <a:rPr lang="en-US" sz="1400" b="1" i="0" u="none" strike="noStrike" kern="1200" dirty="0" smtClean="0">
                <a:solidFill>
                  <a:srgbClr val="000000"/>
                </a:solidFill>
                <a:effectLst/>
                <a:latin typeface="Arial" panose="020B0604020202020204" pitchFamily="34" charset="0"/>
                <a:cs typeface="Arial" panose="020B0604020202020204" pitchFamily="34" charset="0"/>
              </a:rPr>
              <a:t>[?]</a:t>
            </a:r>
            <a:r>
              <a:rPr lang="en-US" sz="2000" b="0" i="0" u="none" strike="noStrike" kern="1200" baseline="0" dirty="0" smtClean="0">
                <a:solidFill>
                  <a:schemeClr val="tx1"/>
                </a:solidFill>
                <a:effectLst/>
                <a:latin typeface="Arial" panose="020B0604020202020204" pitchFamily="34" charset="0"/>
                <a:cs typeface="+mn-cs"/>
              </a:rPr>
              <a:t> </a:t>
            </a:r>
            <a:r>
              <a:rPr lang="en-US" sz="1200" b="0" i="0" u="none" strike="noStrike"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Discussion Question(s)</a:t>
            </a:r>
            <a:endParaRPr lang="en-US" sz="2000" b="0" i="0" u="none" strike="noStrike" dirty="0" smtClean="0">
              <a:effectLst/>
              <a:latin typeface="Arial" panose="020B0604020202020204" pitchFamily="34" charset="0"/>
            </a:endParaRPr>
          </a:p>
          <a:p>
            <a:pPr marL="64008" marR="0" algn="l" rtl="0" eaLnBrk="1" fontAlgn="ctr" latinLnBrk="0" hangingPunct="1">
              <a:lnSpc>
                <a:spcPct val="115000"/>
              </a:lnSpc>
              <a:spcBef>
                <a:spcPts val="0"/>
              </a:spcBef>
              <a:spcAft>
                <a:spcPts val="0"/>
              </a:spcAft>
            </a:pPr>
            <a:r>
              <a:rPr lang="en-US" sz="1200" b="0" i="0" u="none" strike="noStrike"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This symbol identifies when there is</a:t>
            </a:r>
            <a:r>
              <a:rPr lang="en-US" sz="1200" b="0" i="0" u="none" strike="noStrike" kern="1200" baseline="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a:t>
            </a:r>
            <a:r>
              <a:rPr lang="en-US" sz="1200" b="0" i="0" u="none" strike="noStrike"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non-rhetorical</a:t>
            </a:r>
            <a:r>
              <a:rPr lang="en-US" sz="1200" b="0" i="0" u="none" strike="noStrike" kern="1200" baseline="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200" b="0" i="0" u="none" strike="noStrike"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discussion question(s) in the instructional content that follows.</a:t>
            </a:r>
            <a:endParaRPr lang="en-US" sz="2000" b="0" i="0" u="none" strike="noStrike" dirty="0" smtClean="0">
              <a:effectLst/>
              <a:latin typeface="Arial" panose="020B0604020202020204" pitchFamily="34" charset="0"/>
            </a:endParaRPr>
          </a:p>
          <a:p>
            <a:pPr algn="l"/>
            <a:endParaRPr lang="en-US" dirty="0"/>
          </a:p>
        </p:txBody>
      </p:sp>
    </p:spTree>
    <p:extLst>
      <p:ext uri="{BB962C8B-B14F-4D97-AF65-F5344CB8AC3E}">
        <p14:creationId xmlns:p14="http://schemas.microsoft.com/office/powerpoint/2010/main" val="2380128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53</a:t>
            </a:r>
          </a:p>
        </p:txBody>
      </p:sp>
      <p:sp>
        <p:nvSpPr>
          <p:cNvPr id="2" name="Slide Image Placeholder 1"/>
          <p:cNvSpPr>
            <a:spLocks noGrp="1" noRot="1" noChangeAspect="1"/>
          </p:cNvSpPr>
          <p:nvPr>
            <p:ph type="sldImg"/>
          </p:nvPr>
        </p:nvSpPr>
        <p:spPr>
          <a:xfrm>
            <a:off x="344488" y="384175"/>
            <a:ext cx="3816350" cy="2862263"/>
          </a:xfrm>
          <a:prstGeom prst="rect">
            <a:avLst/>
          </a:prstGeom>
          <a:noFill/>
          <a:ln w="12700">
            <a:solidFill>
              <a:prstClr val="black"/>
            </a:solidFill>
          </a:ln>
        </p:spPr>
      </p:sp>
      <p:sp>
        <p:nvSpPr>
          <p:cNvPr id="5" name="TextBox 4"/>
          <p:cNvSpPr txBox="1"/>
          <p:nvPr/>
        </p:nvSpPr>
        <p:spPr>
          <a:xfrm>
            <a:off x="4465637" y="369484"/>
            <a:ext cx="2249424"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Notes Placeholder 2"/>
          <p:cNvSpPr>
            <a:spLocks noGrp="1"/>
          </p:cNvSpPr>
          <p:nvPr>
            <p:ph type="body" idx="1"/>
          </p:nvPr>
        </p:nvSpPr>
        <p:spPr>
          <a:xfrm>
            <a:off x="198437" y="3442349"/>
            <a:ext cx="4038600"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dirty="0" smtClean="0">
                <a:solidFill>
                  <a:schemeClr val="tx1"/>
                </a:solidFill>
                <a:effectLst/>
                <a:latin typeface="+mn-lt"/>
                <a:ea typeface="+mn-ea"/>
                <a:cs typeface="+mn-cs"/>
              </a:rPr>
              <a:t>Discuss reintegration scenarios.</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other sorts of unit absences that might be served well by a reintegration strategy.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Acknowledge if they discussed any of these situations when answering the question on the previous slide.]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Keep in mind, the first step is being </a:t>
            </a:r>
            <a:r>
              <a:rPr lang="en-US" sz="1200" b="0" i="1" u="sng" strike="noStrike" kern="1200" baseline="0" dirty="0" smtClean="0">
                <a:solidFill>
                  <a:schemeClr val="tx1"/>
                </a:solidFill>
                <a:effectLst/>
                <a:latin typeface="+mn-lt"/>
                <a:ea typeface="+mn-ea"/>
                <a:cs typeface="+mn-cs"/>
              </a:rPr>
              <a:t>aware</a:t>
            </a:r>
            <a:r>
              <a:rPr lang="en-US" sz="1200" b="0" i="0" u="none" strike="noStrike" kern="1200" baseline="0" dirty="0" smtClean="0">
                <a:solidFill>
                  <a:schemeClr val="tx1"/>
                </a:solidFill>
                <a:effectLst/>
                <a:latin typeface="+mn-lt"/>
                <a:ea typeface="+mn-ea"/>
                <a:cs typeface="+mn-cs"/>
              </a:rPr>
              <a:t> that there might be challenges in these situations.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second step is to recognize your </a:t>
            </a:r>
            <a:r>
              <a:rPr lang="en-US" sz="1200" b="0" i="1" u="sng" strike="noStrike" kern="1200" baseline="0" dirty="0" smtClean="0">
                <a:solidFill>
                  <a:schemeClr val="tx1"/>
                </a:solidFill>
                <a:effectLst/>
                <a:latin typeface="+mn-lt"/>
                <a:ea typeface="+mn-ea"/>
                <a:cs typeface="+mn-cs"/>
              </a:rPr>
              <a:t>responsibility</a:t>
            </a:r>
            <a:r>
              <a:rPr lang="en-US" sz="1200" b="0" i="0" u="none" strike="noStrike" kern="1200" baseline="0" dirty="0" smtClean="0">
                <a:solidFill>
                  <a:schemeClr val="tx1"/>
                </a:solidFill>
                <a:effectLst/>
                <a:latin typeface="+mn-lt"/>
                <a:ea typeface="+mn-ea"/>
                <a:cs typeface="+mn-cs"/>
              </a:rPr>
              <a:t> as a CDR or 1SG.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third step is to develop the </a:t>
            </a:r>
            <a:r>
              <a:rPr lang="en-US" sz="1200" b="0" i="1" u="sng" strike="noStrike" kern="1200" baseline="0" dirty="0" smtClean="0">
                <a:solidFill>
                  <a:schemeClr val="tx1"/>
                </a:solidFill>
                <a:effectLst/>
                <a:latin typeface="+mn-lt"/>
                <a:ea typeface="+mn-ea"/>
                <a:cs typeface="+mn-cs"/>
              </a:rPr>
              <a:t>plan</a:t>
            </a:r>
            <a:r>
              <a:rPr lang="en-US" sz="1200" b="0" i="0" u="none" strike="noStrike" kern="1200" baseline="0" dirty="0" smtClean="0">
                <a:solidFill>
                  <a:schemeClr val="tx1"/>
                </a:solidFill>
                <a:effectLst/>
                <a:latin typeface="+mn-lt"/>
                <a:ea typeface="+mn-ea"/>
                <a:cs typeface="+mn-cs"/>
              </a:rPr>
              <a:t> and that is what you will discuss. </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1" u="none" strike="noStrike" kern="1200" dirty="0" smtClean="0">
                <a:solidFill>
                  <a:schemeClr val="tx1"/>
                </a:solidFill>
                <a:effectLst/>
                <a:latin typeface="+mn-lt"/>
                <a:ea typeface="+mn-ea"/>
                <a:cs typeface="+mn-cs"/>
              </a:rPr>
              <a:t>.</a:t>
            </a:r>
            <a:r>
              <a:rPr lang="en-US" sz="1200" b="0" i="1" u="none" strike="noStrike" kern="1200" baseline="0" dirty="0" smtClean="0">
                <a:solidFill>
                  <a:schemeClr val="tx1"/>
                </a:solidFill>
                <a:effectLst/>
                <a:latin typeface="+mn-lt"/>
                <a:ea typeface="+mn-ea"/>
                <a:cs typeface="+mn-cs"/>
              </a:rPr>
              <a:t> Discuss direct and indirect actions leaders can take to facilitate reintegration. </a:t>
            </a:r>
            <a:endParaRPr lang="en-US" sz="1200" b="0" i="1"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Here are five specific situations when you may want to engage directly or indirectly to facilitate a smooth reintegration. </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sym typeface="Webdings" panose="05030102010509060703" pitchFamily="18" charset="2"/>
              </a:rPr>
              <a:t> </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Assign each group 1 of the scenarios.]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With 3-4 others, discuss direct and indirect actions you would take to facilitate reintegration of the Soldier in the situation.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Then we’ll discuss your answers with the large group.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scenarios are intentionally vague because each situation is unique.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Take 2-3 minutes to discuss how you would          reintegrate the person back into the unit.</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2-3 mins and then begin the full group discussion.]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start with scenario 1.</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Share your plans for direct and indirect actions.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would you reintegrate a Soldier who failed an Army school or qualification? You put trust in that person to send him or her. </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would you reintegrate a Soldier who is returning from medical leave? </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would you reintegrate a Soldier who is under investigation? </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How would you reintegrate a Soldier who had phenomenal success at a major national or international competition? </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would you reintegrate a Soldier who attempted suicide? </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a:t>
            </a:r>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14765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384175"/>
            <a:ext cx="3816350" cy="2862263"/>
          </a:xfrm>
          <a:prstGeom prst="rect">
            <a:avLst/>
          </a:prstGeom>
          <a:noFill/>
          <a:ln w="12700">
            <a:solidFill>
              <a:prstClr val="black"/>
            </a:solidFill>
          </a:ln>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55</a:t>
            </a:r>
          </a:p>
        </p:txBody>
      </p:sp>
      <p:sp>
        <p:nvSpPr>
          <p:cNvPr id="3" name="Notes Placeholder 2"/>
          <p:cNvSpPr>
            <a:spLocks noGrp="1"/>
          </p:cNvSpPr>
          <p:nvPr>
            <p:ph type="body" idx="1"/>
          </p:nvPr>
        </p:nvSpPr>
        <p:spPr>
          <a:xfrm>
            <a:off x="344488" y="3465171"/>
            <a:ext cx="3846512"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dirty="0" smtClean="0">
                <a:solidFill>
                  <a:schemeClr val="tx1"/>
                </a:solidFill>
                <a:effectLst/>
                <a:latin typeface="+mn-lt"/>
                <a:ea typeface="+mn-ea"/>
                <a:cs typeface="+mn-cs"/>
              </a:rPr>
              <a:t>Highlight the</a:t>
            </a:r>
            <a:r>
              <a:rPr lang="en-US" sz="1200" b="1" i="0" u="none" strike="noStrike" kern="1200" baseline="0" dirty="0" smtClean="0">
                <a:solidFill>
                  <a:schemeClr val="tx1"/>
                </a:solidFill>
                <a:effectLst/>
                <a:latin typeface="+mn-lt"/>
                <a:ea typeface="+mn-ea"/>
                <a:cs typeface="+mn-cs"/>
              </a:rPr>
              <a:t> difference a unit with a strong culture of trust makes on the reintegration effort.</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what reintegration might</a:t>
            </a:r>
            <a:r>
              <a:rPr lang="en-US" sz="1200" b="0" i="1" u="none" strike="noStrike" kern="1200" baseline="0" dirty="0" smtClean="0">
                <a:solidFill>
                  <a:schemeClr val="tx1"/>
                </a:solidFill>
                <a:effectLst/>
                <a:latin typeface="+mn-lt"/>
                <a:ea typeface="+mn-ea"/>
                <a:cs typeface="+mn-cs"/>
              </a:rPr>
              <a:t> look like based on the level of trust in the company.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In your small groups, discuss answers to both questions.</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Take 2-3 minutes to discuss your respective question.</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sym typeface="Webdings" panose="05030102010509060703" pitchFamily="18" charset="2"/>
              </a:rPr>
              <a:t></a:t>
            </a:r>
            <a:r>
              <a:rPr lang="en-US" sz="1200" b="0" i="0" u="none" strike="noStrike" kern="1200" baseline="0" dirty="0" smtClean="0">
                <a:solidFill>
                  <a:schemeClr val="tx1"/>
                </a:solidFill>
                <a:effectLst/>
                <a:latin typeface="+mn-lt"/>
                <a:ea typeface="+mn-ea"/>
                <a:cs typeface="+mn-cs"/>
                <a:sym typeface="Webdings" panose="05030102010509060703" pitchFamily="18" charset="2"/>
              </a:rPr>
              <a:t> </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2-3 mins and then begin the full group discussion. Highlight any reference to character, competence, or commitment.]</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Let’s start with the first question. If your unit has a strong culture of trust, what might you expect during a reintegration situation?</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Some answers might include: Encouragement from peers and leaders, transparency, authentic commitment to restoring trust, and moving forward. Once you feel they’ve made a strong case, move on to the next question.]</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about the second question? If your unit does not have a strong culture of trust, what might you expect during a reintegration situation?</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Facilitate this discussion. Some answers might include: Inappropriate jokes, name-calling, unnecessary restrictions and identification, unwillingness to let them lead, dismissing input, relying too much on those who excel.]</a:t>
            </a:r>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14765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1"/>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57</a:t>
            </a:r>
          </a:p>
        </p:txBody>
      </p:sp>
      <p:sp>
        <p:nvSpPr>
          <p:cNvPr id="3" name="Notes Placeholder 2"/>
          <p:cNvSpPr>
            <a:spLocks noGrp="1"/>
          </p:cNvSpPr>
          <p:nvPr>
            <p:ph type="body" idx="1"/>
          </p:nvPr>
        </p:nvSpPr>
        <p:spPr>
          <a:xfrm>
            <a:off x="155733" y="3447565"/>
            <a:ext cx="4075112"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Discuss strategies for modeling the trust elements of character, competence, and commitment.</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how</a:t>
            </a:r>
            <a:r>
              <a:rPr lang="en-US" sz="1200" b="0" i="1" u="none" strike="noStrike" kern="1200" baseline="0" dirty="0" smtClean="0">
                <a:solidFill>
                  <a:schemeClr val="tx1"/>
                </a:solidFill>
                <a:effectLst/>
                <a:latin typeface="+mn-lt"/>
                <a:ea typeface="+mn-ea"/>
                <a:cs typeface="+mn-cs"/>
              </a:rPr>
              <a:t> to model character, competence, and commitment to develop a culture of trust in your new company.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Trust is a valuable commodity and it needs to be in our awareness at all times.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As you think about setting the tone for your company and work to intentionally develop a culture of trust, this could reap huge rewards for the unit.</a:t>
            </a:r>
            <a:endParaRPr lang="en-US" sz="1200" b="0" i="0" u="none" strike="noStrike" kern="1200" dirty="0" smtClean="0">
              <a:solidFill>
                <a:schemeClr val="tx1"/>
              </a:solidFill>
              <a:effectLst/>
              <a:latin typeface="+mn-lt"/>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sym typeface="Webdings" panose="05030102010509060703" pitchFamily="18" charset="2"/>
              </a:rPr>
              <a:t></a:t>
            </a:r>
            <a:r>
              <a:rPr lang="en-US" sz="1200" b="0" i="0" u="none" strike="noStrike" kern="1200" baseline="0" dirty="0" smtClean="0">
                <a:solidFill>
                  <a:schemeClr val="tx1"/>
                </a:solidFill>
                <a:effectLst/>
                <a:latin typeface="+mn-lt"/>
                <a:ea typeface="+mn-ea"/>
                <a:cs typeface="+mn-cs"/>
              </a:rPr>
              <a:t>Take a look at your handout again.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have 3 more questions on the back of your sheet to discuss with your original partner. </a:t>
            </a:r>
            <a:endParaRPr lang="en-US" sz="1200" b="0" i="0" u="none" strike="noStrike" kern="1200" dirty="0" smtClean="0">
              <a:solidFill>
                <a:schemeClr val="tx1"/>
              </a:solidFill>
              <a:effectLst/>
              <a:latin typeface="+mn-lt"/>
              <a:ea typeface="+mn-ea"/>
              <a:cs typeface="+mn-cs"/>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sym typeface="Webdings" panose="05030102010509060703" pitchFamily="18" charset="2"/>
              </a:rPr>
              <a:t></a:t>
            </a:r>
            <a:r>
              <a:rPr lang="en-US" sz="1200" b="0" i="0" u="none" strike="noStrike" kern="1200" baseline="0" dirty="0" smtClean="0">
                <a:solidFill>
                  <a:schemeClr val="tx1"/>
                </a:solidFill>
                <a:effectLst/>
                <a:latin typeface="+mn-lt"/>
                <a:ea typeface="+mn-ea"/>
                <a:cs typeface="+mn-cs"/>
              </a:rPr>
              <a:t>Jot down some notes. </a:t>
            </a:r>
            <a:endParaRPr lang="en-US" sz="1200" b="0" i="0"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 </a:t>
            </a:r>
            <a:r>
              <a:rPr lang="en-US" sz="1200" b="0" i="1" u="none" strike="noStrike" kern="1200" baseline="0" dirty="0" smtClean="0">
                <a:solidFill>
                  <a:schemeClr val="tx1"/>
                </a:solidFill>
                <a:effectLst/>
                <a:latin typeface="+mn-lt"/>
                <a:ea typeface="+mn-ea"/>
                <a:cs typeface="+mn-cs"/>
              </a:rPr>
              <a:t>Allow a few minutes for CDR/1SG teams to discuss.]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Beyond what you are already doing, how are you going to model character, competence, and commitment to foster a culture of trust? </a:t>
            </a:r>
            <a:endParaRPr lang="en-US" sz="1200" b="0" i="0"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Solicit responses for group discussion.]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How are you going to mentor your subordinate leaders and Soldiers to be trustworthy? </a:t>
            </a: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 </a:t>
            </a:r>
            <a:r>
              <a:rPr lang="en-US" sz="1200" b="0" i="1" u="none" strike="noStrike" kern="1200" baseline="0" dirty="0" smtClean="0">
                <a:solidFill>
                  <a:schemeClr val="tx1"/>
                </a:solidFill>
                <a:effectLst/>
                <a:latin typeface="+mn-lt"/>
                <a:ea typeface="+mn-ea"/>
                <a:cs typeface="+mn-cs"/>
              </a:rPr>
              <a:t>Solicit responses for group discussion.]</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In particular, what is your specific plan to challenge, develop, and empower your MRT? The return on investment in your unit could be immeasurable. </a:t>
            </a:r>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 </a:t>
            </a:r>
            <a:r>
              <a:rPr lang="en-US" sz="1200" b="0" i="1" u="none" strike="noStrike" kern="1200" baseline="0" dirty="0" smtClean="0">
                <a:solidFill>
                  <a:schemeClr val="tx1"/>
                </a:solidFill>
                <a:effectLst/>
                <a:latin typeface="+mn-lt"/>
                <a:ea typeface="+mn-ea"/>
                <a:cs typeface="+mn-cs"/>
              </a:rPr>
              <a:t>Solicit responses for group discussion.]</a:t>
            </a:r>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15970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59</a:t>
            </a:r>
          </a:p>
        </p:txBody>
      </p:sp>
      <p:sp>
        <p:nvSpPr>
          <p:cNvPr id="3" name="Notes Placeholder 2"/>
          <p:cNvSpPr>
            <a:spLocks noGrp="1"/>
          </p:cNvSpPr>
          <p:nvPr>
            <p:ph type="body" idx="1"/>
          </p:nvPr>
        </p:nvSpPr>
        <p:spPr>
          <a:xfrm>
            <a:off x="198438" y="3779837"/>
            <a:ext cx="3764277"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Provide contact information for R2 Performance Centers and ARD’s group mailbox.  </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Describe the content of the handout</a:t>
            </a:r>
            <a:r>
              <a:rPr lang="en-US" sz="1200" b="0" i="1" u="none" strike="noStrike" kern="1200" baseline="0" dirty="0" smtClean="0">
                <a:solidFill>
                  <a:schemeClr val="tx1"/>
                </a:solidFill>
                <a:effectLst/>
                <a:latin typeface="+mn-lt"/>
                <a:ea typeface="+mn-ea"/>
                <a:cs typeface="+mn-cs"/>
              </a:rPr>
              <a:t> they receive.</a:t>
            </a:r>
            <a:endParaRPr lang="en-US" sz="1200" b="0" i="1"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sym typeface="Webdings" panose="05030102010509060703" pitchFamily="18" charset="2"/>
              </a:rPr>
              <a:t></a:t>
            </a:r>
            <a:r>
              <a:rPr lang="en-US" sz="1200" b="0" i="0" u="none" strike="noStrike" kern="1200" baseline="0" dirty="0" smtClean="0">
                <a:solidFill>
                  <a:schemeClr val="tx1"/>
                </a:solidFill>
                <a:effectLst/>
                <a:latin typeface="+mn-lt"/>
                <a:ea typeface="+mn-ea"/>
                <a:cs typeface="+mn-cs"/>
                <a:sym typeface="Webdings" panose="05030102010509060703" pitchFamily="18" charset="2"/>
              </a:rPr>
              <a:t> </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Pass out the handout with the trust citations.]</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handout that you are receiving contains the references for the content related to trust.</a:t>
            </a:r>
            <a:r>
              <a:rPr lang="en-US" sz="1200" b="0" i="0" u="none" strike="noStrike" kern="1200" dirty="0" smtClean="0">
                <a:solidFill>
                  <a:schemeClr val="tx1"/>
                </a:solidFill>
                <a:effectLst/>
                <a:latin typeface="+mn-lt"/>
                <a:ea typeface="+mn-ea"/>
                <a:cs typeface="+mn-cs"/>
              </a:rPr>
              <a:t> </a:t>
            </a: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Provide contact information for R2 Performance</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Centers and the ARD Group Mailbox. </a:t>
            </a: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If you have more questions about R2, please contact your local R2 Performance Center. </a:t>
            </a:r>
            <a:endParaRPr lang="en-US" sz="1200" b="0" i="0"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Not all installations have a local R2 Performance Center; however, command teams may contact the one that is closest.]</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Here are the phone numbers and ARD’s group mailbox. </a:t>
            </a:r>
            <a:endParaRPr lang="en-US" sz="1200" b="0" i="0" u="none" strike="noStrike"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17311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61</a:t>
            </a:r>
          </a:p>
        </p:txBody>
      </p:sp>
      <p:sp>
        <p:nvSpPr>
          <p:cNvPr id="3" name="Notes Placeholder 2"/>
          <p:cNvSpPr>
            <a:spLocks noGrp="1"/>
          </p:cNvSpPr>
          <p:nvPr>
            <p:ph type="body" idx="1"/>
          </p:nvPr>
        </p:nvSpPr>
        <p:spPr>
          <a:xfrm>
            <a:off x="198437" y="3348306"/>
            <a:ext cx="3962399"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Discuss the impact of leaders’ attitudes, behaviors, and decisions on the fulfillment of responsibilities and legacy.</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a:t>
            </a:r>
            <a:r>
              <a:rPr lang="en-US" sz="1200" b="0" i="1" u="none" strike="noStrike" kern="1200" baseline="0" dirty="0" smtClean="0">
                <a:solidFill>
                  <a:schemeClr val="tx1"/>
                </a:solidFill>
                <a:effectLst/>
                <a:latin typeface="+mn-lt"/>
                <a:ea typeface="+mn-ea"/>
                <a:cs typeface="+mn-cs"/>
              </a:rPr>
              <a:t> the impact the everyday attitudes, behaviors, and decisions will have on those they lead</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As we talked about earlier, your</a:t>
            </a:r>
            <a:r>
              <a:rPr lang="en-US" sz="1200" b="0" i="0" u="none" strike="noStrike" kern="1200" baseline="0" dirty="0" smtClean="0">
                <a:solidFill>
                  <a:schemeClr val="tx1"/>
                </a:solidFill>
                <a:effectLst/>
                <a:latin typeface="+mn-lt"/>
                <a:ea typeface="+mn-ea"/>
                <a:cs typeface="+mn-cs"/>
              </a:rPr>
              <a:t> new role increases your level of responsibility, but the opportunities for you to impact others increases greatly too.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everyday attitudes, behaviors, and decisions have an impact on those you lead as you fulfill your responsibility to the Nation to sustain your company at a level of proficiency required to perform its wartime mission.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Balancing technical and tactical requirements while enriching the lives of your Soldiers’ and their Families through tough training, camaraderie, opportunity, and looking out for their well-being is your charge.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How you do this will be your legacy.</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2.</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 importance</a:t>
            </a:r>
            <a:r>
              <a:rPr lang="en-US" sz="1200" b="0" i="1" u="none" strike="noStrike" kern="1200" baseline="0" dirty="0" smtClean="0">
                <a:solidFill>
                  <a:schemeClr val="tx1"/>
                </a:solidFill>
                <a:effectLst/>
                <a:latin typeface="+mn-lt"/>
                <a:ea typeface="+mn-ea"/>
                <a:cs typeface="+mn-cs"/>
              </a:rPr>
              <a:t> of being intentional about leading with their legacy in mind. </a:t>
            </a:r>
            <a:r>
              <a:rPr lang="en-US" sz="1200" b="1" i="0" u="none" strike="noStrike" kern="1200" baseline="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rtl="0" eaLnBrk="0" fontAlgn="base" latinLnBrk="0" hangingPunct="0"/>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 </a:t>
            </a:r>
            <a:r>
              <a:rPr lang="en-US" sz="1200" b="0" i="1" u="none" strike="noStrike" kern="1200" baseline="0" dirty="0" smtClean="0">
                <a:solidFill>
                  <a:schemeClr val="tx1"/>
                </a:solidFill>
                <a:effectLst/>
                <a:latin typeface="+mn-lt"/>
                <a:ea typeface="+mn-ea"/>
                <a:cs typeface="+mn-cs"/>
              </a:rPr>
              <a:t>Ask questions below rhetorically.]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Think about some of your leaders</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What made them great?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Or not so great? </a:t>
            </a:r>
            <a:endParaRPr lang="en-US" sz="1200" b="0" i="0" u="none" strike="noStrike" kern="1200" dirty="0" smtClean="0">
              <a:solidFill>
                <a:schemeClr val="tx1"/>
              </a:solidFill>
              <a:effectLst/>
              <a:latin typeface="+mn-lt"/>
              <a:ea typeface="+mn-ea"/>
              <a:cs typeface="+mn-cs"/>
            </a:endParaRPr>
          </a:p>
          <a:p>
            <a:pPr marL="628650" lvl="1"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Was it their knowledge? </a:t>
            </a:r>
            <a:endParaRPr lang="en-US" sz="1200" b="0" i="0" u="none" strike="noStrike" kern="1200" dirty="0" smtClean="0">
              <a:solidFill>
                <a:schemeClr val="tx1"/>
              </a:solidFill>
              <a:effectLst/>
              <a:latin typeface="+mn-lt"/>
              <a:ea typeface="+mn-ea"/>
              <a:cs typeface="+mn-cs"/>
            </a:endParaRPr>
          </a:p>
          <a:p>
            <a:pPr marL="628650" lvl="1"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Their actions? </a:t>
            </a:r>
            <a:endParaRPr lang="en-US" sz="1200" b="0" i="0" u="none" strike="noStrike" kern="1200" dirty="0" smtClean="0">
              <a:solidFill>
                <a:schemeClr val="tx1"/>
              </a:solidFill>
              <a:effectLst/>
              <a:latin typeface="+mn-lt"/>
              <a:ea typeface="+mn-ea"/>
              <a:cs typeface="+mn-cs"/>
            </a:endParaRPr>
          </a:p>
          <a:p>
            <a:pPr marL="628650" lvl="1"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Their experience? </a:t>
            </a:r>
            <a:endParaRPr lang="en-US" sz="1200" b="0" i="0" u="none" strike="noStrike" kern="1200" dirty="0" smtClean="0">
              <a:solidFill>
                <a:schemeClr val="tx1"/>
              </a:solidFill>
              <a:effectLst/>
              <a:latin typeface="+mn-lt"/>
              <a:ea typeface="+mn-ea"/>
              <a:cs typeface="+mn-cs"/>
            </a:endParaRPr>
          </a:p>
          <a:p>
            <a:pPr marL="628650" lvl="1"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Their interactions with you or with others? </a:t>
            </a:r>
            <a:endParaRPr lang="en-US" sz="1200" b="0" i="0" u="none" strike="noStrike" kern="1200" dirty="0" smtClean="0">
              <a:solidFill>
                <a:schemeClr val="tx1"/>
              </a:solidFill>
              <a:effectLst/>
              <a:latin typeface="+mn-lt"/>
              <a:ea typeface="+mn-ea"/>
              <a:cs typeface="+mn-cs"/>
            </a:endParaRPr>
          </a:p>
          <a:p>
            <a:pPr marL="628650" lvl="1"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Their consistency?</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Now look back at the legacy side of your handout from the beginning of the module. </a:t>
            </a:r>
            <a:endParaRPr lang="en-US" sz="1200" b="0" i="0" u="none" strike="noStrike" kern="120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smtClean="0">
                <a:solidFill>
                  <a:schemeClr val="tx1"/>
                </a:solidFill>
                <a:effectLst/>
                <a:latin typeface="+mn-lt"/>
                <a:ea typeface="+mn-ea"/>
                <a:cs typeface="+mn-cs"/>
                <a:sym typeface="Webdings" panose="05030102010509060703" pitchFamily="18" charset="2"/>
              </a:rPr>
              <a:t></a:t>
            </a:r>
            <a:r>
              <a:rPr lang="en-US" sz="1200" b="0" i="0" u="none" strike="noStrike" kern="1200" baseline="0" dirty="0" smtClean="0">
                <a:solidFill>
                  <a:schemeClr val="tx1"/>
                </a:solidFill>
                <a:effectLst/>
                <a:latin typeface="+mn-lt"/>
                <a:ea typeface="+mn-ea"/>
                <a:cs typeface="+mn-cs"/>
              </a:rPr>
              <a:t>What you brainstormed may end up being your legacy—the enduring outcome of the time you spent in command or responsibility at this level.</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Take a couple minutes right now to review and add or amend your answers based on what we have discussed. </a:t>
            </a:r>
            <a:endParaRPr lang="en-US" sz="1200" b="0" i="0" u="none" strike="noStrike" kern="1200" dirty="0" smtClean="0">
              <a:solidFill>
                <a:schemeClr val="tx1"/>
              </a:solidFill>
              <a:effectLst/>
              <a:latin typeface="+mn-lt"/>
              <a:ea typeface="+mn-ea"/>
              <a:cs typeface="+mn-cs"/>
            </a:endParaRPr>
          </a:p>
          <a:p>
            <a:pPr marL="0" indent="0" rtl="0" eaLnBrk="0" fontAlgn="base" latinLnBrk="0" hangingPunct="0">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them 1-2 minutes to reevaluate their answers.]</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will take work—deliberately demonstrating character, competence, and commitment, and holding your leaders and Soldiers accountable too.</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becomes habit after time.</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Being intentional by living the Army Values and building a culture of trust every day will pay dividends in your unit and in the lives of your Soldiers and their Families forever.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Remember, you are not on your own; you have your counterpart and your subordinate leaders to help make the greatest positive impact on the Soldiers in your unit. </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676590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63</a:t>
            </a:r>
          </a:p>
        </p:txBody>
      </p:sp>
      <p:sp>
        <p:nvSpPr>
          <p:cNvPr id="3" name="Notes Placeholder 2"/>
          <p:cNvSpPr>
            <a:spLocks noGrp="1"/>
          </p:cNvSpPr>
          <p:nvPr>
            <p:ph type="body" idx="1"/>
          </p:nvPr>
        </p:nvSpPr>
        <p:spPr>
          <a:xfrm>
            <a:off x="155575" y="3703637"/>
            <a:ext cx="4181401"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Conclude the training.</a:t>
            </a:r>
            <a:endParaRPr lang="en-US" sz="1200" b="0" i="0" u="none" strike="noStrike" kern="1200" dirty="0" smtClean="0">
              <a:solidFill>
                <a:schemeClr val="tx1"/>
              </a:solidFill>
              <a:effectLst/>
              <a:latin typeface="+mn-lt"/>
              <a:ea typeface="+mn-ea"/>
              <a:cs typeface="+mn-cs"/>
            </a:endParaRP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1.</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Conclude the training.</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This concludes the Ready and Resilient module of the Company</a:t>
            </a:r>
            <a:r>
              <a:rPr lang="en-US" sz="1200" b="0" i="0" u="none" strike="noStrike" kern="1200" baseline="0" dirty="0" smtClean="0">
                <a:solidFill>
                  <a:schemeClr val="tx1"/>
                </a:solidFill>
                <a:effectLst/>
                <a:latin typeface="+mn-lt"/>
                <a:ea typeface="+mn-ea"/>
                <a:cs typeface="+mn-cs"/>
              </a:rPr>
              <a:t> Commander First Sergeant Pre-Command Course.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Thank you for your time and participation during this module. </a:t>
            </a: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Thank you also in advance</a:t>
            </a:r>
            <a:r>
              <a:rPr lang="en-US" sz="1200" b="0" i="0" u="none" strike="noStrike" kern="1200" baseline="0" dirty="0" smtClean="0">
                <a:solidFill>
                  <a:schemeClr val="tx1"/>
                </a:solidFill>
                <a:effectLst/>
                <a:latin typeface="+mn-lt"/>
                <a:ea typeface="+mn-ea"/>
                <a:cs typeface="+mn-cs"/>
              </a:rPr>
              <a:t> for the investment you will make in those under your command and responsibility. </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816201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2"/>
          <p:cNvSpPr txBox="1">
            <a:spLocks/>
          </p:cNvSpPr>
          <p:nvPr/>
        </p:nvSpPr>
        <p:spPr>
          <a:xfrm>
            <a:off x="395858" y="843563"/>
            <a:ext cx="6107812" cy="7932137"/>
          </a:xfrm>
          <a:prstGeom prst="rect">
            <a:avLst/>
          </a:prstGeom>
        </p:spPr>
        <p:txBody>
          <a:bodyPr lIns="97076" tIns="48538" rIns="97076" bIns="48538"/>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spcAft>
                <a:spcPts val="1200"/>
              </a:spcAft>
            </a:pPr>
            <a:r>
              <a:rPr lang="en-US" dirty="0"/>
              <a:t>Adams, B. D. </a:t>
            </a:r>
            <a:r>
              <a:rPr lang="en-US" dirty="0" err="1"/>
              <a:t>Bruyn</a:t>
            </a:r>
            <a:r>
              <a:rPr lang="en-US" dirty="0"/>
              <a:t>, L. </a:t>
            </a:r>
            <a:r>
              <a:rPr lang="en-US" dirty="0" err="1"/>
              <a:t>Ee</a:t>
            </a:r>
            <a:r>
              <a:rPr lang="en-US" dirty="0"/>
              <a:t>., &amp; Chung-Yan, G. (2002). </a:t>
            </a:r>
            <a:r>
              <a:rPr lang="en-US" i="1" dirty="0"/>
              <a:t>Creating a measure of trust in small military teams. </a:t>
            </a:r>
            <a:r>
              <a:rPr lang="en-US" dirty="0"/>
              <a:t>Department of National </a:t>
            </a:r>
            <a:r>
              <a:rPr lang="en-US" dirty="0" err="1"/>
              <a:t>Defence</a:t>
            </a:r>
            <a:r>
              <a:rPr lang="en-US" dirty="0"/>
              <a:t>, </a:t>
            </a:r>
            <a:r>
              <a:rPr lang="en-US" dirty="0" err="1"/>
              <a:t>Defence</a:t>
            </a:r>
            <a:r>
              <a:rPr lang="en-US" dirty="0"/>
              <a:t> Research and Development Canada – Toronto, paper produced on a PWGSC contract. Retrieved from </a:t>
            </a:r>
            <a:r>
              <a:rPr lang="en-US" u="sng" dirty="0"/>
              <a:t>http</a:t>
            </a:r>
            <a:r>
              <a:rPr lang="en-US" u="sng"/>
              <a:t>://</a:t>
            </a:r>
            <a:r>
              <a:rPr lang="en-US" u="sng" smtClean="0"/>
              <a:t>www.dtic.mil/cgi-bin/GetTRDoc?AD=ADA436363</a:t>
            </a:r>
            <a:endParaRPr lang="en-US" dirty="0"/>
          </a:p>
          <a:p>
            <a:pPr>
              <a:spcBef>
                <a:spcPts val="0"/>
              </a:spcBef>
              <a:spcAft>
                <a:spcPts val="1200"/>
              </a:spcAft>
            </a:pPr>
            <a:r>
              <a:rPr lang="en-US" dirty="0"/>
              <a:t>Allen, C. D. &amp; Braun, W. R., III (2012, January 24-27). </a:t>
            </a:r>
            <a:r>
              <a:rPr lang="en-US" i="1" dirty="0"/>
              <a:t>Trust: Implications for the Army Profession</a:t>
            </a:r>
            <a:r>
              <a:rPr lang="en-US" dirty="0"/>
              <a:t>. Paper presented at a conference for the International Society for Military Ethics (ISME), 24-27 January 2012, San Diego, CA, pp. 73-85. Retrieved from </a:t>
            </a:r>
            <a:r>
              <a:rPr lang="en-US" u="sng" dirty="0"/>
              <a:t>https://www.academia.edu/8013596/Trust_Implications_for_the_Army_Profession</a:t>
            </a:r>
            <a:endParaRPr lang="en-US" dirty="0"/>
          </a:p>
          <a:p>
            <a:pPr>
              <a:spcBef>
                <a:spcPts val="0"/>
              </a:spcBef>
              <a:spcAft>
                <a:spcPts val="1200"/>
              </a:spcAft>
            </a:pPr>
            <a:r>
              <a:rPr lang="en-US" dirty="0"/>
              <a:t>Center for the Army Profession and Ethic, Mission Command Center of Excellence, U.S. Army Combined Arms Center, TRADOC. (2011, July 11). </a:t>
            </a:r>
            <a:r>
              <a:rPr lang="en-US" i="1" dirty="0"/>
              <a:t>The Army Ethic: White Paper. </a:t>
            </a:r>
            <a:r>
              <a:rPr lang="en-US" dirty="0"/>
              <a:t>Retrieved from </a:t>
            </a:r>
            <a:r>
              <a:rPr lang="en-US" u="sng" dirty="0"/>
              <a:t>http://cape.army.mil/repository/white-papers/Army-Ethic-White-Paper.pdf</a:t>
            </a:r>
            <a:endParaRPr lang="en-US" dirty="0"/>
          </a:p>
          <a:p>
            <a:pPr>
              <a:spcBef>
                <a:spcPts val="0"/>
              </a:spcBef>
              <a:spcAft>
                <a:spcPts val="1200"/>
              </a:spcAft>
            </a:pPr>
            <a:r>
              <a:rPr lang="en-US" dirty="0"/>
              <a:t>Cook, K., Levi, M., &amp; Hardin, R. (Eds.). (2009). Chapter 8: Trust and Credit</a:t>
            </a:r>
            <a:r>
              <a:rPr lang="en-US" dirty="0" smtClean="0"/>
              <a:t>. </a:t>
            </a:r>
            <a:r>
              <a:rPr lang="en-US" i="1" dirty="0" smtClean="0"/>
              <a:t>Whom </a:t>
            </a:r>
            <a:r>
              <a:rPr lang="en-US" i="1" dirty="0"/>
              <a:t>Can We Trust?: How Groups, Networks, and Institutions Make Trust Possible</a:t>
            </a:r>
            <a:r>
              <a:rPr lang="en-US" dirty="0"/>
              <a:t>. Russell Sage Foundation. Retrieved from http://www.jstor.org/stable/10.7758/9781610446075</a:t>
            </a:r>
          </a:p>
          <a:p>
            <a:pPr>
              <a:spcBef>
                <a:spcPts val="0"/>
              </a:spcBef>
              <a:spcAft>
                <a:spcPts val="1200"/>
              </a:spcAft>
            </a:pPr>
            <a:r>
              <a:rPr lang="en-US" dirty="0"/>
              <a:t>Cooper, C. (</a:t>
            </a:r>
            <a:r>
              <a:rPr lang="en-US" dirty="0" err="1"/>
              <a:t>n.d.</a:t>
            </a:r>
            <a:r>
              <a:rPr lang="en-US" dirty="0"/>
              <a:t>). Research update: Trust and leadership must go hand-in-hand. Retrieved from</a:t>
            </a:r>
            <a:r>
              <a:rPr lang="en-US" u="sng" dirty="0"/>
              <a:t> https://www.bus.miami.edu/_assets/files/executive-education/leadership-institute/trust-research.pdf  </a:t>
            </a:r>
            <a:endParaRPr lang="en-US" dirty="0"/>
          </a:p>
          <a:p>
            <a:pPr>
              <a:spcBef>
                <a:spcPts val="0"/>
              </a:spcBef>
              <a:spcAft>
                <a:spcPts val="1200"/>
              </a:spcAft>
            </a:pPr>
            <a:r>
              <a:rPr lang="en-US" dirty="0"/>
              <a:t>Kim, P.H., Dirks, K.T., &amp; Cooper, C.D. (2009).The repair of trust: A dynamic bi-lateral perspective and multi-level conceptualization. </a:t>
            </a:r>
            <a:r>
              <a:rPr lang="en-US" i="1" dirty="0"/>
              <a:t>Academy of Management Review, 34</a:t>
            </a:r>
            <a:r>
              <a:rPr lang="en-US" dirty="0"/>
              <a:t>(3), 401-422.</a:t>
            </a:r>
          </a:p>
          <a:p>
            <a:pPr>
              <a:spcBef>
                <a:spcPts val="0"/>
              </a:spcBef>
              <a:spcAft>
                <a:spcPts val="1200"/>
              </a:spcAft>
            </a:pPr>
            <a:r>
              <a:rPr lang="en-US" dirty="0" err="1"/>
              <a:t>MacCoun</a:t>
            </a:r>
            <a:r>
              <a:rPr lang="en-US" dirty="0"/>
              <a:t>, R. J. &amp; </a:t>
            </a:r>
            <a:r>
              <a:rPr lang="en-US" dirty="0" err="1"/>
              <a:t>Hix</a:t>
            </a:r>
            <a:r>
              <a:rPr lang="en-US" dirty="0"/>
              <a:t>, W. M. (2010). Unit cohesion and military performance, Chapter 5. </a:t>
            </a:r>
            <a:r>
              <a:rPr lang="en-US" i="1" dirty="0"/>
              <a:t>Sexual Orientation and U.S. Military Personnel Policy: An Update of RAND's 1993 Study</a:t>
            </a:r>
            <a:r>
              <a:rPr lang="en-US" dirty="0"/>
              <a:t> </a:t>
            </a:r>
            <a:r>
              <a:rPr lang="en-US" i="1" dirty="0"/>
              <a:t>(137-165)</a:t>
            </a:r>
            <a:r>
              <a:rPr lang="en-US" dirty="0"/>
              <a:t>. Santa Monica, CA: RAND. Retrieved from: </a:t>
            </a:r>
            <a:r>
              <a:rPr lang="en-US" u="sng" dirty="0"/>
              <a:t>https://www.law.berkeley.edu/files/csls/Unit_Cohesion_and_Military_Performance_Ch5_MacCoun_Hix.pdf</a:t>
            </a:r>
            <a:endParaRPr lang="en-US" dirty="0"/>
          </a:p>
          <a:p>
            <a:pPr>
              <a:spcBef>
                <a:spcPts val="0"/>
              </a:spcBef>
              <a:spcAft>
                <a:spcPts val="1200"/>
              </a:spcAft>
            </a:pPr>
            <a:r>
              <a:rPr lang="en-US" dirty="0" err="1"/>
              <a:t>Moelker</a:t>
            </a:r>
            <a:r>
              <a:rPr lang="en-US" dirty="0"/>
              <a:t>, R. &amp; </a:t>
            </a:r>
            <a:r>
              <a:rPr lang="en-US" dirty="0" err="1"/>
              <a:t>Olsthoorn</a:t>
            </a:r>
            <a:r>
              <a:rPr lang="en-US" dirty="0"/>
              <a:t>, P. (2007). Virtue ethics and military ethics. </a:t>
            </a:r>
            <a:r>
              <a:rPr lang="en-US" i="1" dirty="0"/>
              <a:t>Journal of Military Ethics, 6</a:t>
            </a:r>
            <a:r>
              <a:rPr lang="en-US" dirty="0"/>
              <a:t>(4), 257-258. </a:t>
            </a:r>
          </a:p>
          <a:p>
            <a:pPr>
              <a:spcBef>
                <a:spcPts val="0"/>
              </a:spcBef>
              <a:spcAft>
                <a:spcPts val="1200"/>
              </a:spcAft>
            </a:pPr>
            <a:r>
              <a:rPr lang="en-US" dirty="0" err="1"/>
              <a:t>Olsthoorn</a:t>
            </a:r>
            <a:r>
              <a:rPr lang="en-US" dirty="0"/>
              <a:t>, P. (2011). Military ethics and virtues: An interdisciplinary approach for the 21st century. New York: </a:t>
            </a:r>
            <a:r>
              <a:rPr lang="en-US" dirty="0" err="1"/>
              <a:t>Routledge</a:t>
            </a:r>
            <a:r>
              <a:rPr lang="en-US" dirty="0"/>
              <a:t>. </a:t>
            </a:r>
          </a:p>
          <a:p>
            <a:pPr>
              <a:spcBef>
                <a:spcPts val="0"/>
              </a:spcBef>
              <a:spcAft>
                <a:spcPts val="1200"/>
              </a:spcAft>
            </a:pPr>
            <a:r>
              <a:rPr lang="en-US" dirty="0"/>
              <a:t>Robinson, P. (2007). Ethics training and development in the military. </a:t>
            </a:r>
            <a:r>
              <a:rPr lang="en-US" i="1" dirty="0"/>
              <a:t>Parameters,37</a:t>
            </a:r>
            <a:r>
              <a:rPr lang="en-US" dirty="0"/>
              <a:t>(1), 23-26.</a:t>
            </a:r>
          </a:p>
          <a:p>
            <a:pPr>
              <a:spcBef>
                <a:spcPts val="0"/>
              </a:spcBef>
              <a:spcAft>
                <a:spcPts val="1200"/>
              </a:spcAft>
            </a:pPr>
            <a:r>
              <a:rPr lang="en-US" dirty="0" err="1"/>
              <a:t>Ruark</a:t>
            </a:r>
            <a:r>
              <a:rPr lang="en-US" dirty="0"/>
              <a:t>, G. A., Orvis, K. L., Horn, Z., &amp; </a:t>
            </a:r>
            <a:r>
              <a:rPr lang="en-US" dirty="0" err="1"/>
              <a:t>Langkamer</a:t>
            </a:r>
            <a:r>
              <a:rPr lang="en-US" dirty="0"/>
              <a:t>, K. L. (2009, October). </a:t>
            </a:r>
            <a:r>
              <a:rPr lang="en-US" i="1" dirty="0"/>
              <a:t>Trust as Defined by U.S. Army Soldiers</a:t>
            </a:r>
            <a:r>
              <a:rPr lang="en-US" dirty="0"/>
              <a:t>.  Proceedings of the Human Factors and Ergonomics Society Annual Meeting </a:t>
            </a:r>
            <a:r>
              <a:rPr lang="en-US" i="1" dirty="0"/>
              <a:t>53: 1924-1928</a:t>
            </a:r>
            <a:r>
              <a:rPr lang="en-US" i="1" dirty="0" smtClean="0"/>
              <a:t>.</a:t>
            </a:r>
          </a:p>
        </p:txBody>
      </p:sp>
      <p:sp>
        <p:nvSpPr>
          <p:cNvPr id="5" name="Rectangle 4"/>
          <p:cNvSpPr/>
          <p:nvPr/>
        </p:nvSpPr>
        <p:spPr>
          <a:xfrm>
            <a:off x="476851" y="223963"/>
            <a:ext cx="6026820" cy="6196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7076" tIns="48538" rIns="97076" bIns="48538" rtlCol="0" anchor="ctr"/>
          <a:lstStyle/>
          <a:p>
            <a:pPr algn="ctr"/>
            <a:r>
              <a:rPr lang="en-US" sz="1200" b="1" dirty="0">
                <a:solidFill>
                  <a:schemeClr val="tx1"/>
                </a:solidFill>
                <a:latin typeface="Arial" panose="020B0604020202020204" pitchFamily="34" charset="0"/>
                <a:cs typeface="Arial" panose="020B0604020202020204" pitchFamily="34" charset="0"/>
              </a:rPr>
              <a:t>Ready and Resilient </a:t>
            </a:r>
          </a:p>
          <a:p>
            <a:pPr algn="ctr"/>
            <a:r>
              <a:rPr lang="en-US" sz="1200" b="1" dirty="0">
                <a:solidFill>
                  <a:schemeClr val="tx1"/>
                </a:solidFill>
                <a:latin typeface="Arial" panose="020B0604020202020204" pitchFamily="34" charset="0"/>
                <a:cs typeface="Arial" panose="020B0604020202020204" pitchFamily="34" charset="0"/>
              </a:rPr>
              <a:t>Company Commander/First Sergeant Pre-Command Course</a:t>
            </a:r>
          </a:p>
          <a:p>
            <a:pPr algn="ctr"/>
            <a:r>
              <a:rPr lang="en-US" sz="1200" b="1" dirty="0">
                <a:solidFill>
                  <a:schemeClr val="tx1"/>
                </a:solidFill>
                <a:latin typeface="Arial" panose="020B0604020202020204" pitchFamily="34" charset="0"/>
                <a:cs typeface="Arial" panose="020B0604020202020204" pitchFamily="34" charset="0"/>
              </a:rPr>
              <a:t>Modules Citations</a:t>
            </a:r>
          </a:p>
        </p:txBody>
      </p:sp>
      <p:sp>
        <p:nvSpPr>
          <p:cNvPr id="6" name="TextBox 5"/>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64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38" y="160526"/>
            <a:ext cx="731837" cy="746474"/>
          </a:xfrm>
          <a:prstGeom prst="rect">
            <a:avLst/>
          </a:prstGeom>
        </p:spPr>
      </p:pic>
    </p:spTree>
    <p:extLst>
      <p:ext uri="{BB962C8B-B14F-4D97-AF65-F5344CB8AC3E}">
        <p14:creationId xmlns:p14="http://schemas.microsoft.com/office/powerpoint/2010/main" val="2512512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2"/>
          <p:cNvSpPr txBox="1">
            <a:spLocks/>
          </p:cNvSpPr>
          <p:nvPr/>
        </p:nvSpPr>
        <p:spPr>
          <a:xfrm>
            <a:off x="395858" y="843563"/>
            <a:ext cx="6107812" cy="7932137"/>
          </a:xfrm>
          <a:prstGeom prst="rect">
            <a:avLst/>
          </a:prstGeom>
        </p:spPr>
        <p:txBody>
          <a:bodyPr lIns="97076" tIns="48538" rIns="97076" bIns="48538"/>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pPr>
            <a:endParaRPr lang="en-US" dirty="0">
              <a:cs typeface="Arial" panose="020B0604020202020204" pitchFamily="34" charset="0"/>
            </a:endParaRPr>
          </a:p>
          <a:p>
            <a:pPr>
              <a:spcBef>
                <a:spcPts val="0"/>
              </a:spcBef>
            </a:pPr>
            <a:endParaRPr lang="en-US" i="1" dirty="0"/>
          </a:p>
        </p:txBody>
      </p:sp>
      <p:sp>
        <p:nvSpPr>
          <p:cNvPr id="5" name="Rectangle 4"/>
          <p:cNvSpPr/>
          <p:nvPr/>
        </p:nvSpPr>
        <p:spPr>
          <a:xfrm>
            <a:off x="476851" y="467757"/>
            <a:ext cx="6026820" cy="265249"/>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7076" tIns="48538" rIns="97076" bIns="48538" rtlCol="0" anchor="ctr"/>
          <a:lstStyle/>
          <a:p>
            <a:pPr algn="ctr"/>
            <a:r>
              <a:rPr lang="en-US" sz="1200" b="1" dirty="0">
                <a:solidFill>
                  <a:schemeClr val="tx1"/>
                </a:solidFill>
                <a:latin typeface="Arial" panose="020B0604020202020204" pitchFamily="34" charset="0"/>
                <a:cs typeface="Arial" panose="020B0604020202020204" pitchFamily="34" charset="0"/>
              </a:rPr>
              <a:t>R2 CCFSPCC Modules Citations (continued)</a:t>
            </a:r>
          </a:p>
        </p:txBody>
      </p:sp>
      <p:sp>
        <p:nvSpPr>
          <p:cNvPr id="6" name="TextBox 5"/>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65</a:t>
            </a:r>
          </a:p>
        </p:txBody>
      </p:sp>
      <p:sp>
        <p:nvSpPr>
          <p:cNvPr id="10" name="Notes Placeholder 2"/>
          <p:cNvSpPr txBox="1">
            <a:spLocks/>
          </p:cNvSpPr>
          <p:nvPr/>
        </p:nvSpPr>
        <p:spPr>
          <a:xfrm>
            <a:off x="548258" y="995962"/>
            <a:ext cx="6107812" cy="7932137"/>
          </a:xfrm>
          <a:prstGeom prst="rect">
            <a:avLst/>
          </a:prstGeom>
        </p:spPr>
        <p:txBody>
          <a:bodyPr lIns="97076" tIns="48538" rIns="97076" bIns="48538"/>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spcAft>
                <a:spcPts val="1200"/>
              </a:spcAft>
            </a:pPr>
            <a:r>
              <a:rPr lang="en-US" dirty="0"/>
              <a:t>Stephen M. R. Covey with Rebecca R. Merrill (contributor).  </a:t>
            </a:r>
            <a:r>
              <a:rPr lang="en-US" i="1" dirty="0"/>
              <a:t>The Speed of Trust: The One Thing That Changes Everything</a:t>
            </a:r>
            <a:r>
              <a:rPr lang="en-US" dirty="0"/>
              <a:t>. New York: Free Press, 2008. </a:t>
            </a:r>
          </a:p>
          <a:p>
            <a:pPr>
              <a:spcBef>
                <a:spcPts val="0"/>
              </a:spcBef>
              <a:spcAft>
                <a:spcPts val="1200"/>
              </a:spcAft>
            </a:pPr>
            <a:r>
              <a:rPr lang="en-US" dirty="0"/>
              <a:t>Video (Five Waves of Trust): </a:t>
            </a:r>
            <a:r>
              <a:rPr lang="en-US" u="sng" dirty="0">
                <a:hlinkClick r:id="rId3"/>
              </a:rPr>
              <a:t>https://www.youtube.com/watch?v=HjMNWr_qqfM</a:t>
            </a:r>
            <a:r>
              <a:rPr lang="en-US" dirty="0"/>
              <a:t>  2 min 50 seconds</a:t>
            </a:r>
          </a:p>
          <a:p>
            <a:pPr>
              <a:spcBef>
                <a:spcPts val="0"/>
              </a:spcBef>
              <a:spcAft>
                <a:spcPts val="1200"/>
              </a:spcAft>
            </a:pPr>
            <a:r>
              <a:rPr lang="en-US" dirty="0"/>
              <a:t>Video: </a:t>
            </a:r>
            <a:r>
              <a:rPr lang="en-US" u="sng" dirty="0">
                <a:hlinkClick r:id="rId4"/>
              </a:rPr>
              <a:t>https://www.youtube.com/watch?v=u6VqcgDtjCo</a:t>
            </a:r>
            <a:r>
              <a:rPr lang="en-US" dirty="0"/>
              <a:t>   2 min 38 sec.  </a:t>
            </a:r>
          </a:p>
          <a:p>
            <a:pPr>
              <a:spcBef>
                <a:spcPts val="0"/>
              </a:spcBef>
              <a:spcAft>
                <a:spcPts val="1200"/>
              </a:spcAft>
            </a:pPr>
            <a:r>
              <a:rPr lang="en-US" dirty="0" err="1"/>
              <a:t>Savolanien</a:t>
            </a:r>
            <a:r>
              <a:rPr lang="en-US" dirty="0"/>
              <a:t>, T. (2008, March 24-26). </a:t>
            </a:r>
            <a:r>
              <a:rPr lang="en-US" i="1" dirty="0"/>
              <a:t>Organizational Trust and Leadership as Driving Forces for Innovativeness.</a:t>
            </a:r>
            <a:r>
              <a:rPr lang="en-US" dirty="0"/>
              <a:t> Paper presented at </a:t>
            </a:r>
            <a:r>
              <a:rPr lang="x-none"/>
              <a:t>Proceedings of the 13-ICIT, International Conference on ISO9000 &amp; TQM</a:t>
            </a:r>
            <a:r>
              <a:rPr lang="en-US" dirty="0"/>
              <a:t>. Retrieved from </a:t>
            </a:r>
            <a:r>
              <a:rPr lang="en-US" u="sng" dirty="0">
                <a:hlinkClick r:id="rId5"/>
              </a:rPr>
              <a:t>https://www.academia.edu/508791/Organizational_Trust_and_Leadership_as_Driving_Forces_for_Innovativeness</a:t>
            </a:r>
            <a:endParaRPr lang="en-US" dirty="0"/>
          </a:p>
          <a:p>
            <a:pPr>
              <a:spcBef>
                <a:spcPts val="0"/>
              </a:spcBef>
              <a:spcAft>
                <a:spcPts val="1200"/>
              </a:spcAft>
            </a:pPr>
            <a:r>
              <a:rPr lang="en-US" dirty="0"/>
              <a:t>Sweeney, P.J., Thompson, V., &amp; Blanton, H. (2009). Trust and influence in combat: An interdependence model. </a:t>
            </a:r>
            <a:r>
              <a:rPr lang="en-US" i="1" dirty="0"/>
              <a:t>Journal of Applied Social Psychology, 39</a:t>
            </a:r>
            <a:r>
              <a:rPr lang="en-US" dirty="0"/>
              <a:t>(1), 235-264</a:t>
            </a:r>
          </a:p>
          <a:p>
            <a:pPr>
              <a:spcBef>
                <a:spcPts val="0"/>
              </a:spcBef>
              <a:spcAft>
                <a:spcPts val="1200"/>
              </a:spcAft>
            </a:pPr>
            <a:r>
              <a:rPr lang="en-US" dirty="0"/>
              <a:t>Toffler, P. A.  (2016, August 1). </a:t>
            </a:r>
            <a:r>
              <a:rPr lang="en-US" i="1" dirty="0"/>
              <a:t>INFORMATION PAPER: FY 17-18 America’s Army – Our Profession Theme, “One Army, Indivisible.”</a:t>
            </a:r>
            <a:r>
              <a:rPr lang="en-US" dirty="0"/>
              <a:t>  Retrieved from </a:t>
            </a:r>
            <a:r>
              <a:rPr lang="en-US" u="sng" dirty="0">
                <a:hlinkClick r:id="rId6"/>
              </a:rPr>
              <a:t>http://cape.army.mil/repository/aaop/one-army-indivisible/one-army-indivisible-info-paper.pdf</a:t>
            </a:r>
            <a:endParaRPr lang="en-US" dirty="0"/>
          </a:p>
          <a:p>
            <a:pPr>
              <a:spcBef>
                <a:spcPts val="0"/>
              </a:spcBef>
              <a:spcAft>
                <a:spcPts val="1200"/>
              </a:spcAft>
            </a:pPr>
            <a:r>
              <a:rPr lang="en-US" dirty="0"/>
              <a:t>U.S. Department of the Army. </a:t>
            </a:r>
            <a:r>
              <a:rPr lang="en-US" i="1" dirty="0"/>
              <a:t>Army Leadership.</a:t>
            </a:r>
            <a:r>
              <a:rPr lang="en-US" dirty="0"/>
              <a:t> Army Doctrine Reference Publication 6-22. </a:t>
            </a:r>
            <a:r>
              <a:rPr lang="en-US" dirty="0" err="1"/>
              <a:t>Washinton</a:t>
            </a:r>
            <a:r>
              <a:rPr lang="en-US" dirty="0"/>
              <a:t>, DC: U.S. Department of the Army, August 1, 2012.</a:t>
            </a:r>
          </a:p>
          <a:p>
            <a:pPr>
              <a:spcBef>
                <a:spcPts val="0"/>
              </a:spcBef>
              <a:spcAft>
                <a:spcPts val="1200"/>
              </a:spcAft>
            </a:pPr>
            <a:r>
              <a:rPr lang="en-US" dirty="0"/>
              <a:t>U. S. Department of the Army. Mission Command Center of Excellence. (2015). </a:t>
            </a:r>
            <a:r>
              <a:rPr lang="en-US" i="1" dirty="0"/>
              <a:t>Building mutual trust between soldiers and leaders</a:t>
            </a:r>
            <a:r>
              <a:rPr lang="en-US" dirty="0"/>
              <a:t>.  Fort Leavenworth, KY: U.S. Department of the Army.</a:t>
            </a:r>
          </a:p>
          <a:p>
            <a:pPr>
              <a:spcBef>
                <a:spcPts val="0"/>
              </a:spcBef>
              <a:spcAft>
                <a:spcPts val="1200"/>
              </a:spcAft>
            </a:pPr>
            <a:r>
              <a:rPr lang="en-US" dirty="0"/>
              <a:t>U.S. Military Academy. (2014, October 14).  </a:t>
            </a:r>
            <a:r>
              <a:rPr lang="en-US" i="1" dirty="0"/>
              <a:t>Evidence of Good Character: Living Honorably and Building Trust (Honorable Living White Paper)</a:t>
            </a:r>
            <a:r>
              <a:rPr lang="en-US" dirty="0"/>
              <a:t>. Retrieved from </a:t>
            </a:r>
            <a:r>
              <a:rPr lang="en-US" u="sng" dirty="0">
                <a:hlinkClick r:id="rId7"/>
              </a:rPr>
              <a:t>http://</a:t>
            </a:r>
            <a:r>
              <a:rPr lang="en-US" u="sng" dirty="0" smtClean="0">
                <a:hlinkClick r:id="rId7"/>
              </a:rPr>
              <a:t>www.usma.edu/strategic/Shared%20Documents/Honorable%20Living%20White%20Paper.pdf</a:t>
            </a:r>
            <a:endParaRPr lang="en-US" u="sng" dirty="0" smtClean="0"/>
          </a:p>
          <a:p>
            <a:pPr>
              <a:spcBef>
                <a:spcPts val="0"/>
              </a:spcBef>
              <a:spcAft>
                <a:spcPts val="1200"/>
              </a:spcAft>
            </a:pPr>
            <a:r>
              <a:rPr lang="en-US" dirty="0" err="1" smtClean="0"/>
              <a:t>Vadell</a:t>
            </a:r>
            <a:r>
              <a:rPr lang="en-US" dirty="0"/>
              <a:t>, J. (2008). The role of trust in leadership: US Air Force officers’ commitment and intention to leave the military. (Doctoral dissertation). Retrieved from </a:t>
            </a:r>
            <a:r>
              <a:rPr lang="en-US" u="sng" dirty="0">
                <a:hlinkClick r:id="rId8"/>
              </a:rPr>
              <a:t>http://www.bookpump.com/dps/pdf-b/9422964b.pdf</a:t>
            </a:r>
            <a:r>
              <a:rPr lang="en-US" dirty="0"/>
              <a:t>   </a:t>
            </a:r>
          </a:p>
          <a:p>
            <a:pPr>
              <a:spcBef>
                <a:spcPts val="0"/>
              </a:spcBef>
              <a:spcAft>
                <a:spcPts val="1200"/>
              </a:spcAft>
            </a:pPr>
            <a:r>
              <a:rPr lang="en-US" dirty="0"/>
              <a:t>Video (Establishing Trust in Your Organization: What an Army Colonel Learned on the Ground):  </a:t>
            </a:r>
            <a:r>
              <a:rPr lang="en-US" u="sng" dirty="0">
                <a:hlinkClick r:id="rId9"/>
              </a:rPr>
              <a:t>http://www.kellogg.northwestern.edu/trust-project/videos/ogrady-ep-3.aspx</a:t>
            </a:r>
            <a:r>
              <a:rPr lang="en-US" u="sng" dirty="0"/>
              <a:t>, </a:t>
            </a:r>
            <a:r>
              <a:rPr lang="en-US" dirty="0"/>
              <a:t>4 min 30 sec. </a:t>
            </a:r>
          </a:p>
          <a:p>
            <a:pPr>
              <a:spcBef>
                <a:spcPts val="0"/>
              </a:spcBef>
              <a:spcAft>
                <a:spcPts val="1200"/>
              </a:spcAft>
            </a:pPr>
            <a:r>
              <a:rPr lang="en-US" dirty="0"/>
              <a:t>Video (Measuring Trust: Through Competence—or Warmth?): </a:t>
            </a:r>
            <a:r>
              <a:rPr lang="en-US" u="sng" dirty="0">
                <a:hlinkClick r:id="rId10"/>
              </a:rPr>
              <a:t>http://</a:t>
            </a:r>
            <a:r>
              <a:rPr lang="en-US" u="sng" dirty="0" smtClean="0">
                <a:hlinkClick r:id="rId10"/>
              </a:rPr>
              <a:t>www.kellogg.northwestern.edu/trust-project/videos/waytz-ep-3.aspx</a:t>
            </a:r>
            <a:r>
              <a:rPr lang="en-US" u="sng" dirty="0"/>
              <a:t> </a:t>
            </a:r>
            <a:r>
              <a:rPr lang="en-US" dirty="0"/>
              <a:t> </a:t>
            </a:r>
            <a:r>
              <a:rPr lang="en-US" dirty="0" smtClean="0"/>
              <a:t>3 min 34 sec. </a:t>
            </a:r>
            <a:endParaRPr lang="en-US" u="sng" dirty="0" smtClean="0"/>
          </a:p>
        </p:txBody>
      </p:sp>
    </p:spTree>
    <p:extLst>
      <p:ext uri="{BB962C8B-B14F-4D97-AF65-F5344CB8AC3E}">
        <p14:creationId xmlns:p14="http://schemas.microsoft.com/office/powerpoint/2010/main" val="2512512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8" name="Table 7"/>
          <p:cNvGraphicFramePr>
            <a:graphicFrameLocks noGrp="1"/>
          </p:cNvGraphicFramePr>
          <p:nvPr>
            <p:extLst>
              <p:ext uri="{D42A27DB-BD31-4B8C-83A1-F6EECF244321}">
                <p14:modId xmlns:p14="http://schemas.microsoft.com/office/powerpoint/2010/main" val="4266947727"/>
              </p:ext>
            </p:extLst>
          </p:nvPr>
        </p:nvGraphicFramePr>
        <p:xfrm>
          <a:off x="373110" y="4313238"/>
          <a:ext cx="6026441" cy="358367"/>
        </p:xfrm>
        <a:graphic>
          <a:graphicData uri="http://schemas.openxmlformats.org/drawingml/2006/table">
            <a:tbl>
              <a:tblPr firstRow="1" bandRow="1">
                <a:tableStyleId>{5C22544A-7EE6-4342-B048-85BDC9FD1C3A}</a:tableStyleId>
              </a:tblPr>
              <a:tblGrid>
                <a:gridCol w="6026441"/>
              </a:tblGrid>
              <a:tr h="358367">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3" marR="91053"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a:latin typeface="Arial" panose="020B0604020202020204" pitchFamily="34" charset="0"/>
                <a:cs typeface="Arial" panose="020B0604020202020204" pitchFamily="34" charset="0"/>
              </a:rPr>
              <a:t>66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51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i="1" dirty="0">
                <a:latin typeface="+mj-lt"/>
                <a:cs typeface="Arial" panose="020B0604020202020204" pitchFamily="34" charset="0"/>
              </a:rPr>
              <a:t>iv</a:t>
            </a:r>
          </a:p>
        </p:txBody>
      </p:sp>
      <p:sp>
        <p:nvSpPr>
          <p:cNvPr id="9" name="TextBox 8"/>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11" name="Notes Placeholder 2"/>
          <p:cNvSpPr txBox="1">
            <a:spLocks/>
          </p:cNvSpPr>
          <p:nvPr/>
        </p:nvSpPr>
        <p:spPr>
          <a:xfrm>
            <a:off x="454305" y="989346"/>
            <a:ext cx="6139967" cy="7295697"/>
          </a:xfrm>
          <a:prstGeom prst="rect">
            <a:avLst/>
          </a:prstGeom>
        </p:spPr>
        <p:txBody>
          <a:bodyPr lIns="96242" tIns="48120" rIns="96242" bIns="4812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eaLnBrk="1" hangingPunct="1">
              <a:spcBef>
                <a:spcPts val="0"/>
              </a:spcBef>
              <a:spcAft>
                <a:spcPts val="600"/>
              </a:spcAft>
              <a:defRPr/>
            </a:pPr>
            <a:r>
              <a:rPr lang="en-US" sz="1400" dirty="0">
                <a:cs typeface="Arial" panose="020B0604020202020204" pitchFamily="34" charset="0"/>
              </a:rPr>
              <a:t>The </a:t>
            </a:r>
            <a:r>
              <a:rPr lang="en-US" sz="1400" b="1" dirty="0">
                <a:cs typeface="Arial" panose="020B0604020202020204" pitchFamily="34" charset="0"/>
              </a:rPr>
              <a:t>task</a:t>
            </a:r>
            <a:r>
              <a:rPr lang="en-US" sz="1400" dirty="0">
                <a:cs typeface="Arial" panose="020B0604020202020204" pitchFamily="34" charset="0"/>
              </a:rPr>
              <a:t> is to conduct the Ready and Resilient module for the CCFSPCC.</a:t>
            </a:r>
          </a:p>
          <a:p>
            <a:pPr eaLnBrk="1" hangingPunct="1">
              <a:spcBef>
                <a:spcPts val="0"/>
              </a:spcBef>
              <a:spcAft>
                <a:spcPts val="600"/>
              </a:spcAft>
              <a:defRPr/>
            </a:pPr>
            <a:r>
              <a:rPr lang="en-US" sz="1400" dirty="0">
                <a:cs typeface="Arial" panose="020B0604020202020204" pitchFamily="34" charset="0"/>
              </a:rPr>
              <a:t>The </a:t>
            </a:r>
            <a:r>
              <a:rPr lang="en-US" sz="1400" b="1" dirty="0">
                <a:cs typeface="Arial" panose="020B0604020202020204" pitchFamily="34" charset="0"/>
              </a:rPr>
              <a:t>conditions</a:t>
            </a:r>
            <a:r>
              <a:rPr lang="en-US" sz="1400" dirty="0">
                <a:cs typeface="Arial" panose="020B0604020202020204" pitchFamily="34" charset="0"/>
              </a:rPr>
              <a:t> are, given a classroom environment, future Company Commanders and 1SGs, Army policies and regulations, and embedded training scenarios.</a:t>
            </a:r>
          </a:p>
          <a:p>
            <a:pPr eaLnBrk="1" hangingPunct="1">
              <a:spcBef>
                <a:spcPts val="0"/>
              </a:spcBef>
              <a:spcAft>
                <a:spcPts val="600"/>
              </a:spcAft>
              <a:defRPr/>
            </a:pPr>
            <a:r>
              <a:rPr lang="en-US" sz="1400" dirty="0">
                <a:cs typeface="Arial" panose="020B0604020202020204" pitchFamily="34" charset="0"/>
              </a:rPr>
              <a:t>The </a:t>
            </a:r>
            <a:r>
              <a:rPr lang="en-US" sz="1400" b="1" dirty="0">
                <a:cs typeface="Arial" panose="020B0604020202020204" pitchFamily="34" charset="0"/>
              </a:rPr>
              <a:t>standards</a:t>
            </a:r>
            <a:r>
              <a:rPr lang="en-US" sz="1400" dirty="0">
                <a:cs typeface="Arial" panose="020B0604020202020204" pitchFamily="34" charset="0"/>
              </a:rPr>
              <a:t> are to encourage leaders to develop a Command philosophy that integrates and supports the Army Ready and Resilient (R2) mission and a culture of trust </a:t>
            </a:r>
            <a:r>
              <a:rPr lang="en-US" sz="1400" dirty="0" smtClean="0">
                <a:cs typeface="Arial" panose="020B0604020202020204" pitchFamily="34" charset="0"/>
              </a:rPr>
              <a:t>by</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Identifying components of the Army’s R2 </a:t>
            </a:r>
            <a:r>
              <a:rPr lang="en-US" sz="1400" dirty="0" smtClean="0">
                <a:cs typeface="Arial" panose="020B0604020202020204" pitchFamily="34" charset="0"/>
              </a:rPr>
              <a:t>mission</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Incorporating R2 considerations into all </a:t>
            </a:r>
            <a:r>
              <a:rPr lang="en-US" sz="1400" dirty="0" smtClean="0">
                <a:cs typeface="Arial" panose="020B0604020202020204" pitchFamily="34" charset="0"/>
              </a:rPr>
              <a:t>decision-making</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Empowering subordinate leaders to help maintain effective R2 programs IAW DoD and Army regulations and </a:t>
            </a:r>
            <a:r>
              <a:rPr lang="en-US" sz="1400" dirty="0" smtClean="0">
                <a:cs typeface="Arial" panose="020B0604020202020204" pitchFamily="34" charset="0"/>
              </a:rPr>
              <a:t>policies</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Explaining the importance of developing and maintaining a culture of trust within the </a:t>
            </a:r>
            <a:r>
              <a:rPr lang="en-US" sz="1400" dirty="0" smtClean="0">
                <a:cs typeface="Arial" panose="020B0604020202020204" pitchFamily="34" charset="0"/>
              </a:rPr>
              <a:t>organization</a:t>
            </a:r>
            <a:endParaRPr lang="en-US" sz="1800" dirty="0">
              <a:cs typeface="Arial" panose="020B0604020202020204" pitchFamily="34" charset="0"/>
            </a:endParaRPr>
          </a:p>
          <a:p>
            <a:pPr>
              <a:spcBef>
                <a:spcPts val="0"/>
              </a:spcBef>
            </a:pPr>
            <a:endParaRPr lang="en-US" sz="2000" dirty="0"/>
          </a:p>
          <a:p>
            <a:pPr>
              <a:spcBef>
                <a:spcPts val="0"/>
              </a:spcBef>
            </a:pPr>
            <a:r>
              <a:rPr lang="en-US" sz="2000" dirty="0"/>
              <a:t> </a:t>
            </a:r>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p:txBody>
      </p:sp>
      <p:sp>
        <p:nvSpPr>
          <p:cNvPr id="14" name="Rectangle 6"/>
          <p:cNvSpPr>
            <a:spLocks noChangeArrowheads="1"/>
          </p:cNvSpPr>
          <p:nvPr/>
        </p:nvSpPr>
        <p:spPr bwMode="auto">
          <a:xfrm>
            <a:off x="454305" y="497347"/>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endParaRPr lang="en-US"/>
          </a:p>
        </p:txBody>
      </p:sp>
      <p:sp>
        <p:nvSpPr>
          <p:cNvPr id="15" name="Rectangle 11"/>
          <p:cNvSpPr>
            <a:spLocks noChangeArrowheads="1"/>
          </p:cNvSpPr>
          <p:nvPr/>
        </p:nvSpPr>
        <p:spPr bwMode="auto">
          <a:xfrm>
            <a:off x="454305" y="724155"/>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6" name="Rectangle 15"/>
          <p:cNvSpPr>
            <a:spLocks noChangeArrowheads="1"/>
          </p:cNvSpPr>
          <p:nvPr/>
        </p:nvSpPr>
        <p:spPr bwMode="auto">
          <a:xfrm>
            <a:off x="605256" y="875358"/>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7" name="Rectangle 11"/>
          <p:cNvSpPr>
            <a:spLocks noChangeArrowheads="1"/>
          </p:cNvSpPr>
          <p:nvPr/>
        </p:nvSpPr>
        <p:spPr bwMode="auto">
          <a:xfrm>
            <a:off x="756207" y="1026564"/>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8" name="Rectangle 17"/>
          <p:cNvSpPr/>
          <p:nvPr/>
        </p:nvSpPr>
        <p:spPr>
          <a:xfrm>
            <a:off x="454305" y="616487"/>
            <a:ext cx="6139967" cy="249398"/>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6242" tIns="48120" rIns="96242" bIns="48120" rtlCol="0" anchor="ctr"/>
          <a:lstStyle/>
          <a:p>
            <a:pPr algn="ctr"/>
            <a:r>
              <a:rPr lang="en-US" sz="1200" b="1" dirty="0">
                <a:solidFill>
                  <a:schemeClr val="tx1"/>
                </a:solidFill>
                <a:latin typeface="Arial" panose="020B0604020202020204" pitchFamily="34" charset="0"/>
                <a:cs typeface="Arial" panose="020B0604020202020204" pitchFamily="34" charset="0"/>
              </a:rPr>
              <a:t>Tasks Conditions Standards</a:t>
            </a:r>
          </a:p>
        </p:txBody>
      </p:sp>
      <p:sp>
        <p:nvSpPr>
          <p:cNvPr id="2" name="Notes Placeholder 1"/>
          <p:cNvSpPr>
            <a:spLocks noGrp="1"/>
          </p:cNvSpPr>
          <p:nvPr>
            <p:ph type="body" idx="1"/>
          </p:nvPr>
        </p:nvSpPr>
        <p:spPr>
          <a:xfrm>
            <a:off x="695325" y="4445000"/>
            <a:ext cx="5559425" cy="3636963"/>
          </a:xfrm>
          <a:prstGeom prst="rect">
            <a:avLst/>
          </a:prstGeom>
        </p:spPr>
        <p:txBody>
          <a:bodyPr/>
          <a:lstStyle/>
          <a:p>
            <a:pPr eaLnBrk="1" hangingPunct="1">
              <a:spcBef>
                <a:spcPts val="0"/>
              </a:spcBef>
              <a:spcAft>
                <a:spcPts val="600"/>
              </a:spcAft>
              <a:defRPr/>
            </a:pPr>
            <a:r>
              <a:rPr lang="en-US" sz="1400" b="1" u="sng" dirty="0" smtClean="0">
                <a:cs typeface="Arial" panose="020B0604020202020204" pitchFamily="34" charset="0"/>
              </a:rPr>
              <a:t>Tasks Conditions</a:t>
            </a:r>
            <a:r>
              <a:rPr lang="en-US" sz="1400" b="1" u="sng" baseline="0" dirty="0" smtClean="0">
                <a:cs typeface="Arial" panose="020B0604020202020204" pitchFamily="34" charset="0"/>
              </a:rPr>
              <a:t> Standards</a:t>
            </a:r>
          </a:p>
          <a:p>
            <a:pPr eaLnBrk="1" hangingPunct="1">
              <a:spcBef>
                <a:spcPts val="0"/>
              </a:spcBef>
              <a:spcAft>
                <a:spcPts val="600"/>
              </a:spcAft>
              <a:defRPr/>
            </a:pPr>
            <a:endParaRPr lang="en-US" sz="1400" baseline="0" dirty="0" smtClean="0">
              <a:cs typeface="Arial" panose="020B0604020202020204" pitchFamily="34" charset="0"/>
            </a:endParaRPr>
          </a:p>
          <a:p>
            <a:pPr eaLnBrk="1" hangingPunct="1">
              <a:spcBef>
                <a:spcPts val="0"/>
              </a:spcBef>
              <a:spcAft>
                <a:spcPts val="600"/>
              </a:spcAft>
              <a:defRPr/>
            </a:pPr>
            <a:r>
              <a:rPr lang="en-US" sz="1400" dirty="0" smtClean="0">
                <a:cs typeface="Arial" panose="020B0604020202020204" pitchFamily="34" charset="0"/>
              </a:rPr>
              <a:t>The </a:t>
            </a:r>
            <a:r>
              <a:rPr lang="en-US" sz="1400" b="1" dirty="0" smtClean="0">
                <a:cs typeface="Arial" panose="020B0604020202020204" pitchFamily="34" charset="0"/>
              </a:rPr>
              <a:t>task</a:t>
            </a:r>
            <a:r>
              <a:rPr lang="en-US" sz="1400" dirty="0" smtClean="0">
                <a:cs typeface="Arial" panose="020B0604020202020204" pitchFamily="34" charset="0"/>
              </a:rPr>
              <a:t> is to conduct the Ready and Resilient module for the CCFSPCC.</a:t>
            </a:r>
          </a:p>
          <a:p>
            <a:pPr eaLnBrk="1" hangingPunct="1">
              <a:spcBef>
                <a:spcPts val="0"/>
              </a:spcBef>
              <a:spcAft>
                <a:spcPts val="600"/>
              </a:spcAft>
              <a:defRPr/>
            </a:pPr>
            <a:r>
              <a:rPr lang="en-US" sz="1400" dirty="0" smtClean="0">
                <a:cs typeface="Arial" panose="020B0604020202020204" pitchFamily="34" charset="0"/>
              </a:rPr>
              <a:t>The </a:t>
            </a:r>
            <a:r>
              <a:rPr lang="en-US" sz="1400" b="1" dirty="0" smtClean="0">
                <a:cs typeface="Arial" panose="020B0604020202020204" pitchFamily="34" charset="0"/>
              </a:rPr>
              <a:t>conditions</a:t>
            </a:r>
            <a:r>
              <a:rPr lang="en-US" sz="1400" dirty="0" smtClean="0">
                <a:cs typeface="Arial" panose="020B0604020202020204" pitchFamily="34" charset="0"/>
              </a:rPr>
              <a:t> are, given a classroom environment, future Company Commanders and 1SGs, Army policies and regulations, and embedded training scenarios.</a:t>
            </a:r>
          </a:p>
          <a:p>
            <a:pPr eaLnBrk="1" hangingPunct="1">
              <a:spcBef>
                <a:spcPts val="0"/>
              </a:spcBef>
              <a:spcAft>
                <a:spcPts val="600"/>
              </a:spcAft>
              <a:defRPr/>
            </a:pPr>
            <a:r>
              <a:rPr lang="en-US" sz="1400" dirty="0" smtClean="0">
                <a:cs typeface="Arial" panose="020B0604020202020204" pitchFamily="34" charset="0"/>
              </a:rPr>
              <a:t>The </a:t>
            </a:r>
            <a:r>
              <a:rPr lang="en-US" sz="1400" b="1" dirty="0" smtClean="0">
                <a:cs typeface="Arial" panose="020B0604020202020204" pitchFamily="34" charset="0"/>
              </a:rPr>
              <a:t>standards</a:t>
            </a:r>
            <a:r>
              <a:rPr lang="en-US" sz="1400" dirty="0" smtClean="0">
                <a:cs typeface="Arial" panose="020B0604020202020204" pitchFamily="34" charset="0"/>
              </a:rPr>
              <a:t> are to encourage leaders to develop a Command philosophy that integrates and supports the Army Ready and Resilient (R2) mission and a culture of trust by</a:t>
            </a: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smtClean="0">
                <a:cs typeface="Arial" panose="020B0604020202020204" pitchFamily="34" charset="0"/>
              </a:rPr>
              <a:t>Identifying components of the Army’s R2 mission</a:t>
            </a: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smtClean="0">
                <a:cs typeface="Arial" panose="020B0604020202020204" pitchFamily="34" charset="0"/>
              </a:rPr>
              <a:t>Incorporating R2 considerations into all decision-making</a:t>
            </a: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smtClean="0">
                <a:cs typeface="Arial" panose="020B0604020202020204" pitchFamily="34" charset="0"/>
              </a:rPr>
              <a:t>Empowering subordinate leaders to help maintain effective R2 programs IAW DoD and Army regulations and policies</a:t>
            </a: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smtClean="0">
                <a:cs typeface="Arial" panose="020B0604020202020204" pitchFamily="34" charset="0"/>
              </a:rPr>
              <a:t>Explaining the importance of developing and maintaining a culture of trust within the organization</a:t>
            </a:r>
            <a:endParaRPr lang="en-US" sz="1800" dirty="0" smtClean="0">
              <a:cs typeface="Arial" panose="020B0604020202020204" pitchFamily="34" charset="0"/>
            </a:endParaRPr>
          </a:p>
          <a:p>
            <a:endParaRPr lang="en-US" dirty="0"/>
          </a:p>
        </p:txBody>
      </p:sp>
    </p:spTree>
    <p:extLst>
      <p:ext uri="{BB962C8B-B14F-4D97-AF65-F5344CB8AC3E}">
        <p14:creationId xmlns:p14="http://schemas.microsoft.com/office/powerpoint/2010/main" val="428527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4325"/>
          </a:xfrm>
          <a:prstGeom prst="rect">
            <a:avLst/>
          </a:prstGeom>
        </p:spPr>
      </p:sp>
      <p:sp>
        <p:nvSpPr>
          <p:cNvPr id="6" name="TextBox 5"/>
          <p:cNvSpPr txBox="1"/>
          <p:nvPr/>
        </p:nvSpPr>
        <p:spPr>
          <a:xfrm>
            <a:off x="4480515" y="350837"/>
            <a:ext cx="2271122" cy="8513064"/>
          </a:xfrm>
          <a:prstGeom prst="rect">
            <a:avLst/>
          </a:prstGeom>
          <a:noFill/>
          <a:ln>
            <a:solidFill>
              <a:sysClr val="windowText" lastClr="000000"/>
            </a:solidFill>
          </a:ln>
        </p:spPr>
        <p:txBody>
          <a:bodyPr wrap="square" lIns="92365" tIns="46182" rIns="92365" bIns="46182" rtlCol="0">
            <a:noAutofit/>
          </a:bodyPr>
          <a:lstStyle/>
          <a:p>
            <a:pPr algn="ctr" defTabSz="914355">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10" name="TextBox 9"/>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a:t>
            </a:r>
          </a:p>
        </p:txBody>
      </p:sp>
      <p:sp>
        <p:nvSpPr>
          <p:cNvPr id="3" name="Notes Placeholder 2"/>
          <p:cNvSpPr>
            <a:spLocks noGrp="1"/>
          </p:cNvSpPr>
          <p:nvPr>
            <p:ph type="body" idx="1"/>
          </p:nvPr>
        </p:nvSpPr>
        <p:spPr>
          <a:xfrm>
            <a:off x="211818" y="3525409"/>
            <a:ext cx="3810000" cy="3636963"/>
          </a:xfrm>
          <a:prstGeom prst="rect">
            <a:avLst/>
          </a:prstGeom>
        </p:spPr>
        <p:txBody>
          <a:bodyPr/>
          <a:lstStyle/>
          <a:p>
            <a:pPr marL="171450" indent="-171450" rtl="0" eaLnBrk="1" fontAlgn="base" latinLnBrk="0" hangingPunct="1">
              <a:buFont typeface="Wingdings" panose="05000000000000000000" pitchFamily="2" charset="2"/>
              <a:buChar char="¸"/>
            </a:pPr>
            <a:r>
              <a:rPr lang="en-US" sz="1200" b="1" i="0" u="none" strike="noStrike" kern="1200" dirty="0" smtClean="0">
                <a:solidFill>
                  <a:schemeClr val="tx1"/>
                </a:solidFill>
                <a:effectLst/>
                <a:latin typeface="+mn-lt"/>
                <a:ea typeface="+mn-ea"/>
                <a:cs typeface="+mn-cs"/>
              </a:rPr>
              <a:t>Ready</a:t>
            </a:r>
            <a:r>
              <a:rPr lang="en-US" sz="1200" b="1" i="0" u="none" strike="noStrike" kern="1200" baseline="0" dirty="0" smtClean="0">
                <a:solidFill>
                  <a:schemeClr val="tx1"/>
                </a:solidFill>
                <a:effectLst/>
                <a:latin typeface="+mn-lt"/>
                <a:ea typeface="+mn-ea"/>
                <a:cs typeface="+mn-cs"/>
              </a:rPr>
              <a:t> and Resilient </a:t>
            </a:r>
            <a:r>
              <a:rPr lang="en-US" sz="1200" b="1" i="0" u="none" strike="noStrike" kern="1200" dirty="0" smtClean="0">
                <a:solidFill>
                  <a:schemeClr val="tx1"/>
                </a:solidFill>
                <a:effectLst/>
                <a:latin typeface="+mn-lt"/>
                <a:ea typeface="+mn-ea"/>
                <a:cs typeface="+mn-cs"/>
              </a:rPr>
              <a:t>(CCFSPCC): </a:t>
            </a:r>
            <a:r>
              <a:rPr lang="en-US" sz="1200" b="1" i="0" u="none" strike="noStrike" kern="1200" baseline="0" dirty="0" smtClean="0">
                <a:solidFill>
                  <a:schemeClr val="tx1"/>
                </a:solidFill>
                <a:effectLst/>
                <a:latin typeface="+mn-lt"/>
                <a:ea typeface="+mn-ea"/>
                <a:cs typeface="+mn-cs"/>
              </a:rPr>
              <a:t>2 Hours</a:t>
            </a:r>
          </a:p>
          <a:p>
            <a:pPr marL="171450" indent="-171450" rtl="0" eaLnBrk="1" fontAlgn="base"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marL="171450" indent="-171450" rtl="0" eaLnBrk="1" fontAlgn="t" latinLnBrk="0" hangingPunct="1">
              <a:buFont typeface="Wingdings" panose="05000000000000000000" pitchFamily="2" charset="2"/>
              <a:buChar char="¥"/>
            </a:pPr>
            <a:r>
              <a:rPr lang="en-US" sz="1200" b="1" i="0" u="none" strike="noStrike" kern="1200" dirty="0" smtClean="0">
                <a:solidFill>
                  <a:schemeClr val="tx1"/>
                </a:solidFill>
                <a:effectLst/>
                <a:latin typeface="+mn-lt"/>
                <a:ea typeface="+mn-ea"/>
                <a:cs typeface="+mn-cs"/>
              </a:rPr>
              <a:t>Introduce yourself and the module.</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Introduce yourself.</a:t>
            </a:r>
          </a:p>
          <a:p>
            <a:pPr rtl="0" eaLnBrk="0" fontAlgn="base" latinLnBrk="0" hangingPunct="0"/>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NOTE:</a:t>
            </a:r>
            <a:r>
              <a:rPr lang="en-US" sz="1200" b="0" i="1" u="none" strike="noStrike" kern="1200" dirty="0" smtClean="0">
                <a:solidFill>
                  <a:schemeClr val="tx1"/>
                </a:solidFill>
                <a:effectLst/>
                <a:latin typeface="+mn-lt"/>
                <a:ea typeface="+mn-ea"/>
                <a:cs typeface="+mn-cs"/>
              </a:rPr>
              <a:t> Let the leaders know who you are and how you came to be teaching them the Ready and Resilient CCFSPCC.]</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Welcome to the Ready and Resilient, or</a:t>
            </a:r>
            <a:r>
              <a:rPr lang="en-US" sz="1200" b="0" i="0" u="none" strike="noStrike" kern="1200" baseline="0" dirty="0" smtClean="0">
                <a:solidFill>
                  <a:schemeClr val="tx1"/>
                </a:solidFill>
                <a:effectLst/>
                <a:latin typeface="+mn-lt"/>
                <a:ea typeface="+mn-ea"/>
                <a:cs typeface="+mn-cs"/>
              </a:rPr>
              <a:t> R2</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module of the Company Commander/First Sergeant Pre-Command Course.</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My name is __________________ and I will be your instructor for this lesson.</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 will be teaching and facilitating throughout this module.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 module is designed to further prepare you for the human aspects of leading your company. </a:t>
            </a:r>
          </a:p>
          <a:p>
            <a:pPr marL="171450" indent="-171450" rtl="0" eaLnBrk="0" fontAlgn="base" latinLnBrk="0" hangingPunct="0">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Introduce students to the lesson. </a:t>
            </a: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I’ll be guiding you through this module, but success depends upon you.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participation, your experiences, your questions, and your perspectives are essential to making this course meaningful and relevant.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200" b="0" kern="1200" baseline="0" dirty="0" smtClean="0">
                <a:solidFill>
                  <a:schemeClr val="tx1"/>
                </a:solidFill>
                <a:latin typeface="Arial" panose="020B0604020202020204" pitchFamily="34" charset="0"/>
                <a:ea typeface="+mn-ea"/>
                <a:cs typeface="Arial" panose="020B0604020202020204" pitchFamily="34" charset="0"/>
              </a:rPr>
              <a:t>The topics we will cover are </a:t>
            </a:r>
            <a:r>
              <a:rPr lang="en-US" sz="1200" b="0" kern="1200" baseline="0" noProof="0" dirty="0" smtClean="0">
                <a:solidFill>
                  <a:schemeClr val="tx1"/>
                </a:solidFill>
                <a:latin typeface="Arial" panose="020B0604020202020204" pitchFamily="34" charset="0"/>
                <a:ea typeface="+mn-ea"/>
                <a:cs typeface="Arial" panose="020B0604020202020204" pitchFamily="34" charset="0"/>
              </a:rPr>
              <a:t>informed by the latest research in effective leadership and resilience in military applications</a:t>
            </a:r>
            <a:r>
              <a:rPr lang="en-US" sz="1200" b="0" kern="1200" baseline="0" dirty="0" smtClean="0">
                <a:solidFill>
                  <a:schemeClr val="tx1"/>
                </a:solidFill>
                <a:latin typeface="Arial" panose="020B0604020202020204" pitchFamily="34" charset="0"/>
                <a:ea typeface="+mn-ea"/>
                <a:cs typeface="Arial" panose="020B0604020202020204" pitchFamily="34" charset="0"/>
              </a:rPr>
              <a: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200" b="0" kern="1200" baseline="0" dirty="0" smtClean="0">
                <a:solidFill>
                  <a:schemeClr val="tx1"/>
                </a:solidFill>
                <a:latin typeface="Arial" panose="020B0604020202020204" pitchFamily="34" charset="0"/>
                <a:ea typeface="+mn-ea"/>
                <a:cs typeface="Arial" panose="020B0604020202020204" pitchFamily="34" charset="0"/>
              </a:rPr>
              <a:t>I am looking for you to actively participate </a:t>
            </a:r>
            <a:r>
              <a:rPr lang="en-US" sz="1200" b="0" baseline="0" dirty="0" smtClean="0">
                <a:solidFill>
                  <a:schemeClr val="tx1"/>
                </a:solidFill>
                <a:latin typeface="Arial" panose="020B0604020202020204" pitchFamily="34" charset="0"/>
                <a:cs typeface="Arial" panose="020B0604020202020204" pitchFamily="34" charset="0"/>
              </a:rPr>
              <a:t>in small- group and large-group discussions.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200" b="0" baseline="0" dirty="0" smtClean="0">
                <a:solidFill>
                  <a:schemeClr val="tx1"/>
                </a:solidFill>
                <a:latin typeface="Arial" panose="020B0604020202020204" pitchFamily="34" charset="0"/>
                <a:cs typeface="Arial" panose="020B0604020202020204" pitchFamily="34" charset="0"/>
              </a:rPr>
              <a:t>During these, you will be able to hear others’ perspectives and experiences and share your own. </a:t>
            </a: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88910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31352"/>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algn="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3</a:t>
            </a: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3" name="Notes Placeholder 2"/>
          <p:cNvSpPr>
            <a:spLocks noGrp="1"/>
          </p:cNvSpPr>
          <p:nvPr>
            <p:ph type="body" idx="1"/>
          </p:nvPr>
        </p:nvSpPr>
        <p:spPr>
          <a:xfrm>
            <a:off x="46227" y="3703637"/>
            <a:ext cx="3585702"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Discuss the quote about R2.</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Discuss the quote. </a:t>
            </a:r>
            <a:r>
              <a:rPr lang="en-US" sz="1200" b="1" i="1" u="none" strike="noStrike" kern="1200" baseline="0" dirty="0" smtClean="0">
                <a:solidFill>
                  <a:schemeClr val="tx1"/>
                </a:solidFill>
                <a:effectLst/>
                <a:latin typeface="+mn-lt"/>
                <a:ea typeface="+mn-ea"/>
                <a:cs typeface="+mn-cs"/>
              </a:rPr>
              <a:t>[?]</a:t>
            </a:r>
            <a:endParaRPr lang="en-US" sz="1200" b="0" i="1"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Soldiers</a:t>
            </a:r>
            <a:r>
              <a:rPr lang="en-US" sz="1200" b="0" i="0" u="none" strike="noStrike" kern="1200" baseline="0" dirty="0" smtClean="0">
                <a:solidFill>
                  <a:schemeClr val="tx1"/>
                </a:solidFill>
                <a:effectLst/>
                <a:latin typeface="+mn-lt"/>
                <a:ea typeface="+mn-ea"/>
                <a:cs typeface="+mn-cs"/>
              </a:rPr>
              <a:t> are typically highly trained in specialty skills, but may not be as proficient in the softer skills of readiness.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These are often the elements that lead to non-</a:t>
            </a:r>
            <a:r>
              <a:rPr lang="en-US" sz="1200" b="0" i="0" u="none" strike="noStrike" kern="1200" baseline="0" dirty="0" err="1" smtClean="0">
                <a:solidFill>
                  <a:schemeClr val="tx1"/>
                </a:solidFill>
                <a:effectLst/>
                <a:latin typeface="+mn-lt"/>
                <a:ea typeface="+mn-ea"/>
                <a:cs typeface="+mn-cs"/>
              </a:rPr>
              <a:t>deployability</a:t>
            </a:r>
            <a:r>
              <a:rPr lang="en-US" sz="1200" b="0" i="0" u="none" strike="noStrike" kern="1200" baseline="0" dirty="0" smtClean="0">
                <a:solidFill>
                  <a:schemeClr val="tx1"/>
                </a:solidFill>
                <a:effectLst/>
                <a:latin typeface="+mn-lt"/>
                <a:ea typeface="+mn-ea"/>
                <a:cs typeface="+mn-cs"/>
              </a:rPr>
              <a:t> and are harder to prevent.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ASK</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are some of these softer skills?</a:t>
            </a:r>
            <a:endParaRPr lang="en-US" sz="1200" b="0" i="0" u="none" strike="noStrike" kern="1200" dirty="0" smtClean="0">
              <a:solidFill>
                <a:schemeClr val="tx1"/>
              </a:solidFill>
              <a:effectLst/>
              <a:latin typeface="+mn-lt"/>
              <a:ea typeface="+mn-ea"/>
              <a:cs typeface="+mn-cs"/>
            </a:endParaRPr>
          </a:p>
          <a:p>
            <a:pPr marL="0" indent="0" rtl="0" eaLnBrk="1" fontAlgn="base" latinLnBrk="0" hangingPunct="1">
              <a:buFont typeface="Arial" panose="020B0604020202020204" pitchFamily="34" charset="0"/>
              <a:buNone/>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05915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31352"/>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a:t>
            </a: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3" name="Notes Placeholder 2"/>
          <p:cNvSpPr>
            <a:spLocks noGrp="1"/>
          </p:cNvSpPr>
          <p:nvPr>
            <p:ph type="body" idx="1"/>
          </p:nvPr>
        </p:nvSpPr>
        <p:spPr>
          <a:xfrm>
            <a:off x="148288" y="3703637"/>
            <a:ext cx="3777790" cy="3636963"/>
          </a:xfrm>
          <a:prstGeom prst="rect">
            <a:avLst/>
          </a:prstGeom>
        </p:spPr>
        <p:txBody>
          <a:bodyPr/>
          <a:lstStyle/>
          <a:p>
            <a:pPr marL="171450" indent="-171450" rtl="0" eaLnBrk="1" fontAlgn="t" latinLnBrk="0" hangingPunct="1">
              <a:buFont typeface="Wingdings" panose="05000000000000000000" pitchFamily="2" charset="2"/>
              <a:buChar char="¥"/>
            </a:pPr>
            <a:r>
              <a:rPr lang="en-US" sz="1200" b="1" i="0" u="none" strike="noStrike" kern="1200" baseline="0" dirty="0" smtClean="0">
                <a:solidFill>
                  <a:schemeClr val="tx1"/>
                </a:solidFill>
                <a:effectLst/>
                <a:latin typeface="+mn-lt"/>
                <a:ea typeface="+mn-ea"/>
                <a:cs typeface="+mn-cs"/>
              </a:rPr>
              <a:t>Introduce the training overview for the CCFSPCC.</a:t>
            </a:r>
          </a:p>
          <a:p>
            <a:pPr marL="171450" indent="-171450" rtl="0" eaLnBrk="1" fontAlgn="t" latinLnBrk="0" hangingPunct="1">
              <a:buFont typeface="Wingdings" panose="05000000000000000000" pitchFamily="2" charset="2"/>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Introduce the training overview.</a:t>
            </a: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In this course,</a:t>
            </a:r>
            <a:r>
              <a:rPr lang="en-US" sz="1200" b="0" i="0" u="none" strike="noStrike" kern="1200" baseline="0" dirty="0" smtClean="0">
                <a:solidFill>
                  <a:schemeClr val="tx1"/>
                </a:solidFill>
                <a:effectLst/>
                <a:latin typeface="+mn-lt"/>
                <a:ea typeface="+mn-ea"/>
                <a:cs typeface="+mn-cs"/>
              </a:rPr>
              <a:t> we will be focusing on leadership and two specific ways you can impact your company to improve readiness and resilience.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Understanding what trust is and how it works will help shape your decision-making throughout your time in command and responsibility.</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Developing a culture of trust in your unit </a:t>
            </a:r>
            <a:r>
              <a:rPr lang="en-US" sz="1200" b="0" i="0" u="none" strike="noStrike" kern="1200" baseline="0" dirty="0" smtClean="0">
                <a:solidFill>
                  <a:schemeClr val="tx1"/>
                </a:solidFill>
                <a:effectLst/>
                <a:latin typeface="+mn-lt"/>
                <a:ea typeface="+mn-ea"/>
                <a:cs typeface="+mn-cs"/>
              </a:rPr>
              <a:t>is crucial to your success and is foundational for this module.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concept will be interwoven throughout this module. </a:t>
            </a:r>
            <a:endParaRPr lang="en-US" sz="1200" b="0" i="0" u="none" strike="noStrike" kern="1200" dirty="0" smtClean="0">
              <a:solidFill>
                <a:schemeClr val="tx1"/>
              </a:solidFill>
              <a:effectLst/>
              <a:latin typeface="+mn-lt"/>
              <a:ea typeface="+mn-ea"/>
              <a:cs typeface="+mn-cs"/>
            </a:endParaRPr>
          </a:p>
          <a:p>
            <a:pPr marL="171450" indent="-171450" rtl="0" eaLnBrk="1" fontAlgn="base"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We will also talk about how you can empower your subordinate leaders – including your MRTs – to grow as teachers, coaches, and mentors that will hopefully promote and reinforce a culture of trust.</a:t>
            </a: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70108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7</a:t>
            </a:r>
          </a:p>
        </p:txBody>
      </p:sp>
      <p:sp>
        <p:nvSpPr>
          <p:cNvPr id="3" name="Notes Placeholder 2"/>
          <p:cNvSpPr>
            <a:spLocks noGrp="1"/>
          </p:cNvSpPr>
          <p:nvPr>
            <p:ph type="body" idx="1"/>
          </p:nvPr>
        </p:nvSpPr>
        <p:spPr>
          <a:xfrm>
            <a:off x="14131" y="3440905"/>
            <a:ext cx="3990451" cy="3636963"/>
          </a:xfrm>
          <a:prstGeom prst="rect">
            <a:avLst/>
          </a:prstGeom>
        </p:spPr>
        <p:txBody>
          <a:bodyPr/>
          <a:lstStyle/>
          <a:p>
            <a:pPr rtl="0" eaLnBrk="1" fontAlgn="t" latinLnBrk="0" hangingPunct="1"/>
            <a:r>
              <a:rPr lang="en-US" sz="1200" b="1" i="0" u="none" strike="noStrike" kern="1200" dirty="0" smtClean="0">
                <a:solidFill>
                  <a:schemeClr val="tx1"/>
                </a:solidFill>
                <a:effectLst/>
                <a:latin typeface="+mn-lt"/>
                <a:ea typeface="+mn-ea"/>
                <a:cs typeface="+mn-cs"/>
                <a:sym typeface="Wingdings" panose="05000000000000000000" pitchFamily="2" charset="2"/>
              </a:rPr>
              <a:t></a:t>
            </a:r>
            <a:r>
              <a:rPr lang="en-US" sz="1200" b="0" i="0" u="none" strike="noStrike" kern="1200" baseline="0" dirty="0" smtClean="0">
                <a:solidFill>
                  <a:schemeClr val="tx1"/>
                </a:solidFill>
                <a:effectLst/>
                <a:latin typeface="+mn-lt"/>
                <a:ea typeface="+mn-ea"/>
                <a:cs typeface="+mn-cs"/>
                <a:sym typeface="Wingdings" panose="05000000000000000000" pitchFamily="2" charset="2"/>
              </a:rPr>
              <a:t> </a:t>
            </a:r>
            <a:r>
              <a:rPr lang="en-US" sz="1200" b="1" i="0" u="none" strike="noStrike" kern="1200" baseline="0" dirty="0" smtClean="0">
                <a:solidFill>
                  <a:schemeClr val="tx1"/>
                </a:solidFill>
                <a:effectLst/>
                <a:latin typeface="+mn-lt"/>
                <a:ea typeface="+mn-ea"/>
                <a:cs typeface="+mn-cs"/>
              </a:rPr>
              <a:t>To provide a foundation for the training.</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SLIDE</a:t>
            </a:r>
            <a:r>
              <a:rPr lang="en-US" sz="1200" b="1" i="1" u="none" strike="noStrike" kern="1200" baseline="0" dirty="0" smtClean="0">
                <a:solidFill>
                  <a:schemeClr val="tx1"/>
                </a:solidFill>
                <a:effectLst/>
                <a:latin typeface="+mn-lt"/>
                <a:ea typeface="+mn-ea"/>
                <a:cs typeface="+mn-cs"/>
              </a:rPr>
              <a:t> BUILDS</a:t>
            </a:r>
            <a:r>
              <a:rPr lang="en-US" sz="1200" b="0" i="1" u="none" strike="noStrike" kern="1200" baseline="0" dirty="0" smtClean="0">
                <a:solidFill>
                  <a:schemeClr val="tx1"/>
                </a:solidFill>
                <a:effectLst/>
                <a:latin typeface="+mn-lt"/>
                <a:ea typeface="+mn-ea"/>
                <a:cs typeface="+mn-cs"/>
              </a:rPr>
              <a:t>]</a:t>
            </a:r>
          </a:p>
          <a:p>
            <a:pPr rtl="0" eaLnBrk="1" fontAlgn="base"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1.</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Provide</a:t>
            </a:r>
            <a:r>
              <a:rPr lang="en-US" sz="1200" b="0" i="1" u="none" strike="noStrike" kern="1200" baseline="0" dirty="0" smtClean="0">
                <a:solidFill>
                  <a:schemeClr val="tx1"/>
                </a:solidFill>
                <a:effectLst/>
                <a:latin typeface="+mn-lt"/>
                <a:ea typeface="+mn-ea"/>
                <a:cs typeface="+mn-cs"/>
              </a:rPr>
              <a:t> an opportunity to discuss upcoming responsibilities as CDR/1SG. </a:t>
            </a:r>
            <a:r>
              <a:rPr lang="en-US" sz="1200" b="1" i="1" u="none" strike="noStrike" kern="1200" baseline="0" dirty="0" smtClean="0">
                <a:solidFill>
                  <a:schemeClr val="tx1"/>
                </a:solidFill>
                <a:effectLst/>
                <a:latin typeface="+mn-lt"/>
                <a:ea typeface="+mn-ea"/>
                <a:cs typeface="+mn-cs"/>
              </a:rPr>
              <a:t>[?]</a:t>
            </a:r>
            <a:endParaRPr lang="en-US" sz="1200" b="0" i="1"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Here</a:t>
            </a:r>
            <a:r>
              <a:rPr lang="en-US" sz="1200" b="0" i="0" u="none" strike="noStrike" kern="1200" baseline="0" dirty="0" smtClean="0">
                <a:solidFill>
                  <a:schemeClr val="tx1"/>
                </a:solidFill>
                <a:effectLst/>
                <a:latin typeface="+mn-lt"/>
                <a:ea typeface="+mn-ea"/>
                <a:cs typeface="+mn-cs"/>
              </a:rPr>
              <a:t> is your first opportunity to start participating.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You will have a lot of responsibilities as a CDR or a 1SG. </a:t>
            </a:r>
          </a:p>
          <a:p>
            <a:pPr marL="171450"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What</a:t>
            </a:r>
            <a:r>
              <a:rPr lang="en-US" sz="1200" b="0" i="0" u="none" strike="noStrike" kern="1200" baseline="0" dirty="0" smtClean="0">
                <a:solidFill>
                  <a:schemeClr val="tx1"/>
                </a:solidFill>
                <a:effectLst/>
                <a:latin typeface="+mn-lt"/>
                <a:ea typeface="+mn-ea"/>
                <a:cs typeface="+mn-cs"/>
              </a:rPr>
              <a:t> responsibilities are you looking forward to?</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t>
            </a:r>
            <a:r>
              <a:rPr lang="en-US" sz="1200" b="1" i="1" u="none" strike="noStrike" kern="1200" dirty="0" smtClean="0">
                <a:solidFill>
                  <a:schemeClr val="tx1"/>
                </a:solidFill>
                <a:effectLst/>
                <a:latin typeface="+mn-lt"/>
                <a:ea typeface="+mn-ea"/>
                <a:cs typeface="+mn-cs"/>
              </a:rPr>
              <a:t>ASK</a:t>
            </a:r>
            <a:r>
              <a:rPr lang="en-US" sz="1200" b="0" i="1" u="none" strike="noStrike" kern="1200" dirty="0" smtClean="0">
                <a:solidFill>
                  <a:schemeClr val="tx1"/>
                </a:solidFill>
                <a:effectLst/>
                <a:latin typeface="+mn-lt"/>
                <a:ea typeface="+mn-ea"/>
                <a:cs typeface="+mn-cs"/>
              </a:rPr>
              <a:t>]</a:t>
            </a:r>
            <a:r>
              <a:rPr lang="en-US" sz="1200" b="0" i="1"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What responsibilities are not quite as exciting to think about?</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for some discussion.]</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With those lists you created, it’s safe to say that you can anticipate a great deal of responsibility and many challenges as you take on your new role.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have been provided the opportunity to lead from the front and bring the Army Values to life in your unit. </a:t>
            </a:r>
          </a:p>
          <a:p>
            <a:pPr marL="171450" indent="-171450" rtl="0" eaLnBrk="1" fontAlgn="ctr" latinLnBrk="0" hangingPunct="1">
              <a:buFont typeface="Arial" panose="020B0604020202020204" pitchFamily="34" charset="0"/>
              <a:buChar char="•"/>
            </a:pPr>
            <a:endParaRPr lang="en-US" sz="1200" b="1" i="1" u="none" strike="noStrike" kern="1200" dirty="0" smtClean="0">
              <a:solidFill>
                <a:schemeClr val="tx1"/>
              </a:solidFill>
              <a:effectLst/>
              <a:latin typeface="+mn-lt"/>
              <a:ea typeface="+mn-ea"/>
              <a:cs typeface="+mn-cs"/>
            </a:endParaRPr>
          </a:p>
          <a:p>
            <a:pPr marL="0" indent="0" rtl="0" eaLnBrk="1" fontAlgn="ctr" latinLnBrk="0" hangingPunct="1">
              <a:buFont typeface="Arial" panose="020B0604020202020204" pitchFamily="34" charset="0"/>
              <a:buNone/>
            </a:pPr>
            <a:r>
              <a:rPr lang="en-US" sz="1200" b="1" i="1" u="none" strike="noStrike" kern="1200" dirty="0" smtClean="0">
                <a:solidFill>
                  <a:schemeClr val="tx1"/>
                </a:solidFill>
                <a:effectLst/>
                <a:latin typeface="+mn-lt"/>
                <a:ea typeface="+mn-ea"/>
                <a:cs typeface="+mn-cs"/>
              </a:rPr>
              <a:t>[CLICK TO ADVANCE]</a:t>
            </a:r>
          </a:p>
          <a:p>
            <a:pPr marL="171450" indent="-171450" rtl="0" eaLnBrk="1" fontAlgn="ctr"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1" u="none" strike="noStrike" kern="1200" dirty="0" smtClean="0">
                <a:solidFill>
                  <a:schemeClr val="tx1"/>
                </a:solidFill>
                <a:effectLst/>
                <a:latin typeface="+mn-lt"/>
                <a:ea typeface="+mn-ea"/>
                <a:cs typeface="+mn-cs"/>
              </a:rPr>
              <a:t>2.</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Encourage leaders to consider</a:t>
            </a:r>
            <a:r>
              <a:rPr lang="en-US" sz="1200" b="0" i="1" u="none" strike="noStrike" kern="1200" baseline="0" dirty="0" smtClean="0">
                <a:solidFill>
                  <a:schemeClr val="tx1"/>
                </a:solidFill>
                <a:effectLst/>
                <a:latin typeface="+mn-lt"/>
                <a:ea typeface="+mn-ea"/>
                <a:cs typeface="+mn-cs"/>
              </a:rPr>
              <a:t> the privilege of leadership and the legacy they will leave. </a:t>
            </a:r>
            <a:r>
              <a:rPr lang="en-US" sz="1200" b="1" i="1" u="none" strike="noStrike" kern="1200" baseline="0" dirty="0" smtClean="0">
                <a:solidFill>
                  <a:schemeClr val="tx1"/>
                </a:solidFill>
                <a:effectLst/>
                <a:latin typeface="+mn-lt"/>
                <a:ea typeface="+mn-ea"/>
                <a:cs typeface="+mn-cs"/>
              </a:rPr>
              <a:t>[?]</a:t>
            </a:r>
            <a:endParaRPr lang="en-US" sz="1200" b="0" i="1"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We’ve discussed some of the general responsibilities of leadership but we should also keep in mind that leadership is a privilege. </a:t>
            </a: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Your selection as CDR or 1SG affords you the opportunity to make a lifelong impact on those you lead.</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take a moment and consider how you will use this privilege to improve your organization and the Army as a whole.</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Think about the influence you have to lead, develop, and achieve.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You set the tone for the culture in your company.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It is your turn to think more about what you want for your Soldiers.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Keep in mind that your influence doesn’t stop with your Soldiers – for many of them – they will carry your influence home with them to their Families.</a:t>
            </a:r>
          </a:p>
          <a:p>
            <a:pPr marL="171450" indent="-171450" rtl="0" eaLnBrk="1" fontAlgn="auto"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marL="0" indent="0" rtl="0" eaLnBrk="1" fontAlgn="auto" latinLnBrk="0" hangingPunct="1">
              <a:buFont typeface="Arial" panose="020B0604020202020204" pitchFamily="34" charset="0"/>
              <a:buNone/>
            </a:pPr>
            <a:r>
              <a:rPr lang="en-US" sz="1200" b="1" i="0" u="none" strike="noStrike" kern="1200" dirty="0" smtClean="0">
                <a:solidFill>
                  <a:srgbClr val="000000"/>
                </a:solidFill>
                <a:effectLst/>
                <a:latin typeface="Arial" panose="020B0604020202020204" pitchFamily="34" charset="0"/>
                <a:cs typeface="Arial" panose="020B0604020202020204" pitchFamily="34" charset="0"/>
                <a:sym typeface="Webdings" panose="05030102010509060703" pitchFamily="18" charset="2"/>
              </a:rPr>
              <a:t> </a:t>
            </a: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Pass out the handouts if you haven’t already.]</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Take time with your counterpart or someone who has the other role to discuss each question on the legacy page and write down a few notes.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Webdings" panose="05030102010509060703" pitchFamily="18" charset="2"/>
              <a:buChar char=""/>
            </a:pPr>
            <a:r>
              <a:rPr lang="en-US" sz="1200" b="0" i="1" u="none" strike="noStrike" kern="1200" baseline="0" dirty="0" smtClean="0">
                <a:solidFill>
                  <a:schemeClr val="tx1"/>
                </a:solidFill>
                <a:effectLst/>
                <a:latin typeface="+mn-lt"/>
                <a:ea typeface="+mn-ea"/>
                <a:cs typeface="+mn-cs"/>
              </a:rPr>
              <a:t>[</a:t>
            </a:r>
            <a:r>
              <a:rPr lang="en-US" sz="1200" b="1" i="1" u="none" strike="noStrike" kern="1200" baseline="0" dirty="0" smtClean="0">
                <a:solidFill>
                  <a:schemeClr val="tx1"/>
                </a:solidFill>
                <a:effectLst/>
                <a:latin typeface="+mn-lt"/>
                <a:ea typeface="+mn-ea"/>
                <a:cs typeface="+mn-cs"/>
              </a:rPr>
              <a:t>NOTE</a:t>
            </a:r>
            <a:r>
              <a:rPr lang="en-US" sz="1200" b="0" i="1" u="none" strike="noStrike" kern="1200" baseline="0" dirty="0" smtClean="0">
                <a:solidFill>
                  <a:schemeClr val="tx1"/>
                </a:solidFill>
                <a:effectLst/>
                <a:latin typeface="+mn-lt"/>
                <a:ea typeface="+mn-ea"/>
                <a:cs typeface="+mn-cs"/>
              </a:rPr>
              <a:t>: Allow 5-8 minutes for pair discussions.]</a:t>
            </a:r>
          </a:p>
          <a:p>
            <a:pPr marL="0" indent="0" rtl="0" eaLnBrk="1" fontAlgn="auto" latinLnBrk="0" hangingPunct="1">
              <a:buFont typeface="Webdings" panose="05030102010509060703" pitchFamily="18" charset="2"/>
              <a:buNone/>
            </a:pP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That was the start of the conversation about the legacy you hope to leave.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Hopefully this module will help you think through how you will engage with Soldiers in your unit, work with your counterpart, and grow because of the situations you face. </a:t>
            </a:r>
            <a:endParaRPr lang="en-US" sz="1200" b="0" i="0" u="none" strike="noStrike" kern="1200" dirty="0" smtClean="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Although it is true that there are protocols for dealing with certain situations, it is also true that dealing with many of the challenges of life do not have an SOP.</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This module is focused on the human aspect of leading. </a:t>
            </a:r>
            <a:endParaRPr lang="en-US" sz="1200" b="0" i="0" u="none" strike="noStrike" kern="1200" dirty="0" smtClean="0">
              <a:solidFill>
                <a:schemeClr val="tx1"/>
              </a:solidFill>
              <a:effectLst/>
              <a:latin typeface="+mn-lt"/>
              <a:ea typeface="+mn-ea"/>
              <a:cs typeface="+mn-cs"/>
            </a:endParaRPr>
          </a:p>
          <a:p>
            <a:pPr marL="171450" indent="-171450" rtl="0" eaLnBrk="0" fontAlgn="base" latinLnBrk="0" hangingPunct="0">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Let’s take a look at how the Army Resiliency Directorate is working to facilitate the growth and development of Soldiers throughout their careers. </a:t>
            </a:r>
            <a:endParaRPr lang="en-US" sz="1200" b="0" i="0" u="none" strike="noStrike" kern="1200" dirty="0" smtClean="0">
              <a:solidFill>
                <a:schemeClr val="tx1"/>
              </a:solidFill>
              <a:effectLst/>
              <a:latin typeface="+mn-lt"/>
              <a:ea typeface="+mn-ea"/>
              <a:cs typeface="+mn-cs"/>
            </a:endParaRPr>
          </a:p>
          <a:p>
            <a:pPr marL="171450" indent="-171450" rtl="0" eaLnBrk="1" fontAlgn="auto" latinLnBrk="0" hangingPunct="1">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76752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98438" y="427038"/>
            <a:ext cx="3803650" cy="2852737"/>
          </a:xfrm>
          <a:prstGeom prst="rect">
            <a:avLst/>
          </a:prstGeom>
          <a:ln/>
        </p:spPr>
      </p:sp>
      <p:sp>
        <p:nvSpPr>
          <p:cNvPr id="5" name="TextBox 4"/>
          <p:cNvSpPr txBox="1"/>
          <p:nvPr/>
        </p:nvSpPr>
        <p:spPr>
          <a:xfrm>
            <a:off x="4465638"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9</a:t>
            </a: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Isosceles Triangle 8"/>
          <p:cNvSpPr/>
          <p:nvPr/>
        </p:nvSpPr>
        <p:spPr>
          <a:xfrm rot="5400000">
            <a:off x="4009702" y="858052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
        <p:nvSpPr>
          <p:cNvPr id="2" name="Notes Placeholder 1"/>
          <p:cNvSpPr>
            <a:spLocks noGrp="1"/>
          </p:cNvSpPr>
          <p:nvPr>
            <p:ph type="body" idx="1"/>
          </p:nvPr>
        </p:nvSpPr>
        <p:spPr>
          <a:xfrm>
            <a:off x="190046" y="3450059"/>
            <a:ext cx="5559425" cy="3636963"/>
          </a:xfrm>
          <a:prstGeom prst="rect">
            <a:avLst/>
          </a:prstGeom>
        </p:spPr>
        <p:txBody>
          <a:bodyPr/>
          <a:lstStyle/>
          <a:p>
            <a:pPr marL="171450" indent="-171450" algn="l" rtl="0" eaLnBrk="1" fontAlgn="t" latinLnBrk="0" hangingPunct="1">
              <a:spcBef>
                <a:spcPts val="0"/>
              </a:spcBef>
              <a:spcAft>
                <a:spcPts val="0"/>
              </a:spcAft>
              <a:buFont typeface="Wingdings" panose="05000000000000000000" pitchFamily="2" charset="2"/>
              <a:buChar char="¥"/>
            </a:pPr>
            <a:r>
              <a:rPr lang="en-US" sz="1200" b="1" i="0" u="none" strike="noStrike" kern="1200" baseline="0" dirty="0" smtClean="0">
                <a:solidFill>
                  <a:srgbClr val="000000"/>
                </a:solidFill>
                <a:effectLst/>
                <a:latin typeface="Arial" panose="020B0604020202020204" pitchFamily="34" charset="0"/>
                <a:cs typeface="Arial" panose="020B0604020202020204" pitchFamily="34" charset="0"/>
              </a:rPr>
              <a:t>Explain the ARD Soldier for Life Lifecycle.</a:t>
            </a:r>
          </a:p>
          <a:p>
            <a:pPr marL="171450" indent="-171450" algn="l" rtl="0" eaLnBrk="1" fontAlgn="t" latinLnBrk="0" hangingPunct="1">
              <a:spcBef>
                <a:spcPts val="0"/>
              </a:spcBef>
              <a:spcAft>
                <a:spcPts val="0"/>
              </a:spcAft>
              <a:buFont typeface="Wingdings" panose="05000000000000000000" pitchFamily="2" charset="2"/>
              <a:buChar char="¥"/>
            </a:pPr>
            <a:endParaRPr lang="en-US" sz="1200" b="1" i="0" u="none" strike="noStrike" kern="1200" baseline="0" dirty="0" smtClean="0">
              <a:solidFill>
                <a:srgbClr val="00000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Font typeface="Wingdings" panose="05000000000000000000" pitchFamily="2" charset="2"/>
              <a:buNone/>
            </a:pPr>
            <a:r>
              <a:rPr lang="en-US" sz="1200" b="0" i="1" u="none" strike="noStrike" kern="1200" dirty="0" smtClean="0">
                <a:solidFill>
                  <a:srgbClr val="000000"/>
                </a:solidFill>
                <a:effectLst/>
                <a:latin typeface="Arial" panose="020B0604020202020204" pitchFamily="34" charset="0"/>
                <a:cs typeface="Arial" panose="020B0604020202020204" pitchFamily="34" charset="0"/>
              </a:rPr>
              <a:t>1.</a:t>
            </a:r>
            <a:r>
              <a:rPr lang="en-US" sz="2000" b="0" i="1" u="none" strike="noStrike" kern="1200" baseline="0" dirty="0" smtClean="0">
                <a:solidFill>
                  <a:schemeClr val="tx1"/>
                </a:solidFill>
                <a:effectLst/>
                <a:latin typeface="Arial" panose="020B0604020202020204" pitchFamily="34" charset="0"/>
                <a:cs typeface="+mn-cs"/>
              </a:rPr>
              <a:t> </a:t>
            </a:r>
            <a:r>
              <a:rPr lang="en-US" sz="1200" b="0" i="1" u="none" strike="noStrike" kern="1200" dirty="0" smtClean="0">
                <a:solidFill>
                  <a:srgbClr val="000000"/>
                </a:solidFill>
                <a:effectLst/>
                <a:latin typeface="Arial" panose="020B0604020202020204" pitchFamily="34" charset="0"/>
                <a:cs typeface="Arial" panose="020B0604020202020204" pitchFamily="34" charset="0"/>
              </a:rPr>
              <a:t>Explain</a:t>
            </a:r>
            <a:r>
              <a:rPr lang="en-US" sz="1200" b="0" i="1" u="none" strike="noStrike" kern="1200" baseline="0" dirty="0" smtClean="0">
                <a:solidFill>
                  <a:srgbClr val="000000"/>
                </a:solidFill>
                <a:effectLst/>
                <a:latin typeface="Arial" panose="020B0604020202020204" pitchFamily="34" charset="0"/>
                <a:cs typeface="Arial" panose="020B0604020202020204" pitchFamily="34" charset="0"/>
              </a:rPr>
              <a:t> the Army Resiliency Directorate’s lines of effort.</a:t>
            </a:r>
            <a:endParaRPr lang="en-US" sz="2000" b="0" i="1" u="none" strike="noStrike" dirty="0" smtClean="0">
              <a:effectLst/>
              <a:latin typeface="Arial" panose="020B0604020202020204" pitchFamily="34" charset="0"/>
            </a:endParaRPr>
          </a:p>
          <a:p>
            <a:pPr marL="173736" indent="-173736" algn="l" rtl="0" eaLnBrk="1" fontAlgn="ctr" latinLnBrk="0" hangingPunct="1">
              <a:spcBef>
                <a:spcPts val="0"/>
              </a:spcBef>
              <a:spcAft>
                <a:spcPts val="600"/>
              </a:spcAft>
              <a:buFont typeface="Arial" panose="020B0604020202020204" pitchFamily="34" charset="0"/>
              <a:buChar char="•"/>
            </a:pP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Within ARD, there are four lines of effort: performance enhancement, resilience, substance abuse, and suicide prevention. </a:t>
            </a:r>
          </a:p>
          <a:p>
            <a:pPr marL="173736" indent="-173736" algn="l" rtl="0" eaLnBrk="1" fontAlgn="ctr" latinLnBrk="0" hangingPunct="1">
              <a:spcBef>
                <a:spcPts val="0"/>
              </a:spcBef>
              <a:spcAft>
                <a:spcPts val="600"/>
              </a:spcAft>
            </a:pPr>
            <a:endParaRPr lang="en-US" sz="2000" b="0" i="0" u="none" strike="noStrike" dirty="0" smtClean="0">
              <a:effectLst/>
              <a:latin typeface="Arial" panose="020B0604020202020204" pitchFamily="34" charset="0"/>
            </a:endParaRPr>
          </a:p>
          <a:p>
            <a:pPr marL="0" algn="l" rtl="0" eaLnBrk="1" fontAlgn="ctr" latinLnBrk="0" hangingPunct="1">
              <a:spcBef>
                <a:spcPts val="0"/>
              </a:spcBef>
              <a:spcAft>
                <a:spcPts val="600"/>
              </a:spcAft>
            </a:pPr>
            <a:r>
              <a:rPr lang="en-US" sz="1200" b="0" i="1" u="none" strike="noStrike" kern="1200" dirty="0" smtClean="0">
                <a:solidFill>
                  <a:srgbClr val="000000"/>
                </a:solidFill>
                <a:effectLst/>
                <a:latin typeface="Arial" panose="020B0604020202020204" pitchFamily="34" charset="0"/>
                <a:cs typeface="Arial" panose="020B0604020202020204" pitchFamily="34" charset="0"/>
              </a:rPr>
              <a:t>2.</a:t>
            </a:r>
            <a:r>
              <a:rPr lang="en-US" sz="2000" b="0" i="1" u="none" strike="noStrike" kern="1200" baseline="0" dirty="0" smtClean="0">
                <a:solidFill>
                  <a:schemeClr val="tx1"/>
                </a:solidFill>
                <a:effectLst/>
                <a:latin typeface="Arial" panose="020B0604020202020204" pitchFamily="34" charset="0"/>
                <a:cs typeface="+mn-cs"/>
              </a:rPr>
              <a:t> </a:t>
            </a:r>
            <a:r>
              <a:rPr lang="en-US" sz="1200" b="0" i="1" u="none" strike="noStrike" kern="1200" dirty="0" smtClean="0">
                <a:solidFill>
                  <a:srgbClr val="000000"/>
                </a:solidFill>
                <a:effectLst/>
                <a:latin typeface="Arial" panose="020B0604020202020204" pitchFamily="34" charset="0"/>
                <a:cs typeface="Arial" panose="020B0604020202020204" pitchFamily="34" charset="0"/>
              </a:rPr>
              <a:t>Explain how R2 training is integrated within the Soldier</a:t>
            </a:r>
            <a:r>
              <a:rPr lang="en-US" sz="1200" b="0" i="1" u="none" strike="noStrike" kern="1200" baseline="0" dirty="0" smtClean="0">
                <a:solidFill>
                  <a:srgbClr val="000000"/>
                </a:solidFill>
                <a:effectLst/>
                <a:latin typeface="Arial" panose="020B0604020202020204" pitchFamily="34" charset="0"/>
                <a:cs typeface="Arial" panose="020B0604020202020204" pitchFamily="34" charset="0"/>
              </a:rPr>
              <a:t> lifecycle.</a:t>
            </a:r>
            <a:endParaRPr lang="en-US" sz="2000" b="0" i="1" u="none" strike="noStrike" dirty="0" smtClean="0">
              <a:effectLst/>
              <a:latin typeface="Arial" panose="020B0604020202020204" pitchFamily="34" charset="0"/>
            </a:endParaRPr>
          </a:p>
          <a:p>
            <a:pPr marL="173736" indent="-173736" algn="l" rtl="0" eaLnBrk="1" fontAlgn="ctr" latinLnBrk="0" hangingPunct="1">
              <a:spcBef>
                <a:spcPts val="0"/>
              </a:spcBef>
              <a:spcAft>
                <a:spcPts val="600"/>
              </a:spcAft>
              <a:buFont typeface="Arial" panose="020B0604020202020204" pitchFamily="34" charset="0"/>
              <a:buChar char="•"/>
            </a:pP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Thinking about a Soldier’s life cycle in the Army, you see the timeline starting with “entry to service” and moving through the various schools that Soldiers attend. </a:t>
            </a:r>
            <a:endParaRPr lang="en-US" sz="2000" b="0" i="0" u="none" strike="noStrike" dirty="0" smtClean="0">
              <a:effectLst/>
              <a:latin typeface="Arial" panose="020B0604020202020204" pitchFamily="34" charset="0"/>
            </a:endParaRPr>
          </a:p>
          <a:p>
            <a:pPr marL="173736" indent="-173736" algn="l" rtl="0" eaLnBrk="1" fontAlgn="ctr" latinLnBrk="0" hangingPunct="1">
              <a:spcBef>
                <a:spcPts val="0"/>
              </a:spcBef>
              <a:spcAft>
                <a:spcPts val="600"/>
              </a:spcAft>
              <a:buFont typeface="Arial" panose="020B0604020202020204" pitchFamily="34" charset="0"/>
              <a:buChar char="•"/>
            </a:pP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The goal of R2 curriculum is to target the development of the mind and body by training specific concepts and skills to improve wellbeing, relationships, and performances. </a:t>
            </a:r>
            <a:endParaRPr lang="en-US" sz="2000" b="0" i="0" u="none" strike="noStrike" dirty="0" smtClean="0">
              <a:effectLst/>
              <a:latin typeface="Arial" panose="020B0604020202020204" pitchFamily="34" charset="0"/>
            </a:endParaRPr>
          </a:p>
          <a:p>
            <a:pPr marL="173736" marR="0" indent="-173736" algn="l" rtl="0" eaLnBrk="1" fontAlgn="base" latinLnBrk="0" hangingPunct="1">
              <a:spcBef>
                <a:spcPts val="0"/>
              </a:spcBef>
              <a:spcAft>
                <a:spcPts val="600"/>
              </a:spcAft>
              <a:buFont typeface="Arial" panose="020B0604020202020204" pitchFamily="34" charset="0"/>
              <a:buChar char="•"/>
            </a:pP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ARD’s strategy is to target Soldiers throughout their Army-career life cycle so at the entry level, the Soldier is focused on him or herself. </a:t>
            </a:r>
            <a:endParaRPr lang="en-US" sz="2000" b="0" i="0" u="none" strike="noStrike" dirty="0" smtClean="0">
              <a:effectLst/>
              <a:latin typeface="Arial" panose="020B0604020202020204" pitchFamily="34" charset="0"/>
            </a:endParaRPr>
          </a:p>
          <a:p>
            <a:pPr marL="173736" marR="0" indent="-173736" algn="l" rtl="0" eaLnBrk="1" fontAlgn="base" latinLnBrk="0" hangingPunct="1">
              <a:spcBef>
                <a:spcPts val="0"/>
              </a:spcBef>
              <a:spcAft>
                <a:spcPts val="600"/>
              </a:spcAft>
              <a:buFont typeface="Arial" panose="020B0604020202020204" pitchFamily="34" charset="0"/>
              <a:buChar char="•"/>
            </a:pPr>
            <a:r>
              <a:rPr lang="en-US" sz="1200" b="0" i="0" u="none" strike="noStrike" kern="1200" baseline="0" dirty="0" smtClean="0">
                <a:solidFill>
                  <a:srgbClr val="000000"/>
                </a:solidFill>
                <a:effectLst/>
                <a:latin typeface="Arial" panose="020B0604020202020204" pitchFamily="34" charset="0"/>
                <a:cs typeface="Arial" panose="020B0604020202020204" pitchFamily="34" charset="0"/>
              </a:rPr>
              <a:t>When moving to positions of leadership, Soldiers will have courses that focus on applying the psychological concepts and skills as they teach, coach, counsel, mentor, and manage. </a:t>
            </a:r>
          </a:p>
          <a:p>
            <a:pPr marL="173736" marR="0" indent="-173736" algn="l" rtl="0" eaLnBrk="1" fontAlgn="base" latinLnBrk="0" hangingPunct="1">
              <a:spcBef>
                <a:spcPts val="0"/>
              </a:spcBef>
              <a:spcAft>
                <a:spcPts val="600"/>
              </a:spcAft>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Finally, as leaders move to positions of strategic leadership, they will focus on how to develop a resilient organization. </a:t>
            </a:r>
            <a:endParaRPr lang="en-US" sz="1200" b="0" i="0" u="none" strike="noStrike" kern="1200" dirty="0" smtClean="0">
              <a:solidFill>
                <a:schemeClr val="tx1"/>
              </a:solidFill>
              <a:effectLst/>
              <a:latin typeface="+mn-lt"/>
              <a:ea typeface="+mn-ea"/>
              <a:cs typeface="+mn-cs"/>
            </a:endParaRPr>
          </a:p>
          <a:p>
            <a:pPr marL="173736" marR="0" indent="-173736" algn="l" rtl="0" eaLnBrk="1" fontAlgn="base" latinLnBrk="0" hangingPunct="1">
              <a:spcBef>
                <a:spcPts val="0"/>
              </a:spcBef>
              <a:spcAft>
                <a:spcPts val="600"/>
              </a:spcAft>
              <a:buFont typeface="Arial" panose="020B0604020202020204" pitchFamily="34" charset="0"/>
              <a:buChar char="•"/>
            </a:pPr>
            <a:endParaRPr lang="en-US" sz="2000" b="0" i="0" u="none" strike="noStrike" dirty="0" smtClean="0">
              <a:effectLst/>
              <a:latin typeface="Arial" panose="020B0604020202020204" pitchFamily="34" charset="0"/>
            </a:endParaRPr>
          </a:p>
          <a:p>
            <a:pPr algn="l"/>
            <a:endParaRPr lang="en-US" dirty="0"/>
          </a:p>
        </p:txBody>
      </p:sp>
    </p:spTree>
    <p:extLst>
      <p:ext uri="{BB962C8B-B14F-4D97-AF65-F5344CB8AC3E}">
        <p14:creationId xmlns:p14="http://schemas.microsoft.com/office/powerpoint/2010/main" val="3051290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Footer Placeholder 8"/>
          <p:cNvSpPr>
            <a:spLocks noGrp="1"/>
          </p:cNvSpPr>
          <p:nvPr>
            <p:ph type="ftr" sz="quarter" idx="16"/>
          </p:nvPr>
        </p:nvSpPr>
        <p:spPr/>
        <p:txBody>
          <a:bodyPr/>
          <a:lstStyle/>
          <a:p>
            <a:r>
              <a:rPr lang="en-US"/>
              <a:t>FOUO</a:t>
            </a:r>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48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2_ContentSlide_ArmyReserve">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93" y="5498695"/>
            <a:ext cx="1175606" cy="972694"/>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44330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2_ContentSlide_NationalGuard">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93" y="5498695"/>
            <a:ext cx="1175606" cy="972694"/>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8103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2_ContentSlide_TotalArmy">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93" y="5498695"/>
            <a:ext cx="1175606" cy="972694"/>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721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Footer Placeholder 8"/>
          <p:cNvSpPr>
            <a:spLocks noGrp="1"/>
          </p:cNvSpPr>
          <p:nvPr>
            <p:ph type="ftr" sz="quarter" idx="16"/>
          </p:nvPr>
        </p:nvSpPr>
        <p:spPr/>
        <p:txBody>
          <a:bodyPr/>
          <a:lstStyle/>
          <a:p>
            <a:r>
              <a:rPr lang="en-US"/>
              <a:t>FOUO</a:t>
            </a:r>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Tree>
    <p:extLst>
      <p:ext uri="{BB962C8B-B14F-4D97-AF65-F5344CB8AC3E}">
        <p14:creationId xmlns:p14="http://schemas.microsoft.com/office/powerpoint/2010/main" val="112802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smtClean="0"/>
              <a:t>CLICK TO EDIT MASTER TEXT STYLES</a:t>
            </a:r>
            <a:endParaRPr lang="en-US" dirty="0"/>
          </a:p>
        </p:txBody>
      </p:sp>
      <p:sp>
        <p:nvSpPr>
          <p:cNvPr id="9"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3"/>
          </p:nvPr>
        </p:nvSpPr>
        <p:spPr/>
        <p:txBody>
          <a:bodyPr/>
          <a:lstStyle/>
          <a:p>
            <a:r>
              <a:rPr lang="en-US"/>
              <a:t>FOUO</a:t>
            </a:r>
          </a:p>
        </p:txBody>
      </p:sp>
    </p:spTree>
    <p:extLst>
      <p:ext uri="{BB962C8B-B14F-4D97-AF65-F5344CB8AC3E}">
        <p14:creationId xmlns:p14="http://schemas.microsoft.com/office/powerpoint/2010/main" val="249817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0"/>
          </p:nvPr>
        </p:nvSpPr>
        <p:spPr/>
        <p:txBody>
          <a:bodyPr/>
          <a:lstStyle/>
          <a:p>
            <a:r>
              <a:rPr lang="en-US"/>
              <a:t>FOUO</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Tree>
    <p:extLst>
      <p:ext uri="{BB962C8B-B14F-4D97-AF65-F5344CB8AC3E}">
        <p14:creationId xmlns:p14="http://schemas.microsoft.com/office/powerpoint/2010/main" val="4232956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wo_Content">
    <p:spTree>
      <p:nvGrpSpPr>
        <p:cNvPr id="1" name=""/>
        <p:cNvGrpSpPr/>
        <p:nvPr/>
      </p:nvGrpSpPr>
      <p:grpSpPr>
        <a:xfrm>
          <a:off x="0" y="0"/>
          <a:ext cx="0" cy="0"/>
          <a:chOff x="0" y="0"/>
          <a:chExt cx="0" cy="0"/>
        </a:xfrm>
      </p:grpSpPr>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3" hasCustomPrompt="1"/>
          </p:nvPr>
        </p:nvSpPr>
        <p:spPr>
          <a:xfrm>
            <a:off x="4614262" y="1218636"/>
            <a:ext cx="4295714" cy="402901"/>
          </a:xfrm>
        </p:spPr>
        <p:txBody>
          <a:bodyPr/>
          <a:lstStyle>
            <a:lvl1pPr>
              <a:defRPr sz="1800" b="1"/>
            </a:lvl1pPr>
          </a:lstStyle>
          <a:p>
            <a:pPr lvl="0"/>
            <a:r>
              <a:rPr lang="en-US" dirty="0"/>
              <a:t>Click to add content title</a:t>
            </a:r>
          </a:p>
        </p:txBody>
      </p:sp>
      <p:sp>
        <p:nvSpPr>
          <p:cNvPr id="9" name="Text Placeholder 3"/>
          <p:cNvSpPr>
            <a:spLocks noGrp="1"/>
          </p:cNvSpPr>
          <p:nvPr>
            <p:ph type="body" sz="quarter" idx="13" hasCustomPrompt="1"/>
          </p:nvPr>
        </p:nvSpPr>
        <p:spPr>
          <a:xfrm>
            <a:off x="294485" y="1221611"/>
            <a:ext cx="4113205" cy="402901"/>
          </a:xfrm>
        </p:spPr>
        <p:txBody>
          <a:bodyPr/>
          <a:lstStyle>
            <a:lvl1pPr>
              <a:defRPr sz="1800" b="1" baseline="0"/>
            </a:lvl1pPr>
          </a:lstStyle>
          <a:p>
            <a:pPr lvl="0"/>
            <a:r>
              <a:rPr lang="en-US" dirty="0"/>
              <a:t>Click to add content title</a:t>
            </a:r>
          </a:p>
        </p:txBody>
      </p:sp>
      <p:sp>
        <p:nvSpPr>
          <p:cNvPr id="3" name="Content Placeholder 2"/>
          <p:cNvSpPr>
            <a:spLocks noGrp="1"/>
          </p:cNvSpPr>
          <p:nvPr>
            <p:ph sz="quarter" idx="15"/>
          </p:nvPr>
        </p:nvSpPr>
        <p:spPr>
          <a:xfrm>
            <a:off x="292100" y="1758461"/>
            <a:ext cx="4099148" cy="4256391"/>
          </a:xfrm>
        </p:spPr>
        <p:txBody>
          <a:bodyPr/>
          <a:lstStyle>
            <a:lvl1pPr>
              <a:defRPr sz="14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614530" y="1758461"/>
            <a:ext cx="4296108" cy="4256391"/>
          </a:xfrm>
        </p:spPr>
        <p:txBody>
          <a:bodyPr/>
          <a:lstStyle>
            <a:lvl1pPr>
              <a:defRPr sz="14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
        <p:nvSpPr>
          <p:cNvPr id="13"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7"/>
          </p:nvPr>
        </p:nvSpPr>
        <p:spPr/>
        <p:txBody>
          <a:bodyPr/>
          <a:lstStyle/>
          <a:p>
            <a:r>
              <a:rPr lang="en-US"/>
              <a:t>FOUO</a:t>
            </a:r>
          </a:p>
        </p:txBody>
      </p:sp>
    </p:spTree>
    <p:extLst>
      <p:ext uri="{BB962C8B-B14F-4D97-AF65-F5344CB8AC3E}">
        <p14:creationId xmlns:p14="http://schemas.microsoft.com/office/powerpoint/2010/main" val="139541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
        <p:nvSpPr>
          <p:cNvPr id="8"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0"/>
          </p:nvPr>
        </p:nvSpPr>
        <p:spPr/>
        <p:txBody>
          <a:bodyPr/>
          <a:lstStyle/>
          <a:p>
            <a:r>
              <a:rPr lang="en-US"/>
              <a:t>FOUO</a:t>
            </a:r>
          </a:p>
        </p:txBody>
      </p:sp>
    </p:spTree>
    <p:extLst>
      <p:ext uri="{BB962C8B-B14F-4D97-AF65-F5344CB8AC3E}">
        <p14:creationId xmlns:p14="http://schemas.microsoft.com/office/powerpoint/2010/main" val="225373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8" name="Footer Placeholder 7"/>
          <p:cNvSpPr>
            <a:spLocks noGrp="1"/>
          </p:cNvSpPr>
          <p:nvPr>
            <p:ph type="ftr" sz="quarter" idx="10"/>
          </p:nvPr>
        </p:nvSpPr>
        <p:spPr/>
        <p:txBody>
          <a:bodyPr/>
          <a:lstStyle/>
          <a:p>
            <a:r>
              <a:rPr lang="en-US"/>
              <a:t>FOUO</a:t>
            </a:r>
          </a:p>
        </p:txBody>
      </p:sp>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spTree>
    <p:extLst>
      <p:ext uri="{BB962C8B-B14F-4D97-AF65-F5344CB8AC3E}">
        <p14:creationId xmlns:p14="http://schemas.microsoft.com/office/powerpoint/2010/main" val="281624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5" name="Footer Placeholder 4"/>
          <p:cNvSpPr>
            <a:spLocks noGrp="1"/>
          </p:cNvSpPr>
          <p:nvPr>
            <p:ph type="ftr" sz="quarter" idx="10"/>
          </p:nvPr>
        </p:nvSpPr>
        <p:spPr/>
        <p:txBody>
          <a:bodyPr/>
          <a:lstStyle/>
          <a:p>
            <a:r>
              <a:rPr lang="en-US"/>
              <a:t>FOUO</a:t>
            </a:r>
          </a:p>
        </p:txBody>
      </p:sp>
    </p:spTree>
    <p:extLst>
      <p:ext uri="{BB962C8B-B14F-4D97-AF65-F5344CB8AC3E}">
        <p14:creationId xmlns:p14="http://schemas.microsoft.com/office/powerpoint/2010/main" val="25661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2_ContentSlide_ActiveDuty">
    <p:spTree>
      <p:nvGrpSpPr>
        <p:cNvPr id="1" name=""/>
        <p:cNvGrpSpPr/>
        <p:nvPr/>
      </p:nvGrpSpPr>
      <p:grpSpPr>
        <a:xfrm>
          <a:off x="0" y="0"/>
          <a:ext cx="0" cy="0"/>
          <a:chOff x="0" y="0"/>
          <a:chExt cx="0" cy="0"/>
        </a:xfrm>
      </p:grpSpPr>
      <p:sp>
        <p:nvSpPr>
          <p:cNvPr id="18"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691" y="5498437"/>
            <a:ext cx="1173010" cy="973211"/>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58038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4099" name="Title Placeholder 1"/>
          <p:cNvSpPr>
            <a:spLocks noGrp="1"/>
          </p:cNvSpPr>
          <p:nvPr>
            <p:ph type="title"/>
          </p:nvPr>
        </p:nvSpPr>
        <p:spPr bwMode="auto">
          <a:xfrm>
            <a:off x="1008063"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953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231981" y="203200"/>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A834A-8601-4E36-B469-9AE99F91053F}" type="slidenum">
              <a:rPr lang="en-US" smtClean="0"/>
              <a:pPr/>
              <a:t>‹#›</a:t>
            </a:fld>
            <a:endParaRPr lang="en-US"/>
          </a:p>
        </p:txBody>
      </p:sp>
      <p:sp>
        <p:nvSpPr>
          <p:cNvPr id="3" name="Footer Placeholder 2"/>
          <p:cNvSpPr>
            <a:spLocks noGrp="1"/>
          </p:cNvSpPr>
          <p:nvPr>
            <p:ph type="ftr" sz="quarter" idx="3"/>
          </p:nvPr>
        </p:nvSpPr>
        <p:spPr>
          <a:xfrm>
            <a:off x="3024939" y="6469062"/>
            <a:ext cx="3086100" cy="365125"/>
          </a:xfrm>
          <a:prstGeom prst="rect">
            <a:avLst/>
          </a:prstGeom>
        </p:spPr>
        <p:txBody>
          <a:bodyPr vert="horz" lIns="91440" tIns="45720" rIns="91440" bIns="45720" rtlCol="0" anchor="ctr"/>
          <a:lstStyle>
            <a:lvl1pPr algn="ctr">
              <a:defRPr sz="1100" b="1">
                <a:solidFill>
                  <a:schemeClr val="bg1"/>
                </a:solidFill>
              </a:defRPr>
            </a:lvl1pPr>
          </a:lstStyle>
          <a:p>
            <a:r>
              <a:rPr lang="en-US"/>
              <a:t>FOUO</a:t>
            </a:r>
          </a:p>
        </p:txBody>
      </p:sp>
    </p:spTree>
    <p:extLst>
      <p:ext uri="{BB962C8B-B14F-4D97-AF65-F5344CB8AC3E}">
        <p14:creationId xmlns:p14="http://schemas.microsoft.com/office/powerpoint/2010/main" val="85529015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357092"/>
            <a:ext cx="9144000" cy="523220"/>
          </a:xfrm>
          <a:prstGeom prst="rect">
            <a:avLst/>
          </a:prstGeom>
          <a:noFill/>
        </p:spPr>
        <p:txBody>
          <a:bodyPr wrap="square" rtlCol="0">
            <a:spAutoFit/>
          </a:bodyPr>
          <a:lstStyle/>
          <a:p>
            <a:pPr algn="ctr"/>
            <a:r>
              <a:rPr lang="en-US" sz="2800" dirty="0" smtClean="0"/>
              <a:t>Introduction - i</a:t>
            </a:r>
            <a:endParaRPr lang="en-US" sz="2800" dirty="0"/>
          </a:p>
        </p:txBody>
      </p:sp>
      <p:sp>
        <p:nvSpPr>
          <p:cNvPr id="9" name="Title 8"/>
          <p:cNvSpPr>
            <a:spLocks noGrp="1"/>
          </p:cNvSpPr>
          <p:nvPr>
            <p:ph type="title"/>
          </p:nvPr>
        </p:nvSpPr>
        <p:spPr/>
        <p:txBody>
          <a:bodyPr/>
          <a:lstStyle/>
          <a:p>
            <a:endParaRPr lang="en-US" dirty="0"/>
          </a:p>
        </p:txBody>
      </p:sp>
    </p:spTree>
    <p:extLst>
      <p:ext uri="{BB962C8B-B14F-4D97-AF65-F5344CB8AC3E}">
        <p14:creationId xmlns:p14="http://schemas.microsoft.com/office/powerpoint/2010/main" val="305665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Who’s On Your R2 Team?</a:t>
            </a:r>
            <a:endParaRPr lang="en-US" sz="2000" dirty="0" smtClean="0">
              <a:solidFill>
                <a:srgbClr val="FF0000"/>
              </a:solidFill>
            </a:endParaRPr>
          </a:p>
        </p:txBody>
      </p:sp>
      <p:sp>
        <p:nvSpPr>
          <p:cNvPr id="6" name="TextBox 5"/>
          <p:cNvSpPr txBox="1"/>
          <p:nvPr/>
        </p:nvSpPr>
        <p:spPr>
          <a:xfrm>
            <a:off x="304800" y="1219200"/>
            <a:ext cx="8839200" cy="4893647"/>
          </a:xfrm>
          <a:prstGeom prst="rect">
            <a:avLst/>
          </a:prstGeom>
          <a:noFill/>
        </p:spPr>
        <p:txBody>
          <a:bodyPr wrap="square" rtlCol="0">
            <a:spAutoFit/>
          </a:bodyPr>
          <a:lstStyle/>
          <a:p>
            <a:r>
              <a:rPr lang="en-US" sz="2400" dirty="0" smtClean="0"/>
              <a:t>Installation Capabilities</a:t>
            </a:r>
          </a:p>
          <a:p>
            <a:pPr marL="285750" indent="-285750">
              <a:buFont typeface="Arial" panose="020B0604020202020204" pitchFamily="34" charset="0"/>
              <a:buChar char="•"/>
            </a:pPr>
            <a:r>
              <a:rPr lang="en-US" sz="2400" dirty="0" smtClean="0"/>
              <a:t>Performance Experts (PEs)</a:t>
            </a:r>
          </a:p>
          <a:p>
            <a:pPr marL="285750" indent="-285750">
              <a:buFont typeface="Arial" panose="020B0604020202020204" pitchFamily="34" charset="0"/>
              <a:buChar char="•"/>
            </a:pPr>
            <a:r>
              <a:rPr lang="en-US" sz="2400" dirty="0" smtClean="0"/>
              <a:t>Community Ready and Resilient Integrator</a:t>
            </a:r>
          </a:p>
          <a:p>
            <a:pPr marL="285750" indent="-285750">
              <a:buFont typeface="Arial" panose="020B0604020202020204" pitchFamily="34" charset="0"/>
              <a:buChar char="•"/>
            </a:pPr>
            <a:r>
              <a:rPr lang="en-US" sz="2400" dirty="0" smtClean="0"/>
              <a:t>Risk Reduction Program Coordinator</a:t>
            </a:r>
          </a:p>
          <a:p>
            <a:pPr marL="285750" indent="-285750">
              <a:buFont typeface="Arial" panose="020B0604020202020204" pitchFamily="34" charset="0"/>
              <a:buChar char="•"/>
            </a:pPr>
            <a:r>
              <a:rPr lang="en-US" sz="2400" dirty="0"/>
              <a:t>Ready and Resilient Program Manager</a:t>
            </a:r>
          </a:p>
          <a:p>
            <a:pPr marL="285750" indent="-285750">
              <a:buFont typeface="Arial" panose="020B0604020202020204" pitchFamily="34" charset="0"/>
              <a:buChar char="•"/>
            </a:pPr>
            <a:r>
              <a:rPr lang="en-US" sz="2400" dirty="0" smtClean="0"/>
              <a:t>Suicide Prevention Program Manager</a:t>
            </a:r>
          </a:p>
          <a:p>
            <a:pPr marL="285750" indent="-285750">
              <a:buFont typeface="Arial" panose="020B0604020202020204" pitchFamily="34" charset="0"/>
              <a:buChar char="•"/>
            </a:pPr>
            <a:r>
              <a:rPr lang="en-US" sz="2400" dirty="0" smtClean="0"/>
              <a:t>Substance Abuse Program Manager</a:t>
            </a:r>
          </a:p>
          <a:p>
            <a:pPr marL="285750" indent="-285750">
              <a:buFont typeface="Arial" panose="020B0604020202020204" pitchFamily="34" charset="0"/>
              <a:buChar char="•"/>
            </a:pPr>
            <a:endParaRPr lang="en-US" sz="2400" dirty="0" smtClean="0"/>
          </a:p>
          <a:p>
            <a:r>
              <a:rPr lang="en-US" sz="2400" dirty="0" smtClean="0"/>
              <a:t>Unit Assets</a:t>
            </a:r>
            <a:endParaRPr lang="en-US" sz="2400" dirty="0"/>
          </a:p>
          <a:p>
            <a:pPr marL="285750" indent="-285750">
              <a:buFont typeface="Arial" panose="020B0604020202020204" pitchFamily="34" charset="0"/>
              <a:buChar char="•"/>
            </a:pPr>
            <a:r>
              <a:rPr lang="en-US" sz="2400" dirty="0" smtClean="0"/>
              <a:t>Master Resilience Trainers (MRTs)</a:t>
            </a:r>
          </a:p>
          <a:p>
            <a:pPr marL="285750" indent="-285750">
              <a:buFont typeface="Arial" panose="020B0604020202020204" pitchFamily="34" charset="0"/>
              <a:buChar char="•"/>
            </a:pPr>
            <a:r>
              <a:rPr lang="en-US" sz="2400" dirty="0" smtClean="0"/>
              <a:t>UPL</a:t>
            </a:r>
          </a:p>
          <a:p>
            <a:pPr marL="285750" indent="-285750">
              <a:buFont typeface="Arial" panose="020B0604020202020204" pitchFamily="34" charset="0"/>
              <a:buChar char="•"/>
            </a:pPr>
            <a:endParaRPr lang="en-US" sz="2400" dirty="0" smtClean="0"/>
          </a:p>
          <a:p>
            <a:endParaRPr lang="en-US" sz="2400" dirty="0" smtClean="0"/>
          </a:p>
        </p:txBody>
      </p:sp>
      <p:pic>
        <p:nvPicPr>
          <p:cNvPr id="7"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014" y1="24491" x2="64733" y2="24285"/>
                        <a14:foregroundMark x1="34184" y1="27739" x2="65739" y2="27739"/>
                        <a14:foregroundMark x1="68394" y1="28564" x2="68987" y2="70276"/>
                        <a14:foregroundMark x1="30523" y1="29776" x2="30730" y2="68059"/>
                        <a14:foregroundMark x1="35009" y1="67028" x2="64527" y2="67440"/>
                        <a14:foregroundMark x1="33385" y1="73344" x2="65326" y2="74555"/>
                        <a14:foregroundMark x1="34390" y1="71101" x2="65739" y2="71513"/>
                        <a14:foregroundMark x1="33179" y1="29982" x2="33797" y2="53184"/>
                        <a14:foregroundMark x1="47229" y1="44238" x2="52101" y2="43413"/>
                        <a14:foregroundMark x1="54550" y1="51353" x2="43542" y2="48105"/>
                        <a14:foregroundMark x1="55968" y1="44238" x2="49446" y2="36917"/>
                        <a14:foregroundMark x1="35422" y1="59912" x2="65532" y2="59706"/>
                        <a14:foregroundMark x1="65481" y1="58649" x2="33720" y2="58494"/>
                      </a14:backgroundRemoval>
                    </a14:imgEffect>
                  </a14:imgLayer>
                </a14:imgProps>
              </a:ext>
              <a:ext uri="{28A0092B-C50C-407E-A947-70E740481C1C}">
                <a14:useLocalDpi xmlns:a14="http://schemas.microsoft.com/office/drawing/2010/main" val="0"/>
              </a:ext>
            </a:extLst>
          </a:blip>
          <a:stretch>
            <a:fillRect/>
          </a:stretch>
        </p:blipFill>
        <p:spPr bwMode="auto">
          <a:xfrm>
            <a:off x="5562600" y="2819400"/>
            <a:ext cx="3502152" cy="35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39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
                                            <p:txEl>
                                              <p:pRg st="1" end="1"/>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6">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52400" y="1191796"/>
            <a:ext cx="4800600" cy="402901"/>
          </a:xfrm>
        </p:spPr>
        <p:txBody>
          <a:bodyPr/>
          <a:lstStyle/>
          <a:p>
            <a:r>
              <a:rPr lang="en-US" sz="2000" dirty="0" smtClean="0"/>
              <a:t>	How </a:t>
            </a:r>
            <a:r>
              <a:rPr lang="en-US" sz="2000" dirty="0"/>
              <a:t>can you use your MRT </a:t>
            </a:r>
            <a:r>
              <a:rPr lang="en-US" sz="2000" dirty="0" smtClean="0"/>
              <a:t>team </a:t>
            </a:r>
            <a:r>
              <a:rPr lang="en-US" sz="2000" dirty="0"/>
              <a:t>to benefit your unit?</a:t>
            </a:r>
          </a:p>
          <a:p>
            <a:endParaRPr lang="en-US" dirty="0"/>
          </a:p>
        </p:txBody>
      </p:sp>
      <p:sp>
        <p:nvSpPr>
          <p:cNvPr id="11" name="Content Placeholder 10"/>
          <p:cNvSpPr>
            <a:spLocks noGrp="1"/>
          </p:cNvSpPr>
          <p:nvPr>
            <p:ph sz="quarter" idx="15"/>
          </p:nvPr>
        </p:nvSpPr>
        <p:spPr>
          <a:xfrm>
            <a:off x="294484" y="2027589"/>
            <a:ext cx="4506115" cy="3687412"/>
          </a:xfrm>
        </p:spPr>
        <p:txBody>
          <a:bodyPr/>
          <a:lstStyle/>
          <a:p>
            <a:pPr marL="347472">
              <a:spcBef>
                <a:spcPts val="600"/>
              </a:spcBef>
              <a:buFont typeface="Arial" panose="020B0604020202020204" pitchFamily="34" charset="0"/>
              <a:buChar char="•"/>
            </a:pPr>
            <a:r>
              <a:rPr lang="en-US" sz="1800" dirty="0"/>
              <a:t>Start early and discuss expectations with your MRT team to </a:t>
            </a:r>
            <a:r>
              <a:rPr lang="en-US" sz="1800" dirty="0" smtClean="0"/>
              <a:t>apply </a:t>
            </a:r>
            <a:r>
              <a:rPr lang="en-US" sz="1800" dirty="0"/>
              <a:t>and coach concepts and skills </a:t>
            </a:r>
          </a:p>
          <a:p>
            <a:pPr marL="347472">
              <a:spcBef>
                <a:spcPts val="600"/>
              </a:spcBef>
              <a:buFont typeface="Arial" panose="020B0604020202020204" pitchFamily="34" charset="0"/>
              <a:buChar char="•"/>
            </a:pPr>
            <a:r>
              <a:rPr lang="en-US" sz="1800" dirty="0"/>
              <a:t>Integrate your MRT team into training meetings so they can figure out which competencies they may target for specific events</a:t>
            </a:r>
          </a:p>
          <a:p>
            <a:pPr marL="347472">
              <a:spcBef>
                <a:spcPts val="600"/>
              </a:spcBef>
              <a:buFont typeface="Arial" panose="020B0604020202020204" pitchFamily="34" charset="0"/>
              <a:buChar char="•"/>
            </a:pPr>
            <a:r>
              <a:rPr lang="en-US" sz="1800" dirty="0"/>
              <a:t>Bring in Performance Experts to demonstrate and mentor your MRT</a:t>
            </a:r>
          </a:p>
          <a:p>
            <a:pPr marL="347472">
              <a:spcBef>
                <a:spcPts val="600"/>
              </a:spcBef>
              <a:buFont typeface="Arial" panose="020B0604020202020204" pitchFamily="34" charset="0"/>
              <a:buChar char="•"/>
            </a:pPr>
            <a:r>
              <a:rPr lang="en-US" sz="1800" dirty="0"/>
              <a:t>Know the MRT’s limits (may need to utilize BH or Performance Experts) and use them </a:t>
            </a:r>
            <a:r>
              <a:rPr lang="en-US" sz="1800" dirty="0" smtClean="0"/>
              <a:t>accordingly</a:t>
            </a:r>
            <a:endParaRPr lang="en-US" sz="1800" dirty="0"/>
          </a:p>
        </p:txBody>
      </p:sp>
      <p:pic>
        <p:nvPicPr>
          <p:cNvPr id="13" name="Content Placeholder 12"/>
          <p:cNvPicPr>
            <a:picLocks noGrp="1" noChangeAspect="1"/>
          </p:cNvPicPr>
          <p:nvPr>
            <p:ph sz="quarter" idx="16"/>
          </p:nvPr>
        </p:nvPicPr>
        <p:blipFill rotWithShape="1">
          <a:blip r:embed="rId3" cstate="print">
            <a:extLst>
              <a:ext uri="{28A0092B-C50C-407E-A947-70E740481C1C}">
                <a14:useLocalDpi xmlns:a14="http://schemas.microsoft.com/office/drawing/2010/main" val="0"/>
              </a:ext>
            </a:extLst>
          </a:blip>
          <a:srcRect t="18539"/>
          <a:stretch/>
        </p:blipFill>
        <p:spPr>
          <a:xfrm>
            <a:off x="5181600" y="1447800"/>
            <a:ext cx="3545876" cy="4332777"/>
          </a:xfrm>
          <a:ln>
            <a:solidFill>
              <a:schemeClr val="tx1"/>
            </a:solidFill>
          </a:ln>
        </p:spPr>
      </p:pic>
      <p:sp>
        <p:nvSpPr>
          <p:cNvPr id="13314" name="Title 2"/>
          <p:cNvSpPr>
            <a:spLocks noGrp="1"/>
          </p:cNvSpPr>
          <p:nvPr>
            <p:ph type="title"/>
          </p:nvPr>
        </p:nvSpPr>
        <p:spPr/>
        <p:txBody>
          <a:bodyPr/>
          <a:lstStyle/>
          <a:p>
            <a:pPr>
              <a:tabLst>
                <a:tab pos="3825875" algn="l"/>
              </a:tabLst>
            </a:pPr>
            <a:r>
              <a:rPr lang="en-US" b="1" dirty="0">
                <a:solidFill>
                  <a:schemeClr val="tx1"/>
                </a:solidFill>
              </a:rPr>
              <a:t>How to Develop Your </a:t>
            </a:r>
            <a:r>
              <a:rPr lang="en-US" b="1" dirty="0" smtClean="0">
                <a:solidFill>
                  <a:schemeClr val="tx1"/>
                </a:solidFill>
              </a:rPr>
              <a:t>MRT</a:t>
            </a:r>
            <a:endParaRPr lang="en-US" b="1"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125"/>
          <p:cNvPicPr>
            <a:picLocks noChangeAspect="1" noChangeArrowheads="1"/>
          </p:cNvPicPr>
          <p:nvPr/>
        </p:nvPicPr>
        <p:blipFill>
          <a:blip r:embed="rId4" cstate="print"/>
          <a:srcRect/>
          <a:stretch>
            <a:fillRect/>
          </a:stretch>
        </p:blipFill>
        <p:spPr bwMode="auto">
          <a:xfrm>
            <a:off x="8458200" y="6019800"/>
            <a:ext cx="377819" cy="386041"/>
          </a:xfrm>
          <a:prstGeom prst="rect">
            <a:avLst/>
          </a:prstGeom>
          <a:noFill/>
          <a:ln w="9525">
            <a:noFill/>
            <a:miter lim="800000"/>
            <a:headEnd/>
            <a:tailEnd/>
          </a:ln>
          <a:effectLst/>
        </p:spPr>
      </p:pic>
    </p:spTree>
    <p:extLst>
      <p:ext uri="{BB962C8B-B14F-4D97-AF65-F5344CB8AC3E}">
        <p14:creationId xmlns:p14="http://schemas.microsoft.com/office/powerpoint/2010/main" val="223622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Fact or Fiction</a:t>
            </a:r>
            <a:endParaRPr lang="en-US" sz="2000" dirty="0" smtClean="0">
              <a:solidFill>
                <a:srgbClr val="FF0000"/>
              </a:solidFill>
            </a:endParaRPr>
          </a:p>
        </p:txBody>
      </p:sp>
      <p:sp>
        <p:nvSpPr>
          <p:cNvPr id="2" name="Content Placeholder 1"/>
          <p:cNvSpPr>
            <a:spLocks noGrp="1"/>
          </p:cNvSpPr>
          <p:nvPr>
            <p:ph idx="4294967295"/>
          </p:nvPr>
        </p:nvSpPr>
        <p:spPr>
          <a:xfrm>
            <a:off x="457200" y="1371600"/>
            <a:ext cx="8229600" cy="4683125"/>
          </a:xfrm>
          <a:prstGeom prst="rect">
            <a:avLst/>
          </a:prstGeom>
        </p:spPr>
        <p:txBody>
          <a:bodyPr/>
          <a:lstStyle/>
          <a:p>
            <a:pPr marL="0" indent="0">
              <a:buNone/>
            </a:pPr>
            <a:r>
              <a:rPr lang="en-US" sz="2400" dirty="0" smtClean="0"/>
              <a:t>Competence is always the primary factor in trust. </a:t>
            </a:r>
            <a:endParaRPr lang="en-US" sz="2400" dirty="0"/>
          </a:p>
          <a:p>
            <a:pPr marL="0" indent="0">
              <a:buNone/>
            </a:pPr>
            <a:endParaRPr lang="en-US" dirty="0" smtClean="0"/>
          </a:p>
          <a:p>
            <a:pPr marL="0" indent="0">
              <a:buNone/>
            </a:pPr>
            <a:endParaRPr lang="en-US" dirty="0" smtClean="0"/>
          </a:p>
          <a:p>
            <a:pPr marL="0" indent="0">
              <a:buNone/>
            </a:pPr>
            <a:endParaRPr lang="en-US" dirty="0"/>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ounded Rectangle 16"/>
          <p:cNvSpPr/>
          <p:nvPr/>
        </p:nvSpPr>
        <p:spPr bwMode="auto">
          <a:xfrm>
            <a:off x="2286000" y="2503814"/>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Fact</a:t>
            </a:r>
            <a:endParaRPr kumimoji="0" lang="en-US" sz="2400" b="1" i="0" u="none" strike="noStrike" cap="none" normalizeH="0" baseline="0" dirty="0" smtClean="0">
              <a:ln>
                <a:noFill/>
              </a:ln>
              <a:solidFill>
                <a:schemeClr val="bg1"/>
              </a:solidFill>
              <a:effectLst/>
              <a:latin typeface="Arial" charset="0"/>
            </a:endParaRPr>
          </a:p>
        </p:txBody>
      </p:sp>
      <p:sp>
        <p:nvSpPr>
          <p:cNvPr id="18" name="Rounded Rectangle 17"/>
          <p:cNvSpPr/>
          <p:nvPr/>
        </p:nvSpPr>
        <p:spPr bwMode="auto">
          <a:xfrm>
            <a:off x="4842675" y="4050603"/>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Fiction</a:t>
            </a:r>
            <a:endParaRPr kumimoji="0" lang="en-US" sz="2400" b="1" i="0" u="none" strike="noStrike" cap="none" normalizeH="0" baseline="0" dirty="0" smtClean="0">
              <a:ln>
                <a:noFill/>
              </a:ln>
              <a:solidFill>
                <a:schemeClr val="bg1"/>
              </a:solidFill>
              <a:effectLst/>
              <a:latin typeface="Arial" charset="0"/>
            </a:endParaRPr>
          </a:p>
        </p:txBody>
      </p:sp>
      <p:sp>
        <p:nvSpPr>
          <p:cNvPr id="19" name="TextBox 18"/>
          <p:cNvSpPr txBox="1"/>
          <p:nvPr/>
        </p:nvSpPr>
        <p:spPr>
          <a:xfrm rot="19277511">
            <a:off x="3866581" y="3741024"/>
            <a:ext cx="1484096" cy="584775"/>
          </a:xfrm>
          <a:prstGeom prst="rect">
            <a:avLst/>
          </a:prstGeom>
          <a:noFill/>
        </p:spPr>
        <p:txBody>
          <a:bodyPr wrap="square" rtlCol="0">
            <a:spAutoFit/>
          </a:bodyPr>
          <a:lstStyle/>
          <a:p>
            <a:pPr algn="ctr"/>
            <a:r>
              <a:rPr lang="en-US" sz="3200" dirty="0" smtClean="0">
                <a:solidFill>
                  <a:sysClr val="windowText" lastClr="000000"/>
                </a:solidFill>
              </a:rPr>
              <a:t>OR</a:t>
            </a:r>
            <a:endParaRPr lang="en-US" dirty="0">
              <a:solidFill>
                <a:sysClr val="windowText" lastClr="000000"/>
              </a:solidFill>
            </a:endParaRPr>
          </a:p>
        </p:txBody>
      </p:sp>
    </p:spTree>
    <p:extLst>
      <p:ext uri="{BB962C8B-B14F-4D97-AF65-F5344CB8AC3E}">
        <p14:creationId xmlns:p14="http://schemas.microsoft.com/office/powerpoint/2010/main" val="713590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70744" y="1089394"/>
            <a:ext cx="8830734" cy="5257801"/>
          </a:xfrm>
          <a:prstGeom prst="rect">
            <a:avLst/>
          </a:prstGeom>
          <a:blipFill dpi="0" rotWithShape="1">
            <a:blip r:embed="rId3">
              <a:alphaModFix amt="33000"/>
            </a:blip>
            <a:srcRect/>
            <a:stretch>
              <a:fillRect l="-12376" t="-7377" r="-20056" b="-3945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Trust</a:t>
            </a:r>
            <a:endParaRPr lang="en-US" sz="2000" dirty="0" smtClean="0">
              <a:solidFill>
                <a:srgbClr val="FF0000"/>
              </a:solidFill>
            </a:endParaRPr>
          </a:p>
        </p:txBody>
      </p:sp>
      <p:sp>
        <p:nvSpPr>
          <p:cNvPr id="6" name="TextBox 5"/>
          <p:cNvSpPr txBox="1"/>
          <p:nvPr/>
        </p:nvSpPr>
        <p:spPr>
          <a:xfrm>
            <a:off x="318911" y="1066799"/>
            <a:ext cx="8534400" cy="5262979"/>
          </a:xfrm>
          <a:prstGeom prst="rect">
            <a:avLst/>
          </a:prstGeom>
          <a:noFill/>
        </p:spPr>
        <p:txBody>
          <a:bodyPr wrap="square" rtlCol="0">
            <a:spAutoFit/>
          </a:bodyPr>
          <a:lstStyle/>
          <a:p>
            <a:r>
              <a:rPr lang="en-US" sz="2400" dirty="0"/>
              <a:t>Why do </a:t>
            </a:r>
            <a:r>
              <a:rPr lang="en-US" sz="2400" dirty="0" smtClean="0"/>
              <a:t>your Soldiers trust you?</a:t>
            </a:r>
            <a:endParaRPr lang="en-US" sz="2400" dirty="0"/>
          </a:p>
          <a:p>
            <a:r>
              <a:rPr lang="en-US" sz="2400" dirty="0"/>
              <a:t>Why </a:t>
            </a:r>
            <a:r>
              <a:rPr lang="en-US" sz="2400" dirty="0" smtClean="0"/>
              <a:t>does your Command trust you</a:t>
            </a:r>
            <a:r>
              <a:rPr lang="en-US" sz="2400" dirty="0"/>
              <a:t>?</a:t>
            </a:r>
          </a:p>
          <a:p>
            <a:endParaRPr lang="en-US" sz="2400" dirty="0" smtClean="0"/>
          </a:p>
          <a:p>
            <a:endParaRPr lang="en-US" sz="2400" dirty="0" smtClean="0"/>
          </a:p>
          <a:p>
            <a:endParaRPr lang="en-US" sz="2400" dirty="0"/>
          </a:p>
          <a:p>
            <a:r>
              <a:rPr lang="en-US" sz="2400" dirty="0" smtClean="0"/>
              <a:t>Trust—the assured reliance on the character, ability, strength, or truth of someone or something (ADP-1)</a:t>
            </a:r>
          </a:p>
          <a:p>
            <a:endParaRPr lang="en-US" sz="2400" dirty="0"/>
          </a:p>
          <a:p>
            <a:endParaRPr lang="en-US" sz="2400" dirty="0" smtClean="0"/>
          </a:p>
          <a:p>
            <a:endParaRPr lang="en-US" sz="2400" dirty="0" smtClean="0"/>
          </a:p>
          <a:p>
            <a:r>
              <a:rPr lang="en-US" sz="2400" dirty="0" smtClean="0"/>
              <a:t>What might happen in a company if the CDR and 1SG don’t trust each other?</a:t>
            </a:r>
          </a:p>
          <a:p>
            <a:pPr lvl="0"/>
            <a:r>
              <a:rPr lang="en-US" sz="2400" dirty="0">
                <a:solidFill>
                  <a:prstClr val="black"/>
                </a:solidFill>
                <a:latin typeface="Arial" panose="020B0604020202020204" pitchFamily="34" charset="0"/>
                <a:cs typeface="Arial" panose="020B0604020202020204" pitchFamily="34" charset="0"/>
              </a:rPr>
              <a:t>What might you observe when a unit has a high level of internal distrust</a:t>
            </a:r>
            <a:r>
              <a:rPr lang="en-US" sz="2400" dirty="0" smtClean="0">
                <a:solidFill>
                  <a:prstClr val="black"/>
                </a:solidFill>
                <a:latin typeface="Arial" panose="020B0604020202020204" pitchFamily="34" charset="0"/>
                <a:cs typeface="Arial" panose="020B0604020202020204" pitchFamily="34" charset="0"/>
              </a:rPr>
              <a:t>?</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66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20426456"/>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6225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32882253"/>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2314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80492621"/>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Tree>
    <p:extLst>
      <p:ext uri="{BB962C8B-B14F-4D97-AF65-F5344CB8AC3E}">
        <p14:creationId xmlns:p14="http://schemas.microsoft.com/office/powerpoint/2010/main" val="92314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21269249"/>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Tree>
    <p:extLst>
      <p:ext uri="{BB962C8B-B14F-4D97-AF65-F5344CB8AC3E}">
        <p14:creationId xmlns:p14="http://schemas.microsoft.com/office/powerpoint/2010/main" val="2789662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5448" y="1045505"/>
            <a:ext cx="8833104" cy="5355295"/>
          </a:xfrm>
          <a:prstGeom prst="rect">
            <a:avLst/>
          </a:prstGeom>
          <a:blipFill dpi="0" rotWithShape="1">
            <a:blip r:embed="rId3">
              <a:alphaModFix amt="53000"/>
            </a:blip>
            <a:srcRect/>
            <a:stretch>
              <a:fillRect l="-8378" t="-6651" r="-256" b="-29761"/>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2286000" y="4724400"/>
            <a:ext cx="6702552" cy="707886"/>
          </a:xfrm>
          <a:prstGeom prst="rect">
            <a:avLst/>
          </a:prstGeom>
          <a:noFill/>
        </p:spPr>
        <p:txBody>
          <a:bodyPr wrap="square" rtlCol="0">
            <a:spAutoFit/>
          </a:bodyPr>
          <a:lstStyle/>
          <a:p>
            <a:pPr algn="ctr"/>
            <a:r>
              <a:rPr lang="en-US" sz="4000" dirty="0" smtClean="0"/>
              <a:t>Perceptions matter</a:t>
            </a:r>
            <a:endParaRPr lang="en-US" sz="4000" dirty="0"/>
          </a:p>
        </p:txBody>
      </p:sp>
    </p:spTree>
    <p:extLst>
      <p:ext uri="{BB962C8B-B14F-4D97-AF65-F5344CB8AC3E}">
        <p14:creationId xmlns:p14="http://schemas.microsoft.com/office/powerpoint/2010/main" val="428560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 y="1066800"/>
            <a:ext cx="8839200" cy="5334000"/>
          </a:xfrm>
          <a:prstGeom prst="rect">
            <a:avLst/>
          </a:prstGeom>
          <a:blipFill dpi="0" rotWithShape="1">
            <a:blip r:embed="rId3">
              <a:alphaModFix amt="29000"/>
            </a:blip>
            <a:srcRect/>
            <a:stretch>
              <a:fillRect t="-2" b="-962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a:xfrm>
            <a:off x="1" y="262467"/>
            <a:ext cx="9144000" cy="457200"/>
          </a:xfrm>
        </p:spPr>
        <p:txBody>
          <a:bodyPr>
            <a:noAutofit/>
          </a:bodyPr>
          <a:lstStyle/>
          <a:p>
            <a:pPr algn="ctr"/>
            <a:r>
              <a:rPr lang="en-US" b="1" dirty="0" smtClean="0">
                <a:solidFill>
                  <a:schemeClr val="tx1"/>
                </a:solidFill>
              </a:rPr>
              <a:t>Fostering a Culture of Trust in Your Unit</a:t>
            </a:r>
            <a:endParaRPr lang="en-US" b="1" dirty="0">
              <a:solidFill>
                <a:schemeClr val="tx1"/>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342900" y="1271587"/>
            <a:ext cx="8458200" cy="4893647"/>
          </a:xfrm>
          <a:prstGeom prst="rect">
            <a:avLst/>
          </a:prstGeom>
          <a:noFill/>
        </p:spPr>
        <p:txBody>
          <a:bodyPr wrap="square" rtlCol="0">
            <a:spAutoFit/>
          </a:bodyPr>
          <a:lstStyle/>
          <a:p>
            <a:r>
              <a:rPr lang="en-US" sz="2800" dirty="0" smtClean="0"/>
              <a:t>Consistently</a:t>
            </a:r>
          </a:p>
          <a:p>
            <a:endParaRPr lang="en-US" sz="1200" dirty="0" smtClean="0"/>
          </a:p>
          <a:p>
            <a:pPr marL="914400" lvl="1" indent="-282575">
              <a:buFont typeface="Arial" panose="020B0604020202020204" pitchFamily="34" charset="0"/>
              <a:buChar char="̶"/>
            </a:pPr>
            <a:r>
              <a:rPr lang="en-US" sz="2800" dirty="0" smtClean="0"/>
              <a:t>Include trust </a:t>
            </a:r>
            <a:r>
              <a:rPr lang="en-US" sz="2800" dirty="0"/>
              <a:t>as a topic in professional </a:t>
            </a:r>
            <a:r>
              <a:rPr lang="en-US" sz="2800" dirty="0" smtClean="0"/>
              <a:t>development and performance counseling</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smtClean="0"/>
              <a:t>Be candid with communication</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smtClean="0"/>
              <a:t>Balance </a:t>
            </a:r>
            <a:r>
              <a:rPr lang="en-US" sz="2800" dirty="0"/>
              <a:t>mission </a:t>
            </a:r>
            <a:r>
              <a:rPr lang="en-US" sz="2800" dirty="0" smtClean="0"/>
              <a:t>with the </a:t>
            </a:r>
            <a:r>
              <a:rPr lang="en-US" sz="2800" dirty="0"/>
              <a:t>welfare of Soldiers and their </a:t>
            </a:r>
            <a:r>
              <a:rPr lang="en-US" sz="2800" dirty="0" smtClean="0"/>
              <a:t>Families</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a:t>Know others’ baselines and respond to </a:t>
            </a:r>
            <a:r>
              <a:rPr lang="en-US" sz="2800" dirty="0" smtClean="0"/>
              <a:t>variations</a:t>
            </a:r>
          </a:p>
          <a:p>
            <a:pPr marL="914400" lvl="1" indent="-282575">
              <a:buFont typeface="Arial" panose="020B0604020202020204" pitchFamily="34" charset="0"/>
              <a:buChar char="̶"/>
            </a:pPr>
            <a:endParaRPr lang="en-US" sz="1200" dirty="0"/>
          </a:p>
          <a:p>
            <a:pPr marL="914400" lvl="1" indent="-282575">
              <a:buFont typeface="Arial" panose="020B0604020202020204" pitchFamily="34" charset="0"/>
              <a:buChar char="̶"/>
            </a:pPr>
            <a:r>
              <a:rPr lang="en-US" sz="2800" dirty="0" smtClean="0"/>
              <a:t>Give trust to get trust</a:t>
            </a:r>
          </a:p>
        </p:txBody>
      </p:sp>
      <p:pic>
        <p:nvPicPr>
          <p:cNvPr id="6" name="Picture 125"/>
          <p:cNvPicPr>
            <a:picLocks noChangeAspect="1" noChangeArrowheads="1"/>
          </p:cNvPicPr>
          <p:nvPr/>
        </p:nvPicPr>
        <p:blipFill>
          <a:blip r:embed="rId4" cstate="print"/>
          <a:srcRect/>
          <a:stretch>
            <a:fillRect/>
          </a:stretch>
        </p:blipFill>
        <p:spPr bwMode="auto">
          <a:xfrm>
            <a:off x="8537581" y="5943600"/>
            <a:ext cx="377819" cy="386041"/>
          </a:xfrm>
          <a:prstGeom prst="rect">
            <a:avLst/>
          </a:prstGeom>
          <a:noFill/>
          <a:ln w="9525">
            <a:noFill/>
            <a:miter lim="800000"/>
            <a:headEnd/>
            <a:tailEnd/>
          </a:ln>
          <a:effectLst/>
        </p:spPr>
      </p:pic>
    </p:spTree>
    <p:extLst>
      <p:ext uri="{BB962C8B-B14F-4D97-AF65-F5344CB8AC3E}">
        <p14:creationId xmlns:p14="http://schemas.microsoft.com/office/powerpoint/2010/main" val="395679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357092"/>
            <a:ext cx="9144000" cy="523220"/>
          </a:xfrm>
          <a:prstGeom prst="rect">
            <a:avLst/>
          </a:prstGeom>
          <a:noFill/>
        </p:spPr>
        <p:txBody>
          <a:bodyPr wrap="square" rtlCol="0">
            <a:spAutoFit/>
          </a:bodyPr>
          <a:lstStyle/>
          <a:p>
            <a:pPr algn="ctr"/>
            <a:r>
              <a:rPr lang="en-US" sz="2800" dirty="0" err="1" smtClean="0"/>
              <a:t>SmartGuide</a:t>
            </a:r>
            <a:r>
              <a:rPr lang="en-US" sz="2800" dirty="0" smtClean="0"/>
              <a:t> Format - ii</a:t>
            </a:r>
            <a:endParaRPr lang="en-US" sz="2800" dirty="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90094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What Would You Do If…</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04800" y="1205026"/>
            <a:ext cx="8534400" cy="2015936"/>
          </a:xfrm>
          <a:prstGeom prst="rect">
            <a:avLst/>
          </a:prstGeom>
          <a:noFill/>
        </p:spPr>
        <p:txBody>
          <a:bodyPr wrap="square" rtlCol="0" anchor="t">
            <a:spAutoFit/>
          </a:bodyPr>
          <a:lstStyle/>
          <a:p>
            <a:pPr>
              <a:spcAft>
                <a:spcPts val="600"/>
              </a:spcAft>
            </a:pPr>
            <a:r>
              <a:rPr lang="en-US" sz="2000" dirty="0" smtClean="0"/>
              <a:t>It’s your Organizational Day and your counterpart insists that all Soldiers participate in two of the physical activities or competitions. </a:t>
            </a:r>
            <a:r>
              <a:rPr lang="en-US" sz="2000" dirty="0" err="1" smtClean="0"/>
              <a:t>He/She</a:t>
            </a:r>
            <a:r>
              <a:rPr lang="en-US" sz="2000" dirty="0" smtClean="0"/>
              <a:t> expresses the desire to treat everyone equally and expects everyone to participate. Your counterpart’s perspective is: “No special privileges for anybody – strength and competition are the Army way!”</a:t>
            </a:r>
          </a:p>
          <a:p>
            <a:pPr>
              <a:spcAft>
                <a:spcPts val="600"/>
              </a:spcAft>
            </a:pPr>
            <a:r>
              <a:rPr lang="en-US" sz="2000" dirty="0" smtClean="0"/>
              <a:t>What would you do?</a:t>
            </a:r>
          </a:p>
        </p:txBody>
      </p:sp>
      <p:pic>
        <p:nvPicPr>
          <p:cNvPr id="2" name="Picture 1"/>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t="12732" r="39012"/>
          <a:stretch/>
        </p:blipFill>
        <p:spPr>
          <a:xfrm>
            <a:off x="3177822" y="3505200"/>
            <a:ext cx="2788356" cy="2649982"/>
          </a:xfrm>
          <a:prstGeom prst="rect">
            <a:avLst/>
          </a:prstGeom>
          <a:ln>
            <a:solidFill>
              <a:schemeClr val="tx1"/>
            </a:solidFill>
          </a:ln>
        </p:spPr>
      </p:pic>
      <p:pic>
        <p:nvPicPr>
          <p:cNvPr id="2050" name="Picture 2" descr="C:\Users\juinell.williams\Pictures\New folder\pics for ppts\video game.jpg"/>
          <p:cNvPicPr>
            <a:picLocks noChangeAspect="1" noChangeArrowheads="1"/>
          </p:cNvPicPr>
          <p:nvPr/>
        </p:nvPicPr>
        <p:blipFill rotWithShape="1">
          <a:blip r:embed="rId4">
            <a:duotone>
              <a:prstClr val="black"/>
              <a:srgbClr val="70AD47">
                <a:tint val="45000"/>
                <a:satMod val="400000"/>
              </a:srgbClr>
            </a:duotone>
            <a:extLst>
              <a:ext uri="{28A0092B-C50C-407E-A947-70E740481C1C}">
                <a14:useLocalDpi xmlns:a14="http://schemas.microsoft.com/office/drawing/2010/main" val="0"/>
              </a:ext>
            </a:extLst>
          </a:blip>
          <a:srcRect l="2962" t="22053" r="44186"/>
          <a:stretch/>
        </p:blipFill>
        <p:spPr bwMode="auto">
          <a:xfrm>
            <a:off x="6219656" y="3511382"/>
            <a:ext cx="2619544" cy="264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juinell.williams\Pictures\New folder\pics for ppts\o day volleyball.jpg"/>
          <p:cNvPicPr>
            <a:picLocks noChangeAspect="1" noChangeArrowheads="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l="15560" t="10957" r="15560" b="470"/>
          <a:stretch/>
        </p:blipFill>
        <p:spPr bwMode="auto">
          <a:xfrm>
            <a:off x="270932" y="3511382"/>
            <a:ext cx="2715025" cy="2651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07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What Would You Do If…</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00824" y="1631545"/>
            <a:ext cx="8534400" cy="1092607"/>
          </a:xfrm>
          <a:prstGeom prst="rect">
            <a:avLst/>
          </a:prstGeom>
          <a:noFill/>
        </p:spPr>
        <p:txBody>
          <a:bodyPr wrap="square" rtlCol="0">
            <a:spAutoFit/>
          </a:bodyPr>
          <a:lstStyle/>
          <a:p>
            <a:pPr>
              <a:spcAft>
                <a:spcPts val="600"/>
              </a:spcAft>
            </a:pPr>
            <a:r>
              <a:rPr lang="en-US" sz="2000" dirty="0" smtClean="0"/>
              <a:t>You see your counterpart always calling on the same 4 or 5 NCOs and Soldiers to get things done and set the standards. </a:t>
            </a:r>
          </a:p>
          <a:p>
            <a:pPr>
              <a:spcAft>
                <a:spcPts val="600"/>
              </a:spcAft>
            </a:pPr>
            <a:r>
              <a:rPr lang="en-US" sz="2000" dirty="0" smtClean="0"/>
              <a:t>What would you do?</a:t>
            </a:r>
            <a:endParaRPr lang="en-US" sz="2000" dirty="0"/>
          </a:p>
        </p:txBody>
      </p:sp>
      <p:pic>
        <p:nvPicPr>
          <p:cNvPr id="3074" name="Picture 2" descr="C:\Users\juinell.williams\Pictures\New folder\pics for ppts\Infectious disease course.jpg"/>
          <p:cNvPicPr>
            <a:picLocks noChangeAspect="1" noChangeArrowheads="1"/>
          </p:cNvPicPr>
          <p:nvPr/>
        </p:nvPicPr>
        <p:blipFill rotWithShape="1">
          <a:blip r:embed="rId3" cstate="print">
            <a:duotone>
              <a:prstClr val="black"/>
              <a:srgbClr val="70AD47">
                <a:tint val="45000"/>
                <a:satMod val="400000"/>
              </a:srgbClr>
            </a:duotone>
            <a:extLst>
              <a:ext uri="{28A0092B-C50C-407E-A947-70E740481C1C}">
                <a14:useLocalDpi xmlns:a14="http://schemas.microsoft.com/office/drawing/2010/main" val="0"/>
              </a:ext>
            </a:extLst>
          </a:blip>
          <a:srcRect l="3262" t="9475" r="20956"/>
          <a:stretch/>
        </p:blipFill>
        <p:spPr bwMode="auto">
          <a:xfrm>
            <a:off x="6096000" y="3636030"/>
            <a:ext cx="2745755" cy="245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l="12811" r="12811"/>
          <a:stretch/>
        </p:blipFill>
        <p:spPr>
          <a:xfrm>
            <a:off x="3208867" y="3636030"/>
            <a:ext cx="2743200" cy="2459969"/>
          </a:xfrm>
          <a:prstGeom prst="rect">
            <a:avLst/>
          </a:prstGeom>
          <a:ln>
            <a:solidFill>
              <a:schemeClr val="tx1"/>
            </a:solidFill>
          </a:ln>
        </p:spPr>
      </p:pic>
      <p:pic>
        <p:nvPicPr>
          <p:cNvPr id="3" name="Picture 2"/>
          <p:cNvPicPr>
            <a:picLocks noChangeAspect="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l="22582" t="3648" b="3648"/>
          <a:stretch/>
        </p:blipFill>
        <p:spPr>
          <a:xfrm>
            <a:off x="313267" y="3636030"/>
            <a:ext cx="2743200" cy="2459969"/>
          </a:xfrm>
          <a:prstGeom prst="rect">
            <a:avLst/>
          </a:prstGeom>
          <a:ln>
            <a:solidFill>
              <a:schemeClr val="tx1"/>
            </a:solidFill>
          </a:ln>
        </p:spPr>
      </p:pic>
    </p:spTree>
    <p:extLst>
      <p:ext uri="{BB962C8B-B14F-4D97-AF65-F5344CB8AC3E}">
        <p14:creationId xmlns:p14="http://schemas.microsoft.com/office/powerpoint/2010/main" val="173067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Fact or Fiction</a:t>
            </a:r>
            <a:endParaRPr lang="en-US" sz="2000" dirty="0" smtClean="0">
              <a:solidFill>
                <a:srgbClr val="FF0000"/>
              </a:solidFill>
            </a:endParaRPr>
          </a:p>
        </p:txBody>
      </p:sp>
      <p:sp>
        <p:nvSpPr>
          <p:cNvPr id="2" name="Content Placeholder 1"/>
          <p:cNvSpPr>
            <a:spLocks noGrp="1"/>
          </p:cNvSpPr>
          <p:nvPr>
            <p:ph idx="4294967295"/>
          </p:nvPr>
        </p:nvSpPr>
        <p:spPr>
          <a:xfrm>
            <a:off x="457200" y="1260475"/>
            <a:ext cx="8229600" cy="4683125"/>
          </a:xfrm>
        </p:spPr>
        <p:txBody>
          <a:bodyPr/>
          <a:lstStyle/>
          <a:p>
            <a:pPr marL="0" indent="0">
              <a:buNone/>
            </a:pPr>
            <a:r>
              <a:rPr lang="en-US" sz="2800" dirty="0" smtClean="0"/>
              <a:t>Once breached, trust can be restored. </a:t>
            </a:r>
            <a:endParaRPr lang="en-US" sz="2800" dirty="0"/>
          </a:p>
          <a:p>
            <a:pPr marL="0" indent="0">
              <a:buNone/>
            </a:pPr>
            <a:endParaRPr lang="en-US" dirty="0" smtClean="0"/>
          </a:p>
          <a:p>
            <a:pPr marL="0" indent="0">
              <a:buNone/>
            </a:pPr>
            <a:endParaRPr lang="en-US" dirty="0" smtClean="0"/>
          </a:p>
          <a:p>
            <a:pPr marL="0" indent="0">
              <a:buNone/>
            </a:pPr>
            <a:endParaRPr lang="en-US" dirty="0"/>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ounded Rectangle 16"/>
          <p:cNvSpPr/>
          <p:nvPr/>
        </p:nvSpPr>
        <p:spPr bwMode="auto">
          <a:xfrm>
            <a:off x="2286000" y="2514600"/>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Fact</a:t>
            </a:r>
            <a:endParaRPr kumimoji="0" lang="en-US" sz="2400" b="1" i="0" u="none" strike="noStrike" cap="none" normalizeH="0" baseline="0" dirty="0" smtClean="0">
              <a:ln>
                <a:noFill/>
              </a:ln>
              <a:solidFill>
                <a:schemeClr val="bg1"/>
              </a:solidFill>
              <a:effectLst/>
              <a:latin typeface="Arial" charset="0"/>
            </a:endParaRPr>
          </a:p>
        </p:txBody>
      </p:sp>
      <p:sp>
        <p:nvSpPr>
          <p:cNvPr id="18" name="Rounded Rectangle 17"/>
          <p:cNvSpPr/>
          <p:nvPr/>
        </p:nvSpPr>
        <p:spPr bwMode="auto">
          <a:xfrm>
            <a:off x="4842675" y="4061389"/>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Fiction</a:t>
            </a:r>
            <a:endParaRPr kumimoji="0" lang="en-US" sz="2400" b="1" i="0" u="none" strike="noStrike" cap="none" normalizeH="0" baseline="0" dirty="0" smtClean="0">
              <a:ln>
                <a:noFill/>
              </a:ln>
              <a:solidFill>
                <a:schemeClr val="bg1"/>
              </a:solidFill>
              <a:effectLst/>
              <a:latin typeface="Arial" charset="0"/>
            </a:endParaRPr>
          </a:p>
        </p:txBody>
      </p:sp>
      <p:sp>
        <p:nvSpPr>
          <p:cNvPr id="19" name="TextBox 18"/>
          <p:cNvSpPr txBox="1"/>
          <p:nvPr/>
        </p:nvSpPr>
        <p:spPr>
          <a:xfrm rot="19277511">
            <a:off x="3866581" y="3751810"/>
            <a:ext cx="1484096" cy="584775"/>
          </a:xfrm>
          <a:prstGeom prst="rect">
            <a:avLst/>
          </a:prstGeom>
          <a:noFill/>
        </p:spPr>
        <p:txBody>
          <a:bodyPr wrap="square" rtlCol="0">
            <a:spAutoFit/>
          </a:bodyPr>
          <a:lstStyle/>
          <a:p>
            <a:pPr algn="ctr"/>
            <a:r>
              <a:rPr lang="en-US" sz="3200" dirty="0" smtClean="0"/>
              <a:t>OR</a:t>
            </a:r>
            <a:endParaRPr lang="en-US" dirty="0"/>
          </a:p>
        </p:txBody>
      </p:sp>
    </p:spTree>
    <p:extLst>
      <p:ext uri="{BB962C8B-B14F-4D97-AF65-F5344CB8AC3E}">
        <p14:creationId xmlns:p14="http://schemas.microsoft.com/office/powerpoint/2010/main" val="275869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 y="1068050"/>
            <a:ext cx="8839200" cy="5332750"/>
          </a:xfrm>
          <a:prstGeom prst="rect">
            <a:avLst/>
          </a:prstGeom>
          <a:blipFill dpi="0" rotWithShape="1">
            <a:blip r:embed="rId3">
              <a:alphaModFix amt="37000"/>
            </a:blip>
            <a:srcRect/>
            <a:stretch>
              <a:fillRect l="-12264" t="-31229" r="-10312" b="-1419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Mitigation Strategies</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154307" y="1219200"/>
            <a:ext cx="8827325" cy="954107"/>
          </a:xfrm>
          <a:prstGeom prst="rect">
            <a:avLst/>
          </a:prstGeom>
        </p:spPr>
        <p:txBody>
          <a:bodyPr wrap="square">
            <a:spAutoFit/>
          </a:bodyPr>
          <a:lstStyle/>
          <a:p>
            <a:r>
              <a:rPr lang="en-US" sz="2800" dirty="0"/>
              <a:t>Trust can be lost when </a:t>
            </a:r>
            <a:r>
              <a:rPr lang="en-US" sz="2800" dirty="0" smtClean="0"/>
              <a:t>any of the trust elements are breached. </a:t>
            </a:r>
            <a:endParaRPr lang="en-US" sz="2800" dirty="0"/>
          </a:p>
        </p:txBody>
      </p:sp>
      <p:sp>
        <p:nvSpPr>
          <p:cNvPr id="3" name="Rectangle 2"/>
          <p:cNvSpPr/>
          <p:nvPr/>
        </p:nvSpPr>
        <p:spPr>
          <a:xfrm>
            <a:off x="156286" y="5802124"/>
            <a:ext cx="8839200" cy="446276"/>
          </a:xfrm>
          <a:prstGeom prst="rect">
            <a:avLst/>
          </a:prstGeom>
        </p:spPr>
        <p:txBody>
          <a:bodyPr wrap="square">
            <a:spAutoFit/>
          </a:bodyPr>
          <a:lstStyle/>
          <a:p>
            <a:r>
              <a:rPr lang="en-US" sz="2300" b="1" dirty="0"/>
              <a:t>It’s not easy to regain or repair lost trust, but it can be done.</a:t>
            </a:r>
          </a:p>
        </p:txBody>
      </p:sp>
      <p:sp>
        <p:nvSpPr>
          <p:cNvPr id="5" name="TextBox 4"/>
          <p:cNvSpPr txBox="1"/>
          <p:nvPr/>
        </p:nvSpPr>
        <p:spPr>
          <a:xfrm>
            <a:off x="651586" y="2438400"/>
            <a:ext cx="7848600" cy="3200400"/>
          </a:xfrm>
          <a:prstGeom prst="rect">
            <a:avLst/>
          </a:prstGeom>
          <a:noFill/>
        </p:spPr>
        <p:txBody>
          <a:bodyPr wrap="square" rtlCol="0">
            <a:noAutofit/>
          </a:bodyPr>
          <a:lstStyle/>
          <a:p>
            <a:r>
              <a:rPr lang="en-US" sz="2800" dirty="0" smtClean="0"/>
              <a:t>What are some examples of a breach </a:t>
            </a:r>
            <a:r>
              <a:rPr lang="en-US" sz="2800" dirty="0" smtClean="0"/>
              <a:t>of</a:t>
            </a:r>
            <a:endParaRPr lang="en-US" sz="2800" dirty="0" smtClean="0"/>
          </a:p>
          <a:p>
            <a:endParaRPr lang="en-US" sz="2400" dirty="0"/>
          </a:p>
          <a:p>
            <a:pPr marL="914400" lvl="1" indent="-457200">
              <a:buFont typeface="Arial" panose="020B0604020202020204" pitchFamily="34" charset="0"/>
              <a:buChar char="•"/>
            </a:pPr>
            <a:r>
              <a:rPr lang="en-US" sz="2800" dirty="0" smtClean="0"/>
              <a:t>Character?</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smtClean="0"/>
              <a:t>Competence?</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smtClean="0"/>
              <a:t>Commitment?</a:t>
            </a:r>
            <a:endParaRPr lang="en-US" sz="2800" dirty="0"/>
          </a:p>
        </p:txBody>
      </p:sp>
    </p:spTree>
    <p:extLst>
      <p:ext uri="{BB962C8B-B14F-4D97-AF65-F5344CB8AC3E}">
        <p14:creationId xmlns:p14="http://schemas.microsoft.com/office/powerpoint/2010/main" val="102683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NTC Preparation</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76200" y="1278553"/>
            <a:ext cx="6096000" cy="4893647"/>
          </a:xfrm>
          <a:prstGeom prst="rect">
            <a:avLst/>
          </a:prstGeom>
          <a:noFill/>
        </p:spPr>
        <p:txBody>
          <a:bodyPr wrap="square" rtlCol="0">
            <a:spAutoFit/>
          </a:bodyPr>
          <a:lstStyle/>
          <a:p>
            <a:r>
              <a:rPr lang="en-US" sz="2400" dirty="0"/>
              <a:t>The BN is preparing for an upcoming NTC rotation. </a:t>
            </a:r>
            <a:r>
              <a:rPr lang="en-US" sz="2400" dirty="0" smtClean="0"/>
              <a:t>With </a:t>
            </a:r>
            <a:r>
              <a:rPr lang="en-US" sz="2400" dirty="0"/>
              <a:t>that </a:t>
            </a:r>
            <a:r>
              <a:rPr lang="en-US" sz="2400" dirty="0" smtClean="0"/>
              <a:t>comes </a:t>
            </a:r>
            <a:r>
              <a:rPr lang="en-US" sz="2400" dirty="0"/>
              <a:t>the added demands on the </a:t>
            </a:r>
            <a:r>
              <a:rPr lang="en-US" sz="2400" dirty="0" smtClean="0"/>
              <a:t>company, and your </a:t>
            </a:r>
            <a:r>
              <a:rPr lang="en-US" sz="2400" dirty="0"/>
              <a:t>Soldiers have been working hard and for long hours preparing vehicles, weapon systems, personal equipment, and loading </a:t>
            </a:r>
            <a:r>
              <a:rPr lang="en-US" sz="2400" dirty="0" err="1"/>
              <a:t>connexes</a:t>
            </a:r>
            <a:r>
              <a:rPr lang="en-US" sz="2400" dirty="0"/>
              <a:t>. Railhead operations begin on Monday. Despite the fact that your company is ahead of schedule, the </a:t>
            </a:r>
            <a:r>
              <a:rPr lang="en-US" sz="2400" dirty="0" smtClean="0"/>
              <a:t>CDR </a:t>
            </a:r>
            <a:r>
              <a:rPr lang="en-US" sz="2400" dirty="0"/>
              <a:t>wants to bring in the </a:t>
            </a:r>
            <a:r>
              <a:rPr lang="en-US" sz="2400" dirty="0" smtClean="0"/>
              <a:t>PLs, PSGs, SLs, </a:t>
            </a:r>
            <a:r>
              <a:rPr lang="en-US" sz="2400" dirty="0"/>
              <a:t>and </a:t>
            </a:r>
            <a:r>
              <a:rPr lang="en-US" sz="2400" dirty="0" smtClean="0"/>
              <a:t>TLs tomorrow </a:t>
            </a:r>
            <a:r>
              <a:rPr lang="en-US" sz="2400" dirty="0"/>
              <a:t>(Saturday) to inspect progress and discuss requirements for when railhead ops begin. </a:t>
            </a:r>
            <a:endParaRPr lang="en-US" sz="2400" dirty="0" smtClean="0"/>
          </a:p>
        </p:txBody>
      </p:sp>
      <p:pic>
        <p:nvPicPr>
          <p:cNvPr id="4" name="Picture 3"/>
          <p:cNvPicPr>
            <a:picLocks noChangeAspect="1"/>
          </p:cNvPicPr>
          <p:nvPr/>
        </p:nvPicPr>
        <p:blipFill>
          <a:blip r:embed="rId3"/>
          <a:stretch>
            <a:fillRect/>
          </a:stretch>
        </p:blipFill>
        <p:spPr>
          <a:xfrm>
            <a:off x="6400306" y="1219200"/>
            <a:ext cx="5487387" cy="5037666"/>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444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NTC Preparation</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2754488" y="1143000"/>
            <a:ext cx="6248401" cy="5262979"/>
          </a:xfrm>
          <a:prstGeom prst="rect">
            <a:avLst/>
          </a:prstGeom>
          <a:noFill/>
        </p:spPr>
        <p:txBody>
          <a:bodyPr wrap="square" rtlCol="0">
            <a:spAutoFit/>
          </a:bodyPr>
          <a:lstStyle/>
          <a:p>
            <a:r>
              <a:rPr lang="en-US" sz="2400" dirty="0" smtClean="0"/>
              <a:t>1SG says “Sir, all </a:t>
            </a:r>
            <a:r>
              <a:rPr lang="en-US" sz="2400" dirty="0"/>
              <a:t>requirements to date have been achieved and </a:t>
            </a:r>
            <a:r>
              <a:rPr lang="en-US" sz="2400" dirty="0" smtClean="0"/>
              <a:t>all </a:t>
            </a:r>
            <a:r>
              <a:rPr lang="en-US" sz="2400" dirty="0"/>
              <a:t>the Soldiers and NCOs could use the weekend to decompress and rejuvenate before railhead ops begin. </a:t>
            </a:r>
            <a:r>
              <a:rPr lang="en-US" sz="2400" dirty="0" smtClean="0"/>
              <a:t>Their morale is starting to degrade. I’m hearing about more ‘shamming’ and complaining.” </a:t>
            </a:r>
          </a:p>
          <a:p>
            <a:r>
              <a:rPr lang="en-US" sz="2400" dirty="0" smtClean="0"/>
              <a:t>The CDR states, “The </a:t>
            </a:r>
            <a:r>
              <a:rPr lang="en-US" sz="2400" dirty="0"/>
              <a:t>company should be prepared to support the battalion in any way possible and if </a:t>
            </a:r>
            <a:r>
              <a:rPr lang="en-US" sz="2400" dirty="0" smtClean="0"/>
              <a:t>our company </a:t>
            </a:r>
            <a:r>
              <a:rPr lang="en-US" sz="2400" dirty="0"/>
              <a:t>is </a:t>
            </a:r>
            <a:r>
              <a:rPr lang="en-US" sz="2400" dirty="0" smtClean="0"/>
              <a:t>squared away, </a:t>
            </a:r>
            <a:r>
              <a:rPr lang="en-US" sz="2400" dirty="0"/>
              <a:t>this will allow </a:t>
            </a:r>
            <a:r>
              <a:rPr lang="en-US" sz="2400" dirty="0" smtClean="0"/>
              <a:t>us to </a:t>
            </a:r>
            <a:r>
              <a:rPr lang="en-US" sz="2400" dirty="0"/>
              <a:t>be ready </a:t>
            </a:r>
            <a:r>
              <a:rPr lang="en-US" sz="2400" dirty="0" smtClean="0"/>
              <a:t>in case of additional </a:t>
            </a:r>
            <a:r>
              <a:rPr lang="en-US" sz="2400" dirty="0" err="1"/>
              <a:t>taskings</a:t>
            </a:r>
            <a:r>
              <a:rPr lang="en-US" sz="2400" dirty="0"/>
              <a:t>. </a:t>
            </a:r>
            <a:r>
              <a:rPr lang="en-US" sz="2400" dirty="0" smtClean="0"/>
              <a:t>With </a:t>
            </a:r>
            <a:r>
              <a:rPr lang="en-US" sz="2400" dirty="0"/>
              <a:t>the right management strategies, </a:t>
            </a:r>
            <a:r>
              <a:rPr lang="en-US" sz="2400" dirty="0" smtClean="0"/>
              <a:t>our Soldiers </a:t>
            </a:r>
            <a:r>
              <a:rPr lang="en-US" sz="2400" dirty="0"/>
              <a:t>should be able to do everything asked of them</a:t>
            </a:r>
            <a:r>
              <a:rPr lang="en-US" sz="2400" dirty="0" smtClean="0"/>
              <a:t>.”</a:t>
            </a:r>
          </a:p>
        </p:txBody>
      </p:sp>
      <p:pic>
        <p:nvPicPr>
          <p:cNvPr id="7" name="Picture 6"/>
          <p:cNvPicPr>
            <a:picLocks noChangeAspect="1"/>
          </p:cNvPicPr>
          <p:nvPr/>
        </p:nvPicPr>
        <p:blipFill>
          <a:blip r:embed="rId3"/>
          <a:stretch>
            <a:fillRect/>
          </a:stretch>
        </p:blipFill>
        <p:spPr>
          <a:xfrm>
            <a:off x="-2743694" y="1219200"/>
            <a:ext cx="5487387" cy="5037666"/>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3241237"/>
      </p:ext>
    </p:extLst>
  </p:cSld>
  <p:clrMapOvr>
    <a:masterClrMapping/>
  </p:clrMapOvr>
  <mc:AlternateContent xmlns:mc="http://schemas.openxmlformats.org/markup-compatibility/2006" xmlns:p14="http://schemas.microsoft.com/office/powerpoint/2010/main">
    <mc:Choice Requires="p14">
      <p:transition spd="slow" p14:dur="3500">
        <p:push/>
      </p:transition>
    </mc:Choice>
    <mc:Fallback xmlns="">
      <p:transition spd="slow">
        <p:push/>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9143999" cy="5378969"/>
          </a:xfrm>
          <a:blipFill dpi="0" rotWithShape="1">
            <a:blip r:embed="rId3">
              <a:alphaModFix amt="59000"/>
            </a:blip>
            <a:srcRect/>
            <a:stretch>
              <a:fillRect/>
            </a:stretch>
          </a:blipFill>
        </p:spPr>
        <p:txBody>
          <a:bodyPr/>
          <a:lstStyle/>
          <a:p>
            <a:endParaRPr lang="en-US" dirty="0"/>
          </a:p>
        </p:txBody>
      </p:sp>
      <p:sp>
        <p:nvSpPr>
          <p:cNvPr id="3" name="Slide Number Placeholder 2"/>
          <p:cNvSpPr>
            <a:spLocks noGrp="1"/>
          </p:cNvSpPr>
          <p:nvPr>
            <p:ph type="sldNum" sz="quarter" idx="4"/>
          </p:nvPr>
        </p:nvSpPr>
        <p:spPr/>
        <p:txBody>
          <a:bodyPr/>
          <a:lstStyle/>
          <a:p>
            <a:pPr>
              <a:defRPr/>
            </a:pPr>
            <a:fld id="{28D604B7-7F2E-4598-97D7-C78FF17369B4}" type="slidenum">
              <a:rPr lang="en-US" altLang="en-US" smtClean="0"/>
              <a:pPr>
                <a:defRPr/>
              </a:pPr>
              <a:t>26</a:t>
            </a:fld>
            <a:endParaRPr lang="en-US" altLang="en-US"/>
          </a:p>
        </p:txBody>
      </p:sp>
      <p:sp>
        <p:nvSpPr>
          <p:cNvPr id="4" name="Footer Placeholder 3"/>
          <p:cNvSpPr>
            <a:spLocks noGrp="1"/>
          </p:cNvSpPr>
          <p:nvPr>
            <p:ph type="ftr" sz="quarter" idx="10"/>
          </p:nvPr>
        </p:nvSpPr>
        <p:spPr/>
        <p:txBody>
          <a:bodyPr/>
          <a:lstStyle/>
          <a:p>
            <a:r>
              <a:rPr lang="en-US" smtClean="0"/>
              <a:t>FOUO</a:t>
            </a:r>
            <a:endParaRPr lang="en-US"/>
          </a:p>
        </p:txBody>
      </p:sp>
      <p:sp>
        <p:nvSpPr>
          <p:cNvPr id="5" name="Title 4"/>
          <p:cNvSpPr>
            <a:spLocks noGrp="1"/>
          </p:cNvSpPr>
          <p:nvPr>
            <p:ph type="title"/>
          </p:nvPr>
        </p:nvSpPr>
        <p:spPr/>
        <p:txBody>
          <a:bodyPr/>
          <a:lstStyle/>
          <a:p>
            <a:r>
              <a:rPr lang="en-US" dirty="0"/>
              <a:t>NTC Preparation</a:t>
            </a:r>
          </a:p>
        </p:txBody>
      </p:sp>
      <p:sp>
        <p:nvSpPr>
          <p:cNvPr id="7" name="TextBox 6"/>
          <p:cNvSpPr txBox="1"/>
          <p:nvPr/>
        </p:nvSpPr>
        <p:spPr>
          <a:xfrm>
            <a:off x="265237" y="2350051"/>
            <a:ext cx="8686800" cy="2677656"/>
          </a:xfrm>
          <a:prstGeom prst="rect">
            <a:avLst/>
          </a:prstGeom>
          <a:noFill/>
        </p:spPr>
        <p:txBody>
          <a:bodyPr wrap="square" rtlCol="0" anchor="ctr">
            <a:spAutoFit/>
          </a:bodyPr>
          <a:lstStyle/>
          <a:p>
            <a:pPr marL="285750" indent="-285750">
              <a:buFont typeface="Arial" panose="020B0604020202020204" pitchFamily="34" charset="0"/>
              <a:buChar char="•"/>
            </a:pPr>
            <a:r>
              <a:rPr lang="en-US" sz="2400" dirty="0" smtClean="0"/>
              <a:t>CDR: </a:t>
            </a:r>
            <a:r>
              <a:rPr lang="en-US" sz="2400" dirty="0"/>
              <a:t>What are the 1SG’s priorities, values, and beliefs related to this situation? If you were the 1SG, how would you communicate with the </a:t>
            </a:r>
            <a:r>
              <a:rPr lang="en-US" sz="2400" dirty="0" smtClean="0"/>
              <a:t>CDR?</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1SG</a:t>
            </a:r>
            <a:r>
              <a:rPr lang="en-US" sz="2400" dirty="0"/>
              <a:t>: What are the </a:t>
            </a:r>
            <a:r>
              <a:rPr lang="en-US" sz="2400" dirty="0" smtClean="0"/>
              <a:t>CDR’s </a:t>
            </a:r>
            <a:r>
              <a:rPr lang="en-US" sz="2400" dirty="0"/>
              <a:t>priorities, values, and beliefs related to this situation? If you were the </a:t>
            </a:r>
            <a:r>
              <a:rPr lang="en-US" sz="2400" dirty="0" smtClean="0"/>
              <a:t>CDR, </a:t>
            </a:r>
            <a:r>
              <a:rPr lang="en-US" sz="2400" dirty="0"/>
              <a:t>how would you communicate with the 1SG</a:t>
            </a:r>
            <a:r>
              <a:rPr lang="en-US" sz="2400" dirty="0" smtClean="0"/>
              <a:t>?</a:t>
            </a:r>
            <a:endParaRPr lang="en-US" sz="2400" dirty="0"/>
          </a:p>
        </p:txBody>
      </p:sp>
      <p:sp>
        <p:nvSpPr>
          <p:cNvPr id="8" name="TextBox 7"/>
          <p:cNvSpPr txBox="1"/>
          <p:nvPr/>
        </p:nvSpPr>
        <p:spPr>
          <a:xfrm>
            <a:off x="8305800" y="5791200"/>
            <a:ext cx="609600" cy="549318"/>
          </a:xfrm>
          <a:prstGeom prst="rect">
            <a:avLst/>
          </a:prstGeom>
          <a:noFill/>
        </p:spPr>
        <p:txBody>
          <a:bodyPr wrap="square" rtlCol="0">
            <a:spAutoFit/>
          </a:bodyPr>
          <a:lstStyle/>
          <a:p>
            <a:pPr algn="ctr">
              <a:lnSpc>
                <a:spcPct val="115000"/>
              </a:lnSpc>
            </a:pPr>
            <a:r>
              <a:rPr lang="en-US" sz="2800" dirty="0">
                <a:latin typeface="Arial" panose="020B0604020202020204" pitchFamily="34" charset="0"/>
                <a:cs typeface="Arial" panose="020B0604020202020204" pitchFamily="34" charset="0"/>
                <a:sym typeface="Webdings"/>
              </a:rPr>
              <a:t></a:t>
            </a:r>
            <a:endParaRPr lang="en-US" sz="2800" dirty="0">
              <a:latin typeface="Arial" panose="020B0604020202020204" pitchFamily="34" charset="0"/>
              <a:ea typeface="Calibri"/>
              <a:cs typeface="Arial" panose="020B0604020202020204" pitchFamily="34" charset="0"/>
            </a:endParaRPr>
          </a:p>
        </p:txBody>
      </p:sp>
      <p:sp>
        <p:nvSpPr>
          <p:cNvPr id="9" name="Rectangle 8"/>
          <p:cNvSpPr/>
          <p:nvPr/>
        </p:nvSpPr>
        <p:spPr>
          <a:xfrm>
            <a:off x="4292568" y="6531257"/>
            <a:ext cx="4724400" cy="2831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18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Metacognition</a:t>
            </a:r>
            <a:endParaRPr lang="en-US" sz="2000" dirty="0" smtClean="0">
              <a:solidFill>
                <a:srgbClr val="FF0000"/>
              </a:solidFill>
            </a:endParaRPr>
          </a:p>
        </p:txBody>
      </p:sp>
      <p:sp>
        <p:nvSpPr>
          <p:cNvPr id="2" name="TextBox 1"/>
          <p:cNvSpPr txBox="1"/>
          <p:nvPr/>
        </p:nvSpPr>
        <p:spPr>
          <a:xfrm>
            <a:off x="0" y="1024425"/>
            <a:ext cx="9144000" cy="584775"/>
          </a:xfrm>
          <a:prstGeom prst="rect">
            <a:avLst/>
          </a:prstGeom>
          <a:noFill/>
        </p:spPr>
        <p:txBody>
          <a:bodyPr wrap="square" rtlCol="0">
            <a:spAutoFit/>
          </a:bodyPr>
          <a:lstStyle/>
          <a:p>
            <a:pPr algn="ctr"/>
            <a:r>
              <a:rPr lang="en-US" sz="3200" dirty="0" smtClean="0"/>
              <a:t>Thinking about your thinking…</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544" y="1981200"/>
            <a:ext cx="5498912" cy="4124184"/>
          </a:xfrm>
          <a:prstGeom prst="rect">
            <a:avLst/>
          </a:prstGeom>
          <a:noFill/>
          <a:ln>
            <a:noFill/>
          </a:ln>
        </p:spPr>
      </p:pic>
    </p:spTree>
    <p:extLst>
      <p:ext uri="{BB962C8B-B14F-4D97-AF65-F5344CB8AC3E}">
        <p14:creationId xmlns:p14="http://schemas.microsoft.com/office/powerpoint/2010/main" val="4208861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Engage</a:t>
            </a:r>
            <a:endParaRPr lang="en-US" sz="2000" dirty="0" smtClean="0">
              <a:solidFill>
                <a:srgbClr val="FF0000"/>
              </a:solidFill>
            </a:endParaRPr>
          </a:p>
        </p:txBody>
      </p:sp>
      <p:pic>
        <p:nvPicPr>
          <p:cNvPr id="4" name="Content Placeholder 6"/>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6830" b="4383"/>
          <a:stretch/>
        </p:blipFill>
        <p:spPr>
          <a:xfrm>
            <a:off x="762000" y="1256211"/>
            <a:ext cx="7886700" cy="4953000"/>
          </a:xfrm>
        </p:spPr>
      </p:pic>
      <p:sp>
        <p:nvSpPr>
          <p:cNvPr id="2" name="Rectangle 1"/>
          <p:cNvSpPr/>
          <p:nvPr/>
        </p:nvSpPr>
        <p:spPr bwMode="auto">
          <a:xfrm>
            <a:off x="6553200" y="5638800"/>
            <a:ext cx="838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211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Autofit/>
          </a:bodyPr>
          <a:lstStyle/>
          <a:p>
            <a:pPr>
              <a:tabLst>
                <a:tab pos="3825875" algn="l"/>
              </a:tabLst>
            </a:pPr>
            <a:r>
              <a:rPr lang="en-US" sz="2400" b="1" dirty="0" smtClean="0">
                <a:solidFill>
                  <a:schemeClr val="tx1"/>
                </a:solidFill>
                <a:latin typeface="+mj-lt"/>
              </a:rPr>
              <a:t>Specific Opportunities to Engage</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bwMode="auto">
          <a:xfrm>
            <a:off x="152400" y="1066800"/>
            <a:ext cx="8839200" cy="5334000"/>
          </a:xfrm>
          <a:prstGeom prst="rect">
            <a:avLst/>
          </a:prstGeom>
          <a:blipFill dpi="0" rotWithShape="1">
            <a:blip r:embed="rId3">
              <a:alphaModFix amt="25000"/>
            </a:blip>
            <a:srcRect/>
            <a:stretch>
              <a:fillRect t="-5495" r="-136" b="-8354"/>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914400" y="1600200"/>
            <a:ext cx="7315200" cy="1569660"/>
          </a:xfrm>
          <a:prstGeom prst="rect">
            <a:avLst/>
          </a:prstGeom>
          <a:noFill/>
        </p:spPr>
        <p:txBody>
          <a:bodyPr wrap="square" rtlCol="0">
            <a:spAutoFit/>
          </a:bodyPr>
          <a:lstStyle/>
          <a:p>
            <a:r>
              <a:rPr lang="en-US" sz="2400" u="sng" dirty="0" smtClean="0"/>
              <a:t>Reintegrate</a:t>
            </a:r>
            <a:r>
              <a:rPr lang="en-US" sz="2400" dirty="0" smtClean="0"/>
              <a:t>- to restore elements into an entity; to restore to unity.</a:t>
            </a:r>
          </a:p>
          <a:p>
            <a:pPr marL="800100" lvl="1" indent="-342900">
              <a:buFontTx/>
              <a:buChar char="-"/>
            </a:pPr>
            <a:r>
              <a:rPr lang="en-US" sz="2400" dirty="0" smtClean="0">
                <a:latin typeface="Arial" panose="020B0604020202020204" pitchFamily="34" charset="0"/>
                <a:cs typeface="Arial" panose="020B0604020202020204" pitchFamily="34" charset="0"/>
              </a:rPr>
              <a:t>One size does not fit all</a:t>
            </a:r>
          </a:p>
          <a:p>
            <a:pPr marL="800100" lvl="1" indent="-342900">
              <a:buFontTx/>
              <a:buChar char="-"/>
            </a:pPr>
            <a:r>
              <a:rPr lang="en-US" sz="2400" dirty="0" smtClean="0"/>
              <a:t>Develop a menu</a:t>
            </a:r>
            <a:endParaRPr lang="en-US" sz="2400" dirty="0"/>
          </a:p>
        </p:txBody>
      </p:sp>
      <p:sp>
        <p:nvSpPr>
          <p:cNvPr id="6" name="TextBox 5"/>
          <p:cNvSpPr txBox="1"/>
          <p:nvPr/>
        </p:nvSpPr>
        <p:spPr>
          <a:xfrm>
            <a:off x="902898" y="4953000"/>
            <a:ext cx="7315200" cy="830997"/>
          </a:xfrm>
          <a:prstGeom prst="rect">
            <a:avLst/>
          </a:prstGeom>
          <a:noFill/>
        </p:spPr>
        <p:txBody>
          <a:bodyPr wrap="square" rtlCol="0">
            <a:spAutoFit/>
          </a:bodyPr>
          <a:lstStyle/>
          <a:p>
            <a:r>
              <a:rPr lang="en-US" sz="2400" dirty="0" smtClean="0"/>
              <a:t>What are some situations when reintegration happens in a unit? </a:t>
            </a:r>
          </a:p>
        </p:txBody>
      </p:sp>
    </p:spTree>
    <p:extLst>
      <p:ext uri="{BB962C8B-B14F-4D97-AF65-F5344CB8AC3E}">
        <p14:creationId xmlns:p14="http://schemas.microsoft.com/office/powerpoint/2010/main" val="169179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344470"/>
            <a:ext cx="9144000" cy="523220"/>
          </a:xfrm>
          <a:prstGeom prst="rect">
            <a:avLst/>
          </a:prstGeom>
          <a:noFill/>
        </p:spPr>
        <p:txBody>
          <a:bodyPr wrap="square" rtlCol="0">
            <a:spAutoFit/>
          </a:bodyPr>
          <a:lstStyle/>
          <a:p>
            <a:pPr algn="ctr"/>
            <a:r>
              <a:rPr lang="en-US" sz="2800" dirty="0" err="1" smtClean="0"/>
              <a:t>SmartGuide</a:t>
            </a:r>
            <a:r>
              <a:rPr lang="en-US" sz="2800" dirty="0" smtClean="0"/>
              <a:t> Format - iii</a:t>
            </a:r>
            <a:endParaRPr lang="en-US" sz="2800" dirty="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86759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solidFill>
                  <a:schemeClr val="tx1"/>
                </a:solidFill>
              </a:rPr>
              <a:t>Reintegration Scenarios</a:t>
            </a:r>
            <a:endParaRPr lang="en-US" sz="2800" dirty="0"/>
          </a:p>
        </p:txBody>
      </p:sp>
      <p:sp>
        <p:nvSpPr>
          <p:cNvPr id="15" name="Rounded Rectangle 14"/>
          <p:cNvSpPr/>
          <p:nvPr/>
        </p:nvSpPr>
        <p:spPr bwMode="auto">
          <a:xfrm>
            <a:off x="3245179" y="1143000"/>
            <a:ext cx="2653640" cy="11410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bg1"/>
                </a:solidFill>
                <a:effectLst/>
                <a:latin typeface="Arial" charset="0"/>
              </a:rPr>
              <a:t>1. Failed</a:t>
            </a:r>
            <a:r>
              <a:rPr kumimoji="0" lang="en-US" sz="2000" i="0" u="none" strike="noStrike" cap="none" normalizeH="0" dirty="0" smtClean="0">
                <a:ln>
                  <a:noFill/>
                </a:ln>
                <a:solidFill>
                  <a:schemeClr val="bg1"/>
                </a:solidFill>
                <a:effectLst/>
                <a:latin typeface="Arial" charset="0"/>
              </a:rPr>
              <a:t> an Army </a:t>
            </a:r>
            <a:endParaRPr lang="en-US" sz="2000" dirty="0">
              <a:solidFill>
                <a:schemeClr val="bg1"/>
              </a:solidFill>
              <a:latin typeface="Arial" charset="0"/>
            </a:endParaRP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dirty="0" smtClean="0">
                <a:ln>
                  <a:noFill/>
                </a:ln>
                <a:solidFill>
                  <a:schemeClr val="bg1"/>
                </a:solidFill>
                <a:effectLst/>
                <a:latin typeface="Arial" charset="0"/>
              </a:rPr>
              <a:t>school or</a:t>
            </a: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dirty="0" smtClean="0">
                <a:ln>
                  <a:noFill/>
                </a:ln>
                <a:solidFill>
                  <a:schemeClr val="bg1"/>
                </a:solidFill>
                <a:effectLst/>
                <a:latin typeface="Arial" charset="0"/>
              </a:rPr>
              <a:t>qualification?</a:t>
            </a:r>
            <a:endParaRPr kumimoji="0" lang="en-US" sz="1400" i="0" u="none" strike="noStrike" cap="none" normalizeH="0" baseline="0" dirty="0" smtClean="0">
              <a:ln>
                <a:noFill/>
              </a:ln>
              <a:solidFill>
                <a:schemeClr val="bg1"/>
              </a:solidFill>
              <a:effectLst/>
              <a:latin typeface="Arial" charset="0"/>
            </a:endParaRPr>
          </a:p>
        </p:txBody>
      </p:sp>
      <p:sp>
        <p:nvSpPr>
          <p:cNvPr id="5" name="Rectangle 4"/>
          <p:cNvSpPr/>
          <p:nvPr/>
        </p:nvSpPr>
        <p:spPr>
          <a:xfrm>
            <a:off x="3245178" y="2818442"/>
            <a:ext cx="2653641" cy="1569660"/>
          </a:xfrm>
          <a:prstGeom prst="rect">
            <a:avLst/>
          </a:prstGeom>
        </p:spPr>
        <p:txBody>
          <a:bodyPr wrap="square">
            <a:spAutoFit/>
          </a:bodyPr>
          <a:lstStyle/>
          <a:p>
            <a:pPr algn="ctr"/>
            <a:r>
              <a:rPr lang="en-US" sz="2400" dirty="0"/>
              <a:t>How would </a:t>
            </a:r>
            <a:r>
              <a:rPr lang="en-US" sz="2400" dirty="0" smtClean="0"/>
              <a:t>you work to </a:t>
            </a:r>
            <a:r>
              <a:rPr lang="en-US" sz="2400" dirty="0"/>
              <a:t>reintegrate a Soldier who</a:t>
            </a:r>
            <a:r>
              <a:rPr lang="en-US" sz="2400" dirty="0" smtClean="0"/>
              <a:t>…</a:t>
            </a:r>
            <a:endParaRPr lang="en-US" sz="2400" dirty="0"/>
          </a:p>
        </p:txBody>
      </p:sp>
      <p:sp>
        <p:nvSpPr>
          <p:cNvPr id="18" name="Rounded Rectangle 17"/>
          <p:cNvSpPr/>
          <p:nvPr/>
        </p:nvSpPr>
        <p:spPr bwMode="auto">
          <a:xfrm>
            <a:off x="533400" y="3048000"/>
            <a:ext cx="2633354"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bg1"/>
                </a:solidFill>
                <a:effectLst/>
                <a:latin typeface="Arial" charset="0"/>
              </a:rPr>
              <a:t>5. Attempted</a:t>
            </a:r>
            <a:r>
              <a:rPr kumimoji="0" lang="en-US" sz="2000" i="0" u="none" strike="noStrike" cap="none" normalizeH="0" dirty="0" smtClean="0">
                <a:ln>
                  <a:noFill/>
                </a:ln>
                <a:solidFill>
                  <a:schemeClr val="bg1"/>
                </a:solidFill>
                <a:effectLst/>
                <a:latin typeface="Arial" charset="0"/>
              </a:rPr>
              <a:t> suicide?</a:t>
            </a:r>
            <a:endParaRPr kumimoji="0" lang="en-US" sz="1400" i="0" u="none" strike="noStrike" cap="none" normalizeH="0" baseline="0" dirty="0" smtClean="0">
              <a:ln>
                <a:noFill/>
              </a:ln>
              <a:solidFill>
                <a:schemeClr val="bg1"/>
              </a:solidFill>
              <a:effectLst/>
              <a:latin typeface="Arial" charset="0"/>
            </a:endParaRPr>
          </a:p>
        </p:txBody>
      </p:sp>
      <p:sp>
        <p:nvSpPr>
          <p:cNvPr id="19" name="Rounded Rectangle 18"/>
          <p:cNvSpPr/>
          <p:nvPr/>
        </p:nvSpPr>
        <p:spPr bwMode="auto">
          <a:xfrm>
            <a:off x="1656229" y="4876799"/>
            <a:ext cx="2642260"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bg1"/>
                </a:solidFill>
                <a:effectLst/>
                <a:latin typeface="Arial" charset="0"/>
              </a:rPr>
              <a:t>4. Succeeded in a national/international competition</a:t>
            </a:r>
            <a:endParaRPr kumimoji="0" lang="en-US" sz="1400" i="0" u="none" strike="noStrike" cap="none" normalizeH="0" baseline="0" dirty="0" smtClean="0">
              <a:ln>
                <a:noFill/>
              </a:ln>
              <a:solidFill>
                <a:schemeClr val="bg1"/>
              </a:solidFill>
              <a:effectLst/>
              <a:latin typeface="Arial" charset="0"/>
            </a:endParaRPr>
          </a:p>
        </p:txBody>
      </p:sp>
      <p:sp>
        <p:nvSpPr>
          <p:cNvPr id="20" name="Rounded Rectangle 19"/>
          <p:cNvSpPr/>
          <p:nvPr/>
        </p:nvSpPr>
        <p:spPr bwMode="auto">
          <a:xfrm>
            <a:off x="4822866" y="4876800"/>
            <a:ext cx="2644734"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lang="en-US" sz="2000" dirty="0" smtClean="0">
                <a:solidFill>
                  <a:schemeClr val="bg1"/>
                </a:solidFill>
                <a:latin typeface="Arial" charset="0"/>
              </a:rPr>
              <a:t>3. Was </a:t>
            </a:r>
            <a:r>
              <a:rPr kumimoji="0" lang="en-US" sz="2000" i="0" u="none" strike="noStrike" cap="none" normalizeH="0" baseline="0" dirty="0" smtClean="0">
                <a:ln>
                  <a:noFill/>
                </a:ln>
                <a:solidFill>
                  <a:schemeClr val="bg1"/>
                </a:solidFill>
                <a:effectLst/>
                <a:latin typeface="Arial" charset="0"/>
              </a:rPr>
              <a:t>under investigation</a:t>
            </a:r>
            <a:r>
              <a:rPr kumimoji="0" lang="en-US" sz="2000" u="none" strike="noStrike" cap="none" normalizeH="0" baseline="0" dirty="0" smtClean="0">
                <a:ln>
                  <a:noFill/>
                </a:ln>
                <a:solidFill>
                  <a:schemeClr val="bg1"/>
                </a:solidFill>
                <a:effectLst/>
                <a:latin typeface="Arial" charset="0"/>
              </a:rPr>
              <a:t>?</a:t>
            </a:r>
            <a:endParaRPr kumimoji="0" lang="en-US" sz="1400" u="none" strike="noStrike" cap="none" normalizeH="0" baseline="0" dirty="0" smtClean="0">
              <a:ln>
                <a:noFill/>
              </a:ln>
              <a:solidFill>
                <a:schemeClr val="bg1"/>
              </a:solidFill>
              <a:effectLst/>
              <a:latin typeface="Arial" charset="0"/>
            </a:endParaRPr>
          </a:p>
        </p:txBody>
      </p:sp>
      <p:sp>
        <p:nvSpPr>
          <p:cNvPr id="21" name="Rounded Rectangle 20"/>
          <p:cNvSpPr/>
          <p:nvPr/>
        </p:nvSpPr>
        <p:spPr bwMode="auto">
          <a:xfrm>
            <a:off x="5943600" y="3048000"/>
            <a:ext cx="2642260"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lang="en-US" sz="2000" dirty="0" smtClean="0">
                <a:solidFill>
                  <a:schemeClr val="bg1"/>
                </a:solidFill>
                <a:latin typeface="Arial" charset="0"/>
              </a:rPr>
              <a:t>2. Is r</a:t>
            </a:r>
            <a:r>
              <a:rPr kumimoji="0" lang="en-US" sz="2000" i="0" u="none" strike="noStrike" cap="none" normalizeH="0" baseline="0" dirty="0" smtClean="0">
                <a:ln>
                  <a:noFill/>
                </a:ln>
                <a:solidFill>
                  <a:schemeClr val="bg1"/>
                </a:solidFill>
                <a:effectLst/>
                <a:latin typeface="Arial" charset="0"/>
              </a:rPr>
              <a:t>eturning from </a:t>
            </a: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baseline="0" dirty="0" smtClean="0">
                <a:ln>
                  <a:noFill/>
                </a:ln>
                <a:solidFill>
                  <a:schemeClr val="bg1"/>
                </a:solidFill>
                <a:effectLst/>
                <a:latin typeface="Arial" charset="0"/>
              </a:rPr>
              <a:t>medical</a:t>
            </a:r>
            <a:r>
              <a:rPr kumimoji="0" lang="en-US" sz="2000" i="0" u="none" strike="noStrike" cap="none" normalizeH="0" dirty="0" smtClean="0">
                <a:ln>
                  <a:noFill/>
                </a:ln>
                <a:solidFill>
                  <a:schemeClr val="bg1"/>
                </a:solidFill>
                <a:effectLst/>
                <a:latin typeface="Arial" charset="0"/>
              </a:rPr>
              <a:t> </a:t>
            </a:r>
            <a:r>
              <a:rPr kumimoji="0" lang="en-US" sz="2000" i="0" u="none" strike="noStrike" cap="none" normalizeH="0" baseline="0" dirty="0" smtClean="0">
                <a:ln>
                  <a:noFill/>
                </a:ln>
                <a:solidFill>
                  <a:schemeClr val="bg1"/>
                </a:solidFill>
                <a:effectLst/>
                <a:latin typeface="Arial" charset="0"/>
              </a:rPr>
              <a:t>leave</a:t>
            </a: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baseline="0" dirty="0" smtClean="0">
                <a:ln>
                  <a:noFill/>
                </a:ln>
                <a:solidFill>
                  <a:schemeClr val="bg1"/>
                </a:solidFill>
                <a:effectLst/>
                <a:latin typeface="Arial" charset="0"/>
              </a:rPr>
              <a:t>   (e.g., giving </a:t>
            </a:r>
            <a:r>
              <a:rPr kumimoji="0" lang="en-US" sz="2000" i="0" u="none" strike="noStrike" cap="none" normalizeH="0" dirty="0" smtClean="0">
                <a:ln>
                  <a:noFill/>
                </a:ln>
                <a:solidFill>
                  <a:schemeClr val="bg1"/>
                </a:solidFill>
                <a:effectLst/>
                <a:latin typeface="Arial" charset="0"/>
              </a:rPr>
              <a:t>birth)?</a:t>
            </a:r>
            <a:endParaRPr kumimoji="0" lang="en-US" sz="1400" i="0" u="none" strike="noStrike" cap="none" normalizeH="0" baseline="0" dirty="0" smtClean="0">
              <a:ln>
                <a:noFill/>
              </a:ln>
              <a:solidFill>
                <a:schemeClr val="bg1"/>
              </a:solidFill>
              <a:effectLst/>
              <a:latin typeface="Arial" charset="0"/>
            </a:endParaRPr>
          </a:p>
        </p:txBody>
      </p:sp>
      <p:sp>
        <p:nvSpPr>
          <p:cNvPr id="3" name="TextBox 2"/>
          <p:cNvSpPr txBox="1"/>
          <p:nvPr/>
        </p:nvSpPr>
        <p:spPr>
          <a:xfrm>
            <a:off x="8585860" y="5917934"/>
            <a:ext cx="584860" cy="523220"/>
          </a:xfrm>
          <a:prstGeom prst="rect">
            <a:avLst/>
          </a:prstGeom>
          <a:noFill/>
        </p:spPr>
        <p:txBody>
          <a:bodyPr wrap="square" rtlCol="0">
            <a:spAutoFit/>
          </a:bodyPr>
          <a:lstStyle/>
          <a:p>
            <a:pPr algn="ctr">
              <a:spcAft>
                <a:spcPts val="600"/>
              </a:spcAft>
              <a:defRPr/>
            </a:pPr>
            <a:r>
              <a:rPr lang="en-US" sz="2800" dirty="0">
                <a:latin typeface="Arial" panose="020B0604020202020204" pitchFamily="34" charset="0"/>
                <a:cs typeface="Arial" panose="020B0604020202020204" pitchFamily="34" charset="0"/>
                <a:sym typeface="Webdings"/>
              </a:rPr>
              <a:t></a:t>
            </a:r>
            <a:endParaRPr lang="en-US" sz="28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95907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 y="1066800"/>
            <a:ext cx="4270248" cy="5332750"/>
          </a:xfrm>
          <a:prstGeom prst="rect">
            <a:avLst/>
          </a:prstGeom>
          <a:solidFill>
            <a:srgbClr val="70AD4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4645378" y="1066800"/>
            <a:ext cx="4267200" cy="533275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normAutofit/>
          </a:bodyPr>
          <a:lstStyle/>
          <a:p>
            <a:r>
              <a:rPr lang="en-US" b="1" dirty="0" smtClean="0">
                <a:solidFill>
                  <a:schemeClr val="tx1"/>
                </a:solidFill>
              </a:rPr>
              <a:t>The Impact of Trust on Reintegration</a:t>
            </a:r>
            <a:endParaRPr lang="en-US" dirty="0"/>
          </a:p>
        </p:txBody>
      </p:sp>
      <p:sp>
        <p:nvSpPr>
          <p:cNvPr id="3" name="TextBox 2"/>
          <p:cNvSpPr txBox="1"/>
          <p:nvPr/>
        </p:nvSpPr>
        <p:spPr>
          <a:xfrm>
            <a:off x="358423" y="4800600"/>
            <a:ext cx="3846688" cy="2286000"/>
          </a:xfrm>
          <a:prstGeom prst="rect">
            <a:avLst/>
          </a:prstGeom>
          <a:noFill/>
        </p:spPr>
        <p:txBody>
          <a:bodyPr wrap="square" rtlCol="0">
            <a:noAutofit/>
          </a:bodyPr>
          <a:lstStyle/>
          <a:p>
            <a:r>
              <a:rPr lang="en-US" sz="2200" dirty="0"/>
              <a:t>If your unit has a strong trust culture, what </a:t>
            </a:r>
            <a:r>
              <a:rPr lang="en-US" sz="2200" dirty="0" smtClean="0"/>
              <a:t>would you </a:t>
            </a:r>
            <a:r>
              <a:rPr lang="en-US" sz="2200" dirty="0"/>
              <a:t>expect during a reintegration </a:t>
            </a:r>
            <a:r>
              <a:rPr lang="en-US" sz="2200" dirty="0" smtClean="0"/>
              <a:t>situation?</a:t>
            </a:r>
            <a:endParaRPr lang="en-US" sz="2200" dirty="0"/>
          </a:p>
          <a:p>
            <a:pPr algn="r"/>
            <a:endParaRPr lang="en-US" sz="2400" dirty="0" smtClean="0"/>
          </a:p>
          <a:p>
            <a:pPr algn="r"/>
            <a:endParaRPr lang="en-US" sz="2400" dirty="0"/>
          </a:p>
          <a:p>
            <a:pPr algn="r"/>
            <a:endParaRPr lang="en-US" sz="2400" dirty="0" smtClean="0"/>
          </a:p>
        </p:txBody>
      </p:sp>
      <p:sp>
        <p:nvSpPr>
          <p:cNvPr id="4" name="Rectangle 3"/>
          <p:cNvSpPr/>
          <p:nvPr/>
        </p:nvSpPr>
        <p:spPr>
          <a:xfrm>
            <a:off x="4910666" y="4838075"/>
            <a:ext cx="3928534" cy="1446550"/>
          </a:xfrm>
          <a:prstGeom prst="rect">
            <a:avLst/>
          </a:prstGeom>
        </p:spPr>
        <p:txBody>
          <a:bodyPr wrap="square">
            <a:spAutoFit/>
          </a:bodyPr>
          <a:lstStyle/>
          <a:p>
            <a:r>
              <a:rPr lang="en-US" sz="2200" dirty="0"/>
              <a:t>If your unit does not have a strong trust culture, what would you expect </a:t>
            </a:r>
            <a:r>
              <a:rPr lang="en-US" sz="2200" dirty="0" smtClean="0"/>
              <a:t>during </a:t>
            </a:r>
            <a:r>
              <a:rPr lang="en-US" sz="2200" dirty="0"/>
              <a:t>a reintegration </a:t>
            </a:r>
            <a:r>
              <a:rPr lang="en-US" sz="2200" dirty="0" smtClean="0"/>
              <a:t>situation?</a:t>
            </a:r>
            <a:endParaRPr lang="en-US" sz="2200" dirty="0"/>
          </a:p>
        </p:txBody>
      </p:sp>
      <p:sp>
        <p:nvSpPr>
          <p:cNvPr id="8" name="Rectangle 7"/>
          <p:cNvSpPr/>
          <p:nvPr/>
        </p:nvSpPr>
        <p:spPr bwMode="auto">
          <a:xfrm>
            <a:off x="-3352800" y="3733800"/>
            <a:ext cx="45719" cy="76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55600" y="1295400"/>
            <a:ext cx="3846689" cy="347697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358422" y="1295400"/>
            <a:ext cx="3846689" cy="3476978"/>
          </a:xfrm>
          <a:prstGeom prst="rect">
            <a:avLst/>
          </a:prstGeom>
          <a:blipFill dpi="0" rotWithShape="1">
            <a:blip r:embed="rId3"/>
            <a:srcRect/>
            <a:stretch>
              <a:fillRect l="-31044" t="-7448" r="-660" b="-3064"/>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4910667" y="1295400"/>
            <a:ext cx="3736622" cy="3505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910666" y="1295400"/>
            <a:ext cx="3736622" cy="3505200"/>
          </a:xfrm>
          <a:prstGeom prst="rect">
            <a:avLst/>
          </a:prstGeom>
          <a:blipFill dpi="0" rotWithShape="1">
            <a:blip r:embed="rId4"/>
            <a:srcRect/>
            <a:stretch>
              <a:fillRect l="-31495" t="-2174" r="-4089" b="-744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8345755" y="5917041"/>
            <a:ext cx="533400" cy="461665"/>
          </a:xfrm>
          <a:prstGeom prst="rect">
            <a:avLst/>
          </a:prstGeom>
          <a:noFill/>
        </p:spPr>
        <p:txBody>
          <a:bodyPr wrap="square" rtlCol="0">
            <a:spAutoFit/>
          </a:bodyPr>
          <a:lstStyle/>
          <a:p>
            <a:pPr algn="ctr">
              <a:spcAft>
                <a:spcPts val="600"/>
              </a:spcAft>
              <a:defRPr/>
            </a:pPr>
            <a:r>
              <a:rPr lang="en-US" sz="2400" dirty="0">
                <a:latin typeface="Arial" panose="020B0604020202020204" pitchFamily="34" charset="0"/>
                <a:cs typeface="Arial" panose="020B0604020202020204" pitchFamily="34" charset="0"/>
                <a:sym typeface="Webdings"/>
              </a:rPr>
              <a:t></a:t>
            </a:r>
            <a:endParaRPr lang="en-US" sz="2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03060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6756" y="1047044"/>
            <a:ext cx="8842248" cy="5353756"/>
          </a:xfrm>
          <a:prstGeom prst="rect">
            <a:avLst/>
          </a:prstGeom>
          <a:blipFill dpi="0" rotWithShape="1">
            <a:blip r:embed="rId3"/>
            <a:srcRect/>
            <a:stretch>
              <a:fillRect l="-10986" t="209" b="-2397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Implementation Strategy</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8181974" y="5831894"/>
            <a:ext cx="595035" cy="614592"/>
          </a:xfrm>
          <a:prstGeom prst="rect">
            <a:avLst/>
          </a:prstGeom>
        </p:spPr>
        <p:txBody>
          <a:bodyPr wrap="none">
            <a:spAutoFit/>
          </a:bodyPr>
          <a:lstStyle/>
          <a:p>
            <a:pPr algn="ctr">
              <a:lnSpc>
                <a:spcPct val="115000"/>
              </a:lnSpc>
            </a:pPr>
            <a:r>
              <a:rPr lang="en-US" sz="3200" dirty="0">
                <a:solidFill>
                  <a:schemeClr val="bg1"/>
                </a:solidFill>
                <a:latin typeface="Arial" panose="020B0604020202020204" pitchFamily="34" charset="0"/>
                <a:cs typeface="Arial" panose="020B0604020202020204" pitchFamily="34" charset="0"/>
                <a:sym typeface="Webdings"/>
              </a:rPr>
              <a:t></a:t>
            </a:r>
            <a:endParaRPr lang="en-US" sz="3200" dirty="0">
              <a:solidFill>
                <a:schemeClr val="bg1"/>
              </a:solidFill>
              <a:latin typeface="Arial" panose="020B0604020202020204" pitchFamily="34" charset="0"/>
              <a:ea typeface="Times New Roman"/>
              <a:cs typeface="Arial" panose="020B0604020202020204" pitchFamily="34" charset="0"/>
            </a:endParaRPr>
          </a:p>
        </p:txBody>
      </p:sp>
      <p:sp>
        <p:nvSpPr>
          <p:cNvPr id="3" name="TextBox 2"/>
          <p:cNvSpPr txBox="1"/>
          <p:nvPr/>
        </p:nvSpPr>
        <p:spPr>
          <a:xfrm>
            <a:off x="8635682" y="5877580"/>
            <a:ext cx="353322" cy="523220"/>
          </a:xfrm>
          <a:prstGeom prst="rect">
            <a:avLst/>
          </a:prstGeom>
          <a:noFill/>
        </p:spPr>
        <p:txBody>
          <a:bodyPr wrap="square" rtlCol="0">
            <a:spAutoFit/>
          </a:bodyPr>
          <a:lstStyle/>
          <a:p>
            <a:pPr algn="ctr">
              <a:spcAft>
                <a:spcPts val="600"/>
              </a:spcAft>
              <a:defRPr/>
            </a:pPr>
            <a:r>
              <a:rPr lang="en-US" sz="2800" dirty="0">
                <a:solidFill>
                  <a:schemeClr val="bg1"/>
                </a:solidFill>
                <a:latin typeface="Arial" panose="020B0604020202020204" pitchFamily="34" charset="0"/>
                <a:cs typeface="Arial" panose="020B0604020202020204" pitchFamily="34" charset="0"/>
                <a:sym typeface="Webdings"/>
              </a:rPr>
              <a:t></a:t>
            </a:r>
            <a:endParaRPr lang="en-US" sz="28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76749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R2 Handouts and Contact Information</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975339" y="1600200"/>
            <a:ext cx="5181600" cy="1569660"/>
          </a:xfrm>
          <a:prstGeom prst="rect">
            <a:avLst/>
          </a:prstGeom>
          <a:noFill/>
        </p:spPr>
        <p:txBody>
          <a:bodyPr wrap="square" rtlCol="0">
            <a:spAutoFit/>
          </a:bodyPr>
          <a:lstStyle/>
          <a:p>
            <a:pPr algn="ctr"/>
            <a:r>
              <a:rPr lang="en-US" sz="3200" dirty="0" smtClean="0"/>
              <a:t>Ready and Resilient Performance Centers </a:t>
            </a:r>
          </a:p>
          <a:p>
            <a:pPr algn="ctr"/>
            <a:r>
              <a:rPr lang="en-US" sz="3200" dirty="0" smtClean="0"/>
              <a:t>(R2 Centers)</a:t>
            </a:r>
            <a:endParaRPr lang="en-US" sz="3200" dirty="0"/>
          </a:p>
        </p:txBody>
      </p:sp>
      <p:sp>
        <p:nvSpPr>
          <p:cNvPr id="2" name="Rectangle 1"/>
          <p:cNvSpPr/>
          <p:nvPr/>
        </p:nvSpPr>
        <p:spPr>
          <a:xfrm>
            <a:off x="3327639" y="4220079"/>
            <a:ext cx="5829300" cy="646331"/>
          </a:xfrm>
          <a:prstGeom prst="rect">
            <a:avLst/>
          </a:prstGeom>
        </p:spPr>
        <p:txBody>
          <a:bodyPr wrap="square">
            <a:spAutoFit/>
          </a:bodyPr>
          <a:lstStyle/>
          <a:p>
            <a:pPr algn="r"/>
            <a:r>
              <a:rPr lang="en-US" b="1" dirty="0"/>
              <a:t>ARD Group Mailbox: </a:t>
            </a:r>
          </a:p>
          <a:p>
            <a:pPr algn="r"/>
            <a:r>
              <a:rPr lang="en-US" dirty="0"/>
              <a:t>usarmy.pentagon.hqda-dcs-g-1.list.r2training@mail.mil</a:t>
            </a:r>
          </a:p>
        </p:txBody>
      </p:sp>
      <p:sp>
        <p:nvSpPr>
          <p:cNvPr id="3" name="Rectangle 2"/>
          <p:cNvSpPr/>
          <p:nvPr/>
        </p:nvSpPr>
        <p:spPr>
          <a:xfrm>
            <a:off x="3327638" y="3505200"/>
            <a:ext cx="5816361" cy="646331"/>
          </a:xfrm>
          <a:prstGeom prst="rect">
            <a:avLst/>
          </a:prstGeom>
        </p:spPr>
        <p:txBody>
          <a:bodyPr wrap="square">
            <a:spAutoFit/>
          </a:bodyPr>
          <a:lstStyle/>
          <a:p>
            <a:pPr algn="r"/>
            <a:r>
              <a:rPr lang="en-US" b="1" dirty="0"/>
              <a:t>R2 Training Team or Public Affairs: </a:t>
            </a:r>
          </a:p>
          <a:p>
            <a:pPr algn="r"/>
            <a:r>
              <a:rPr lang="en-US" dirty="0"/>
              <a:t>usarmy.pentagon.hqda-dcs-g-1.list.r2pao@mail.mil</a:t>
            </a:r>
          </a:p>
        </p:txBody>
      </p:sp>
      <p:pic>
        <p:nvPicPr>
          <p:cNvPr id="8"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014" y1="24491" x2="64733" y2="24285"/>
                        <a14:foregroundMark x1="34184" y1="27739" x2="65739" y2="27739"/>
                        <a14:foregroundMark x1="68394" y1="28564" x2="68987" y2="70276"/>
                        <a14:foregroundMark x1="30523" y1="29776" x2="30730" y2="68059"/>
                        <a14:foregroundMark x1="35009" y1="67028" x2="64527" y2="67440"/>
                        <a14:foregroundMark x1="33385" y1="73344" x2="65326" y2="74555"/>
                        <a14:foregroundMark x1="34390" y1="71101" x2="65739" y2="71513"/>
                        <a14:foregroundMark x1="33179" y1="29982" x2="33797" y2="53184"/>
                        <a14:foregroundMark x1="47229" y1="44238" x2="52101" y2="43413"/>
                        <a14:foregroundMark x1="54550" y1="51353" x2="43542" y2="48105"/>
                        <a14:foregroundMark x1="55968" y1="44238" x2="49446" y2="36917"/>
                        <a14:foregroundMark x1="35422" y1="59912" x2="65532" y2="59706"/>
                        <a14:foregroundMark x1="65481" y1="58649" x2="33720" y2="58494"/>
                      </a14:backgroundRemoval>
                    </a14:imgEffect>
                  </a14:imgLayer>
                </a14:imgProps>
              </a:ext>
              <a:ext uri="{28A0092B-C50C-407E-A947-70E740481C1C}">
                <a14:useLocalDpi xmlns:a14="http://schemas.microsoft.com/office/drawing/2010/main" val="0"/>
              </a:ext>
            </a:extLst>
          </a:blip>
          <a:stretch>
            <a:fillRect/>
          </a:stretch>
        </p:blipFill>
        <p:spPr bwMode="auto">
          <a:xfrm>
            <a:off x="228600" y="1345208"/>
            <a:ext cx="3502152" cy="35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45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25837" y="1752600"/>
            <a:ext cx="7397044" cy="4444425"/>
          </a:xfrm>
          <a:prstGeom prst="rect">
            <a:avLst/>
          </a:prstGeom>
          <a:blipFill dpi="0" rotWithShape="1">
            <a:blip r:embed="rId3"/>
            <a:srcRect/>
            <a:stretch>
              <a:fillRect l="-2794" t="-1" r="-8192" b="-20390"/>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Legacy</a:t>
            </a:r>
            <a:endParaRPr lang="en-US" sz="2000" dirty="0" smtClean="0">
              <a:solidFill>
                <a:srgbClr val="FF0000"/>
              </a:solidFill>
            </a:endParaRPr>
          </a:p>
        </p:txBody>
      </p:sp>
      <p:sp>
        <p:nvSpPr>
          <p:cNvPr id="7" name="Rectangle 6"/>
          <p:cNvSpPr/>
          <p:nvPr/>
        </p:nvSpPr>
        <p:spPr>
          <a:xfrm>
            <a:off x="8473720" y="5784949"/>
            <a:ext cx="646331" cy="646331"/>
          </a:xfrm>
          <a:prstGeom prst="rect">
            <a:avLst/>
          </a:prstGeom>
        </p:spPr>
        <p:txBody>
          <a:bodyPr wrap="none">
            <a:spAutoFit/>
          </a:bodyPr>
          <a:lstStyle/>
          <a:p>
            <a:r>
              <a:rPr lang="en-US" sz="3600" dirty="0">
                <a:solidFill>
                  <a:schemeClr val="bg1"/>
                </a:solidFill>
                <a:latin typeface="Arial" panose="020B0604020202020204" pitchFamily="34" charset="0"/>
                <a:cs typeface="Arial" panose="020B0604020202020204" pitchFamily="34" charset="0"/>
                <a:sym typeface="Webdings"/>
              </a:rPr>
              <a:t></a:t>
            </a:r>
            <a:endParaRPr lang="en-US" sz="3600" dirty="0">
              <a:solidFill>
                <a:schemeClr val="bg1"/>
              </a:solidFill>
            </a:endParaRPr>
          </a:p>
        </p:txBody>
      </p:sp>
      <p:sp>
        <p:nvSpPr>
          <p:cNvPr id="3" name="TextBox 2"/>
          <p:cNvSpPr txBox="1"/>
          <p:nvPr/>
        </p:nvSpPr>
        <p:spPr>
          <a:xfrm>
            <a:off x="996949" y="974523"/>
            <a:ext cx="5270163" cy="523220"/>
          </a:xfrm>
          <a:prstGeom prst="rect">
            <a:avLst/>
          </a:prstGeom>
          <a:noFill/>
        </p:spPr>
        <p:txBody>
          <a:bodyPr wrap="square" rtlCol="0">
            <a:spAutoFit/>
          </a:bodyPr>
          <a:lstStyle/>
          <a:p>
            <a:r>
              <a:rPr lang="en-US" sz="2800" dirty="0" smtClean="0">
                <a:latin typeface="+mj-lt"/>
              </a:rPr>
              <a:t>Responsibilities &amp; Privileges</a:t>
            </a:r>
            <a:endParaRPr lang="en-US" sz="2800" dirty="0">
              <a:latin typeface="+mj-lt"/>
            </a:endParaRPr>
          </a:p>
        </p:txBody>
      </p:sp>
    </p:spTree>
    <p:extLst>
      <p:ext uri="{BB962C8B-B14F-4D97-AF65-F5344CB8AC3E}">
        <p14:creationId xmlns:p14="http://schemas.microsoft.com/office/powerpoint/2010/main" val="36552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Conclusion</a:t>
            </a:r>
            <a:endParaRPr lang="en-US" sz="2000" dirty="0" smtClean="0">
              <a:solidFill>
                <a:srgbClr val="FF0000"/>
              </a:solidFill>
            </a:endParaRPr>
          </a:p>
        </p:txBody>
      </p:sp>
      <p:sp>
        <p:nvSpPr>
          <p:cNvPr id="2" name="Rectangle 1"/>
          <p:cNvSpPr/>
          <p:nvPr/>
        </p:nvSpPr>
        <p:spPr bwMode="auto">
          <a:xfrm>
            <a:off x="152400" y="1066800"/>
            <a:ext cx="8839200" cy="5334000"/>
          </a:xfrm>
          <a:prstGeom prst="rect">
            <a:avLst/>
          </a:prstGeom>
          <a:blipFill>
            <a:blip r:embed="rId3"/>
            <a:srcRect/>
            <a:stretch>
              <a:fillRect b="-285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TextBox 5"/>
          <p:cNvSpPr txBox="1"/>
          <p:nvPr/>
        </p:nvSpPr>
        <p:spPr>
          <a:xfrm>
            <a:off x="3962400" y="1524000"/>
            <a:ext cx="5029200" cy="1077218"/>
          </a:xfrm>
          <a:prstGeom prst="rect">
            <a:avLst/>
          </a:prstGeom>
          <a:noFill/>
        </p:spPr>
        <p:txBody>
          <a:bodyPr wrap="square" rtlCol="0">
            <a:spAutoFit/>
          </a:bodyPr>
          <a:lstStyle/>
          <a:p>
            <a:pPr algn="ctr"/>
            <a:r>
              <a:rPr lang="en-US" sz="3200" dirty="0" smtClean="0"/>
              <a:t>Thanks for your participation</a:t>
            </a:r>
            <a:r>
              <a:rPr lang="en-US" sz="3200" dirty="0"/>
              <a:t>!</a:t>
            </a:r>
            <a:endParaRPr lang="en-US" sz="3200" dirty="0" smtClean="0"/>
          </a:p>
        </p:txBody>
      </p:sp>
    </p:spTree>
    <p:extLst>
      <p:ext uri="{BB962C8B-B14F-4D97-AF65-F5344CB8AC3E}">
        <p14:creationId xmlns:p14="http://schemas.microsoft.com/office/powerpoint/2010/main" val="388121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18752785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56198740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27836888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0" y="3344470"/>
            <a:ext cx="9144000" cy="523220"/>
          </a:xfrm>
          <a:prstGeom prst="rect">
            <a:avLst/>
          </a:prstGeom>
          <a:noFill/>
        </p:spPr>
        <p:txBody>
          <a:bodyPr wrap="square" rtlCol="0">
            <a:spAutoFit/>
          </a:bodyPr>
          <a:lstStyle/>
          <a:p>
            <a:pPr algn="ctr"/>
            <a:r>
              <a:rPr lang="en-US" sz="2800" dirty="0" smtClean="0"/>
              <a:t>Terminal Learning Objectives - iv</a:t>
            </a:r>
            <a:endParaRPr lang="en-US" sz="2800" dirty="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58514170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306339" y="2721114"/>
            <a:ext cx="7046962" cy="707886"/>
          </a:xfrm>
          <a:prstGeom prst="rect">
            <a:avLst/>
          </a:prstGeom>
          <a:noFill/>
        </p:spPr>
        <p:txBody>
          <a:bodyPr wrap="square" rtlCol="0">
            <a:spAutoFit/>
          </a:bodyPr>
          <a:lstStyle/>
          <a:p>
            <a:pPr>
              <a:defRPr/>
            </a:pPr>
            <a:r>
              <a:rPr lang="en-US" sz="4000" dirty="0" smtClean="0">
                <a:solidFill>
                  <a:schemeClr val="tx1"/>
                </a:solidFill>
                <a:latin typeface="Arial" pitchFamily="34" charset="0"/>
              </a:rPr>
              <a:t>Ready and Resilient</a:t>
            </a:r>
            <a:endParaRPr lang="en-US" sz="4000" dirty="0" smtClean="0">
              <a:latin typeface="Arial" pitchFamily="34" charset="0"/>
            </a:endParaRPr>
          </a:p>
        </p:txBody>
      </p:sp>
      <p:sp>
        <p:nvSpPr>
          <p:cNvPr id="4" name="Content Placeholder 3"/>
          <p:cNvSpPr>
            <a:spLocks noGrp="1"/>
          </p:cNvSpPr>
          <p:nvPr>
            <p:ph sz="quarter" idx="15"/>
          </p:nvPr>
        </p:nvSpPr>
        <p:spPr>
          <a:xfrm>
            <a:off x="312047" y="3991229"/>
            <a:ext cx="8603353" cy="514035"/>
          </a:xfrm>
        </p:spPr>
        <p:txBody>
          <a:bodyPr/>
          <a:lstStyle/>
          <a:p>
            <a:r>
              <a:rPr lang="en-US" sz="1800" dirty="0">
                <a:solidFill>
                  <a:schemeClr val="bg2"/>
                </a:solidFill>
              </a:rPr>
              <a:t>Company Commander and First Sergeant Pre-Command Course</a:t>
            </a:r>
          </a:p>
          <a:p>
            <a:endParaRPr lang="en-US" dirty="0"/>
          </a:p>
          <a:p>
            <a:endParaRPr lang="en-US" dirty="0"/>
          </a:p>
        </p:txBody>
      </p:sp>
      <p:sp>
        <p:nvSpPr>
          <p:cNvPr id="8" name="Footer Placeholder 1"/>
          <p:cNvSpPr>
            <a:spLocks noGrp="1"/>
          </p:cNvSpPr>
          <p:nvPr>
            <p:ph type="ftr" sz="quarter" idx="16"/>
          </p:nvPr>
        </p:nvSpPr>
        <p:spPr>
          <a:xfrm>
            <a:off x="3070673" y="6479812"/>
            <a:ext cx="3086100" cy="365125"/>
          </a:xfrm>
        </p:spPr>
        <p:txBody>
          <a:bodyPr/>
          <a:lstStyle/>
          <a:p>
            <a:r>
              <a:rPr lang="en-US" dirty="0"/>
              <a:t>FOUO</a:t>
            </a:r>
          </a:p>
        </p:txBody>
      </p:sp>
    </p:spTree>
    <p:extLst>
      <p:ext uri="{BB962C8B-B14F-4D97-AF65-F5344CB8AC3E}">
        <p14:creationId xmlns:p14="http://schemas.microsoft.com/office/powerpoint/2010/main" val="409847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Autofit/>
          </a:bodyPr>
          <a:lstStyle/>
          <a:p>
            <a:pPr>
              <a:tabLst>
                <a:tab pos="3825875" algn="l"/>
              </a:tabLst>
            </a:pPr>
            <a:r>
              <a:rPr lang="en-US" sz="2400" b="1" dirty="0" smtClean="0">
                <a:solidFill>
                  <a:schemeClr val="tx1"/>
                </a:solidFill>
              </a:rPr>
              <a:t>Ready and Resilient (R2)</a:t>
            </a: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
          <p:cNvSpPr>
            <a:spLocks noChangeAspect="1"/>
          </p:cNvSpPr>
          <p:nvPr/>
        </p:nvSpPr>
        <p:spPr bwMode="auto">
          <a:xfrm>
            <a:off x="174977" y="1066800"/>
            <a:ext cx="8794046" cy="5257800"/>
          </a:xfrm>
          <a:prstGeom prst="rect">
            <a:avLst/>
          </a:prstGeom>
          <a:blipFill dpi="0" rotWithShape="1">
            <a:blip r:embed="rId3">
              <a:alphaModFix amt="31000"/>
            </a:blip>
            <a:srcRect/>
            <a:stretch>
              <a:fillRect l="-8558" t="-2545" r="-6008" b="-6769"/>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762000" y="1463174"/>
            <a:ext cx="7620000" cy="4524315"/>
          </a:xfrm>
          <a:prstGeom prst="rect">
            <a:avLst/>
          </a:prstGeom>
          <a:noFill/>
        </p:spPr>
        <p:txBody>
          <a:bodyPr wrap="square" rtlCol="0">
            <a:spAutoFit/>
          </a:bodyPr>
          <a:lstStyle/>
          <a:p>
            <a:r>
              <a:rPr lang="en-US" sz="3200" dirty="0" smtClean="0"/>
              <a:t>“Our people must be physically, psychologically, socially, and spiritually ready and resilient to thrive in military life’s uncertainties, or at least be prepared to thrive. Leaders must understand the importance of this softer science of readiness.” </a:t>
            </a:r>
          </a:p>
          <a:p>
            <a:endParaRPr lang="en-US" sz="3200" dirty="0" smtClean="0"/>
          </a:p>
          <a:p>
            <a:r>
              <a:rPr lang="en-US" sz="3200" dirty="0" smtClean="0"/>
              <a:t>~COL Tammie Pettit, I Corps R2 Director</a:t>
            </a:r>
            <a:endParaRPr lang="en-US" sz="3200" dirty="0"/>
          </a:p>
        </p:txBody>
      </p:sp>
    </p:spTree>
    <p:extLst>
      <p:ext uri="{BB962C8B-B14F-4D97-AF65-F5344CB8AC3E}">
        <p14:creationId xmlns:p14="http://schemas.microsoft.com/office/powerpoint/2010/main" val="9235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Autofit/>
          </a:bodyPr>
          <a:lstStyle/>
          <a:p>
            <a:pPr>
              <a:tabLst>
                <a:tab pos="3825875" algn="l"/>
              </a:tabLst>
            </a:pPr>
            <a:r>
              <a:rPr lang="en-US" sz="2400" b="1" dirty="0" smtClean="0">
                <a:solidFill>
                  <a:schemeClr val="tx1"/>
                </a:solidFill>
              </a:rPr>
              <a:t>Training Overview</a:t>
            </a: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
          <p:cNvSpPr>
            <a:spLocks noChangeAspect="1"/>
          </p:cNvSpPr>
          <p:nvPr/>
        </p:nvSpPr>
        <p:spPr bwMode="auto">
          <a:xfrm>
            <a:off x="191197" y="1066800"/>
            <a:ext cx="8796528" cy="5257800"/>
          </a:xfrm>
          <a:prstGeom prst="rect">
            <a:avLst/>
          </a:prstGeom>
          <a:blipFill dpi="0" rotWithShape="1">
            <a:blip r:embed="rId3">
              <a:alphaModFix amt="31000"/>
            </a:blip>
            <a:srcRect/>
            <a:stretch>
              <a:fillRect t="-3365" r="-136" b="-1425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1463321" y="3048000"/>
            <a:ext cx="6183489" cy="1569660"/>
          </a:xfrm>
          <a:prstGeom prst="rect">
            <a:avLst/>
          </a:prstGeom>
          <a:noFill/>
        </p:spPr>
        <p:txBody>
          <a:bodyPr wrap="square" rtlCol="0">
            <a:spAutoFit/>
          </a:bodyPr>
          <a:lstStyle/>
          <a:p>
            <a:r>
              <a:rPr lang="en-US" sz="3200" dirty="0" smtClean="0"/>
              <a:t>Leadership </a:t>
            </a:r>
          </a:p>
          <a:p>
            <a:pPr marL="285750" indent="-285750">
              <a:buFont typeface="Arial" panose="020B0604020202020204" pitchFamily="34" charset="0"/>
              <a:buChar char="•"/>
            </a:pPr>
            <a:r>
              <a:rPr lang="en-US" sz="3200" dirty="0" smtClean="0"/>
              <a:t>Culture of Trust</a:t>
            </a:r>
          </a:p>
          <a:p>
            <a:pPr marL="285750" indent="-285750">
              <a:buFont typeface="Arial" panose="020B0604020202020204" pitchFamily="34" charset="0"/>
              <a:buChar char="•"/>
            </a:pPr>
            <a:r>
              <a:rPr lang="en-US" sz="3200" dirty="0" smtClean="0"/>
              <a:t>Empower Subordinate Leaders</a:t>
            </a:r>
            <a:endParaRPr lang="en-US" sz="3200" dirty="0"/>
          </a:p>
        </p:txBody>
      </p:sp>
    </p:spTree>
    <p:extLst>
      <p:ext uri="{BB962C8B-B14F-4D97-AF65-F5344CB8AC3E}">
        <p14:creationId xmlns:p14="http://schemas.microsoft.com/office/powerpoint/2010/main" val="261198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p:cNvSpPr>
          <p:nvPr/>
        </p:nvSpPr>
        <p:spPr bwMode="auto">
          <a:xfrm>
            <a:off x="185740" y="1066801"/>
            <a:ext cx="8796528" cy="5257800"/>
          </a:xfrm>
          <a:prstGeom prst="rect">
            <a:avLst/>
          </a:prstGeom>
          <a:blipFill dpi="0" rotWithShape="1">
            <a:blip r:embed="rId3">
              <a:alphaModFix amt="41000"/>
            </a:blip>
            <a:srcRect/>
            <a:stretch>
              <a:fillRect t="-1" r="-22366" b="-3010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15000"/>
              </a:lnSpc>
            </a:pPr>
            <a:endParaRPr lang="en-US" sz="2400" dirty="0">
              <a:latin typeface="Arial" panose="020B0604020202020204" pitchFamily="34" charset="0"/>
              <a:ea typeface="Calibri"/>
              <a:cs typeface="Arial" panose="020B0604020202020204" pitchFamily="34"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Leadership</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164404" y="1861810"/>
            <a:ext cx="8839200" cy="523220"/>
          </a:xfrm>
          <a:prstGeom prst="rect">
            <a:avLst/>
          </a:prstGeom>
          <a:noFill/>
        </p:spPr>
        <p:txBody>
          <a:bodyPr wrap="square" rtlCol="0">
            <a:spAutoFit/>
          </a:bodyPr>
          <a:lstStyle/>
          <a:p>
            <a:r>
              <a:rPr lang="en-US" sz="2800" dirty="0" smtClean="0"/>
              <a:t>Leadership is a great responsibility…</a:t>
            </a:r>
          </a:p>
        </p:txBody>
      </p:sp>
      <p:sp>
        <p:nvSpPr>
          <p:cNvPr id="7" name="TextBox 6"/>
          <p:cNvSpPr txBox="1"/>
          <p:nvPr/>
        </p:nvSpPr>
        <p:spPr>
          <a:xfrm>
            <a:off x="-1828800" y="2351962"/>
            <a:ext cx="8153400" cy="523220"/>
          </a:xfrm>
          <a:prstGeom prst="rect">
            <a:avLst/>
          </a:prstGeom>
          <a:noFill/>
        </p:spPr>
        <p:txBody>
          <a:bodyPr wrap="square" rtlCol="0">
            <a:spAutoFit/>
          </a:bodyPr>
          <a:lstStyle/>
          <a:p>
            <a:pPr algn="r"/>
            <a:r>
              <a:rPr lang="en-US" sz="2800" dirty="0" smtClean="0"/>
              <a:t>…and a great privilege.</a:t>
            </a:r>
          </a:p>
        </p:txBody>
      </p:sp>
      <p:sp>
        <p:nvSpPr>
          <p:cNvPr id="2" name="Rectangle 1"/>
          <p:cNvSpPr/>
          <p:nvPr/>
        </p:nvSpPr>
        <p:spPr>
          <a:xfrm>
            <a:off x="7924801" y="5657671"/>
            <a:ext cx="1142999" cy="646331"/>
          </a:xfrm>
          <a:prstGeom prst="rect">
            <a:avLst/>
          </a:prstGeom>
        </p:spPr>
        <p:txBody>
          <a:bodyPr wrap="square">
            <a:spAutoFit/>
          </a:bodyPr>
          <a:lstStyle/>
          <a:p>
            <a:r>
              <a:rPr lang="en-US" sz="3600" dirty="0">
                <a:latin typeface="Arial" panose="020B0604020202020204" pitchFamily="34" charset="0"/>
                <a:cs typeface="Arial" panose="020B0604020202020204" pitchFamily="34" charset="0"/>
                <a:sym typeface="Webdings"/>
              </a:rPr>
              <a:t></a:t>
            </a:r>
            <a:endParaRPr lang="en-US" sz="3600" dirty="0"/>
          </a:p>
        </p:txBody>
      </p:sp>
    </p:spTree>
    <p:extLst>
      <p:ext uri="{BB962C8B-B14F-4D97-AF65-F5344CB8AC3E}">
        <p14:creationId xmlns:p14="http://schemas.microsoft.com/office/powerpoint/2010/main" val="186898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R2 Soldier for Life </a:t>
            </a:r>
            <a:r>
              <a:rPr lang="en-US" dirty="0" smtClean="0"/>
              <a:t>Lifecycle</a:t>
            </a:r>
            <a:endParaRPr lang="en-US" dirty="0"/>
          </a:p>
        </p:txBody>
      </p:sp>
      <p:grpSp>
        <p:nvGrpSpPr>
          <p:cNvPr id="133" name="Group 132"/>
          <p:cNvGrpSpPr/>
          <p:nvPr/>
        </p:nvGrpSpPr>
        <p:grpSpPr>
          <a:xfrm>
            <a:off x="830671" y="914400"/>
            <a:ext cx="7517580" cy="5486400"/>
            <a:chOff x="712020" y="958647"/>
            <a:chExt cx="7538052" cy="5518353"/>
          </a:xfrm>
        </p:grpSpPr>
        <p:pic>
          <p:nvPicPr>
            <p:cNvPr id="134" name="Picture 1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25706" y="4357884"/>
              <a:ext cx="691787" cy="69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ight Arrow 3"/>
            <p:cNvSpPr/>
            <p:nvPr/>
          </p:nvSpPr>
          <p:spPr>
            <a:xfrm>
              <a:off x="968992" y="5970896"/>
              <a:ext cx="7281080" cy="506104"/>
            </a:xfrm>
            <a:custGeom>
              <a:avLst/>
              <a:gdLst>
                <a:gd name="connsiteX0" fmla="*/ 0 w 6858000"/>
                <a:gd name="connsiteY0" fmla="*/ 112594 h 450376"/>
                <a:gd name="connsiteX1" fmla="*/ 6632812 w 6858000"/>
                <a:gd name="connsiteY1" fmla="*/ 112594 h 450376"/>
                <a:gd name="connsiteX2" fmla="*/ 6632812 w 6858000"/>
                <a:gd name="connsiteY2" fmla="*/ 0 h 450376"/>
                <a:gd name="connsiteX3" fmla="*/ 6858000 w 6858000"/>
                <a:gd name="connsiteY3" fmla="*/ 225188 h 450376"/>
                <a:gd name="connsiteX4" fmla="*/ 6632812 w 6858000"/>
                <a:gd name="connsiteY4" fmla="*/ 450376 h 450376"/>
                <a:gd name="connsiteX5" fmla="*/ 6632812 w 6858000"/>
                <a:gd name="connsiteY5" fmla="*/ 337782 h 450376"/>
                <a:gd name="connsiteX6" fmla="*/ 0 w 6858000"/>
                <a:gd name="connsiteY6" fmla="*/ 337782 h 450376"/>
                <a:gd name="connsiteX7" fmla="*/ 0 w 6858000"/>
                <a:gd name="connsiteY7" fmla="*/ 112594 h 450376"/>
                <a:gd name="connsiteX0" fmla="*/ 0 w 7233313"/>
                <a:gd name="connsiteY0" fmla="*/ 112594 h 450376"/>
                <a:gd name="connsiteX1" fmla="*/ 6632812 w 7233313"/>
                <a:gd name="connsiteY1" fmla="*/ 112594 h 450376"/>
                <a:gd name="connsiteX2" fmla="*/ 6632812 w 7233313"/>
                <a:gd name="connsiteY2" fmla="*/ 0 h 450376"/>
                <a:gd name="connsiteX3" fmla="*/ 7233313 w 7233313"/>
                <a:gd name="connsiteY3" fmla="*/ 272955 h 450376"/>
                <a:gd name="connsiteX4" fmla="*/ 6632812 w 7233313"/>
                <a:gd name="connsiteY4" fmla="*/ 450376 h 450376"/>
                <a:gd name="connsiteX5" fmla="*/ 6632812 w 7233313"/>
                <a:gd name="connsiteY5" fmla="*/ 337782 h 450376"/>
                <a:gd name="connsiteX6" fmla="*/ 0 w 7233313"/>
                <a:gd name="connsiteY6" fmla="*/ 337782 h 450376"/>
                <a:gd name="connsiteX7" fmla="*/ 0 w 7233313"/>
                <a:gd name="connsiteY7" fmla="*/ 112594 h 450376"/>
                <a:gd name="connsiteX0" fmla="*/ 0 w 7274256"/>
                <a:gd name="connsiteY0" fmla="*/ 112594 h 450376"/>
                <a:gd name="connsiteX1" fmla="*/ 6632812 w 7274256"/>
                <a:gd name="connsiteY1" fmla="*/ 112594 h 450376"/>
                <a:gd name="connsiteX2" fmla="*/ 6632812 w 7274256"/>
                <a:gd name="connsiteY2" fmla="*/ 0 h 450376"/>
                <a:gd name="connsiteX3" fmla="*/ 7274256 w 7274256"/>
                <a:gd name="connsiteY3" fmla="*/ 272955 h 450376"/>
                <a:gd name="connsiteX4" fmla="*/ 6632812 w 7274256"/>
                <a:gd name="connsiteY4" fmla="*/ 450376 h 450376"/>
                <a:gd name="connsiteX5" fmla="*/ 6632812 w 7274256"/>
                <a:gd name="connsiteY5" fmla="*/ 337782 h 450376"/>
                <a:gd name="connsiteX6" fmla="*/ 0 w 7274256"/>
                <a:gd name="connsiteY6" fmla="*/ 337782 h 450376"/>
                <a:gd name="connsiteX7" fmla="*/ 0 w 7274256"/>
                <a:gd name="connsiteY7" fmla="*/ 112594 h 450376"/>
                <a:gd name="connsiteX0" fmla="*/ 0 w 7281080"/>
                <a:gd name="connsiteY0" fmla="*/ 112594 h 450376"/>
                <a:gd name="connsiteX1" fmla="*/ 6632812 w 7281080"/>
                <a:gd name="connsiteY1" fmla="*/ 112594 h 450376"/>
                <a:gd name="connsiteX2" fmla="*/ 6632812 w 7281080"/>
                <a:gd name="connsiteY2" fmla="*/ 0 h 450376"/>
                <a:gd name="connsiteX3" fmla="*/ 7281080 w 7281080"/>
                <a:gd name="connsiteY3" fmla="*/ 260810 h 450376"/>
                <a:gd name="connsiteX4" fmla="*/ 6632812 w 7281080"/>
                <a:gd name="connsiteY4" fmla="*/ 450376 h 450376"/>
                <a:gd name="connsiteX5" fmla="*/ 6632812 w 7281080"/>
                <a:gd name="connsiteY5" fmla="*/ 337782 h 450376"/>
                <a:gd name="connsiteX6" fmla="*/ 0 w 7281080"/>
                <a:gd name="connsiteY6" fmla="*/ 337782 h 450376"/>
                <a:gd name="connsiteX7" fmla="*/ 0 w 7281080"/>
                <a:gd name="connsiteY7" fmla="*/ 112594 h 450376"/>
                <a:gd name="connsiteX0" fmla="*/ 0 w 7281080"/>
                <a:gd name="connsiteY0" fmla="*/ 112594 h 450376"/>
                <a:gd name="connsiteX1" fmla="*/ 6632812 w 7281080"/>
                <a:gd name="connsiteY1" fmla="*/ 112594 h 450376"/>
                <a:gd name="connsiteX2" fmla="*/ 6632812 w 7281080"/>
                <a:gd name="connsiteY2" fmla="*/ 0 h 450376"/>
                <a:gd name="connsiteX3" fmla="*/ 7281080 w 7281080"/>
                <a:gd name="connsiteY3" fmla="*/ 254738 h 450376"/>
                <a:gd name="connsiteX4" fmla="*/ 6632812 w 7281080"/>
                <a:gd name="connsiteY4" fmla="*/ 450376 h 450376"/>
                <a:gd name="connsiteX5" fmla="*/ 6632812 w 7281080"/>
                <a:gd name="connsiteY5" fmla="*/ 337782 h 450376"/>
                <a:gd name="connsiteX6" fmla="*/ 0 w 7281080"/>
                <a:gd name="connsiteY6" fmla="*/ 337782 h 450376"/>
                <a:gd name="connsiteX7" fmla="*/ 0 w 7281080"/>
                <a:gd name="connsiteY7" fmla="*/ 112594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080" h="450376">
                  <a:moveTo>
                    <a:pt x="0" y="112594"/>
                  </a:moveTo>
                  <a:lnTo>
                    <a:pt x="6632812" y="112594"/>
                  </a:lnTo>
                  <a:lnTo>
                    <a:pt x="6632812" y="0"/>
                  </a:lnTo>
                  <a:lnTo>
                    <a:pt x="7281080" y="254738"/>
                  </a:lnTo>
                  <a:lnTo>
                    <a:pt x="6632812" y="450376"/>
                  </a:lnTo>
                  <a:lnTo>
                    <a:pt x="6632812" y="337782"/>
                  </a:lnTo>
                  <a:lnTo>
                    <a:pt x="0" y="337782"/>
                  </a:lnTo>
                  <a:lnTo>
                    <a:pt x="0" y="112594"/>
                  </a:lnTo>
                  <a:close/>
                </a:path>
              </a:pathLst>
            </a:custGeom>
            <a:solidFill>
              <a:srgbClr val="648DB5"/>
            </a:solidFill>
            <a:ln w="12700" cap="flat" cmpd="sng" algn="ctr">
              <a:solidFill>
                <a:srgbClr val="B3C8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6" name="Rectangle 135"/>
            <p:cNvSpPr/>
            <p:nvPr/>
          </p:nvSpPr>
          <p:spPr>
            <a:xfrm>
              <a:off x="1064525" y="5070143"/>
              <a:ext cx="614150" cy="859809"/>
            </a:xfrm>
            <a:prstGeom prst="rect">
              <a:avLst/>
            </a:prstGeom>
            <a:solidFill>
              <a:srgbClr val="E4B123"/>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7" name="Flowchart: Manual Input 1"/>
            <p:cNvSpPr/>
            <p:nvPr/>
          </p:nvSpPr>
          <p:spPr>
            <a:xfrm>
              <a:off x="1677399" y="1507524"/>
              <a:ext cx="6387529" cy="442242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6"/>
                <a:gd name="connsiteY0" fmla="*/ 8091 h 10000"/>
                <a:gd name="connsiteX1" fmla="*/ 10026 w 10026"/>
                <a:gd name="connsiteY1" fmla="*/ 0 h 10000"/>
                <a:gd name="connsiteX2" fmla="*/ 10026 w 10026"/>
                <a:gd name="connsiteY2" fmla="*/ 10000 h 10000"/>
                <a:gd name="connsiteX3" fmla="*/ 26 w 10026"/>
                <a:gd name="connsiteY3" fmla="*/ 10000 h 10000"/>
                <a:gd name="connsiteX4" fmla="*/ 0 w 10026"/>
                <a:gd name="connsiteY4" fmla="*/ 8091 h 10000"/>
                <a:gd name="connsiteX0" fmla="*/ 0 w 10009"/>
                <a:gd name="connsiteY0" fmla="*/ 8091 h 10000"/>
                <a:gd name="connsiteX1" fmla="*/ 10009 w 10009"/>
                <a:gd name="connsiteY1" fmla="*/ 0 h 10000"/>
                <a:gd name="connsiteX2" fmla="*/ 10009 w 10009"/>
                <a:gd name="connsiteY2" fmla="*/ 10000 h 10000"/>
                <a:gd name="connsiteX3" fmla="*/ 9 w 10009"/>
                <a:gd name="connsiteY3" fmla="*/ 10000 h 10000"/>
                <a:gd name="connsiteX4" fmla="*/ 0 w 10009"/>
                <a:gd name="connsiteY4" fmla="*/ 8091 h 10000"/>
                <a:gd name="connsiteX0" fmla="*/ 0 w 10017"/>
                <a:gd name="connsiteY0" fmla="*/ 8091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8091 h 10000"/>
                <a:gd name="connsiteX0" fmla="*/ 9 w 10026"/>
                <a:gd name="connsiteY0" fmla="*/ 8091 h 10000"/>
                <a:gd name="connsiteX1" fmla="*/ 10026 w 10026"/>
                <a:gd name="connsiteY1" fmla="*/ 0 h 10000"/>
                <a:gd name="connsiteX2" fmla="*/ 10026 w 10026"/>
                <a:gd name="connsiteY2" fmla="*/ 10000 h 10000"/>
                <a:gd name="connsiteX3" fmla="*/ 1 w 10026"/>
                <a:gd name="connsiteY3" fmla="*/ 10000 h 10000"/>
                <a:gd name="connsiteX4" fmla="*/ 9 w 10026"/>
                <a:gd name="connsiteY4" fmla="*/ 8091 h 10000"/>
                <a:gd name="connsiteX0" fmla="*/ 0 w 10029"/>
                <a:gd name="connsiteY0" fmla="*/ 8073 h 10000"/>
                <a:gd name="connsiteX1" fmla="*/ 10029 w 10029"/>
                <a:gd name="connsiteY1" fmla="*/ 0 h 10000"/>
                <a:gd name="connsiteX2" fmla="*/ 10029 w 10029"/>
                <a:gd name="connsiteY2" fmla="*/ 10000 h 10000"/>
                <a:gd name="connsiteX3" fmla="*/ 4 w 10029"/>
                <a:gd name="connsiteY3" fmla="*/ 10000 h 10000"/>
                <a:gd name="connsiteX4" fmla="*/ 0 w 10029"/>
                <a:gd name="connsiteY4" fmla="*/ 8073 h 10000"/>
                <a:gd name="connsiteX0" fmla="*/ 5 w 10028"/>
                <a:gd name="connsiteY0" fmla="*/ 8055 h 10000"/>
                <a:gd name="connsiteX1" fmla="*/ 10028 w 10028"/>
                <a:gd name="connsiteY1" fmla="*/ 0 h 10000"/>
                <a:gd name="connsiteX2" fmla="*/ 10028 w 10028"/>
                <a:gd name="connsiteY2" fmla="*/ 10000 h 10000"/>
                <a:gd name="connsiteX3" fmla="*/ 3 w 10028"/>
                <a:gd name="connsiteY3" fmla="*/ 10000 h 10000"/>
                <a:gd name="connsiteX4" fmla="*/ 5 w 10028"/>
                <a:gd name="connsiteY4" fmla="*/ 805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 h="10000">
                  <a:moveTo>
                    <a:pt x="5" y="8055"/>
                  </a:moveTo>
                  <a:lnTo>
                    <a:pt x="10028" y="0"/>
                  </a:lnTo>
                  <a:lnTo>
                    <a:pt x="10028" y="10000"/>
                  </a:lnTo>
                  <a:lnTo>
                    <a:pt x="3" y="10000"/>
                  </a:lnTo>
                  <a:cubicBezTo>
                    <a:pt x="-6" y="9364"/>
                    <a:pt x="14" y="8691"/>
                    <a:pt x="5" y="8055"/>
                  </a:cubicBezTo>
                  <a:close/>
                </a:path>
              </a:pathLst>
            </a:custGeom>
            <a:gradFill flip="none" rotWithShape="1">
              <a:gsLst>
                <a:gs pos="22000">
                  <a:srgbClr val="E4B123"/>
                </a:gs>
                <a:gs pos="60000">
                  <a:srgbClr val="7F8562"/>
                </a:gs>
                <a:gs pos="26000">
                  <a:srgbClr val="6B753F"/>
                </a:gs>
                <a:gs pos="63000">
                  <a:sysClr val="window" lastClr="FFFFFF">
                    <a:lumMod val="64000"/>
                  </a:sysClr>
                </a:gs>
                <a:gs pos="97000">
                  <a:sysClr val="windowText" lastClr="000000"/>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138" name="Shape 78" descr="R2SoldierForLifeLifecycle_v6-01.png"/>
            <p:cNvPicPr preferRelativeResize="0"/>
            <p:nvPr/>
          </p:nvPicPr>
          <p:blipFill rotWithShape="1">
            <a:blip r:embed="rId4">
              <a:alphaModFix/>
            </a:blip>
            <a:srcRect l="2983" t="493" r="62983" b="68997"/>
            <a:stretch/>
          </p:blipFill>
          <p:spPr>
            <a:xfrm>
              <a:off x="712020" y="958647"/>
              <a:ext cx="2525252" cy="1673942"/>
            </a:xfrm>
            <a:prstGeom prst="rect">
              <a:avLst/>
            </a:prstGeom>
            <a:noFill/>
            <a:ln>
              <a:noFill/>
            </a:ln>
          </p:spPr>
        </p:pic>
        <p:sp>
          <p:nvSpPr>
            <p:cNvPr id="139" name="TextBox 138"/>
            <p:cNvSpPr txBox="1"/>
            <p:nvPr/>
          </p:nvSpPr>
          <p:spPr>
            <a:xfrm>
              <a:off x="977669" y="5246681"/>
              <a:ext cx="90559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50" b="1" i="1" u="none" strike="noStrike" kern="0" cap="none" spc="-20" normalizeH="0" baseline="0" noProof="0" dirty="0" smtClean="0">
                  <a:ln>
                    <a:noFill/>
                  </a:ln>
                  <a:solidFill>
                    <a:prstClr val="white"/>
                  </a:solidFill>
                  <a:effectLst/>
                  <a:uLnTx/>
                  <a:uFillTx/>
                  <a:cs typeface="Arial" panose="020B0604020202020204" pitchFamily="34" charset="0"/>
                </a:rPr>
                <a:t>Entry to Service</a:t>
              </a:r>
            </a:p>
          </p:txBody>
        </p:sp>
        <p:sp>
          <p:nvSpPr>
            <p:cNvPr id="140" name="TextBox 139"/>
            <p:cNvSpPr txBox="1"/>
            <p:nvPr/>
          </p:nvSpPr>
          <p:spPr>
            <a:xfrm>
              <a:off x="1484220" y="6090492"/>
              <a:ext cx="6278525" cy="2616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20" normalizeH="0" baseline="0" noProof="0" dirty="0" smtClean="0">
                  <a:ln>
                    <a:noFill/>
                  </a:ln>
                  <a:solidFill>
                    <a:srgbClr val="E5D291"/>
                  </a:solidFill>
                  <a:effectLst/>
                  <a:uLnTx/>
                  <a:uFillTx/>
                  <a:cs typeface="Arial" panose="020B0604020202020204" pitchFamily="34" charset="0"/>
                </a:rPr>
                <a:t>R2 Coaching/Integration/</a:t>
              </a:r>
              <a:r>
                <a:rPr kumimoji="0" lang="en-US" sz="1100" b="1" i="1" u="none" strike="noStrike" kern="0" cap="none" spc="0" normalizeH="0" baseline="0" noProof="0" dirty="0" smtClean="0">
                  <a:ln>
                    <a:noFill/>
                  </a:ln>
                  <a:solidFill>
                    <a:srgbClr val="E5D291"/>
                  </a:solidFill>
                  <a:effectLst/>
                  <a:uLnTx/>
                  <a:uFillTx/>
                  <a:cs typeface="Arial" panose="020B0604020202020204" pitchFamily="34" charset="0"/>
                </a:rPr>
                <a:t>Skill </a:t>
              </a:r>
              <a:r>
                <a:rPr kumimoji="0" lang="en-US" sz="1100" b="1" i="1" u="none" strike="noStrike" kern="0" cap="none" spc="-20" normalizeH="0" baseline="0" noProof="0" dirty="0" smtClean="0">
                  <a:ln>
                    <a:noFill/>
                  </a:ln>
                  <a:solidFill>
                    <a:srgbClr val="E5D291"/>
                  </a:solidFill>
                  <a:effectLst/>
                  <a:uLnTx/>
                  <a:uFillTx/>
                  <a:cs typeface="Arial" panose="020B0604020202020204" pitchFamily="34" charset="0"/>
                </a:rPr>
                <a:t>Reinforcement encouraging personal &amp; professional growth</a:t>
              </a:r>
            </a:p>
          </p:txBody>
        </p:sp>
        <p:grpSp>
          <p:nvGrpSpPr>
            <p:cNvPr id="141" name="Group 140"/>
            <p:cNvGrpSpPr/>
            <p:nvPr/>
          </p:nvGrpSpPr>
          <p:grpSpPr>
            <a:xfrm>
              <a:off x="914245" y="3707770"/>
              <a:ext cx="874615" cy="700408"/>
              <a:chOff x="990183" y="3701987"/>
              <a:chExt cx="874615" cy="700408"/>
            </a:xfrm>
          </p:grpSpPr>
          <p:sp>
            <p:nvSpPr>
              <p:cNvPr id="194" name="Right Arrow 193"/>
              <p:cNvSpPr/>
              <p:nvPr/>
            </p:nvSpPr>
            <p:spPr>
              <a:xfrm rot="20068700">
                <a:off x="1103641" y="3701987"/>
                <a:ext cx="761157" cy="700408"/>
              </a:xfrm>
              <a:prstGeom prst="rightArrow">
                <a:avLst/>
              </a:prstGeom>
              <a:solidFill>
                <a:srgbClr val="636E31"/>
              </a:solidFill>
              <a:ln w="12700" cap="flat" cmpd="sng" algn="ctr">
                <a:solidFill>
                  <a:srgbClr val="C4D4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5" name="TextBox 194"/>
              <p:cNvSpPr txBox="1"/>
              <p:nvPr/>
            </p:nvSpPr>
            <p:spPr>
              <a:xfrm rot="20110686">
                <a:off x="990183" y="3923862"/>
                <a:ext cx="67604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E5D291"/>
                    </a:solidFill>
                    <a:effectLst/>
                    <a:uLnTx/>
                    <a:uFillTx/>
                    <a:cs typeface="Arial" panose="020B0604020202020204" pitchFamily="34" charset="0"/>
                  </a:rPr>
                  <a:t>R2 Efforts</a:t>
                </a:r>
              </a:p>
            </p:txBody>
          </p:sp>
        </p:grpSp>
        <p:grpSp>
          <p:nvGrpSpPr>
            <p:cNvPr id="142" name="Group 141"/>
            <p:cNvGrpSpPr/>
            <p:nvPr/>
          </p:nvGrpSpPr>
          <p:grpSpPr>
            <a:xfrm>
              <a:off x="1935742" y="5016538"/>
              <a:ext cx="348091" cy="652521"/>
              <a:chOff x="1935742" y="5016538"/>
              <a:chExt cx="348091" cy="652521"/>
            </a:xfrm>
          </p:grpSpPr>
          <p:sp>
            <p:nvSpPr>
              <p:cNvPr id="190" name="Rectangle 189"/>
              <p:cNvSpPr/>
              <p:nvPr/>
            </p:nvSpPr>
            <p:spPr>
              <a:xfrm>
                <a:off x="1941474" y="5339703"/>
                <a:ext cx="342359" cy="329356"/>
              </a:xfrm>
              <a:prstGeom prst="rect">
                <a:avLst/>
              </a:prstGeom>
              <a:solidFill>
                <a:srgbClr val="648DB5"/>
              </a:solidFill>
              <a:ln w="25400" cap="flat" cmpd="sng" algn="ctr">
                <a:solidFill>
                  <a:srgbClr val="ADC4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1" name="Trapezoid 190"/>
              <p:cNvSpPr/>
              <p:nvPr/>
            </p:nvSpPr>
            <p:spPr>
              <a:xfrm>
                <a:off x="1935742" y="5222047"/>
                <a:ext cx="348091" cy="117656"/>
              </a:xfrm>
              <a:prstGeom prst="trapezoid">
                <a:avLst>
                  <a:gd name="adj" fmla="val 76999"/>
                </a:avLst>
              </a:prstGeom>
              <a:solidFill>
                <a:srgbClr val="648DB5"/>
              </a:solidFill>
              <a:ln w="25400" cap="flat" cmpd="sng" algn="ctr">
                <a:solidFill>
                  <a:srgbClr val="ADC4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2" name="Rectangle 191"/>
              <p:cNvSpPr/>
              <p:nvPr/>
            </p:nvSpPr>
            <p:spPr>
              <a:xfrm>
                <a:off x="2036815" y="5131040"/>
                <a:ext cx="151678" cy="86673"/>
              </a:xfrm>
              <a:prstGeom prst="rect">
                <a:avLst/>
              </a:prstGeom>
              <a:solidFill>
                <a:srgbClr val="648DB5"/>
              </a:solidFill>
              <a:ln w="19050" cap="flat" cmpd="sng" algn="ctr">
                <a:solidFill>
                  <a:srgbClr val="ADC4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3" name="Isosceles Triangle 192"/>
              <p:cNvSpPr/>
              <p:nvPr/>
            </p:nvSpPr>
            <p:spPr>
              <a:xfrm>
                <a:off x="2027797" y="5016538"/>
                <a:ext cx="174046" cy="105834"/>
              </a:xfrm>
              <a:prstGeom prst="triangle">
                <a:avLst/>
              </a:prstGeom>
              <a:solidFill>
                <a:srgbClr val="648DB5"/>
              </a:solidFill>
              <a:ln w="19050" cap="flat" cmpd="sng" algn="ctr">
                <a:solidFill>
                  <a:srgbClr val="ADC4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43" name="Group 142"/>
            <p:cNvGrpSpPr/>
            <p:nvPr/>
          </p:nvGrpSpPr>
          <p:grpSpPr>
            <a:xfrm>
              <a:off x="1816328" y="3660129"/>
              <a:ext cx="677108" cy="1207284"/>
              <a:chOff x="2392703" y="3655795"/>
              <a:chExt cx="677108" cy="1207284"/>
            </a:xfrm>
          </p:grpSpPr>
          <p:sp>
            <p:nvSpPr>
              <p:cNvPr id="188" name="Rectangle 187"/>
              <p:cNvSpPr/>
              <p:nvPr/>
            </p:nvSpPr>
            <p:spPr>
              <a:xfrm>
                <a:off x="2484239" y="3655795"/>
                <a:ext cx="494036" cy="1191754"/>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9" name="TextBox 188"/>
              <p:cNvSpPr txBox="1"/>
              <p:nvPr/>
            </p:nvSpPr>
            <p:spPr>
              <a:xfrm>
                <a:off x="2392703" y="3692994"/>
                <a:ext cx="677108" cy="1170085"/>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rPr>
                  <a:t>Use foundational        (self-regulation) R2 skills with targeted Soldier and Officer tasks</a:t>
                </a:r>
              </a:p>
            </p:txBody>
          </p:sp>
        </p:grpSp>
        <p:sp>
          <p:nvSpPr>
            <p:cNvPr id="144" name="Rectangle 143"/>
            <p:cNvSpPr/>
            <p:nvPr/>
          </p:nvSpPr>
          <p:spPr>
            <a:xfrm>
              <a:off x="2648918" y="3430445"/>
              <a:ext cx="494036" cy="1191754"/>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5" name="TextBox 144"/>
            <p:cNvSpPr txBox="1"/>
            <p:nvPr/>
          </p:nvSpPr>
          <p:spPr>
            <a:xfrm>
              <a:off x="2723951" y="3420446"/>
              <a:ext cx="338554" cy="1232562"/>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Engage - Inprocessing</a:t>
              </a:r>
            </a:p>
          </p:txBody>
        </p:sp>
        <p:grpSp>
          <p:nvGrpSpPr>
            <p:cNvPr id="146" name="Group 145"/>
            <p:cNvGrpSpPr/>
            <p:nvPr/>
          </p:nvGrpSpPr>
          <p:grpSpPr>
            <a:xfrm>
              <a:off x="3234254" y="3117518"/>
              <a:ext cx="800219" cy="1299093"/>
              <a:chOff x="2399768" y="3655795"/>
              <a:chExt cx="662977" cy="1232562"/>
            </a:xfrm>
          </p:grpSpPr>
          <p:sp>
            <p:nvSpPr>
              <p:cNvPr id="186" name="Rectangle 185"/>
              <p:cNvSpPr/>
              <p:nvPr/>
            </p:nvSpPr>
            <p:spPr>
              <a:xfrm>
                <a:off x="2484239" y="3655795"/>
                <a:ext cx="494036" cy="1191754"/>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7" name="TextBox 186"/>
              <p:cNvSpPr txBox="1"/>
              <p:nvPr/>
            </p:nvSpPr>
            <p:spPr>
              <a:xfrm>
                <a:off x="2399768" y="3655795"/>
                <a:ext cx="662977" cy="1232562"/>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Execute Targeted Training based on Commander Assessment </a:t>
                </a:r>
              </a:p>
            </p:txBody>
          </p:sp>
        </p:grpSp>
        <p:sp>
          <p:nvSpPr>
            <p:cNvPr id="147" name="Rectangle 146"/>
            <p:cNvSpPr/>
            <p:nvPr/>
          </p:nvSpPr>
          <p:spPr>
            <a:xfrm>
              <a:off x="4173711" y="2761917"/>
              <a:ext cx="435927" cy="1397707"/>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8" name="TextBox 147"/>
            <p:cNvSpPr txBox="1"/>
            <p:nvPr/>
          </p:nvSpPr>
          <p:spPr>
            <a:xfrm>
              <a:off x="4131151" y="2761917"/>
              <a:ext cx="553998" cy="1445567"/>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rPr>
                <a:t>Embed basic R2 skills within the Total Army Concept (Soldiering Tasks, MOS tasks)</a:t>
              </a:r>
            </a:p>
          </p:txBody>
        </p:sp>
        <p:sp>
          <p:nvSpPr>
            <p:cNvPr id="149" name="Rectangle 148"/>
            <p:cNvSpPr/>
            <p:nvPr/>
          </p:nvSpPr>
          <p:spPr>
            <a:xfrm>
              <a:off x="4864670" y="2451499"/>
              <a:ext cx="501819" cy="1325630"/>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4792413" y="2478036"/>
              <a:ext cx="646331" cy="1299093"/>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Quality assurance of Squad Leaders re: R2 skills implementation</a:t>
              </a:r>
            </a:p>
          </p:txBody>
        </p:sp>
        <p:sp>
          <p:nvSpPr>
            <p:cNvPr id="151" name="Rectangle 150"/>
            <p:cNvSpPr/>
            <p:nvPr/>
          </p:nvSpPr>
          <p:spPr>
            <a:xfrm>
              <a:off x="5539139" y="2000275"/>
              <a:ext cx="574074" cy="1597560"/>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2" name="TextBox 151"/>
            <p:cNvSpPr txBox="1"/>
            <p:nvPr/>
          </p:nvSpPr>
          <p:spPr>
            <a:xfrm>
              <a:off x="5476161" y="2013544"/>
              <a:ext cx="707886" cy="1571022"/>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dirty="0" smtClean="0">
                  <a:ln>
                    <a:noFill/>
                  </a:ln>
                  <a:solidFill>
                    <a:prstClr val="black"/>
                  </a:solidFill>
                  <a:effectLst/>
                  <a:uLnTx/>
                  <a:uFillTx/>
                  <a:latin typeface="Calibri" panose="020F0502020204030204"/>
                </a:rPr>
                <a:t>Quality assurance of Platoon Leaders re: R2 skills implementation; Leverage SMEs at R2 Performance Centers</a:t>
              </a:r>
            </a:p>
          </p:txBody>
        </p:sp>
        <p:grpSp>
          <p:nvGrpSpPr>
            <p:cNvPr id="153" name="Group 152"/>
            <p:cNvGrpSpPr/>
            <p:nvPr/>
          </p:nvGrpSpPr>
          <p:grpSpPr>
            <a:xfrm>
              <a:off x="6260291" y="1656422"/>
              <a:ext cx="838691" cy="1552942"/>
              <a:chOff x="4906817" y="2269528"/>
              <a:chExt cx="694850" cy="1473411"/>
            </a:xfrm>
          </p:grpSpPr>
          <p:sp>
            <p:nvSpPr>
              <p:cNvPr id="184" name="Rectangle 183"/>
              <p:cNvSpPr/>
              <p:nvPr/>
            </p:nvSpPr>
            <p:spPr>
              <a:xfrm>
                <a:off x="4963185" y="2269528"/>
                <a:ext cx="550242" cy="1473411"/>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5" name="TextBox 184"/>
              <p:cNvSpPr txBox="1"/>
              <p:nvPr/>
            </p:nvSpPr>
            <p:spPr>
              <a:xfrm>
                <a:off x="4906817" y="2269528"/>
                <a:ext cx="694850" cy="1473411"/>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dirty="0" smtClean="0">
                    <a:ln>
                      <a:noFill/>
                    </a:ln>
                    <a:solidFill>
                      <a:prstClr val="black"/>
                    </a:solidFill>
                    <a:effectLst/>
                    <a:uLnTx/>
                    <a:uFillTx/>
                    <a:latin typeface="Calibri" panose="020F0502020204030204"/>
                  </a:rPr>
                  <a:t>Use evaluation tools to provide guidance for targeted R2 skills straining for subordinate units; Lever SMEs at R2 Performance Centers</a:t>
                </a:r>
              </a:p>
            </p:txBody>
          </p:sp>
        </p:grpSp>
        <p:sp>
          <p:nvSpPr>
            <p:cNvPr id="154" name="Rectangle 153"/>
            <p:cNvSpPr/>
            <p:nvPr/>
          </p:nvSpPr>
          <p:spPr>
            <a:xfrm>
              <a:off x="7117222" y="1279905"/>
              <a:ext cx="762693" cy="1570870"/>
            </a:xfrm>
            <a:prstGeom prst="rect">
              <a:avLst/>
            </a:prstGeom>
            <a:solidFill>
              <a:sysClr val="window" lastClr="FFFFFF"/>
            </a:solidFill>
            <a:ln w="19050" cap="flat" cmpd="sng" algn="ctr">
              <a:solidFill>
                <a:srgbClr val="B1C9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5" name="TextBox 154"/>
            <p:cNvSpPr txBox="1"/>
            <p:nvPr/>
          </p:nvSpPr>
          <p:spPr>
            <a:xfrm>
              <a:off x="7013820" y="1239562"/>
              <a:ext cx="969496" cy="1651555"/>
            </a:xfrm>
            <a:prstGeom prst="rect">
              <a:avLst/>
            </a:prstGeom>
            <a:noFill/>
          </p:spPr>
          <p:txBody>
            <a:bodyPr vert="vert270"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dirty="0" smtClean="0">
                  <a:ln>
                    <a:noFill/>
                  </a:ln>
                  <a:solidFill>
                    <a:prstClr val="black"/>
                  </a:solidFill>
                  <a:effectLst/>
                  <a:uLnTx/>
                  <a:uFillTx/>
                  <a:latin typeface="Calibri" panose="020F0502020204030204"/>
                </a:rPr>
                <a:t>Provide guidance to commanders to integrate R2 skills in long-term training plans; identify opportunities  based on unit needs; Leverage SMEs at R2 Performance Centers</a:t>
              </a:r>
            </a:p>
          </p:txBody>
        </p:sp>
        <p:sp>
          <p:nvSpPr>
            <p:cNvPr id="156" name="TextBox 155"/>
            <p:cNvSpPr txBox="1"/>
            <p:nvPr/>
          </p:nvSpPr>
          <p:spPr>
            <a:xfrm>
              <a:off x="1666594" y="5668444"/>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Initial Military Training</a:t>
              </a:r>
            </a:p>
          </p:txBody>
        </p:sp>
        <p:sp>
          <p:nvSpPr>
            <p:cNvPr id="157" name="TextBox 156"/>
            <p:cNvSpPr txBox="1"/>
            <p:nvPr/>
          </p:nvSpPr>
          <p:spPr>
            <a:xfrm>
              <a:off x="2433357" y="5658918"/>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Move to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Installation</a:t>
              </a:r>
            </a:p>
          </p:txBody>
        </p:sp>
        <p:sp>
          <p:nvSpPr>
            <p:cNvPr id="158" name="TextBox 157"/>
            <p:cNvSpPr txBox="1"/>
            <p:nvPr/>
          </p:nvSpPr>
          <p:spPr>
            <a:xfrm>
              <a:off x="3181069" y="5706542"/>
              <a:ext cx="896471" cy="1923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Unit</a:t>
              </a:r>
            </a:p>
          </p:txBody>
        </p:sp>
        <p:sp>
          <p:nvSpPr>
            <p:cNvPr id="159" name="TextBox 158"/>
            <p:cNvSpPr txBox="1"/>
            <p:nvPr/>
          </p:nvSpPr>
          <p:spPr>
            <a:xfrm>
              <a:off x="3985143" y="5656534"/>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Squad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Leaders</a:t>
              </a:r>
            </a:p>
          </p:txBody>
        </p:sp>
        <p:sp>
          <p:nvSpPr>
            <p:cNvPr id="160" name="TextBox 159"/>
            <p:cNvSpPr txBox="1"/>
            <p:nvPr/>
          </p:nvSpPr>
          <p:spPr>
            <a:xfrm>
              <a:off x="4667679" y="5656534"/>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Platoon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Leaders</a:t>
              </a:r>
            </a:p>
          </p:txBody>
        </p:sp>
        <p:sp>
          <p:nvSpPr>
            <p:cNvPr id="161" name="TextBox 160"/>
            <p:cNvSpPr txBox="1"/>
            <p:nvPr/>
          </p:nvSpPr>
          <p:spPr>
            <a:xfrm>
              <a:off x="5457352" y="5658916"/>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Company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Leaders</a:t>
              </a:r>
            </a:p>
          </p:txBody>
        </p:sp>
        <p:sp>
          <p:nvSpPr>
            <p:cNvPr id="162" name="TextBox 161"/>
            <p:cNvSpPr txBox="1"/>
            <p:nvPr/>
          </p:nvSpPr>
          <p:spPr>
            <a:xfrm>
              <a:off x="6229009" y="5647009"/>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Battalion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Leaders</a:t>
              </a:r>
            </a:p>
          </p:txBody>
        </p:sp>
        <p:sp>
          <p:nvSpPr>
            <p:cNvPr id="163" name="TextBox 162"/>
            <p:cNvSpPr txBox="1"/>
            <p:nvPr/>
          </p:nvSpPr>
          <p:spPr>
            <a:xfrm>
              <a:off x="7106050" y="5663198"/>
              <a:ext cx="896471"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Brigade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0" b="1" i="1" u="none" strike="noStrike" kern="0" cap="none" spc="0" normalizeH="0" baseline="0" noProof="0" dirty="0" smtClean="0">
                  <a:ln>
                    <a:noFill/>
                  </a:ln>
                  <a:solidFill>
                    <a:prstClr val="white"/>
                  </a:solidFill>
                  <a:effectLst/>
                  <a:uLnTx/>
                  <a:uFillTx/>
                  <a:cs typeface="Arial" panose="020B0604020202020204" pitchFamily="34" charset="0"/>
                </a:rPr>
                <a:t>Leaders</a:t>
              </a:r>
            </a:p>
          </p:txBody>
        </p:sp>
        <p:pic>
          <p:nvPicPr>
            <p:cNvPr id="164" name="Picture 163"/>
            <p:cNvPicPr>
              <a:picLocks noChangeAspect="1"/>
            </p:cNvPicPr>
            <p:nvPr/>
          </p:nvPicPr>
          <p:blipFill rotWithShape="1">
            <a:blip r:embed="rId5" cstate="print">
              <a:extLst>
                <a:ext uri="{28A0092B-C50C-407E-A947-70E740481C1C}">
                  <a14:useLocalDpi xmlns:a14="http://schemas.microsoft.com/office/drawing/2010/main" val="0"/>
                </a:ext>
              </a:extLst>
            </a:blip>
            <a:srcRect r="82628" b="40045"/>
            <a:stretch/>
          </p:blipFill>
          <p:spPr>
            <a:xfrm>
              <a:off x="6415295" y="4851064"/>
              <a:ext cx="474603" cy="806749"/>
            </a:xfrm>
            <a:prstGeom prst="rect">
              <a:avLst/>
            </a:prstGeom>
          </p:spPr>
        </p:pic>
        <p:pic>
          <p:nvPicPr>
            <p:cNvPr id="165" name="Picture 164"/>
            <p:cNvPicPr>
              <a:picLocks noChangeAspect="1"/>
            </p:cNvPicPr>
            <p:nvPr/>
          </p:nvPicPr>
          <p:blipFill rotWithShape="1">
            <a:blip r:embed="rId5" cstate="print">
              <a:extLst>
                <a:ext uri="{28A0092B-C50C-407E-A947-70E740481C1C}">
                  <a14:useLocalDpi xmlns:a14="http://schemas.microsoft.com/office/drawing/2010/main" val="0"/>
                </a:ext>
              </a:extLst>
            </a:blip>
            <a:srcRect l="37085" t="1" r="47041" b="39406"/>
            <a:stretch/>
          </p:blipFill>
          <p:spPr>
            <a:xfrm>
              <a:off x="5661749" y="4840114"/>
              <a:ext cx="433647" cy="815340"/>
            </a:xfrm>
            <a:prstGeom prst="rect">
              <a:avLst/>
            </a:prstGeom>
          </p:spPr>
        </p:pic>
        <p:pic>
          <p:nvPicPr>
            <p:cNvPr id="166" name="Picture 165"/>
            <p:cNvPicPr>
              <a:picLocks noChangeAspect="1"/>
            </p:cNvPicPr>
            <p:nvPr/>
          </p:nvPicPr>
          <p:blipFill rotWithShape="1">
            <a:blip r:embed="rId5" cstate="print">
              <a:extLst>
                <a:ext uri="{28A0092B-C50C-407E-A947-70E740481C1C}">
                  <a14:useLocalDpi xmlns:a14="http://schemas.microsoft.com/office/drawing/2010/main" val="0"/>
                </a:ext>
              </a:extLst>
            </a:blip>
            <a:srcRect l="55036" t="3842" r="28229" b="42442"/>
            <a:stretch/>
          </p:blipFill>
          <p:spPr>
            <a:xfrm>
              <a:off x="4905526" y="4954374"/>
              <a:ext cx="457200" cy="722802"/>
            </a:xfrm>
            <a:prstGeom prst="rect">
              <a:avLst/>
            </a:prstGeom>
          </p:spPr>
        </p:pic>
        <p:pic>
          <p:nvPicPr>
            <p:cNvPr id="167" name="Picture 166"/>
            <p:cNvPicPr>
              <a:picLocks noChangeAspect="1"/>
            </p:cNvPicPr>
            <p:nvPr/>
          </p:nvPicPr>
          <p:blipFill rotWithShape="1">
            <a:blip r:embed="rId5" cstate="print">
              <a:extLst>
                <a:ext uri="{28A0092B-C50C-407E-A947-70E740481C1C}">
                  <a14:useLocalDpi xmlns:a14="http://schemas.microsoft.com/office/drawing/2010/main" val="0"/>
                </a:ext>
              </a:extLst>
            </a:blip>
            <a:srcRect r="82056" b="40045"/>
            <a:stretch/>
          </p:blipFill>
          <p:spPr>
            <a:xfrm>
              <a:off x="7275428" y="4870427"/>
              <a:ext cx="490214" cy="806749"/>
            </a:xfrm>
            <a:prstGeom prst="rect">
              <a:avLst/>
            </a:prstGeom>
          </p:spPr>
        </p:pic>
        <p:pic>
          <p:nvPicPr>
            <p:cNvPr id="168" name="Picture 167"/>
            <p:cNvPicPr>
              <a:picLocks noChangeAspect="1"/>
            </p:cNvPicPr>
            <p:nvPr/>
          </p:nvPicPr>
          <p:blipFill rotWithShape="1">
            <a:blip r:embed="rId6" cstate="print">
              <a:extLst>
                <a:ext uri="{28A0092B-C50C-407E-A947-70E740481C1C}">
                  <a14:useLocalDpi xmlns:a14="http://schemas.microsoft.com/office/drawing/2010/main" val="0"/>
                </a:ext>
              </a:extLst>
            </a:blip>
            <a:srcRect l="72341" t="34686" r="8850" b="33693"/>
            <a:stretch/>
          </p:blipFill>
          <p:spPr>
            <a:xfrm>
              <a:off x="4950224" y="4274288"/>
              <a:ext cx="366823" cy="616689"/>
            </a:xfrm>
            <a:prstGeom prst="rect">
              <a:avLst/>
            </a:prstGeom>
          </p:spPr>
        </p:pic>
        <p:pic>
          <p:nvPicPr>
            <p:cNvPr id="169" name="Picture 168"/>
            <p:cNvPicPr>
              <a:picLocks noChangeAspect="1"/>
            </p:cNvPicPr>
            <p:nvPr/>
          </p:nvPicPr>
          <p:blipFill rotWithShape="1">
            <a:blip r:embed="rId6" cstate="print">
              <a:extLst>
                <a:ext uri="{28A0092B-C50C-407E-A947-70E740481C1C}">
                  <a14:useLocalDpi xmlns:a14="http://schemas.microsoft.com/office/drawing/2010/main" val="0"/>
                </a:ext>
              </a:extLst>
            </a:blip>
            <a:srcRect l="64703" t="4709" r="3675" b="64761"/>
            <a:stretch/>
          </p:blipFill>
          <p:spPr>
            <a:xfrm>
              <a:off x="5580896" y="4269030"/>
              <a:ext cx="616688" cy="595423"/>
            </a:xfrm>
            <a:prstGeom prst="rect">
              <a:avLst/>
            </a:prstGeom>
          </p:spPr>
        </p:pic>
        <p:pic>
          <p:nvPicPr>
            <p:cNvPr id="170" name="Picture 169"/>
            <p:cNvPicPr>
              <a:picLocks noChangeAspect="1"/>
            </p:cNvPicPr>
            <p:nvPr/>
          </p:nvPicPr>
          <p:blipFill rotWithShape="1">
            <a:blip r:embed="rId6" cstate="print">
              <a:extLst>
                <a:ext uri="{28A0092B-C50C-407E-A947-70E740481C1C}">
                  <a14:useLocalDpi xmlns:a14="http://schemas.microsoft.com/office/drawing/2010/main" val="0"/>
                </a:ext>
              </a:extLst>
            </a:blip>
            <a:srcRect l="13666" t="33876" r="54924" b="34859"/>
            <a:stretch/>
          </p:blipFill>
          <p:spPr>
            <a:xfrm>
              <a:off x="6415295" y="4261860"/>
              <a:ext cx="612556" cy="609764"/>
            </a:xfrm>
            <a:prstGeom prst="rect">
              <a:avLst/>
            </a:prstGeom>
          </p:spPr>
        </p:pic>
        <p:pic>
          <p:nvPicPr>
            <p:cNvPr id="171" name="Picture 170"/>
            <p:cNvPicPr>
              <a:picLocks noChangeAspect="1"/>
            </p:cNvPicPr>
            <p:nvPr/>
          </p:nvPicPr>
          <p:blipFill rotWithShape="1">
            <a:blip r:embed="rId6" cstate="print">
              <a:extLst>
                <a:ext uri="{28A0092B-C50C-407E-A947-70E740481C1C}">
                  <a14:useLocalDpi xmlns:a14="http://schemas.microsoft.com/office/drawing/2010/main" val="0"/>
                </a:ext>
              </a:extLst>
            </a:blip>
            <a:srcRect l="3999" t="3736" r="45296" b="66124"/>
            <a:stretch/>
          </p:blipFill>
          <p:spPr>
            <a:xfrm>
              <a:off x="7060019" y="4279605"/>
              <a:ext cx="988828" cy="587808"/>
            </a:xfrm>
            <a:prstGeom prst="rect">
              <a:avLst/>
            </a:prstGeom>
          </p:spPr>
        </p:pic>
        <p:grpSp>
          <p:nvGrpSpPr>
            <p:cNvPr id="172" name="Group 171"/>
            <p:cNvGrpSpPr/>
            <p:nvPr/>
          </p:nvGrpSpPr>
          <p:grpSpPr>
            <a:xfrm>
              <a:off x="2621477" y="5158561"/>
              <a:ext cx="563375" cy="507037"/>
              <a:chOff x="2595856" y="5092038"/>
              <a:chExt cx="563375" cy="507037"/>
            </a:xfrm>
          </p:grpSpPr>
          <p:sp>
            <p:nvSpPr>
              <p:cNvPr id="182" name="Hexagon 181"/>
              <p:cNvSpPr/>
              <p:nvPr/>
            </p:nvSpPr>
            <p:spPr>
              <a:xfrm>
                <a:off x="2595856" y="5092038"/>
                <a:ext cx="563375" cy="507037"/>
              </a:xfrm>
              <a:prstGeom prst="hexagon">
                <a:avLst/>
              </a:prstGeom>
              <a:solidFill>
                <a:srgbClr val="648DB5"/>
              </a:solidFill>
              <a:ln w="19050" cap="flat" cmpd="sng" algn="ctr">
                <a:solidFill>
                  <a:srgbClr val="B0C69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183" name="Picture 8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0947" y="5113841"/>
                <a:ext cx="19636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3" name="Group 172"/>
            <p:cNvGrpSpPr/>
            <p:nvPr/>
          </p:nvGrpSpPr>
          <p:grpSpPr>
            <a:xfrm>
              <a:off x="3323577" y="5152570"/>
              <a:ext cx="672766" cy="519018"/>
              <a:chOff x="3340206" y="5062416"/>
              <a:chExt cx="740259" cy="548640"/>
            </a:xfrm>
          </p:grpSpPr>
          <p:grpSp>
            <p:nvGrpSpPr>
              <p:cNvPr id="176" name="Group 64"/>
              <p:cNvGrpSpPr>
                <a:grpSpLocks/>
              </p:cNvGrpSpPr>
              <p:nvPr/>
            </p:nvGrpSpPr>
            <p:grpSpPr bwMode="auto">
              <a:xfrm>
                <a:off x="3340206" y="5086443"/>
                <a:ext cx="740259" cy="524613"/>
                <a:chOff x="2098140" y="1267681"/>
                <a:chExt cx="1018925" cy="731520"/>
              </a:xfrm>
            </p:grpSpPr>
            <p:pic>
              <p:nvPicPr>
                <p:cNvPr id="178" name="Picture 6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6602" y="1267681"/>
                  <a:ext cx="314307"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4294" y="1267681"/>
                  <a:ext cx="314307"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8140" y="1267681"/>
                  <a:ext cx="314307"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6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2758" y="1267681"/>
                  <a:ext cx="314307"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7" name="Picture 8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9275" y="5062416"/>
                <a:ext cx="235642"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 name="Picture 173"/>
            <p:cNvPicPr>
              <a:picLocks noChangeAspect="1"/>
            </p:cNvPicPr>
            <p:nvPr/>
          </p:nvPicPr>
          <p:blipFill rotWithShape="1">
            <a:blip r:embed="rId5" cstate="print">
              <a:extLst>
                <a:ext uri="{28A0092B-C50C-407E-A947-70E740481C1C}">
                  <a14:useLocalDpi xmlns:a14="http://schemas.microsoft.com/office/drawing/2010/main" val="0"/>
                </a:ext>
              </a:extLst>
            </a:blip>
            <a:srcRect l="73128" t="3229" r="10137" b="43055"/>
            <a:stretch/>
          </p:blipFill>
          <p:spPr>
            <a:xfrm>
              <a:off x="4210944" y="5016538"/>
              <a:ext cx="457200" cy="722802"/>
            </a:xfrm>
            <a:prstGeom prst="rect">
              <a:avLst/>
            </a:prstGeom>
          </p:spPr>
        </p:pic>
        <p:sp>
          <p:nvSpPr>
            <p:cNvPr id="175" name="TextBox 174"/>
            <p:cNvSpPr txBox="1"/>
            <p:nvPr/>
          </p:nvSpPr>
          <p:spPr>
            <a:xfrm>
              <a:off x="1887226" y="5368221"/>
              <a:ext cx="602460" cy="28469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50" b="1" i="1" u="none" strike="noStrike" kern="0" cap="none" spc="-20" normalizeH="0" baseline="0" noProof="0" dirty="0" smtClean="0">
                  <a:ln>
                    <a:noFill/>
                  </a:ln>
                  <a:solidFill>
                    <a:srgbClr val="E4B123"/>
                  </a:solidFill>
                  <a:effectLst/>
                  <a:uLnTx/>
                  <a:uFillTx/>
                  <a:cs typeface="Arial" panose="020B0604020202020204" pitchFamily="34" charset="0"/>
                </a:rPr>
                <a:t>IMT</a:t>
              </a:r>
            </a:p>
          </p:txBody>
        </p:sp>
      </p:grpSp>
    </p:spTree>
    <p:extLst>
      <p:ext uri="{BB962C8B-B14F-4D97-AF65-F5344CB8AC3E}">
        <p14:creationId xmlns:p14="http://schemas.microsoft.com/office/powerpoint/2010/main" val="691067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454&quot;/&gt;&lt;/object&gt;&lt;object type=&quot;3&quot; unique_id=&quot;10004&quot;&gt;&lt;property id=&quot;20148&quot; value=&quot;5&quot;/&gt;&lt;property id=&quot;20300&quot; value=&quot;Slide 2&quot;/&gt;&lt;property id=&quot;20307&quot; value=&quot;455&quot;/&gt;&lt;/object&gt;&lt;object type=&quot;3&quot; unique_id=&quot;10005&quot;&gt;&lt;property id=&quot;20148&quot; value=&quot;5&quot;/&gt;&lt;property id=&quot;20300&quot; value=&quot;Slide 3&quot;/&gt;&lt;property id=&quot;20307&quot; value=&quot;456&quot;/&gt;&lt;/object&gt;&lt;object type=&quot;3&quot; unique_id=&quot;10006&quot;&gt;&lt;property id=&quot;20148&quot; value=&quot;5&quot;/&gt;&lt;property id=&quot;20300&quot; value=&quot;Slide 4 - &amp;quot;Ready and Resilient &amp;quot;&quot;/&gt;&lt;property id=&quot;20307&quot; value=&quot;305&quot;/&gt;&lt;/object&gt;&lt;object type=&quot;3&quot; unique_id=&quot;10007&quot;&gt;&lt;property id=&quot;20148&quot; value=&quot;5&quot;/&gt;&lt;property id=&quot;20300&quot; value=&quot;Slide 5&quot;/&gt;&lt;property id=&quot;20307&quot; value=&quot;411&quot;/&gt;&lt;/object&gt;&lt;object type=&quot;3&quot; unique_id=&quot;10008&quot;&gt;&lt;property id=&quot;20148&quot; value=&quot;5&quot;/&gt;&lt;property id=&quot;20300&quot; value=&quot;Slide 6 - &amp;quot;Terminal Learning Objectives&amp;quot;&quot;/&gt;&lt;property id=&quot;20307&quot; value=&quot;306&quot;/&gt;&lt;/object&gt;&lt;object type=&quot;3&quot; unique_id=&quot;10009&quot;&gt;&lt;property id=&quot;20148&quot; value=&quot;5&quot;/&gt;&lt;property id=&quot;20300&quot; value=&quot;Slide 7&quot;/&gt;&lt;property id=&quot;20307&quot; value=&quot;412&quot;/&gt;&lt;/object&gt;&lt;object type=&quot;3&quot; unique_id=&quot;10010&quot;&gt;&lt;property id=&quot;20148&quot; value=&quot;5&quot;/&gt;&lt;property id=&quot;20300&quot; value=&quot;Slide 8&quot;/&gt;&lt;property id=&quot;20307&quot; value=&quot;362&quot;/&gt;&lt;/object&gt;&lt;object type=&quot;3&quot; unique_id=&quot;10011&quot;&gt;&lt;property id=&quot;20148&quot; value=&quot;5&quot;/&gt;&lt;property id=&quot;20300&quot; value=&quot;Slide 9&quot;/&gt;&lt;property id=&quot;20307&quot; value=&quot;413&quot;/&gt;&lt;/object&gt;&lt;object type=&quot;3&quot; unique_id=&quot;10012&quot;&gt;&lt;property id=&quot;20148&quot; value=&quot;5&quot;/&gt;&lt;property id=&quot;20300&quot; value=&quot;Slide 10 - &amp;quot;Training Outline&amp;quot;&quot;/&gt;&lt;property id=&quot;20307&quot; value=&quot;403&quot;/&gt;&lt;/object&gt;&lt;object type=&quot;3&quot; unique_id=&quot;10013&quot;&gt;&lt;property id=&quot;20148&quot; value=&quot;5&quot;/&gt;&lt;property id=&quot;20300&quot; value=&quot;Slide 11&quot;/&gt;&lt;property id=&quot;20307&quot; value=&quot;414&quot;/&gt;&lt;/object&gt;&lt;object type=&quot;3&quot; unique_id=&quot;10014&quot;&gt;&lt;property id=&quot;20148&quot; value=&quot;5&quot;/&gt;&lt;property id=&quot;20300&quot; value=&quot;Slide 12 - &amp;quot;Leadership&amp;quot;&quot;/&gt;&lt;property id=&quot;20307&quot; value=&quot;350&quot;/&gt;&lt;/object&gt;&lt;object type=&quot;3&quot; unique_id=&quot;10015&quot;&gt;&lt;property id=&quot;20148&quot; value=&quot;5&quot;/&gt;&lt;property id=&quot;20300&quot; value=&quot;Slide 13&quot;/&gt;&lt;property id=&quot;20307&quot; value=&quot;415&quot;/&gt;&lt;/object&gt;&lt;object type=&quot;3&quot; unique_id=&quot;10016&quot;&gt;&lt;property id=&quot;20148&quot; value=&quot;5&quot;/&gt;&lt;property id=&quot;20300&quot; value=&quot;Slide 14 - &amp;quot;Who’s On Your R2 Team?&amp;quot;&quot;/&gt;&lt;property id=&quot;20307&quot; value=&quot;389&quot;/&gt;&lt;/object&gt;&lt;object type=&quot;3&quot; unique_id=&quot;10017&quot;&gt;&lt;property id=&quot;20148&quot; value=&quot;5&quot;/&gt;&lt;property id=&quot;20300&quot; value=&quot;Slide 15&quot;/&gt;&lt;property id=&quot;20307&quot; value=&quot;416&quot;/&gt;&lt;/object&gt;&lt;object type=&quot;3&quot; unique_id=&quot;10018&quot;&gt;&lt;property id=&quot;20148&quot; value=&quot;5&quot;/&gt;&lt;property id=&quot;20300&quot; value=&quot;Slide 16 - &amp;quot;How to Develop Your Unit’s R2 Team&amp;quot;&quot;/&gt;&lt;property id=&quot;20307&quot; value=&quot;335&quot;/&gt;&lt;/object&gt;&lt;object type=&quot;3&quot; unique_id=&quot;10019&quot;&gt;&lt;property id=&quot;20148&quot; value=&quot;5&quot;/&gt;&lt;property id=&quot;20300&quot; value=&quot;Slide 17&quot;/&gt;&lt;property id=&quot;20307&quot; value=&quot;417&quot;/&gt;&lt;/object&gt;&lt;object type=&quot;3&quot; unique_id=&quot;10020&quot;&gt;&lt;property id=&quot;20148&quot; value=&quot;5&quot;/&gt;&lt;property id=&quot;20300&quot; value=&quot;Slide 18&quot;/&gt;&lt;property id=&quot;20307&quot; value=&quot;346&quot;/&gt;&lt;/object&gt;&lt;object type=&quot;3&quot; unique_id=&quot;10021&quot;&gt;&lt;property id=&quot;20148&quot; value=&quot;5&quot;/&gt;&lt;property id=&quot;20300&quot; value=&quot;Slide 19&quot;/&gt;&lt;property id=&quot;20307&quot; value=&quot;418&quot;/&gt;&lt;/object&gt;&lt;object type=&quot;3&quot; unique_id=&quot;10022&quot;&gt;&lt;property id=&quot;20148&quot; value=&quot;5&quot;/&gt;&lt;property id=&quot;20300&quot; value=&quot;Slide 20 - &amp;quot;Preparation for NTC&amp;quot;&quot;/&gt;&lt;property id=&quot;20307&quot; value=&quot;380&quot;/&gt;&lt;/object&gt;&lt;object type=&quot;3&quot; unique_id=&quot;10023&quot;&gt;&lt;property id=&quot;20148&quot; value=&quot;5&quot;/&gt;&lt;property id=&quot;20300&quot; value=&quot;Slide 21&quot;/&gt;&lt;property id=&quot;20307&quot; value=&quot;419&quot;/&gt;&lt;/object&gt;&lt;object type=&quot;3&quot; unique_id=&quot;10024&quot;&gt;&lt;property id=&quot;20148&quot; value=&quot;5&quot;/&gt;&lt;property id=&quot;20300&quot; value=&quot;Slide 22 - &amp;quot;Fact or Fiction&amp;quot;&quot;/&gt;&lt;property id=&quot;20307&quot; value=&quot;371&quot;/&gt;&lt;/object&gt;&lt;object type=&quot;3&quot; unique_id=&quot;10025&quot;&gt;&lt;property id=&quot;20148&quot; value=&quot;5&quot;/&gt;&lt;property id=&quot;20300&quot; value=&quot;Slide 23&quot;/&gt;&lt;property id=&quot;20307&quot; value=&quot;420&quot;/&gt;&lt;/object&gt;&lt;object type=&quot;3&quot; unique_id=&quot;10026&quot;&gt;&lt;property id=&quot;20148&quot; value=&quot;5&quot;/&gt;&lt;property id=&quot;20300&quot; value=&quot;Slide 24 - &amp;quot;NTC Preparation&amp;quot;&quot;/&gt;&lt;property id=&quot;20307&quot; value=&quot;308&quot;/&gt;&lt;/object&gt;&lt;object type=&quot;3&quot; unique_id=&quot;10027&quot;&gt;&lt;property id=&quot;20148&quot; value=&quot;5&quot;/&gt;&lt;property id=&quot;20300&quot; value=&quot;Slide 25&quot;/&gt;&lt;property id=&quot;20307&quot; value=&quot;421&quot;/&gt;&lt;/object&gt;&lt;object type=&quot;3&quot; unique_id=&quot;10028&quot;&gt;&lt;property id=&quot;20148&quot; value=&quot;5&quot;/&gt;&lt;property id=&quot;20300&quot; value=&quot;Slide 26 - &amp;quot;NTC Preparation&amp;quot;&quot;/&gt;&lt;property id=&quot;20307&quot; value=&quot;363&quot;/&gt;&lt;/object&gt;&lt;object type=&quot;3&quot; unique_id=&quot;10029&quot;&gt;&lt;property id=&quot;20148&quot; value=&quot;5&quot;/&gt;&lt;property id=&quot;20300&quot; value=&quot;Slide 27&quot;/&gt;&lt;property id=&quot;20307&quot; value=&quot;422&quot;/&gt;&lt;/object&gt;&lt;object type=&quot;3&quot; unique_id=&quot;10030&quot;&gt;&lt;property id=&quot;20148&quot; value=&quot;5&quot;/&gt;&lt;property id=&quot;20300&quot; value=&quot;Slide 28 - &amp;quot;Trust&amp;quot;&quot;/&gt;&lt;property id=&quot;20307&quot; value=&quot;312&quot;/&gt;&lt;/object&gt;&lt;object type=&quot;3&quot; unique_id=&quot;10031&quot;&gt;&lt;property id=&quot;20148&quot; value=&quot;5&quot;/&gt;&lt;property id=&quot;20300&quot; value=&quot;Slide 29&quot;/&gt;&lt;property id=&quot;20307&quot; value=&quot;423&quot;/&gt;&lt;/object&gt;&lt;object type=&quot;3&quot; unique_id=&quot;10032&quot;&gt;&lt;property id=&quot;20148&quot; value=&quot;5&quot;/&gt;&lt;property id=&quot;20300&quot; value=&quot;Slide 30 - &amp;quot;Fact or Fiction&amp;quot;&quot;/&gt;&lt;property id=&quot;20307&quot; value=&quot;373&quot;/&gt;&lt;/object&gt;&lt;object type=&quot;3&quot; unique_id=&quot;10033&quot;&gt;&lt;property id=&quot;20148&quot; value=&quot;5&quot;/&gt;&lt;property id=&quot;20300&quot; value=&quot;Slide 31&quot;/&gt;&lt;property id=&quot;20307&quot; value=&quot;424&quot;/&gt;&lt;/object&gt;&lt;object type=&quot;3&quot; unique_id=&quot;10034&quot;&gt;&lt;property id=&quot;20148&quot; value=&quot;5&quot;/&gt;&lt;property id=&quot;20300&quot; value=&quot;Slide 32 - &amp;quot;1LT Baker&amp;quot;&quot;/&gt;&lt;property id=&quot;20307&quot; value=&quot;400&quot;/&gt;&lt;/object&gt;&lt;object type=&quot;3&quot; unique_id=&quot;10035&quot;&gt;&lt;property id=&quot;20148&quot; value=&quot;5&quot;/&gt;&lt;property id=&quot;20300&quot; value=&quot;Slide 33&quot;/&gt;&lt;property id=&quot;20307&quot; value=&quot;425&quot;/&gt;&lt;/object&gt;&lt;object type=&quot;3&quot; unique_id=&quot;10036&quot;&gt;&lt;property id=&quot;20148&quot; value=&quot;5&quot;/&gt;&lt;property id=&quot;20300&quot; value=&quot;Slide 34 - &amp;quot;1LT Baker&amp;quot;&quot;/&gt;&lt;property id=&quot;20307&quot; value=&quot;401&quot;/&gt;&lt;/object&gt;&lt;object type=&quot;3&quot; unique_id=&quot;10037&quot;&gt;&lt;property id=&quot;20148&quot; value=&quot;5&quot;/&gt;&lt;property id=&quot;20300&quot; value=&quot;Slide 35&quot;/&gt;&lt;property id=&quot;20307&quot; value=&quot;426&quot;/&gt;&lt;/object&gt;&lt;object type=&quot;3&quot; unique_id=&quot;10038&quot;&gt;&lt;property id=&quot;20148&quot; value=&quot;5&quot;/&gt;&lt;property id=&quot;20300&quot; value=&quot;Slide 36 - &amp;quot;Anger&amp;quot;&quot;/&gt;&lt;property id=&quot;20307&quot; value=&quot;517&quot;/&gt;&lt;/object&gt;&lt;object type=&quot;3&quot; unique_id=&quot;10039&quot;&gt;&lt;property id=&quot;20148&quot; value=&quot;5&quot;/&gt;&lt;property id=&quot;20300&quot; value=&quot;Slide 37&quot;/&gt;&lt;property id=&quot;20307&quot; value=&quot;518&quot;/&gt;&lt;/object&gt;&lt;object type=&quot;3&quot; unique_id=&quot;10040&quot;&gt;&lt;property id=&quot;20148&quot; value=&quot;5&quot;/&gt;&lt;property id=&quot;20300&quot; value=&quot;Slide 38 - &amp;quot;Anger Research&amp;quot;&quot;/&gt;&lt;property id=&quot;20307&quot; value=&quot;519&quot;/&gt;&lt;/object&gt;&lt;object type=&quot;3&quot; unique_id=&quot;10041&quot;&gt;&lt;property id=&quot;20148&quot; value=&quot;5&quot;/&gt;&lt;property id=&quot;20300&quot; value=&quot;Slide 39&quot;/&gt;&lt;property id=&quot;20307&quot; value=&quot;520&quot;/&gt;&lt;/object&gt;&lt;object type=&quot;3&quot; unique_id=&quot;10042&quot;&gt;&lt;property id=&quot;20148&quot; value=&quot;5&quot;/&gt;&lt;property id=&quot;20300&quot; value=&quot;Slide 40 - &amp;quot;Anger&amp;quot;&quot;/&gt;&lt;property id=&quot;20307&quot; value=&quot;521&quot;/&gt;&lt;/object&gt;&lt;object type=&quot;3&quot; unique_id=&quot;10043&quot;&gt;&lt;property id=&quot;20148&quot; value=&quot;5&quot;/&gt;&lt;property id=&quot;20300&quot; value=&quot;Slide 41&quot;/&gt;&lt;property id=&quot;20307&quot; value=&quot;522&quot;/&gt;&lt;/object&gt;&lt;object type=&quot;3&quot; unique_id=&quot;10044&quot;&gt;&lt;property id=&quot;20148&quot; value=&quot;5&quot;/&gt;&lt;property id=&quot;20300&quot; value=&quot;Slide 42 - &amp;quot;Elements of Trust&amp;quot;&quot;/&gt;&lt;property id=&quot;20307&quot; value=&quot;398&quot;/&gt;&lt;/object&gt;&lt;object type=&quot;3&quot; unique_id=&quot;10045&quot;&gt;&lt;property id=&quot;20148&quot; value=&quot;5&quot;/&gt;&lt;property id=&quot;20300&quot; value=&quot;Slide 43&quot;/&gt;&lt;property id=&quot;20307&quot; value=&quot;427&quot;/&gt;&lt;/object&gt;&lt;object type=&quot;3&quot; unique_id=&quot;10046&quot;&gt;&lt;property id=&quot;20148&quot; value=&quot;5&quot;/&gt;&lt;property id=&quot;20300&quot; value=&quot;Slide 44 - &amp;quot;Elements of Trust&amp;quot;&quot;/&gt;&lt;property id=&quot;20307&quot; value=&quot;405&quot;/&gt;&lt;/object&gt;&lt;object type=&quot;3&quot; unique_id=&quot;10047&quot;&gt;&lt;property id=&quot;20148&quot; value=&quot;5&quot;/&gt;&lt;property id=&quot;20300&quot; value=&quot;Slide 45&quot;/&gt;&lt;property id=&quot;20307&quot; value=&quot;428&quot;/&gt;&lt;/object&gt;&lt;object type=&quot;3&quot; unique_id=&quot;10048&quot;&gt;&lt;property id=&quot;20148&quot; value=&quot;5&quot;/&gt;&lt;property id=&quot;20300&quot; value=&quot;Slide 46 - &amp;quot;Elements of Trust&amp;quot;&quot;/&gt;&lt;property id=&quot;20307&quot; value=&quot;406&quot;/&gt;&lt;/object&gt;&lt;object type=&quot;3&quot; unique_id=&quot;10049&quot;&gt;&lt;property id=&quot;20148&quot; value=&quot;5&quot;/&gt;&lt;property id=&quot;20300&quot; value=&quot;Slide 47&quot;/&gt;&lt;property id=&quot;20307&quot; value=&quot;523&quot;/&gt;&lt;/object&gt;&lt;object type=&quot;3&quot; unique_id=&quot;10050&quot;&gt;&lt;property id=&quot;20148&quot; value=&quot;5&quot;/&gt;&lt;property id=&quot;20300&quot; value=&quot;Slide 48 - &amp;quot;Elements of Trust&amp;quot;&quot;/&gt;&lt;property id=&quot;20307&quot; value=&quot;409&quot;/&gt;&lt;/object&gt;&lt;object type=&quot;3&quot; unique_id=&quot;10051&quot;&gt;&lt;property id=&quot;20148&quot; value=&quot;5&quot;/&gt;&lt;property id=&quot;20300&quot; value=&quot;Slide 49&quot;/&gt;&lt;property id=&quot;20307&quot; value=&quot;430&quot;/&gt;&lt;/object&gt;&lt;object type=&quot;3&quot; unique_id=&quot;10052&quot;&gt;&lt;property id=&quot;20148&quot; value=&quot;5&quot;/&gt;&lt;property id=&quot;20300&quot; value=&quot;Slide 50 - &amp;quot;Core Leader Competencies&amp;quot;&quot;/&gt;&lt;property id=&quot;20307&quot; value=&quot;399&quot;/&gt;&lt;/object&gt;&lt;object type=&quot;3&quot; unique_id=&quot;10053&quot;&gt;&lt;property id=&quot;20148&quot; value=&quot;5&quot;/&gt;&lt;property id=&quot;20300&quot; value=&quot;Slide 51&quot;/&gt;&lt;property id=&quot;20307&quot; value=&quot;432&quot;/&gt;&lt;/object&gt;&lt;object type=&quot;3&quot; unique_id=&quot;10054&quot;&gt;&lt;property id=&quot;20148&quot; value=&quot;5&quot;/&gt;&lt;property id=&quot;20300&quot; value=&quot;Slide 52 - &amp;quot;Elements of Trust&amp;quot;&quot;/&gt;&lt;property id=&quot;20307&quot; value=&quot;407&quot;/&gt;&lt;/object&gt;&lt;object type=&quot;3&quot; unique_id=&quot;10055&quot;&gt;&lt;property id=&quot;20148&quot; value=&quot;5&quot;/&gt;&lt;property id=&quot;20300&quot; value=&quot;Slide 53&quot;/&gt;&lt;property id=&quot;20307&quot; value=&quot;431&quot;/&gt;&lt;/object&gt;&lt;object type=&quot;3&quot; unique_id=&quot;10056&quot;&gt;&lt;property id=&quot;20148&quot; value=&quot;5&quot;/&gt;&lt;property id=&quot;20300&quot; value=&quot;Slide 54 - &amp;quot;Elements of Trust&amp;quot;&quot;/&gt;&lt;property id=&quot;20307&quot; value=&quot;524&quot;/&gt;&lt;/object&gt;&lt;object type=&quot;3&quot; unique_id=&quot;10057&quot;&gt;&lt;property id=&quot;20148&quot; value=&quot;5&quot;/&gt;&lt;property id=&quot;20300&quot; value=&quot;Slide 55&quot;/&gt;&lt;property id=&quot;20307&quot; value=&quot;525&quot;/&gt;&lt;/object&gt;&lt;object type=&quot;3&quot; unique_id=&quot;10058&quot;&gt;&lt;property id=&quot;20148&quot; value=&quot;5&quot;/&gt;&lt;property id=&quot;20300&quot; value=&quot;Slide 56 - &amp;quot;What can you do to foster a culture of trust?&amp;quot;&quot;/&gt;&lt;property id=&quot;20307&quot; value=&quot;530&quot;/&gt;&lt;/object&gt;&lt;object type=&quot;3&quot; unique_id=&quot;10059&quot;&gt;&lt;property id=&quot;20148&quot; value=&quot;5&quot;/&gt;&lt;property id=&quot;20300&quot; value=&quot;Slide 57&quot;/&gt;&lt;property id=&quot;20307&quot; value=&quot;531&quot;/&gt;&lt;/object&gt;&lt;object type=&quot;3&quot; unique_id=&quot;10060&quot;&gt;&lt;property id=&quot;20148&quot; value=&quot;5&quot;/&gt;&lt;property id=&quot;20300&quot; value=&quot;Slide 58 - &amp;quot;Leader Challenges&amp;quot;&quot;/&gt;&lt;property id=&quot;20307&quot; value=&quot;526&quot;/&gt;&lt;/object&gt;&lt;object type=&quot;3&quot; unique_id=&quot;10061&quot;&gt;&lt;property id=&quot;20148&quot; value=&quot;5&quot;/&gt;&lt;property id=&quot;20300&quot; value=&quot;Slide 59&quot;/&gt;&lt;property id=&quot;20307&quot; value=&quot;527&quot;/&gt;&lt;/object&gt;&lt;object type=&quot;3&quot; unique_id=&quot;10062&quot;&gt;&lt;property id=&quot;20148&quot; value=&quot;5&quot;/&gt;&lt;property id=&quot;20300&quot; value=&quot;Slide 60 - &amp;quot;Leader Challenges&amp;quot;&quot;/&gt;&lt;property id=&quot;20307&quot; value=&quot;528&quot;/&gt;&lt;/object&gt;&lt;object type=&quot;3&quot; unique_id=&quot;10063&quot;&gt;&lt;property id=&quot;20148&quot; value=&quot;5&quot;/&gt;&lt;property id=&quot;20300&quot; value=&quot;Slide 61&quot;/&gt;&lt;property id=&quot;20307&quot; value=&quot;529&quot;/&gt;&lt;/object&gt;&lt;object type=&quot;3&quot; unique_id=&quot;10064&quot;&gt;&lt;property id=&quot;20148&quot; value=&quot;5&quot;/&gt;&lt;property id=&quot;20300&quot; value=&quot;Slide 62 - &amp;quot;Fact or Fiction&amp;quot;&quot;/&gt;&lt;property id=&quot;20307&quot; value=&quot;381&quot;/&gt;&lt;/object&gt;&lt;object type=&quot;3&quot; unique_id=&quot;10065&quot;&gt;&lt;property id=&quot;20148&quot; value=&quot;5&quot;/&gt;&lt;property id=&quot;20300&quot; value=&quot;Slide 63&quot;/&gt;&lt;property id=&quot;20307&quot; value=&quot;437&quot;/&gt;&lt;/object&gt;&lt;object type=&quot;3&quot; unique_id=&quot;10066&quot;&gt;&lt;property id=&quot;20148&quot; value=&quot;5&quot;/&gt;&lt;property id=&quot;20300&quot; value=&quot;Slide 64 - &amp;quot;SPC Flores&amp;quot;&quot;/&gt;&lt;property id=&quot;20307&quot; value=&quot;316&quot;/&gt;&lt;/object&gt;&lt;object type=&quot;3&quot; unique_id=&quot;10067&quot;&gt;&lt;property id=&quot;20148&quot; value=&quot;5&quot;/&gt;&lt;property id=&quot;20300&quot; value=&quot;Slide 65&quot;/&gt;&lt;property id=&quot;20307&quot; value=&quot;438&quot;/&gt;&lt;/object&gt;&lt;object type=&quot;3&quot; unique_id=&quot;10068&quot;&gt;&lt;property id=&quot;20148&quot; value=&quot;5&quot;/&gt;&lt;property id=&quot;20300&quot; value=&quot;Slide 66 - &amp;quot;SPC Flores&amp;quot;&quot;/&gt;&lt;property id=&quot;20307&quot; value=&quot;365&quot;/&gt;&lt;/object&gt;&lt;object type=&quot;3&quot; unique_id=&quot;10069&quot;&gt;&lt;property id=&quot;20148&quot; value=&quot;5&quot;/&gt;&lt;property id=&quot;20300&quot; value=&quot;Slide 67&quot;/&gt;&lt;property id=&quot;20307&quot; value=&quot;439&quot;/&gt;&lt;/object&gt;&lt;object type=&quot;3&quot; unique_id=&quot;10070&quot;&gt;&lt;property id=&quot;20148&quot; value=&quot;5&quot;/&gt;&lt;property id=&quot;20300&quot; value=&quot;Slide 68 - &amp;quot;Reintegration&amp;quot;&quot;/&gt;&lt;property id=&quot;20307&quot; value=&quot;318&quot;/&gt;&lt;/object&gt;&lt;object type=&quot;3&quot; unique_id=&quot;10071&quot;&gt;&lt;property id=&quot;20148&quot; value=&quot;5&quot;/&gt;&lt;property id=&quot;20300&quot; value=&quot;Slide 69&quot;/&gt;&lt;property id=&quot;20307&quot; value=&quot;440&quot;/&gt;&lt;/object&gt;&lt;object type=&quot;3&quot; unique_id=&quot;10072&quot;&gt;&lt;property id=&quot;20148&quot; value=&quot;5&quot;/&gt;&lt;property id=&quot;20300&quot; value=&quot;Slide 70 - &amp;quot;Mitigation Strategies&amp;quot;&quot;/&gt;&lt;property id=&quot;20307&quot; value=&quot;383&quot;/&gt;&lt;/object&gt;&lt;object type=&quot;3&quot; unique_id=&quot;10073&quot;&gt;&lt;property id=&quot;20148&quot; value=&quot;5&quot;/&gt;&lt;property id=&quot;20300&quot; value=&quot;Slide 71&quot;/&gt;&lt;property id=&quot;20307&quot; value=&quot;441&quot;/&gt;&lt;/object&gt;&lt;object type=&quot;3&quot; unique_id=&quot;10074&quot;&gt;&lt;property id=&quot;20148&quot; value=&quot;5&quot;/&gt;&lt;property id=&quot;20300&quot; value=&quot;Slide 72 - &amp;quot;Fact or Fiction&amp;quot;&quot;/&gt;&lt;property id=&quot;20307&quot; value=&quot;372&quot;/&gt;&lt;/object&gt;&lt;object type=&quot;3&quot; unique_id=&quot;10075&quot;&gt;&lt;property id=&quot;20148&quot; value=&quot;5&quot;/&gt;&lt;property id=&quot;20300&quot; value=&quot;Slide 73&quot;/&gt;&lt;property id=&quot;20307&quot; value=&quot;442&quot;/&gt;&lt;/object&gt;&lt;object type=&quot;3&quot; unique_id=&quot;10076&quot;&gt;&lt;property id=&quot;20148&quot; value=&quot;5&quot;/&gt;&lt;property id=&quot;20300&quot; value=&quot;Slide 74 - &amp;quot;PFC Tyner&amp;quot;&quot;/&gt;&lt;property id=&quot;20307&quot; value=&quot;367&quot;/&gt;&lt;/object&gt;&lt;object type=&quot;3&quot; unique_id=&quot;10077&quot;&gt;&lt;property id=&quot;20148&quot; value=&quot;5&quot;/&gt;&lt;property id=&quot;20300&quot; value=&quot;Slide 75&quot;/&gt;&lt;property id=&quot;20307&quot; value=&quot;443&quot;/&gt;&lt;/object&gt;&lt;object type=&quot;3&quot; unique_id=&quot;10078&quot;&gt;&lt;property id=&quot;20148&quot; value=&quot;5&quot;/&gt;&lt;property id=&quot;20300&quot; value=&quot;Slide 76 - &amp;quot;PFC Tyner&amp;quot;&quot;/&gt;&lt;property id=&quot;20307&quot; value=&quot;325&quot;/&gt;&lt;/object&gt;&lt;object type=&quot;3&quot; unique_id=&quot;10079&quot;&gt;&lt;property id=&quot;20148&quot; value=&quot;5&quot;/&gt;&lt;property id=&quot;20300&quot; value=&quot;Slide 77&quot;/&gt;&lt;property id=&quot;20307&quot; value=&quot;444&quot;/&gt;&lt;/object&gt;&lt;object type=&quot;3&quot; unique_id=&quot;10080&quot;&gt;&lt;property id=&quot;20148&quot; value=&quot;5&quot;/&gt;&lt;property id=&quot;20300&quot; value=&quot;Slide 78 - &amp;quot;SFC Crossfield&amp;quot;&quot;/&gt;&lt;property id=&quot;20307&quot; value=&quot;351&quot;/&gt;&lt;/object&gt;&lt;object type=&quot;3&quot; unique_id=&quot;10081&quot;&gt;&lt;property id=&quot;20148&quot; value=&quot;5&quot;/&gt;&lt;property id=&quot;20300&quot; value=&quot;Slide 79&quot;/&gt;&lt;property id=&quot;20307&quot; value=&quot;445&quot;/&gt;&lt;/object&gt;&lt;object type=&quot;3&quot; unique_id=&quot;10082&quot;&gt;&lt;property id=&quot;20148&quot; value=&quot;5&quot;/&gt;&lt;property id=&quot;20300&quot; value=&quot;Slide 80 - &amp;quot;SFC Crossfield&amp;quot;&quot;/&gt;&lt;property id=&quot;20307&quot; value=&quot;364&quot;/&gt;&lt;/object&gt;&lt;object type=&quot;3&quot; unique_id=&quot;10083&quot;&gt;&lt;property id=&quot;20148&quot; value=&quot;5&quot;/&gt;&lt;property id=&quot;20300&quot; value=&quot;Slide 81&quot;/&gt;&lt;property id=&quot;20307&quot; value=&quot;446&quot;/&gt;&lt;/object&gt;&lt;object type=&quot;3&quot; unique_id=&quot;10084&quot;&gt;&lt;property id=&quot;20148&quot; value=&quot;5&quot;/&gt;&lt;property id=&quot;20300&quot; value=&quot;Slide 82 - &amp;quot;Social Isolation&amp;quot;&quot;/&gt;&lt;property id=&quot;20307&quot; value=&quot;532&quot;/&gt;&lt;/object&gt;&lt;object type=&quot;3&quot; unique_id=&quot;10085&quot;&gt;&lt;property id=&quot;20148&quot; value=&quot;5&quot;/&gt;&lt;property id=&quot;20300&quot; value=&quot;Slide 83&quot;/&gt;&lt;property id=&quot;20307&quot; value=&quot;533&quot;/&gt;&lt;/object&gt;&lt;object type=&quot;3&quot; unique_id=&quot;10086&quot;&gt;&lt;property id=&quot;20148&quot; value=&quot;5&quot;/&gt;&lt;property id=&quot;20300&quot; value=&quot;Slide 84 - &amp;quot;What If?&amp;quot;&quot;/&gt;&lt;property id=&quot;20307&quot; value=&quot;384&quot;/&gt;&lt;/object&gt;&lt;object type=&quot;3&quot; unique_id=&quot;10087&quot;&gt;&lt;property id=&quot;20148&quot; value=&quot;5&quot;/&gt;&lt;property id=&quot;20300&quot; value=&quot;Slide 85&quot;/&gt;&lt;property id=&quot;20307&quot; value=&quot;448&quot;/&gt;&lt;/object&gt;&lt;object type=&quot;3&quot; unique_id=&quot;10088&quot;&gt;&lt;property id=&quot;20148&quot; value=&quot;5&quot;/&gt;&lt;property id=&quot;20300&quot; value=&quot;Slide 86 - &amp;quot;Command Team&amp;quot;&quot;/&gt;&lt;property id=&quot;20307&quot; value=&quot;328&quot;/&gt;&lt;/object&gt;&lt;object type=&quot;3&quot; unique_id=&quot;10089&quot;&gt;&lt;property id=&quot;20148&quot; value=&quot;5&quot;/&gt;&lt;property id=&quot;20300&quot; value=&quot;Slide 87&quot;/&gt;&lt;property id=&quot;20307&quot; value=&quot;449&quot;/&gt;&lt;/object&gt;&lt;object type=&quot;3&quot; unique_id=&quot;10090&quot;&gt;&lt;property id=&quot;20148&quot; value=&quot;5&quot;/&gt;&lt;property id=&quot;20300&quot; value=&quot;Slide 88 - &amp;quot;Command Team&amp;quot;&quot;/&gt;&lt;property id=&quot;20307&quot; value=&quot;370&quot;/&gt;&lt;/object&gt;&lt;object type=&quot;3&quot; unique_id=&quot;10091&quot;&gt;&lt;property id=&quot;20148&quot; value=&quot;5&quot;/&gt;&lt;property id=&quot;20300&quot; value=&quot;Slide 89&quot;/&gt;&lt;property id=&quot;20307&quot; value=&quot;450&quot;/&gt;&lt;/object&gt;&lt;object type=&quot;3&quot; unique_id=&quot;10092&quot;&gt;&lt;property id=&quot;20148&quot; value=&quot;5&quot;/&gt;&lt;property id=&quot;20300&quot; value=&quot;Slide 90 - &amp;quot;Command Team&amp;quot;&quot;/&gt;&lt;property id=&quot;20307&quot; value=&quot;402&quot;/&gt;&lt;/object&gt;&lt;object type=&quot;3&quot; unique_id=&quot;10093&quot;&gt;&lt;property id=&quot;20148&quot; value=&quot;5&quot;/&gt;&lt;property id=&quot;20300&quot; value=&quot;Slide 91&quot;/&gt;&lt;property id=&quot;20307&quot; value=&quot;451&quot;/&gt;&lt;/object&gt;&lt;object type=&quot;3&quot; unique_id=&quot;10094&quot;&gt;&lt;property id=&quot;20148&quot; value=&quot;5&quot;/&gt;&lt;property id=&quot;20300&quot; value=&quot;Slide 92 - &amp;quot;Legacy&amp;quot;&quot;/&gt;&lt;property id=&quot;20307&quot; value=&quot;334&quot;/&gt;&lt;/object&gt;&lt;object type=&quot;3&quot; unique_id=&quot;10095&quot;&gt;&lt;property id=&quot;20148&quot; value=&quot;5&quot;/&gt;&lt;property id=&quot;20300&quot; value=&quot;Slide 93&quot;/&gt;&lt;property id=&quot;20307&quot; value=&quot;452&quot;/&gt;&lt;/object&gt;&lt;object type=&quot;3&quot; unique_id=&quot;10096&quot;&gt;&lt;property id=&quot;20148&quot; value=&quot;5&quot;/&gt;&lt;property id=&quot;20300&quot; value=&quot;Slide 94 - &amp;quot;Implementation&amp;quot;&quot;/&gt;&lt;property id=&quot;20307&quot; value=&quot;336&quot;/&gt;&lt;/object&gt;&lt;object type=&quot;3&quot; unique_id=&quot;10097&quot;&gt;&lt;property id=&quot;20148&quot; value=&quot;5&quot;/&gt;&lt;property id=&quot;20300&quot; value=&quot;Slide 95&quot;/&gt;&lt;property id=&quot;20307&quot; value=&quot;453&quot;/&gt;&lt;/object&gt;&lt;object type=&quot;3&quot; unique_id=&quot;10098&quot;&gt;&lt;property id=&quot;20148&quot; value=&quot;5&quot;/&gt;&lt;property id=&quot;20300&quot; value=&quot;Slide 96 - &amp;quot;Conclusion&amp;quot;&quot;/&gt;&lt;property id=&quot;20307&quot; value=&quot;404&quot;/&gt;&lt;/object&gt;&lt;object type=&quot;3&quot; unique_id=&quot;10099&quot;&gt;&lt;property id=&quot;20148&quot; value=&quot;5&quot;/&gt;&lt;property id=&quot;20300&quot; value=&quot;Slide 97 - &amp;quot;Fact or Fiction&amp;quot;&quot;/&gt;&lt;property id=&quot;20307&quot; value=&quot;375&quot;/&gt;&lt;/object&gt;&lt;object type=&quot;3&quot; unique_id=&quot;10100&quot;&gt;&lt;property id=&quot;20148&quot; value=&quot;5&quot;/&gt;&lt;property id=&quot;20300&quot; value=&quot;Slide 98 - &amp;quot;Fact or Myth?&amp;quot;&quot;/&gt;&lt;property id=&quot;20307&quot; value=&quot;378&quot;/&gt;&lt;/object&gt;&lt;object type=&quot;3&quot; unique_id=&quot;10101&quot;&gt;&lt;property id=&quot;20148&quot; value=&quot;5&quot;/&gt;&lt;property id=&quot;20300&quot; value=&quot;Slide 99 - &amp;quot;NTC Preparation&amp;quot;&quot;/&gt;&lt;property id=&quot;20307&quot; value=&quot;410&quot;/&gt;&lt;/object&gt;&lt;object type=&quot;3&quot; unique_id=&quot;10102&quot;&gt;&lt;property id=&quot;20148&quot; value=&quot;5&quot;/&gt;&lt;property id=&quot;20300&quot; value=&quot;Slide 100&quot;/&gt;&lt;property id=&quot;20307&quot; value=&quot;457&quot;/&gt;&lt;/object&gt;&lt;/object&gt;&lt;object type=&quot;8&quot; unique_id=&quot;10204&quot;&gt;&lt;/object&gt;&lt;/object&gt;&lt;/database&gt;"/>
  <p:tag name="ARTICULATE_PROJECT_OPEN" val="0"/>
  <p:tag name="MMPROD_NEXTUNIQUEID" val="10009"/>
  <p:tag name="SECTOMILLISECCONVERTED" val="1"/>
</p:tagLst>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28264</TotalTime>
  <Words>11481</Words>
  <Application>Microsoft Office PowerPoint</Application>
  <PresentationFormat>On-screen Show (4:3)</PresentationFormat>
  <Paragraphs>2165</Paragraphs>
  <Slides>38</Slides>
  <Notes>38</Notes>
  <HiddenSlides>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ＭＳ Ｐゴシック</vt:lpstr>
      <vt:lpstr>Arial</vt:lpstr>
      <vt:lpstr>Calibri</vt:lpstr>
      <vt:lpstr>Garamond</vt:lpstr>
      <vt:lpstr>Times New Roman</vt:lpstr>
      <vt:lpstr>Verdana</vt:lpstr>
      <vt:lpstr>Webdings</vt:lpstr>
      <vt:lpstr>Wingdings</vt:lpstr>
      <vt:lpstr>R2_Master_Template</vt:lpstr>
      <vt:lpstr>PowerPoint Presentation</vt:lpstr>
      <vt:lpstr>PowerPoint Presentation</vt:lpstr>
      <vt:lpstr>PowerPoint Presentation</vt:lpstr>
      <vt:lpstr>PowerPoint Presentation</vt:lpstr>
      <vt:lpstr>Ready and Resilient</vt:lpstr>
      <vt:lpstr>Ready and Resilient (R2)</vt:lpstr>
      <vt:lpstr>Training Overview</vt:lpstr>
      <vt:lpstr>Leadership</vt:lpstr>
      <vt:lpstr>R2 Soldier for Life Lifecycle</vt:lpstr>
      <vt:lpstr>Who’s On Your R2 Team?</vt:lpstr>
      <vt:lpstr>How to Develop Your MRT</vt:lpstr>
      <vt:lpstr>Fact or Fiction</vt:lpstr>
      <vt:lpstr>Trust</vt:lpstr>
      <vt:lpstr>Elements of Trust</vt:lpstr>
      <vt:lpstr>Elements of Trust</vt:lpstr>
      <vt:lpstr>Elements of Trust</vt:lpstr>
      <vt:lpstr>Elements of Trust</vt:lpstr>
      <vt:lpstr>Elements of Trust</vt:lpstr>
      <vt:lpstr>Fostering a Culture of Trust in Your Unit</vt:lpstr>
      <vt:lpstr>What Would You Do If…</vt:lpstr>
      <vt:lpstr>What Would You Do If…</vt:lpstr>
      <vt:lpstr>Fact or Fiction</vt:lpstr>
      <vt:lpstr>Mitigation Strategies</vt:lpstr>
      <vt:lpstr>NTC Preparation</vt:lpstr>
      <vt:lpstr>NTC Preparation</vt:lpstr>
      <vt:lpstr>NTC Preparation</vt:lpstr>
      <vt:lpstr>Metacognition</vt:lpstr>
      <vt:lpstr>Engage</vt:lpstr>
      <vt:lpstr>Specific Opportunities to Engage</vt:lpstr>
      <vt:lpstr>Reintegration Scenarios</vt:lpstr>
      <vt:lpstr>The Impact of Trust on Reintegration</vt:lpstr>
      <vt:lpstr>Implementation Strategy</vt:lpstr>
      <vt:lpstr>R2 Handouts and Contact Information</vt:lpstr>
      <vt:lpstr>Legacy</vt:lpstr>
      <vt:lpstr>Conclusion</vt:lpstr>
      <vt:lpstr>PowerPoint Presentation</vt:lpstr>
      <vt:lpstr>PowerPoint Presentation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Knust, Susannah K CTR MEDCOM WRAIR (US)</cp:lastModifiedBy>
  <cp:revision>1116</cp:revision>
  <cp:lastPrinted>2018-09-10T20:30:54Z</cp:lastPrinted>
  <dcterms:created xsi:type="dcterms:W3CDTF">2013-08-27T21:11:28Z</dcterms:created>
  <dcterms:modified xsi:type="dcterms:W3CDTF">2018-09-26T15:23:13Z</dcterms:modified>
</cp:coreProperties>
</file>