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81" r:id="rId5"/>
    <p:sldId id="257" r:id="rId6"/>
    <p:sldId id="258" r:id="rId7"/>
    <p:sldId id="289" r:id="rId8"/>
    <p:sldId id="291" r:id="rId9"/>
    <p:sldId id="290" r:id="rId10"/>
    <p:sldId id="288" r:id="rId11"/>
    <p:sldId id="286" r:id="rId12"/>
    <p:sldId id="287" r:id="rId13"/>
    <p:sldId id="285" r:id="rId14"/>
    <p:sldId id="283" r:id="rId15"/>
    <p:sldId id="284" r:id="rId16"/>
    <p:sldId id="332" r:id="rId17"/>
    <p:sldId id="282" r:id="rId18"/>
    <p:sldId id="280" r:id="rId19"/>
    <p:sldId id="279" r:id="rId20"/>
    <p:sldId id="278" r:id="rId21"/>
    <p:sldId id="277" r:id="rId22"/>
    <p:sldId id="276" r:id="rId23"/>
    <p:sldId id="275" r:id="rId24"/>
    <p:sldId id="270" r:id="rId25"/>
    <p:sldId id="274" r:id="rId26"/>
    <p:sldId id="272" r:id="rId27"/>
    <p:sldId id="273" r:id="rId28"/>
    <p:sldId id="271" r:id="rId29"/>
    <p:sldId id="268" r:id="rId30"/>
    <p:sldId id="266" r:id="rId31"/>
    <p:sldId id="267" r:id="rId32"/>
    <p:sldId id="264" r:id="rId33"/>
    <p:sldId id="265" r:id="rId34"/>
    <p:sldId id="262" r:id="rId35"/>
    <p:sldId id="263" r:id="rId36"/>
    <p:sldId id="259" r:id="rId37"/>
    <p:sldId id="261" r:id="rId38"/>
    <p:sldId id="331" r:id="rId39"/>
    <p:sldId id="269" r:id="rId40"/>
    <p:sldId id="26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B84D0-7E01-115B-4CE9-AE6628AA31B6}" v="1" dt="2024-06-17T12:34:31.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23" autoAdjust="0"/>
  </p:normalViewPr>
  <p:slideViewPr>
    <p:cSldViewPr snapToGrid="0">
      <p:cViewPr varScale="1">
        <p:scale>
          <a:sx n="96" d="100"/>
          <a:sy n="96" d="100"/>
        </p:scale>
        <p:origin x="207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tton, Marcus D SSG USARMY MCOE (USA)" userId="S::marcus.d.stratton.mil@army.mil::5716491d-b084-4ada-9aed-976c79ef0b1f" providerId="AD" clId="Web-{B90CF1AD-CFE2-4CE4-96B4-DA611D60B8F3}"/>
    <pc:docChg chg="sldOrd">
      <pc:chgData name="Stratton, Marcus D SSG USARMY MCOE (USA)" userId="S::marcus.d.stratton.mil@army.mil::5716491d-b084-4ada-9aed-976c79ef0b1f" providerId="AD" clId="Web-{B90CF1AD-CFE2-4CE4-96B4-DA611D60B8F3}" dt="2023-06-08T17:10:15.135" v="0"/>
      <pc:docMkLst>
        <pc:docMk/>
      </pc:docMkLst>
      <pc:sldChg chg="ord">
        <pc:chgData name="Stratton, Marcus D SSG USARMY MCOE (USA)" userId="S::marcus.d.stratton.mil@army.mil::5716491d-b084-4ada-9aed-976c79ef0b1f" providerId="AD" clId="Web-{B90CF1AD-CFE2-4CE4-96B4-DA611D60B8F3}" dt="2023-06-08T17:10:15.135" v="0"/>
        <pc:sldMkLst>
          <pc:docMk/>
          <pc:sldMk cId="0" sldId="331"/>
        </pc:sldMkLst>
      </pc:sldChg>
    </pc:docChg>
  </pc:docChgLst>
  <pc:docChgLst>
    <pc:chgData name="Stratton, Marcus D SSG USARMY MCOE (USA)" userId="S::marcus.d.stratton.mil@army.mil::5716491d-b084-4ada-9aed-976c79ef0b1f" providerId="AD" clId="Web-{1B3879D2-46A5-412F-ABD3-90924007F8CC}"/>
    <pc:docChg chg="sldOrd">
      <pc:chgData name="Stratton, Marcus D SSG USARMY MCOE (USA)" userId="S::marcus.d.stratton.mil@army.mil::5716491d-b084-4ada-9aed-976c79ef0b1f" providerId="AD" clId="Web-{1B3879D2-46A5-412F-ABD3-90924007F8CC}" dt="2024-02-05T13:30:17.388" v="0"/>
      <pc:docMkLst>
        <pc:docMk/>
      </pc:docMkLst>
      <pc:sldChg chg="ord">
        <pc:chgData name="Stratton, Marcus D SSG USARMY MCOE (USA)" userId="S::marcus.d.stratton.mil@army.mil::5716491d-b084-4ada-9aed-976c79ef0b1f" providerId="AD" clId="Web-{1B3879D2-46A5-412F-ABD3-90924007F8CC}" dt="2024-02-05T13:30:17.388" v="0"/>
        <pc:sldMkLst>
          <pc:docMk/>
          <pc:sldMk cId="3392445729" sldId="286"/>
        </pc:sldMkLst>
      </pc:sldChg>
    </pc:docChg>
  </pc:docChgLst>
  <pc:docChgLst>
    <pc:chgData name="Carrillo, David G SGT USARMY 2 CAV REGT (USA)" userId="S::david.g.carrillo2.mil@army.mil::b7b0317c-c856-4158-bf2e-423edb8ba633" providerId="AD" clId="Web-{497B84D0-7E01-115B-4CE9-AE6628AA31B6}"/>
    <pc:docChg chg="sldOrd">
      <pc:chgData name="Carrillo, David G SGT USARMY 2 CAV REGT (USA)" userId="S::david.g.carrillo2.mil@army.mil::b7b0317c-c856-4158-bf2e-423edb8ba633" providerId="AD" clId="Web-{497B84D0-7E01-115B-4CE9-AE6628AA31B6}" dt="2024-06-17T12:34:31.043" v="0"/>
      <pc:docMkLst>
        <pc:docMk/>
      </pc:docMkLst>
      <pc:sldChg chg="ord">
        <pc:chgData name="Carrillo, David G SGT USARMY 2 CAV REGT (USA)" userId="S::david.g.carrillo2.mil@army.mil::b7b0317c-c856-4158-bf2e-423edb8ba633" providerId="AD" clId="Web-{497B84D0-7E01-115B-4CE9-AE6628AA31B6}" dt="2024-06-17T12:34:31.043" v="0"/>
        <pc:sldMkLst>
          <pc:docMk/>
          <pc:sldMk cId="27103399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307C-E8ED-4679-8C3A-D4497EAFB996}" type="datetimeFigureOut">
              <a:rPr lang="en-US" smtClean="0"/>
              <a:t>6/17/2024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E227-7DD7-44CF-A447-A0063BADFF2C}" type="slidenum">
              <a:rPr lang="en-US" smtClean="0"/>
              <a:t>‹#›</a:t>
            </a:fld>
            <a:endParaRPr lang="en-US"/>
          </a:p>
        </p:txBody>
      </p:sp>
    </p:spTree>
    <p:extLst>
      <p:ext uri="{BB962C8B-B14F-4D97-AF65-F5344CB8AC3E}">
        <p14:creationId xmlns:p14="http://schemas.microsoft.com/office/powerpoint/2010/main" val="153868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084"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436284"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0432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2388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4750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274" y="186689"/>
            <a:ext cx="668765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61552" y="1825625"/>
            <a:ext cx="8206832"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53001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7640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794" y="186689"/>
            <a:ext cx="6687653"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84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89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9864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39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939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39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870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087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4186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17567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137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416" y="1035166"/>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404966" y="15653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7416" y="263536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8418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71" y="103515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87721" y="156538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30171" y="263535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79029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0022" y="186689"/>
            <a:ext cx="6687653"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44300" y="1825625"/>
            <a:ext cx="8206832" cy="4530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599" y="6475714"/>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A10425F9-E3D6-4775-B400-2557D74789E7}" type="slidenum">
              <a:rPr lang="en-US" smtClean="0"/>
              <a:pPr/>
              <a:t>‹#›</a:t>
            </a:fld>
            <a:endParaRPr lang="en-US"/>
          </a:p>
        </p:txBody>
      </p:sp>
      <p:sp>
        <p:nvSpPr>
          <p:cNvPr id="8" name="Freeform: Shape 7">
            <a:extLst>
              <a:ext uri="{FF2B5EF4-FFF2-40B4-BE49-F238E27FC236}">
                <a16:creationId xmlns:a16="http://schemas.microsoft.com/office/drawing/2014/main" id="{DE426174-4F9A-4632-E51A-E30C622D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1323074"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1E458CF3-DC5B-6F88-BC2E-0ECA6344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691640"/>
            <a:ext cx="9143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CEA13D70-CF4C-49FE-071C-6E2F73DD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1691642"/>
            <a:ext cx="728741"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BEA5EBC6-87C8-6BC4-8AF4-5CFB867AF380}"/>
              </a:ext>
            </a:extLst>
          </p:cNvPr>
          <p:cNvSpPr txBox="1">
            <a:spLocks/>
          </p:cNvSpPr>
          <p:nvPr userDrawn="1"/>
        </p:nvSpPr>
        <p:spPr>
          <a:xfrm>
            <a:off x="1240022" y="2176272"/>
            <a:ext cx="7025403" cy="4041648"/>
          </a:xfrm>
          <a:prstGeom prst="rect">
            <a:avLst/>
          </a:prstGeom>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08C2B4-C8F2-3D99-C414-81D6C2E2045F}"/>
              </a:ext>
            </a:extLst>
          </p:cNvPr>
          <p:cNvSpPr txBox="1"/>
          <p:nvPr userDrawn="1"/>
        </p:nvSpPr>
        <p:spPr>
          <a:xfrm>
            <a:off x="4327207" y="6569155"/>
            <a:ext cx="449162"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CUI</a:t>
            </a:r>
          </a:p>
        </p:txBody>
      </p:sp>
      <p:pic>
        <p:nvPicPr>
          <p:cNvPr id="5" name="Picture 4" descr="MCOE-new design-dui-11SEP09.jpg">
            <a:extLst>
              <a:ext uri="{FF2B5EF4-FFF2-40B4-BE49-F238E27FC236}">
                <a16:creationId xmlns:a16="http://schemas.microsoft.com/office/drawing/2014/main" id="{773E6BA8-32FC-4938-270F-3B73B2FE3E24}"/>
              </a:ext>
            </a:extLst>
          </p:cNvPr>
          <p:cNvPicPr>
            <a:picLocks noChangeAspect="1"/>
          </p:cNvPicPr>
          <p:nvPr userDrawn="1"/>
        </p:nvPicPr>
        <p:blipFill>
          <a:blip r:embed="rId13" cstate="print">
            <a:clrChange>
              <a:clrFrom>
                <a:srgbClr val="FFFFFF"/>
              </a:clrFrom>
              <a:clrTo>
                <a:srgbClr val="FFFFFF">
                  <a:alpha val="0"/>
                </a:srgbClr>
              </a:clrTo>
            </a:clrChange>
            <a:lum/>
          </a:blip>
          <a:stretch>
            <a:fillRect/>
          </a:stretch>
        </p:blipFill>
        <p:spPr bwMode="auto">
          <a:xfrm>
            <a:off x="64892" y="186689"/>
            <a:ext cx="859556" cy="953291"/>
          </a:xfrm>
          <a:prstGeom prst="rect">
            <a:avLst/>
          </a:prstGeom>
          <a:effectLst>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val="126641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A099F-95DA-514C-6848-30B862F52468}"/>
              </a:ext>
            </a:extLst>
          </p:cNvPr>
          <p:cNvSpPr>
            <a:spLocks noGrp="1"/>
          </p:cNvSpPr>
          <p:nvPr>
            <p:ph type="sldNum" sz="quarter" idx="12"/>
          </p:nvPr>
        </p:nvSpPr>
        <p:spPr/>
        <p:txBody>
          <a:bodyPr/>
          <a:lstStyle/>
          <a:p>
            <a:fld id="{A10425F9-E3D6-4775-B400-2557D74789E7}" type="slidenum">
              <a:rPr lang="en-US" smtClean="0"/>
              <a:t>1</a:t>
            </a:fld>
            <a:endParaRPr lang="en-US"/>
          </a:p>
        </p:txBody>
      </p:sp>
      <p:sp>
        <p:nvSpPr>
          <p:cNvPr id="2" name="TextBox 1">
            <a:extLst>
              <a:ext uri="{FF2B5EF4-FFF2-40B4-BE49-F238E27FC236}">
                <a16:creationId xmlns:a16="http://schemas.microsoft.com/office/drawing/2014/main" id="{1205A8AB-B089-6239-F537-05BA576AF08D}"/>
              </a:ext>
            </a:extLst>
          </p:cNvPr>
          <p:cNvSpPr txBox="1"/>
          <p:nvPr/>
        </p:nvSpPr>
        <p:spPr>
          <a:xfrm>
            <a:off x="2581478" y="5672726"/>
            <a:ext cx="3981043" cy="715581"/>
          </a:xfrm>
          <a:prstGeom prst="rect">
            <a:avLst/>
          </a:prstGeom>
          <a:noFill/>
        </p:spPr>
        <p:txBody>
          <a:bodyPr wrap="square" rtlCol="0">
            <a:spAutoFit/>
          </a:bodyPr>
          <a:lstStyle/>
          <a:p>
            <a:pPr algn="ctr" rtl="0" fontAlgn="base"/>
            <a:r>
              <a:rPr lang="en-US" sz="1350" b="1" dirty="0">
                <a:latin typeface="Arial" panose="020B0604020202020204" pitchFamily="34" charset="0"/>
              </a:rPr>
              <a:t>Developed by:</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Maneuver COE, DOTD, TEDD</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for Infantryman ALC</a:t>
            </a:r>
            <a:endParaRPr lang="en-US" sz="1350" dirty="0">
              <a:latin typeface="Segoe UI" panose="020B0502040204020203" pitchFamily="34" charset="0"/>
            </a:endParaRPr>
          </a:p>
        </p:txBody>
      </p:sp>
      <p:sp>
        <p:nvSpPr>
          <p:cNvPr id="5" name="TextBox 4">
            <a:extLst>
              <a:ext uri="{FF2B5EF4-FFF2-40B4-BE49-F238E27FC236}">
                <a16:creationId xmlns:a16="http://schemas.microsoft.com/office/drawing/2014/main" id="{49B5FAE5-0587-DCB0-EDDA-E6DF1E84DFB2}"/>
              </a:ext>
            </a:extLst>
          </p:cNvPr>
          <p:cNvSpPr txBox="1"/>
          <p:nvPr/>
        </p:nvSpPr>
        <p:spPr>
          <a:xfrm>
            <a:off x="56932" y="6563840"/>
            <a:ext cx="2524546"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Last Revised: 17 APR 2023</a:t>
            </a:r>
          </a:p>
        </p:txBody>
      </p:sp>
      <p:pic>
        <p:nvPicPr>
          <p:cNvPr id="25" name="Picture 24" descr="A close up of a sign&#10;&#10;Description automatically generated">
            <a:extLst>
              <a:ext uri="{FF2B5EF4-FFF2-40B4-BE49-F238E27FC236}">
                <a16:creationId xmlns:a16="http://schemas.microsoft.com/office/drawing/2014/main" id="{751F2FB3-FF39-F807-F117-6592B772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17" y="75780"/>
            <a:ext cx="1077868" cy="1046925"/>
          </a:xfrm>
          <a:prstGeom prst="rect">
            <a:avLst/>
          </a:prstGeom>
        </p:spPr>
      </p:pic>
      <p:sp>
        <p:nvSpPr>
          <p:cNvPr id="3" name="Title 9">
            <a:extLst>
              <a:ext uri="{FF2B5EF4-FFF2-40B4-BE49-F238E27FC236}">
                <a16:creationId xmlns:a16="http://schemas.microsoft.com/office/drawing/2014/main" id="{24B89B39-97F2-BC05-EBDC-F49588FE5167}"/>
              </a:ext>
            </a:extLst>
          </p:cNvPr>
          <p:cNvSpPr txBox="1">
            <a:spLocks/>
          </p:cNvSpPr>
          <p:nvPr/>
        </p:nvSpPr>
        <p:spPr>
          <a:xfrm>
            <a:off x="0" y="249018"/>
            <a:ext cx="9143999" cy="1046926"/>
          </a:xfrm>
          <a:prstGeom prst="rect">
            <a:avLst/>
          </a:prstGeom>
        </p:spPr>
        <p:txBody>
          <a:bodyPr>
            <a:noAutofit/>
          </a:bodyPr>
          <a:lst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en-US" sz="3300" dirty="0"/>
              <a:t>Patrolling </a:t>
            </a:r>
            <a:br>
              <a:rPr lang="en-US" sz="3300" dirty="0"/>
            </a:br>
            <a:r>
              <a:rPr lang="en-US" sz="3300" dirty="0"/>
              <a:t>071-NRRAD065</a:t>
            </a:r>
          </a:p>
        </p:txBody>
      </p:sp>
      <p:pic>
        <p:nvPicPr>
          <p:cNvPr id="6" name="Picture 5" descr="A group of people in uniform&#10;&#10;Description automatically generated">
            <a:extLst>
              <a:ext uri="{FF2B5EF4-FFF2-40B4-BE49-F238E27FC236}">
                <a16:creationId xmlns:a16="http://schemas.microsoft.com/office/drawing/2014/main" id="{CEB475F9-09DA-43F1-6C6E-44E7B9A56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034" y="2032966"/>
            <a:ext cx="4909930" cy="3233261"/>
          </a:xfrm>
          <a:prstGeom prst="rect">
            <a:avLst/>
          </a:prstGeom>
        </p:spPr>
      </p:pic>
    </p:spTree>
    <p:extLst>
      <p:ext uri="{BB962C8B-B14F-4D97-AF65-F5344CB8AC3E}">
        <p14:creationId xmlns:p14="http://schemas.microsoft.com/office/powerpoint/2010/main" val="11646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10</a:t>
            </a:fld>
            <a:endParaRPr lang="en-US"/>
          </a:p>
        </p:txBody>
      </p:sp>
      <p:sp>
        <p:nvSpPr>
          <p:cNvPr id="9" name="Rectangle 2">
            <a:extLst>
              <a:ext uri="{FF2B5EF4-FFF2-40B4-BE49-F238E27FC236}">
                <a16:creationId xmlns:a16="http://schemas.microsoft.com/office/drawing/2014/main" id="{E1C0F1C4-33BA-C70A-4411-988CE78B75C8}"/>
              </a:ext>
            </a:extLst>
          </p:cNvPr>
          <p:cNvSpPr txBox="1">
            <a:spLocks noChangeArrowheads="1"/>
          </p:cNvSpPr>
          <p:nvPr/>
        </p:nvSpPr>
        <p:spPr>
          <a:xfrm>
            <a:off x="1" y="292697"/>
            <a:ext cx="9143999" cy="62170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Coordination</a:t>
            </a:r>
            <a:r>
              <a:rPr lang="en-US" sz="27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t>
            </a:r>
            <a:r>
              <a:rPr lang="en-US" sz="1800" b="1" dirty="0" err="1">
                <a:latin typeface="Arial" panose="020B0604020202020204" pitchFamily="34" charset="0"/>
                <a:cs typeface="Arial" panose="020B0604020202020204" pitchFamily="34" charset="0"/>
              </a:rPr>
              <a:t>Cont</a:t>
            </a:r>
            <a:r>
              <a:rPr lang="en-US" sz="1800" b="1" dirty="0">
                <a:latin typeface="Arial" panose="020B0604020202020204" pitchFamily="34" charset="0"/>
                <a:cs typeface="Arial" panose="020B0604020202020204" pitchFamily="34" charset="0"/>
              </a:rPr>
              <a:t>)</a:t>
            </a:r>
          </a:p>
        </p:txBody>
      </p:sp>
      <p:sp>
        <p:nvSpPr>
          <p:cNvPr id="11" name="Rectangle 3">
            <a:extLst>
              <a:ext uri="{FF2B5EF4-FFF2-40B4-BE49-F238E27FC236}">
                <a16:creationId xmlns:a16="http://schemas.microsoft.com/office/drawing/2014/main" id="{51D4A718-22EF-507D-F8C6-84EBBEF67154}"/>
              </a:ext>
            </a:extLst>
          </p:cNvPr>
          <p:cNvSpPr txBox="1">
            <a:spLocks noChangeArrowheads="1"/>
          </p:cNvSpPr>
          <p:nvPr/>
        </p:nvSpPr>
        <p:spPr>
          <a:xfrm>
            <a:off x="0" y="2635091"/>
            <a:ext cx="9144000" cy="298051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r>
              <a:rPr lang="en-US" sz="2400" dirty="0">
                <a:latin typeface="Arial" panose="020B0604020202020204" pitchFamily="34" charset="0"/>
                <a:cs typeface="Arial" panose="020B0604020202020204" pitchFamily="34" charset="0"/>
              </a:rPr>
              <a:t>Fire support data</a:t>
            </a:r>
          </a:p>
          <a:p>
            <a:pPr lvl="1"/>
            <a:r>
              <a:rPr lang="en-US" sz="2400" dirty="0">
                <a:latin typeface="Arial" panose="020B0604020202020204" pitchFamily="34" charset="0"/>
                <a:cs typeface="Arial" panose="020B0604020202020204" pitchFamily="34" charset="0"/>
              </a:rPr>
              <a:t>Rehearsal areas &amp; time</a:t>
            </a:r>
          </a:p>
          <a:p>
            <a:pPr lvl="1"/>
            <a:r>
              <a:rPr lang="en-US" sz="2400" dirty="0">
                <a:latin typeface="Arial" panose="020B0604020202020204" pitchFamily="34" charset="0"/>
                <a:cs typeface="Arial" panose="020B0604020202020204" pitchFamily="34" charset="0"/>
              </a:rPr>
              <a:t>Special equipment and ammo</a:t>
            </a:r>
          </a:p>
          <a:p>
            <a:pPr lvl="1"/>
            <a:r>
              <a:rPr lang="en-US" sz="2400" dirty="0">
                <a:latin typeface="Arial" panose="020B0604020202020204" pitchFamily="34" charset="0"/>
                <a:cs typeface="Arial" panose="020B0604020202020204" pitchFamily="34" charset="0"/>
              </a:rPr>
              <a:t>Transportation requirements</a:t>
            </a:r>
          </a:p>
          <a:p>
            <a:pPr lvl="1"/>
            <a:r>
              <a:rPr lang="en-US" sz="2400" dirty="0">
                <a:latin typeface="Arial" panose="020B0604020202020204" pitchFamily="34" charset="0"/>
                <a:cs typeface="Arial" panose="020B0604020202020204" pitchFamily="34" charset="0"/>
              </a:rPr>
              <a:t>Signal plan</a:t>
            </a:r>
          </a:p>
          <a:p>
            <a:pPr lvl="1"/>
            <a:r>
              <a:rPr lang="en-US" sz="2400" dirty="0">
                <a:latin typeface="Arial" panose="020B0604020202020204" pitchFamily="34" charset="0"/>
                <a:cs typeface="Arial" panose="020B0604020202020204" pitchFamily="34" charset="0"/>
              </a:rPr>
              <a:t>Coordination with other units</a:t>
            </a:r>
          </a:p>
          <a:p>
            <a:pPr lvl="1"/>
            <a:r>
              <a:rPr lang="en-US" sz="2400" dirty="0">
                <a:latin typeface="Arial" panose="020B0604020202020204" pitchFamily="34" charset="0"/>
                <a:cs typeface="Arial" panose="020B0604020202020204" pitchFamily="34" charset="0"/>
              </a:rPr>
              <a:t>Assist with other platoon activities</a:t>
            </a:r>
          </a:p>
        </p:txBody>
      </p:sp>
    </p:spTree>
    <p:extLst>
      <p:ext uri="{BB962C8B-B14F-4D97-AF65-F5344CB8AC3E}">
        <p14:creationId xmlns:p14="http://schemas.microsoft.com/office/powerpoint/2010/main" val="274257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11</a:t>
            </a:fld>
            <a:endParaRPr lang="en-US"/>
          </a:p>
        </p:txBody>
      </p:sp>
      <p:sp>
        <p:nvSpPr>
          <p:cNvPr id="9" name="Rectangle 3">
            <a:extLst>
              <a:ext uri="{FF2B5EF4-FFF2-40B4-BE49-F238E27FC236}">
                <a16:creationId xmlns:a16="http://schemas.microsoft.com/office/drawing/2014/main" id="{C1529CEC-223A-7F36-484C-A948B4DC01AA}"/>
              </a:ext>
            </a:extLst>
          </p:cNvPr>
          <p:cNvSpPr txBox="1">
            <a:spLocks noChangeArrowheads="1"/>
          </p:cNvSpPr>
          <p:nvPr/>
        </p:nvSpPr>
        <p:spPr>
          <a:xfrm>
            <a:off x="1142999" y="2190651"/>
            <a:ext cx="6858000" cy="40452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Essential and Supporting Tasks</a:t>
            </a:r>
          </a:p>
          <a:p>
            <a:r>
              <a:rPr lang="en-US" dirty="0">
                <a:latin typeface="Arial" panose="020B0604020202020204" pitchFamily="34" charset="0"/>
                <a:cs typeface="Arial" panose="020B0604020202020204" pitchFamily="34" charset="0"/>
              </a:rPr>
              <a:t>Key Travel and Execution Times</a:t>
            </a:r>
          </a:p>
          <a:p>
            <a:r>
              <a:rPr lang="en-US" dirty="0">
                <a:latin typeface="Arial" panose="020B0604020202020204" pitchFamily="34" charset="0"/>
                <a:cs typeface="Arial" panose="020B0604020202020204" pitchFamily="34" charset="0"/>
              </a:rPr>
              <a:t>Primary and Alternate Routes</a:t>
            </a:r>
          </a:p>
          <a:p>
            <a:r>
              <a:rPr lang="en-US" dirty="0">
                <a:latin typeface="Arial" panose="020B0604020202020204" pitchFamily="34" charset="0"/>
                <a:cs typeface="Arial" panose="020B0604020202020204" pitchFamily="34" charset="0"/>
              </a:rPr>
              <a:t>Signals</a:t>
            </a:r>
          </a:p>
          <a:p>
            <a:r>
              <a:rPr lang="en-US" dirty="0">
                <a:latin typeface="Arial" panose="020B0604020202020204" pitchFamily="34" charset="0"/>
                <a:cs typeface="Arial" panose="020B0604020202020204" pitchFamily="34" charset="0"/>
              </a:rPr>
              <a:t>Challenge and Password</a:t>
            </a:r>
          </a:p>
          <a:p>
            <a:r>
              <a:rPr lang="en-US" dirty="0">
                <a:latin typeface="Arial" panose="020B0604020202020204" pitchFamily="34" charset="0"/>
                <a:cs typeface="Arial" panose="020B0604020202020204" pitchFamily="34" charset="0"/>
              </a:rPr>
              <a:t>Location of Leaders</a:t>
            </a:r>
          </a:p>
          <a:p>
            <a:r>
              <a:rPr lang="en-US" dirty="0">
                <a:latin typeface="Arial" panose="020B0604020202020204" pitchFamily="34" charset="0"/>
                <a:cs typeface="Arial" panose="020B0604020202020204" pitchFamily="34" charset="0"/>
              </a:rPr>
              <a:t>Action on Enemy Contact</a:t>
            </a:r>
          </a:p>
          <a:p>
            <a:r>
              <a:rPr lang="en-US" dirty="0">
                <a:latin typeface="Arial" panose="020B0604020202020204" pitchFamily="34" charset="0"/>
                <a:cs typeface="Arial" panose="020B0604020202020204" pitchFamily="34" charset="0"/>
              </a:rPr>
              <a:t>Contingency Plans</a:t>
            </a:r>
          </a:p>
        </p:txBody>
      </p:sp>
      <p:sp>
        <p:nvSpPr>
          <p:cNvPr id="11" name="Rectangle 5">
            <a:extLst>
              <a:ext uri="{FF2B5EF4-FFF2-40B4-BE49-F238E27FC236}">
                <a16:creationId xmlns:a16="http://schemas.microsoft.com/office/drawing/2014/main" id="{DCA1F1D9-B50C-46C2-C8F2-CA597774763B}"/>
              </a:ext>
            </a:extLst>
          </p:cNvPr>
          <p:cNvSpPr>
            <a:spLocks noChangeArrowheads="1"/>
          </p:cNvSpPr>
          <p:nvPr/>
        </p:nvSpPr>
        <p:spPr bwMode="auto">
          <a:xfrm>
            <a:off x="0" y="323881"/>
            <a:ext cx="9143999" cy="534114"/>
          </a:xfrm>
          <a:prstGeom prst="rect">
            <a:avLst/>
          </a:prstGeom>
          <a:noFill/>
          <a:ln w="9525">
            <a:noFill/>
            <a:miter lim="800000"/>
            <a:headEnd/>
            <a:tailEnd/>
          </a:ln>
        </p:spPr>
        <p:txBody>
          <a:bodyPr anchor="ctr"/>
          <a:lstStyle/>
          <a:p>
            <a:pPr algn="ctr">
              <a:lnSpc>
                <a:spcPct val="100000"/>
              </a:lnSpc>
              <a:spcBef>
                <a:spcPct val="0"/>
              </a:spcBef>
              <a:buSzTx/>
            </a:pPr>
            <a:r>
              <a:rPr lang="en-US" sz="3600" b="1" dirty="0">
                <a:latin typeface="Arial" panose="020B0604020202020204" pitchFamily="34" charset="0"/>
                <a:cs typeface="Arial" panose="020B0604020202020204" pitchFamily="34" charset="0"/>
              </a:rPr>
              <a:t>Complete the Patrol Plan</a:t>
            </a:r>
          </a:p>
        </p:txBody>
      </p:sp>
    </p:spTree>
    <p:extLst>
      <p:ext uri="{BB962C8B-B14F-4D97-AF65-F5344CB8AC3E}">
        <p14:creationId xmlns:p14="http://schemas.microsoft.com/office/powerpoint/2010/main" val="337161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12</a:t>
            </a:fld>
            <a:endParaRPr lang="en-US"/>
          </a:p>
        </p:txBody>
      </p:sp>
      <p:sp>
        <p:nvSpPr>
          <p:cNvPr id="9" name="Rectangle 2">
            <a:extLst>
              <a:ext uri="{FF2B5EF4-FFF2-40B4-BE49-F238E27FC236}">
                <a16:creationId xmlns:a16="http://schemas.microsoft.com/office/drawing/2014/main" id="{4F60675A-E954-3D0C-006F-D5ED92797D58}"/>
              </a:ext>
            </a:extLst>
          </p:cNvPr>
          <p:cNvSpPr txBox="1">
            <a:spLocks noChangeArrowheads="1"/>
          </p:cNvSpPr>
          <p:nvPr/>
        </p:nvSpPr>
        <p:spPr>
          <a:xfrm>
            <a:off x="1" y="324769"/>
            <a:ext cx="9143999" cy="51435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Departure from Friendly Lines </a:t>
            </a:r>
          </a:p>
        </p:txBody>
      </p:sp>
      <p:sp>
        <p:nvSpPr>
          <p:cNvPr id="11" name="Rectangle 3">
            <a:extLst>
              <a:ext uri="{FF2B5EF4-FFF2-40B4-BE49-F238E27FC236}">
                <a16:creationId xmlns:a16="http://schemas.microsoft.com/office/drawing/2014/main" id="{7F5557A6-AE09-EA45-DC05-17A40E478493}"/>
              </a:ext>
            </a:extLst>
          </p:cNvPr>
          <p:cNvSpPr txBox="1">
            <a:spLocks noChangeArrowheads="1"/>
          </p:cNvSpPr>
          <p:nvPr/>
        </p:nvSpPr>
        <p:spPr>
          <a:xfrm>
            <a:off x="1142999" y="2994660"/>
            <a:ext cx="6858000" cy="173736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300" dirty="0">
                <a:latin typeface="Arial" panose="020B0604020202020204" pitchFamily="34" charset="0"/>
                <a:cs typeface="Arial" panose="020B0604020202020204" pitchFamily="34" charset="0"/>
              </a:rPr>
              <a:t>Coordination</a:t>
            </a:r>
          </a:p>
          <a:p>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Planning</a:t>
            </a:r>
          </a:p>
        </p:txBody>
      </p:sp>
    </p:spTree>
    <p:extLst>
      <p:ext uri="{BB962C8B-B14F-4D97-AF65-F5344CB8AC3E}">
        <p14:creationId xmlns:p14="http://schemas.microsoft.com/office/powerpoint/2010/main" val="345095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13</a:t>
            </a:fld>
            <a:endParaRPr lang="en-US"/>
          </a:p>
        </p:txBody>
      </p:sp>
      <p:sp>
        <p:nvSpPr>
          <p:cNvPr id="9" name="Title 1">
            <a:extLst>
              <a:ext uri="{FF2B5EF4-FFF2-40B4-BE49-F238E27FC236}">
                <a16:creationId xmlns:a16="http://schemas.microsoft.com/office/drawing/2014/main" id="{48C6A12E-BD24-30B6-7C1C-1B904ECACFBA}"/>
              </a:ext>
            </a:extLst>
          </p:cNvPr>
          <p:cNvSpPr txBox="1">
            <a:spLocks/>
          </p:cNvSpPr>
          <p:nvPr/>
        </p:nvSpPr>
        <p:spPr>
          <a:xfrm>
            <a:off x="0" y="338167"/>
            <a:ext cx="9144000" cy="56629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Patrol Base Activities</a:t>
            </a:r>
          </a:p>
        </p:txBody>
      </p:sp>
      <p:sp>
        <p:nvSpPr>
          <p:cNvPr id="11" name="Rectangle 3">
            <a:extLst>
              <a:ext uri="{FF2B5EF4-FFF2-40B4-BE49-F238E27FC236}">
                <a16:creationId xmlns:a16="http://schemas.microsoft.com/office/drawing/2014/main" id="{D5BDD9DB-15B8-2F78-215F-29F1EE15487E}"/>
              </a:ext>
            </a:extLst>
          </p:cNvPr>
          <p:cNvSpPr txBox="1">
            <a:spLocks noChangeArrowheads="1"/>
          </p:cNvSpPr>
          <p:nvPr/>
        </p:nvSpPr>
        <p:spPr>
          <a:xfrm>
            <a:off x="1143000" y="2589372"/>
            <a:ext cx="6858000" cy="257175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SzTx/>
            </a:pPr>
            <a:r>
              <a:rPr lang="en-US" sz="2400" kern="0" dirty="0">
                <a:latin typeface="Arial" panose="020B0604020202020204" pitchFamily="34" charset="0"/>
                <a:cs typeface="Arial" panose="020B0604020202020204" pitchFamily="34" charset="0"/>
              </a:rPr>
              <a:t>Use</a:t>
            </a:r>
          </a:p>
          <a:p>
            <a:pPr algn="ctr" eaLnBrk="1" hangingPunct="1">
              <a:lnSpc>
                <a:spcPct val="90000"/>
              </a:lnSpc>
              <a:buSzTx/>
            </a:pPr>
            <a:r>
              <a:rPr lang="en-US" sz="2400" kern="0" dirty="0">
                <a:latin typeface="Arial" panose="020B0604020202020204" pitchFamily="34" charset="0"/>
                <a:cs typeface="Arial" panose="020B0604020202020204" pitchFamily="34" charset="0"/>
              </a:rPr>
              <a:t>Site Selection</a:t>
            </a:r>
          </a:p>
          <a:p>
            <a:pPr algn="ctr" eaLnBrk="1" hangingPunct="1">
              <a:lnSpc>
                <a:spcPct val="90000"/>
              </a:lnSpc>
              <a:buSzTx/>
            </a:pPr>
            <a:r>
              <a:rPr lang="en-US" sz="2400" kern="0" dirty="0">
                <a:latin typeface="Arial" panose="020B0604020202020204" pitchFamily="34" charset="0"/>
                <a:cs typeface="Arial" panose="020B0604020202020204" pitchFamily="34" charset="0"/>
              </a:rPr>
              <a:t>Planning Consideration</a:t>
            </a:r>
          </a:p>
          <a:p>
            <a:pPr algn="ctr" eaLnBrk="1" hangingPunct="1">
              <a:lnSpc>
                <a:spcPct val="90000"/>
              </a:lnSpc>
              <a:buSzTx/>
            </a:pPr>
            <a:r>
              <a:rPr lang="en-US" sz="2400" kern="0" dirty="0">
                <a:latin typeface="Arial" panose="020B0604020202020204" pitchFamily="34" charset="0"/>
                <a:cs typeface="Arial" panose="020B0604020202020204" pitchFamily="34" charset="0"/>
              </a:rPr>
              <a:t>Security Measures</a:t>
            </a:r>
          </a:p>
          <a:p>
            <a:pPr algn="ctr" eaLnBrk="1" hangingPunct="1">
              <a:lnSpc>
                <a:spcPct val="90000"/>
              </a:lnSpc>
              <a:buSzTx/>
            </a:pPr>
            <a:r>
              <a:rPr lang="en-US" sz="2400" kern="0" dirty="0">
                <a:latin typeface="Arial" panose="020B0604020202020204" pitchFamily="34" charset="0"/>
                <a:cs typeface="Arial" panose="020B0604020202020204" pitchFamily="34" charset="0"/>
              </a:rPr>
              <a:t>Occupation</a:t>
            </a:r>
          </a:p>
          <a:p>
            <a:pPr algn="ctr" eaLnBrk="1" hangingPunct="1">
              <a:lnSpc>
                <a:spcPct val="90000"/>
              </a:lnSpc>
              <a:buSzTx/>
            </a:pPr>
            <a:r>
              <a:rPr lang="en-US" sz="2400" kern="0" dirty="0">
                <a:latin typeface="Arial" panose="020B0604020202020204" pitchFamily="34" charset="0"/>
                <a:cs typeface="Arial" panose="020B0604020202020204" pitchFamily="34" charset="0"/>
              </a:rPr>
              <a:t>Priorities of Work</a:t>
            </a:r>
          </a:p>
        </p:txBody>
      </p:sp>
    </p:spTree>
    <p:extLst>
      <p:ext uri="{BB962C8B-B14F-4D97-AF65-F5344CB8AC3E}">
        <p14:creationId xmlns:p14="http://schemas.microsoft.com/office/powerpoint/2010/main" val="106927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14</a:t>
            </a:fld>
            <a:endParaRPr lang="en-US"/>
          </a:p>
        </p:txBody>
      </p:sp>
      <p:sp>
        <p:nvSpPr>
          <p:cNvPr id="9" name="Rectangle 4">
            <a:extLst>
              <a:ext uri="{FF2B5EF4-FFF2-40B4-BE49-F238E27FC236}">
                <a16:creationId xmlns:a16="http://schemas.microsoft.com/office/drawing/2014/main" id="{BB9F1A0D-2C91-F30D-8C98-31698F97CB51}"/>
              </a:ext>
            </a:extLst>
          </p:cNvPr>
          <p:cNvSpPr txBox="1">
            <a:spLocks noChangeArrowheads="1"/>
          </p:cNvSpPr>
          <p:nvPr/>
        </p:nvSpPr>
        <p:spPr>
          <a:xfrm>
            <a:off x="1" y="345251"/>
            <a:ext cx="9143999" cy="40838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Rally Points</a:t>
            </a:r>
          </a:p>
        </p:txBody>
      </p:sp>
      <p:sp>
        <p:nvSpPr>
          <p:cNvPr id="11" name="Rectangle 5">
            <a:extLst>
              <a:ext uri="{FF2B5EF4-FFF2-40B4-BE49-F238E27FC236}">
                <a16:creationId xmlns:a16="http://schemas.microsoft.com/office/drawing/2014/main" id="{668AE114-88FC-9345-6A99-4DC9714B1F72}"/>
              </a:ext>
            </a:extLst>
          </p:cNvPr>
          <p:cNvSpPr txBox="1">
            <a:spLocks noChangeArrowheads="1"/>
          </p:cNvSpPr>
          <p:nvPr/>
        </p:nvSpPr>
        <p:spPr>
          <a:xfrm>
            <a:off x="1142999" y="2421255"/>
            <a:ext cx="6858000" cy="2914650"/>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Selection of RPs</a:t>
            </a:r>
          </a:p>
          <a:p>
            <a:pPr>
              <a:buFontTx/>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Types of RPs</a:t>
            </a:r>
          </a:p>
          <a:p>
            <a:pPr marL="600075" lvl="1"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Initial RP</a:t>
            </a:r>
          </a:p>
          <a:p>
            <a:pPr marL="600075" lvl="1"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En route RP</a:t>
            </a:r>
          </a:p>
          <a:p>
            <a:pPr marL="600075" lvl="1"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Objective RP</a:t>
            </a:r>
          </a:p>
          <a:p>
            <a:pPr marL="600075" lvl="1"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Re-entry RP</a:t>
            </a:r>
          </a:p>
          <a:p>
            <a:pPr marL="600075" lvl="1"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Near-and-Far side RP</a:t>
            </a:r>
          </a:p>
          <a:p>
            <a:pPr>
              <a:buFontTx/>
              <a:buNone/>
            </a:pPr>
            <a:endParaRPr lang="en-US" sz="1800" dirty="0"/>
          </a:p>
        </p:txBody>
      </p:sp>
    </p:spTree>
    <p:extLst>
      <p:ext uri="{BB962C8B-B14F-4D97-AF65-F5344CB8AC3E}">
        <p14:creationId xmlns:p14="http://schemas.microsoft.com/office/powerpoint/2010/main" val="266130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15</a:t>
            </a:fld>
            <a:endParaRPr lang="en-US"/>
          </a:p>
        </p:txBody>
      </p:sp>
      <p:sp>
        <p:nvSpPr>
          <p:cNvPr id="9" name="Rectangle 2">
            <a:extLst>
              <a:ext uri="{FF2B5EF4-FFF2-40B4-BE49-F238E27FC236}">
                <a16:creationId xmlns:a16="http://schemas.microsoft.com/office/drawing/2014/main" id="{0A3217BA-3FD7-60CA-05F1-90600EF59C8E}"/>
              </a:ext>
            </a:extLst>
          </p:cNvPr>
          <p:cNvSpPr txBox="1">
            <a:spLocks noChangeArrowheads="1"/>
          </p:cNvSpPr>
          <p:nvPr/>
        </p:nvSpPr>
        <p:spPr>
          <a:xfrm>
            <a:off x="0" y="342899"/>
            <a:ext cx="9143999" cy="9144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Leader’s Reconnaissance</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of the Objective</a:t>
            </a:r>
          </a:p>
        </p:txBody>
      </p:sp>
      <p:sp>
        <p:nvSpPr>
          <p:cNvPr id="11" name="Rectangle 3">
            <a:extLst>
              <a:ext uri="{FF2B5EF4-FFF2-40B4-BE49-F238E27FC236}">
                <a16:creationId xmlns:a16="http://schemas.microsoft.com/office/drawing/2014/main" id="{215FCA26-909F-4A5F-A1DE-879D063AF412}"/>
              </a:ext>
            </a:extLst>
          </p:cNvPr>
          <p:cNvSpPr txBox="1">
            <a:spLocks noChangeArrowheads="1"/>
          </p:cNvSpPr>
          <p:nvPr/>
        </p:nvSpPr>
        <p:spPr>
          <a:xfrm>
            <a:off x="2285745" y="1848159"/>
            <a:ext cx="5308007" cy="466694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Establish ORP</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During Reconnaissance</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Pinpoint Objective</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Select Security, Support, and Assault Positions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Plan Time to </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Return to ORP</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Complete Plan</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Disseminate Information</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Issue Orders and Instructions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Reentry of Friendly Lines</a:t>
            </a:r>
          </a:p>
        </p:txBody>
      </p:sp>
    </p:spTree>
    <p:extLst>
      <p:ext uri="{BB962C8B-B14F-4D97-AF65-F5344CB8AC3E}">
        <p14:creationId xmlns:p14="http://schemas.microsoft.com/office/powerpoint/2010/main" val="253506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16</a:t>
            </a:fld>
            <a:endParaRPr lang="en-US"/>
          </a:p>
        </p:txBody>
      </p:sp>
      <p:pic>
        <p:nvPicPr>
          <p:cNvPr id="9" name="Picture 8">
            <a:extLst>
              <a:ext uri="{FF2B5EF4-FFF2-40B4-BE49-F238E27FC236}">
                <a16:creationId xmlns:a16="http://schemas.microsoft.com/office/drawing/2014/main" id="{5BAD4955-EB68-028E-9DD3-3584F5C30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486" y="2125979"/>
            <a:ext cx="6845213" cy="3874771"/>
          </a:xfrm>
          <a:prstGeom prst="rect">
            <a:avLst/>
          </a:prstGeom>
        </p:spPr>
      </p:pic>
      <p:sp>
        <p:nvSpPr>
          <p:cNvPr id="11" name="TextBox 10">
            <a:extLst>
              <a:ext uri="{FF2B5EF4-FFF2-40B4-BE49-F238E27FC236}">
                <a16:creationId xmlns:a16="http://schemas.microsoft.com/office/drawing/2014/main" id="{ED6CF6A1-E8DD-8E17-EA00-BAE1ADA0363A}"/>
              </a:ext>
            </a:extLst>
          </p:cNvPr>
          <p:cNvSpPr txBox="1"/>
          <p:nvPr/>
        </p:nvSpPr>
        <p:spPr>
          <a:xfrm>
            <a:off x="0" y="360710"/>
            <a:ext cx="9143999" cy="646331"/>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Leader’s Reconnaissance</a:t>
            </a:r>
            <a:endParaRPr lang="en-US" sz="3600" dirty="0"/>
          </a:p>
        </p:txBody>
      </p:sp>
    </p:spTree>
    <p:extLst>
      <p:ext uri="{BB962C8B-B14F-4D97-AF65-F5344CB8AC3E}">
        <p14:creationId xmlns:p14="http://schemas.microsoft.com/office/powerpoint/2010/main" val="71962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17</a:t>
            </a:fld>
            <a:endParaRPr lang="en-US"/>
          </a:p>
        </p:txBody>
      </p:sp>
      <p:sp>
        <p:nvSpPr>
          <p:cNvPr id="9" name="Rectangle 2">
            <a:extLst>
              <a:ext uri="{FF2B5EF4-FFF2-40B4-BE49-F238E27FC236}">
                <a16:creationId xmlns:a16="http://schemas.microsoft.com/office/drawing/2014/main" id="{37D15B7C-72FF-2A57-81A9-3388F11DDF7A}"/>
              </a:ext>
            </a:extLst>
          </p:cNvPr>
          <p:cNvSpPr txBox="1">
            <a:spLocks noChangeArrowheads="1"/>
          </p:cNvSpPr>
          <p:nvPr/>
        </p:nvSpPr>
        <p:spPr>
          <a:xfrm>
            <a:off x="-1" y="322513"/>
            <a:ext cx="9143999" cy="6018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Combat Patrols</a:t>
            </a:r>
          </a:p>
        </p:txBody>
      </p:sp>
      <p:sp>
        <p:nvSpPr>
          <p:cNvPr id="11" name="Rectangle 3">
            <a:extLst>
              <a:ext uri="{FF2B5EF4-FFF2-40B4-BE49-F238E27FC236}">
                <a16:creationId xmlns:a16="http://schemas.microsoft.com/office/drawing/2014/main" id="{E324CA9B-802C-2491-C7AA-002A97688A76}"/>
              </a:ext>
            </a:extLst>
          </p:cNvPr>
          <p:cNvSpPr txBox="1">
            <a:spLocks noChangeArrowheads="1"/>
          </p:cNvSpPr>
          <p:nvPr/>
        </p:nvSpPr>
        <p:spPr>
          <a:xfrm>
            <a:off x="1143000" y="2167093"/>
            <a:ext cx="6858000" cy="355236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A combat patrols provides security and harasses, destroys, or captures enemy troops, equipment, or installations</a:t>
            </a:r>
          </a:p>
          <a:p>
            <a:pPr algn="l">
              <a:buFontTx/>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Types:</a:t>
            </a:r>
          </a:p>
          <a:p>
            <a:r>
              <a:rPr lang="en-US" dirty="0">
                <a:latin typeface="Arial" panose="020B0604020202020204" pitchFamily="34" charset="0"/>
                <a:cs typeface="Arial" panose="020B0604020202020204" pitchFamily="34" charset="0"/>
              </a:rPr>
              <a:t>Raid</a:t>
            </a:r>
          </a:p>
          <a:p>
            <a:r>
              <a:rPr lang="en-US" dirty="0">
                <a:latin typeface="Arial" panose="020B0604020202020204" pitchFamily="34" charset="0"/>
                <a:cs typeface="Arial" panose="020B0604020202020204" pitchFamily="34" charset="0"/>
              </a:rPr>
              <a:t>Ambush</a:t>
            </a:r>
          </a:p>
          <a:p>
            <a:r>
              <a:rPr lang="en-US" dirty="0">
                <a:latin typeface="Arial" panose="020B0604020202020204" pitchFamily="34" charset="0"/>
                <a:cs typeface="Arial" panose="020B0604020202020204" pitchFamily="34" charset="0"/>
              </a:rPr>
              <a:t>Security</a:t>
            </a:r>
          </a:p>
        </p:txBody>
      </p:sp>
    </p:spTree>
    <p:extLst>
      <p:ext uri="{BB962C8B-B14F-4D97-AF65-F5344CB8AC3E}">
        <p14:creationId xmlns:p14="http://schemas.microsoft.com/office/powerpoint/2010/main" val="426669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18</a:t>
            </a:fld>
            <a:endParaRPr lang="en-US"/>
          </a:p>
        </p:txBody>
      </p:sp>
      <p:sp>
        <p:nvSpPr>
          <p:cNvPr id="9" name="Rectangle 2">
            <a:extLst>
              <a:ext uri="{FF2B5EF4-FFF2-40B4-BE49-F238E27FC236}">
                <a16:creationId xmlns:a16="http://schemas.microsoft.com/office/drawing/2014/main" id="{CAFE013E-B2A5-C295-9BD0-981C02CD59A0}"/>
              </a:ext>
            </a:extLst>
          </p:cNvPr>
          <p:cNvSpPr txBox="1">
            <a:spLocks noChangeArrowheads="1"/>
          </p:cNvSpPr>
          <p:nvPr/>
        </p:nvSpPr>
        <p:spPr>
          <a:xfrm>
            <a:off x="-1" y="315310"/>
            <a:ext cx="9143999" cy="47410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Raid</a:t>
            </a:r>
          </a:p>
        </p:txBody>
      </p:sp>
      <p:sp>
        <p:nvSpPr>
          <p:cNvPr id="11" name="Rectangle 3">
            <a:extLst>
              <a:ext uri="{FF2B5EF4-FFF2-40B4-BE49-F238E27FC236}">
                <a16:creationId xmlns:a16="http://schemas.microsoft.com/office/drawing/2014/main" id="{9A16A7EF-C4A1-AD40-C91B-A6719E4B9299}"/>
              </a:ext>
            </a:extLst>
          </p:cNvPr>
          <p:cNvSpPr txBox="1">
            <a:spLocks noChangeArrowheads="1"/>
          </p:cNvSpPr>
          <p:nvPr/>
        </p:nvSpPr>
        <p:spPr>
          <a:xfrm>
            <a:off x="1143000" y="2363867"/>
            <a:ext cx="6858000" cy="334416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 raid is a surprise attack against a position or installation for a specific purpose other than seizing and holding the terrain.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Characterized by -</a:t>
            </a:r>
          </a:p>
          <a:p>
            <a:pPr>
              <a:buFontTx/>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Phases</a:t>
            </a:r>
          </a:p>
        </p:txBody>
      </p:sp>
    </p:spTree>
    <p:extLst>
      <p:ext uri="{BB962C8B-B14F-4D97-AF65-F5344CB8AC3E}">
        <p14:creationId xmlns:p14="http://schemas.microsoft.com/office/powerpoint/2010/main" val="10368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19</a:t>
            </a:fld>
            <a:endParaRPr lang="en-US"/>
          </a:p>
        </p:txBody>
      </p:sp>
      <p:pic>
        <p:nvPicPr>
          <p:cNvPr id="9" name="Picture 8">
            <a:extLst>
              <a:ext uri="{FF2B5EF4-FFF2-40B4-BE49-F238E27FC236}">
                <a16:creationId xmlns:a16="http://schemas.microsoft.com/office/drawing/2014/main" id="{56443A34-C869-CCCC-1816-F91F8E35D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075" y="2125980"/>
            <a:ext cx="6858000" cy="3874770"/>
          </a:xfrm>
          <a:prstGeom prst="rect">
            <a:avLst/>
          </a:prstGeom>
        </p:spPr>
      </p:pic>
      <p:sp>
        <p:nvSpPr>
          <p:cNvPr id="15" name="Rectangle 2">
            <a:extLst>
              <a:ext uri="{FF2B5EF4-FFF2-40B4-BE49-F238E27FC236}">
                <a16:creationId xmlns:a16="http://schemas.microsoft.com/office/drawing/2014/main" id="{CADC4AAC-6B62-73DF-F742-83AE7E3C49CA}"/>
              </a:ext>
            </a:extLst>
          </p:cNvPr>
          <p:cNvSpPr txBox="1">
            <a:spLocks noChangeArrowheads="1"/>
          </p:cNvSpPr>
          <p:nvPr/>
        </p:nvSpPr>
        <p:spPr>
          <a:xfrm>
            <a:off x="0" y="303630"/>
            <a:ext cx="9143999" cy="47410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Raid</a:t>
            </a:r>
          </a:p>
        </p:txBody>
      </p:sp>
    </p:spTree>
    <p:extLst>
      <p:ext uri="{BB962C8B-B14F-4D97-AF65-F5344CB8AC3E}">
        <p14:creationId xmlns:p14="http://schemas.microsoft.com/office/powerpoint/2010/main" val="131027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a:t>
            </a:fld>
            <a:endParaRPr lang="en-US"/>
          </a:p>
        </p:txBody>
      </p:sp>
      <p:sp>
        <p:nvSpPr>
          <p:cNvPr id="11" name="Rectangle 2">
            <a:extLst>
              <a:ext uri="{FF2B5EF4-FFF2-40B4-BE49-F238E27FC236}">
                <a16:creationId xmlns:a16="http://schemas.microsoft.com/office/drawing/2014/main" id="{C91838C9-4560-7FAA-A4F3-B84E95023DAE}"/>
              </a:ext>
            </a:extLst>
          </p:cNvPr>
          <p:cNvSpPr>
            <a:spLocks noChangeArrowheads="1"/>
          </p:cNvSpPr>
          <p:nvPr/>
        </p:nvSpPr>
        <p:spPr bwMode="auto">
          <a:xfrm>
            <a:off x="1257299" y="301753"/>
            <a:ext cx="6858000" cy="646331"/>
          </a:xfrm>
          <a:prstGeom prst="rect">
            <a:avLst/>
          </a:prstGeom>
          <a:noFill/>
          <a:ln w="9525">
            <a:noFill/>
            <a:miter lim="800000"/>
            <a:headEnd/>
            <a:tailEnd/>
          </a:ln>
          <a:effectLst/>
        </p:spPr>
        <p:txBody>
          <a:bodyPr wrap="square">
            <a:spAutoFit/>
          </a:bodyPr>
          <a:lstStyle/>
          <a:p>
            <a:pPr algn="ctr">
              <a:lnSpc>
                <a:spcPct val="100000"/>
              </a:lnSpc>
              <a:spcBef>
                <a:spcPct val="0"/>
              </a:spcBef>
              <a:buSzTx/>
              <a:defRPr/>
            </a:pPr>
            <a:r>
              <a:rPr lang="en-US" sz="3000" b="1" dirty="0">
                <a:effectLst>
                  <a:outerShdw blurRad="38100" dist="38100" dir="2700000" algn="tl">
                    <a:srgbClr val="C0C0C0"/>
                  </a:outerShdw>
                </a:effectLst>
                <a:cs typeface="Times New Roman" pitchFamily="18" charset="0"/>
              </a:rPr>
              <a:t> </a:t>
            </a:r>
            <a:r>
              <a:rPr lang="en-US" sz="3600" b="1" dirty="0">
                <a:effectLst>
                  <a:outerShdw blurRad="38100" dist="38100" dir="2700000" algn="tl">
                    <a:srgbClr val="C0C0C0"/>
                  </a:outerShdw>
                </a:effectLst>
                <a:latin typeface="Arial" panose="020B0604020202020204" pitchFamily="34" charset="0"/>
                <a:cs typeface="Arial" panose="020B0604020202020204" pitchFamily="34" charset="0"/>
              </a:rPr>
              <a:t>Terminal Learning Objective</a:t>
            </a:r>
          </a:p>
        </p:txBody>
      </p:sp>
      <p:sp>
        <p:nvSpPr>
          <p:cNvPr id="13" name="Rectangle 3">
            <a:extLst>
              <a:ext uri="{FF2B5EF4-FFF2-40B4-BE49-F238E27FC236}">
                <a16:creationId xmlns:a16="http://schemas.microsoft.com/office/drawing/2014/main" id="{AF8665C6-3C88-95FA-CF83-94558AE3F45E}"/>
              </a:ext>
            </a:extLst>
          </p:cNvPr>
          <p:cNvSpPr>
            <a:spLocks noChangeArrowheads="1"/>
          </p:cNvSpPr>
          <p:nvPr/>
        </p:nvSpPr>
        <p:spPr bwMode="auto">
          <a:xfrm>
            <a:off x="963075" y="1729282"/>
            <a:ext cx="8260438" cy="5047792"/>
          </a:xfrm>
          <a:prstGeom prst="rect">
            <a:avLst/>
          </a:prstGeom>
          <a:noFill/>
          <a:ln w="9525">
            <a:noFill/>
            <a:miter lim="800000"/>
            <a:headEnd/>
            <a:tailEnd/>
          </a:ln>
        </p:spPr>
        <p:txBody>
          <a:bodyPr wrap="square">
            <a:spAutoFit/>
          </a:bodyPr>
          <a:lstStyle/>
          <a:p>
            <a:pPr>
              <a:lnSpc>
                <a:spcPct val="120000"/>
              </a:lnSpc>
              <a:spcBef>
                <a:spcPct val="0"/>
              </a:spcBef>
              <a:buSzTx/>
            </a:pPr>
            <a:r>
              <a:rPr lang="en-US" b="1" dirty="0">
                <a:latin typeface="Arial" panose="020B0604020202020204" pitchFamily="34" charset="0"/>
                <a:cs typeface="Arial" panose="020B0604020202020204" pitchFamily="34" charset="0"/>
              </a:rPr>
              <a:t>Action:  </a:t>
            </a:r>
            <a:r>
              <a:rPr lang="en-US" dirty="0">
                <a:latin typeface="Arial" panose="020B0604020202020204" pitchFamily="34" charset="0"/>
                <a:cs typeface="Arial" panose="020B0604020202020204" pitchFamily="34" charset="0"/>
              </a:rPr>
              <a:t>Conduct patrolling missions.</a:t>
            </a:r>
          </a:p>
          <a:p>
            <a:pPr>
              <a:lnSpc>
                <a:spcPct val="120000"/>
              </a:lnSpc>
              <a:spcBef>
                <a:spcPct val="0"/>
              </a:spcBef>
              <a:buSzTx/>
            </a:pPr>
            <a:endParaRPr lang="en-US" dirty="0">
              <a:latin typeface="Arial" panose="020B0604020202020204" pitchFamily="34" charset="0"/>
              <a:cs typeface="Arial" panose="020B0604020202020204" pitchFamily="34" charset="0"/>
            </a:endParaRPr>
          </a:p>
          <a:p>
            <a:pPr>
              <a:lnSpc>
                <a:spcPct val="120000"/>
              </a:lnSpc>
              <a:spcBef>
                <a:spcPct val="0"/>
              </a:spcBef>
              <a:buSzTx/>
            </a:pPr>
            <a:r>
              <a:rPr lang="en-US" b="1" dirty="0">
                <a:latin typeface="Arial" panose="020B0604020202020204" pitchFamily="34" charset="0"/>
                <a:cs typeface="Arial" panose="020B0604020202020204" pitchFamily="34" charset="0"/>
              </a:rPr>
              <a:t>Conditions:  </a:t>
            </a:r>
            <a:r>
              <a:rPr lang="en-US" dirty="0">
                <a:latin typeface="Arial" panose="020B0604020202020204" pitchFamily="34" charset="0"/>
                <a:cs typeface="Arial" panose="020B0604020202020204" pitchFamily="34" charset="0"/>
              </a:rPr>
              <a:t>As a small unit leader in a Company conducting tactical operations as part of a larger force. You receive an Operations Order (OPORD) or Fragmentary Order (FRAGO) specifying the Commander's Critical Information Requirements (CCIR) and Named Areas of Interests (NAI). You must supervise your patrol within your Area of Operations (AO) to obtain information on the CCIR and NAIs. Additional maneuver, sustainment support assets may be available.</a:t>
            </a:r>
          </a:p>
          <a:p>
            <a:pPr>
              <a:lnSpc>
                <a:spcPct val="120000"/>
              </a:lnSpc>
              <a:spcBef>
                <a:spcPct val="0"/>
              </a:spcBef>
              <a:buSzTx/>
            </a:pPr>
            <a:endParaRPr lang="en-US" i="1" dirty="0">
              <a:latin typeface="Arial" panose="020B0604020202020204" pitchFamily="34" charset="0"/>
              <a:cs typeface="Arial" panose="020B0604020202020204" pitchFamily="34" charset="0"/>
            </a:endParaRPr>
          </a:p>
          <a:p>
            <a:pPr>
              <a:lnSpc>
                <a:spcPct val="120000"/>
              </a:lnSpc>
              <a:spcBef>
                <a:spcPct val="0"/>
              </a:spcBef>
              <a:buSzTx/>
            </a:pPr>
            <a:r>
              <a:rPr lang="en-US" b="1" dirty="0">
                <a:latin typeface="Arial" panose="020B0604020202020204" pitchFamily="34" charset="0"/>
                <a:cs typeface="Arial" panose="020B0604020202020204" pitchFamily="34" charset="0"/>
              </a:rPr>
              <a:t>Standard:  </a:t>
            </a:r>
            <a:r>
              <a:rPr lang="en-US" dirty="0">
                <a:latin typeface="Arial" panose="020B0604020202020204" pitchFamily="34" charset="0"/>
                <a:cs typeface="Arial" panose="020B0604020202020204" pitchFamily="34" charset="0"/>
              </a:rPr>
              <a:t>Supervise the patrols by determining the type of patrol that needs to be conducted, planning the patrol, conducting rehearsals, issuing an OPORD or FRAGO, initiating movement, monitoring patrol progress, maintaining mission command, and reporting information to higher headquarters and Score at least 70% on the Tactics Assessment. </a:t>
            </a:r>
          </a:p>
        </p:txBody>
      </p:sp>
    </p:spTree>
    <p:extLst>
      <p:ext uri="{BB962C8B-B14F-4D97-AF65-F5344CB8AC3E}">
        <p14:creationId xmlns:p14="http://schemas.microsoft.com/office/powerpoint/2010/main" val="419988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20</a:t>
            </a:fld>
            <a:endParaRPr lang="en-US"/>
          </a:p>
        </p:txBody>
      </p:sp>
      <p:sp>
        <p:nvSpPr>
          <p:cNvPr id="9" name="Rectangle 2">
            <a:extLst>
              <a:ext uri="{FF2B5EF4-FFF2-40B4-BE49-F238E27FC236}">
                <a16:creationId xmlns:a16="http://schemas.microsoft.com/office/drawing/2014/main" id="{3EDE1291-BB42-147A-EE19-5EC186D9BAF7}"/>
              </a:ext>
            </a:extLst>
          </p:cNvPr>
          <p:cNvSpPr txBox="1">
            <a:spLocks noChangeArrowheads="1"/>
          </p:cNvSpPr>
          <p:nvPr/>
        </p:nvSpPr>
        <p:spPr>
          <a:xfrm>
            <a:off x="-1" y="307855"/>
            <a:ext cx="9144000" cy="4862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Ambush</a:t>
            </a:r>
          </a:p>
        </p:txBody>
      </p:sp>
      <p:sp>
        <p:nvSpPr>
          <p:cNvPr id="11" name="Rectangle 3">
            <a:extLst>
              <a:ext uri="{FF2B5EF4-FFF2-40B4-BE49-F238E27FC236}">
                <a16:creationId xmlns:a16="http://schemas.microsoft.com/office/drawing/2014/main" id="{B5CA8D0B-9125-25EB-D9AB-79B81BDA0534}"/>
              </a:ext>
            </a:extLst>
          </p:cNvPr>
          <p:cNvSpPr txBox="1">
            <a:spLocks noChangeArrowheads="1"/>
          </p:cNvSpPr>
          <p:nvPr/>
        </p:nvSpPr>
        <p:spPr>
          <a:xfrm>
            <a:off x="1142999" y="1996804"/>
            <a:ext cx="6858000" cy="398195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An ambush is a surprise attack from a concealed position on a moving or temporarily halted target. An ambush patrol does not need to seize or hold any terrain. It can include an assault to close with and destroy the target, or an attack by fire only. </a:t>
            </a:r>
          </a:p>
          <a:p>
            <a:r>
              <a:rPr lang="en-US" dirty="0">
                <a:latin typeface="Arial" panose="020B0604020202020204" pitchFamily="34" charset="0"/>
                <a:cs typeface="Arial" panose="020B0604020202020204" pitchFamily="34" charset="0"/>
              </a:rPr>
              <a:t> Types of ambushes:</a:t>
            </a:r>
          </a:p>
          <a:p>
            <a:pPr lvl="1"/>
            <a:r>
              <a:rPr lang="en-US" sz="2400" dirty="0">
                <a:latin typeface="Arial" panose="020B0604020202020204" pitchFamily="34" charset="0"/>
                <a:cs typeface="Arial" panose="020B0604020202020204" pitchFamily="34" charset="0"/>
              </a:rPr>
              <a:t>Point</a:t>
            </a:r>
          </a:p>
          <a:p>
            <a:pPr lvl="1"/>
            <a:r>
              <a:rPr lang="en-US" sz="2400" dirty="0">
                <a:latin typeface="Arial" panose="020B0604020202020204" pitchFamily="34" charset="0"/>
                <a:cs typeface="Arial" panose="020B0604020202020204" pitchFamily="34" charset="0"/>
              </a:rPr>
              <a:t>Area</a:t>
            </a:r>
          </a:p>
          <a:p>
            <a:r>
              <a:rPr lang="en-US" dirty="0">
                <a:latin typeface="Arial" panose="020B0604020202020204" pitchFamily="34" charset="0"/>
                <a:cs typeface="Arial" panose="020B0604020202020204" pitchFamily="34" charset="0"/>
              </a:rPr>
              <a:t>Based on time - Hasty or Deliberate</a:t>
            </a:r>
          </a:p>
        </p:txBody>
      </p:sp>
    </p:spTree>
    <p:extLst>
      <p:ext uri="{BB962C8B-B14F-4D97-AF65-F5344CB8AC3E}">
        <p14:creationId xmlns:p14="http://schemas.microsoft.com/office/powerpoint/2010/main" val="163933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21</a:t>
            </a:fld>
            <a:endParaRPr lang="en-US"/>
          </a:p>
        </p:txBody>
      </p:sp>
      <p:sp>
        <p:nvSpPr>
          <p:cNvPr id="9" name="Rectangle 2">
            <a:extLst>
              <a:ext uri="{FF2B5EF4-FFF2-40B4-BE49-F238E27FC236}">
                <a16:creationId xmlns:a16="http://schemas.microsoft.com/office/drawing/2014/main" id="{AE8361F7-FDC9-6C09-737A-699FCBB789D0}"/>
              </a:ext>
            </a:extLst>
          </p:cNvPr>
          <p:cNvSpPr txBox="1">
            <a:spLocks noChangeArrowheads="1"/>
          </p:cNvSpPr>
          <p:nvPr/>
        </p:nvSpPr>
        <p:spPr>
          <a:xfrm>
            <a:off x="1" y="329588"/>
            <a:ext cx="9143999" cy="48553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Security</a:t>
            </a:r>
          </a:p>
        </p:txBody>
      </p:sp>
      <p:sp>
        <p:nvSpPr>
          <p:cNvPr id="11" name="Rectangle 3">
            <a:extLst>
              <a:ext uri="{FF2B5EF4-FFF2-40B4-BE49-F238E27FC236}">
                <a16:creationId xmlns:a16="http://schemas.microsoft.com/office/drawing/2014/main" id="{B7098D3B-1E19-FCAE-C2ED-F545031D54B5}"/>
              </a:ext>
            </a:extLst>
          </p:cNvPr>
          <p:cNvSpPr txBox="1">
            <a:spLocks noChangeArrowheads="1"/>
          </p:cNvSpPr>
          <p:nvPr/>
        </p:nvSpPr>
        <p:spPr>
          <a:xfrm>
            <a:off x="1142999" y="2463165"/>
            <a:ext cx="6858000" cy="320040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 security patrol is sent out from a unit location when the unit is stationary or during a halt to search the local area, detect any enemy forces near the main body, and to engage and destroy the enemy within the capability of the patrol.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type of combat patrol is normally sent out by units operating in close terrain with limited fields of observation and fire.</a:t>
            </a:r>
          </a:p>
        </p:txBody>
      </p:sp>
    </p:spTree>
    <p:extLst>
      <p:ext uri="{BB962C8B-B14F-4D97-AF65-F5344CB8AC3E}">
        <p14:creationId xmlns:p14="http://schemas.microsoft.com/office/powerpoint/2010/main" val="52111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22</a:t>
            </a:fld>
            <a:endParaRPr lang="en-US"/>
          </a:p>
        </p:txBody>
      </p:sp>
      <p:sp>
        <p:nvSpPr>
          <p:cNvPr id="9" name="Rectangle 2">
            <a:extLst>
              <a:ext uri="{FF2B5EF4-FFF2-40B4-BE49-F238E27FC236}">
                <a16:creationId xmlns:a16="http://schemas.microsoft.com/office/drawing/2014/main" id="{28CD48D7-ADDB-69B8-8DB4-17A795A0556F}"/>
              </a:ext>
            </a:extLst>
          </p:cNvPr>
          <p:cNvSpPr txBox="1">
            <a:spLocks noChangeArrowheads="1"/>
          </p:cNvSpPr>
          <p:nvPr/>
        </p:nvSpPr>
        <p:spPr>
          <a:xfrm>
            <a:off x="0" y="319533"/>
            <a:ext cx="9144000" cy="542687"/>
          </a:xfrm>
          <a:prstGeom prst="rect">
            <a:avLst/>
          </a:prstGeom>
        </p:spPr>
        <p:txBody>
          <a:bodyPr vert="horz" lIns="68580" tIns="34290" rIns="68580" bIns="3429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t>   </a:t>
            </a:r>
            <a:r>
              <a:rPr lang="en-US" sz="4200" b="1" dirty="0">
                <a:latin typeface="Arial" panose="020B0604020202020204" pitchFamily="34" charset="0"/>
                <a:cs typeface="Arial" panose="020B0604020202020204" pitchFamily="34" charset="0"/>
              </a:rPr>
              <a:t>Combat Patrol Planning</a:t>
            </a:r>
          </a:p>
        </p:txBody>
      </p:sp>
      <p:pic>
        <p:nvPicPr>
          <p:cNvPr id="11" name="Picture 5">
            <a:extLst>
              <a:ext uri="{FF2B5EF4-FFF2-40B4-BE49-F238E27FC236}">
                <a16:creationId xmlns:a16="http://schemas.microsoft.com/office/drawing/2014/main" id="{ED321540-2451-9B90-732F-0401EF3FEE72}"/>
              </a:ext>
            </a:extLst>
          </p:cNvPr>
          <p:cNvPicPr>
            <a:picLocks noChangeAspect="1" noChangeArrowheads="1"/>
          </p:cNvPicPr>
          <p:nvPr/>
        </p:nvPicPr>
        <p:blipFill>
          <a:blip r:embed="rId2" cstate="print"/>
          <a:srcRect/>
          <a:stretch>
            <a:fillRect/>
          </a:stretch>
        </p:blipFill>
        <p:spPr bwMode="auto">
          <a:xfrm>
            <a:off x="2245518" y="1882184"/>
            <a:ext cx="4841081" cy="1658540"/>
          </a:xfrm>
          <a:prstGeom prst="rect">
            <a:avLst/>
          </a:prstGeom>
          <a:noFill/>
          <a:ln w="9525" algn="ctr">
            <a:noFill/>
            <a:miter lim="800000"/>
            <a:headEnd/>
            <a:tailEnd/>
          </a:ln>
        </p:spPr>
      </p:pic>
      <p:sp>
        <p:nvSpPr>
          <p:cNvPr id="13" name="Text Box 6">
            <a:extLst>
              <a:ext uri="{FF2B5EF4-FFF2-40B4-BE49-F238E27FC236}">
                <a16:creationId xmlns:a16="http://schemas.microsoft.com/office/drawing/2014/main" id="{969E3336-3C6C-B8BC-9599-335E18E121EC}"/>
              </a:ext>
            </a:extLst>
          </p:cNvPr>
          <p:cNvSpPr txBox="1">
            <a:spLocks noChangeArrowheads="1"/>
          </p:cNvSpPr>
          <p:nvPr/>
        </p:nvSpPr>
        <p:spPr bwMode="auto">
          <a:xfrm>
            <a:off x="1352893" y="4084889"/>
            <a:ext cx="6858000" cy="1477328"/>
          </a:xfrm>
          <a:prstGeom prst="rect">
            <a:avLst/>
          </a:prstGeom>
          <a:noFill/>
          <a:ln w="9525" algn="ctr">
            <a:noFill/>
            <a:miter lim="800000"/>
            <a:headEnd/>
            <a:tailEnd/>
          </a:ln>
        </p:spPr>
        <p:txBody>
          <a:bodyPr wrap="square">
            <a:spAutoFit/>
          </a:bodyPr>
          <a:lstStyle/>
          <a:p>
            <a:pPr marL="298847" indent="-298847"/>
            <a:r>
              <a:rPr lang="en-US" dirty="0">
                <a:latin typeface="Arial" panose="020B0604020202020204" pitchFamily="34" charset="0"/>
                <a:cs typeface="Arial" panose="020B0604020202020204" pitchFamily="34" charset="0"/>
              </a:rPr>
              <a:t>-  Assault elements accomplish the mission during actions on the objective.</a:t>
            </a:r>
          </a:p>
          <a:p>
            <a:pPr marL="298847" indent="-298847"/>
            <a:r>
              <a:rPr lang="en-US" dirty="0">
                <a:latin typeface="Arial" panose="020B0604020202020204" pitchFamily="34" charset="0"/>
                <a:cs typeface="Arial" panose="020B0604020202020204" pitchFamily="34" charset="0"/>
              </a:rPr>
              <a:t>-  Support elements suppress or destroy enemy on the objective in support of the assault element.</a:t>
            </a:r>
          </a:p>
          <a:p>
            <a:pPr marL="298847" indent="-298847"/>
            <a:r>
              <a:rPr lang="en-US" dirty="0">
                <a:latin typeface="Arial" panose="020B0604020202020204" pitchFamily="34" charset="0"/>
                <a:cs typeface="Arial" panose="020B0604020202020204" pitchFamily="34" charset="0"/>
              </a:rPr>
              <a:t>-  Security elements assist in isolating the objective</a:t>
            </a:r>
          </a:p>
        </p:txBody>
      </p:sp>
    </p:spTree>
    <p:extLst>
      <p:ext uri="{BB962C8B-B14F-4D97-AF65-F5344CB8AC3E}">
        <p14:creationId xmlns:p14="http://schemas.microsoft.com/office/powerpoint/2010/main" val="3322335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23</a:t>
            </a:fld>
            <a:endParaRPr lang="en-US"/>
          </a:p>
        </p:txBody>
      </p:sp>
      <p:sp>
        <p:nvSpPr>
          <p:cNvPr id="9" name="Rectangle 2">
            <a:extLst>
              <a:ext uri="{FF2B5EF4-FFF2-40B4-BE49-F238E27FC236}">
                <a16:creationId xmlns:a16="http://schemas.microsoft.com/office/drawing/2014/main" id="{BDC8F250-D9C3-A21B-2317-88B3ED038F7E}"/>
              </a:ext>
            </a:extLst>
          </p:cNvPr>
          <p:cNvSpPr txBox="1">
            <a:spLocks noChangeArrowheads="1"/>
          </p:cNvSpPr>
          <p:nvPr/>
        </p:nvSpPr>
        <p:spPr>
          <a:xfrm>
            <a:off x="-1" y="352094"/>
            <a:ext cx="9143999" cy="56230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Reconnaissance Patrols</a:t>
            </a:r>
          </a:p>
        </p:txBody>
      </p:sp>
      <p:sp>
        <p:nvSpPr>
          <p:cNvPr id="11" name="Rectangle 3">
            <a:extLst>
              <a:ext uri="{FF2B5EF4-FFF2-40B4-BE49-F238E27FC236}">
                <a16:creationId xmlns:a16="http://schemas.microsoft.com/office/drawing/2014/main" id="{583D1158-77F3-8D38-5CB6-6B6EBA7C6D80}"/>
              </a:ext>
            </a:extLst>
          </p:cNvPr>
          <p:cNvSpPr txBox="1">
            <a:spLocks noChangeArrowheads="1"/>
          </p:cNvSpPr>
          <p:nvPr/>
        </p:nvSpPr>
        <p:spPr>
          <a:xfrm>
            <a:off x="1142999" y="2601278"/>
            <a:ext cx="6858000" cy="274320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 reconnaissance patrol collects information to confirm or disprove the accuracy of information previously gained.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intent for this type of patrol is to move stealthily, avoid enemy contact, and accomplish its tactical task without engaging in close combat.</a:t>
            </a:r>
          </a:p>
        </p:txBody>
      </p:sp>
    </p:spTree>
    <p:extLst>
      <p:ext uri="{BB962C8B-B14F-4D97-AF65-F5344CB8AC3E}">
        <p14:creationId xmlns:p14="http://schemas.microsoft.com/office/powerpoint/2010/main" val="207493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24</a:t>
            </a:fld>
            <a:endParaRPr lang="en-US"/>
          </a:p>
        </p:txBody>
      </p:sp>
      <p:sp>
        <p:nvSpPr>
          <p:cNvPr id="9" name="Rectangle 2">
            <a:extLst>
              <a:ext uri="{FF2B5EF4-FFF2-40B4-BE49-F238E27FC236}">
                <a16:creationId xmlns:a16="http://schemas.microsoft.com/office/drawing/2014/main" id="{9C5F56A4-E676-72DF-79E0-F5368DFA903C}"/>
              </a:ext>
            </a:extLst>
          </p:cNvPr>
          <p:cNvSpPr txBox="1">
            <a:spLocks noChangeArrowheads="1"/>
          </p:cNvSpPr>
          <p:nvPr/>
        </p:nvSpPr>
        <p:spPr>
          <a:xfrm>
            <a:off x="-1" y="354827"/>
            <a:ext cx="9144000" cy="10764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Three Common Types of </a:t>
            </a:r>
          </a:p>
          <a:p>
            <a:r>
              <a:rPr lang="en-US" sz="3600" b="1" dirty="0">
                <a:latin typeface="Arial" panose="020B0604020202020204" pitchFamily="34" charset="0"/>
                <a:cs typeface="Arial" panose="020B0604020202020204" pitchFamily="34" charset="0"/>
              </a:rPr>
              <a:t>Reconnaissance Patrols</a:t>
            </a:r>
          </a:p>
        </p:txBody>
      </p:sp>
      <p:sp>
        <p:nvSpPr>
          <p:cNvPr id="11" name="Rectangle 3">
            <a:extLst>
              <a:ext uri="{FF2B5EF4-FFF2-40B4-BE49-F238E27FC236}">
                <a16:creationId xmlns:a16="http://schemas.microsoft.com/office/drawing/2014/main" id="{765970BB-1A53-945B-0692-B209BE638B3A}"/>
              </a:ext>
            </a:extLst>
          </p:cNvPr>
          <p:cNvSpPr txBox="1">
            <a:spLocks noChangeArrowheads="1"/>
          </p:cNvSpPr>
          <p:nvPr/>
        </p:nvSpPr>
        <p:spPr>
          <a:xfrm>
            <a:off x="1143000" y="2804437"/>
            <a:ext cx="6858000" cy="261238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Area reconnaissance patrol</a:t>
            </a:r>
          </a:p>
          <a:p>
            <a:pPr>
              <a:buFontTx/>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Route reconnaissance patrol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Zone reconnaissance patrol</a:t>
            </a:r>
          </a:p>
        </p:txBody>
      </p:sp>
    </p:spTree>
    <p:extLst>
      <p:ext uri="{BB962C8B-B14F-4D97-AF65-F5344CB8AC3E}">
        <p14:creationId xmlns:p14="http://schemas.microsoft.com/office/powerpoint/2010/main" val="39861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25</a:t>
            </a:fld>
            <a:endParaRPr lang="en-US"/>
          </a:p>
        </p:txBody>
      </p:sp>
      <p:sp>
        <p:nvSpPr>
          <p:cNvPr id="9" name="Rectangle 2">
            <a:extLst>
              <a:ext uri="{FF2B5EF4-FFF2-40B4-BE49-F238E27FC236}">
                <a16:creationId xmlns:a16="http://schemas.microsoft.com/office/drawing/2014/main" id="{89B63FC2-B12A-067C-AF0D-3E9E568A4C83}"/>
              </a:ext>
            </a:extLst>
          </p:cNvPr>
          <p:cNvSpPr txBox="1">
            <a:spLocks noChangeArrowheads="1"/>
          </p:cNvSpPr>
          <p:nvPr/>
        </p:nvSpPr>
        <p:spPr>
          <a:xfrm>
            <a:off x="-1" y="321135"/>
            <a:ext cx="9143999" cy="49125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Area Reconnaissance</a:t>
            </a:r>
          </a:p>
        </p:txBody>
      </p:sp>
      <p:sp>
        <p:nvSpPr>
          <p:cNvPr id="11" name="Rectangle 3">
            <a:extLst>
              <a:ext uri="{FF2B5EF4-FFF2-40B4-BE49-F238E27FC236}">
                <a16:creationId xmlns:a16="http://schemas.microsoft.com/office/drawing/2014/main" id="{F352B73F-B565-A19D-18A5-CFB1FDF45427}"/>
              </a:ext>
            </a:extLst>
          </p:cNvPr>
          <p:cNvSpPr txBox="1">
            <a:spLocks noChangeArrowheads="1"/>
          </p:cNvSpPr>
          <p:nvPr/>
        </p:nvSpPr>
        <p:spPr>
          <a:xfrm>
            <a:off x="1143000" y="2330211"/>
            <a:ext cx="6858000" cy="30128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Focuses only on obtaining detailed information about the terrain or enemy activity within a prescribed area.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Reconnaissance begin with the patrol in the ORP, and end with a dissemination of information after a linkup of the patrol’s subordinate units.</a:t>
            </a:r>
          </a:p>
        </p:txBody>
      </p:sp>
    </p:spTree>
    <p:extLst>
      <p:ext uri="{BB962C8B-B14F-4D97-AF65-F5344CB8AC3E}">
        <p14:creationId xmlns:p14="http://schemas.microsoft.com/office/powerpoint/2010/main" val="52386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26</a:t>
            </a:fld>
            <a:endParaRPr lang="en-US"/>
          </a:p>
        </p:txBody>
      </p:sp>
      <p:sp>
        <p:nvSpPr>
          <p:cNvPr id="9" name="Rectangle 2">
            <a:extLst>
              <a:ext uri="{FF2B5EF4-FFF2-40B4-BE49-F238E27FC236}">
                <a16:creationId xmlns:a16="http://schemas.microsoft.com/office/drawing/2014/main" id="{CDF2A087-4ABD-C200-D423-F9D32121DEAC}"/>
              </a:ext>
            </a:extLst>
          </p:cNvPr>
          <p:cNvSpPr txBox="1">
            <a:spLocks noChangeArrowheads="1"/>
          </p:cNvSpPr>
          <p:nvPr/>
        </p:nvSpPr>
        <p:spPr>
          <a:xfrm>
            <a:off x="0" y="350840"/>
            <a:ext cx="9143999" cy="56355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Route Reconnaissance</a:t>
            </a:r>
          </a:p>
        </p:txBody>
      </p:sp>
      <p:sp>
        <p:nvSpPr>
          <p:cNvPr id="11" name="Rectangle 3">
            <a:extLst>
              <a:ext uri="{FF2B5EF4-FFF2-40B4-BE49-F238E27FC236}">
                <a16:creationId xmlns:a16="http://schemas.microsoft.com/office/drawing/2014/main" id="{CD0B6FEC-79EB-EFE8-90AA-726CA6295C8B}"/>
              </a:ext>
            </a:extLst>
          </p:cNvPr>
          <p:cNvSpPr txBox="1">
            <a:spLocks noChangeArrowheads="1"/>
          </p:cNvSpPr>
          <p:nvPr/>
        </p:nvSpPr>
        <p:spPr>
          <a:xfrm>
            <a:off x="1142999" y="2878098"/>
            <a:ext cx="6858000" cy="305556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Detailed information about trafficability on the route and all adjacent terrain</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Detailed information about an enemy activity or enemy force moving along a route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Sites for emplacing hasty obstacles to slow enemy movement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Obstacles, CBRN contamination, and so forth</a:t>
            </a:r>
          </a:p>
        </p:txBody>
      </p:sp>
    </p:spTree>
    <p:extLst>
      <p:ext uri="{BB962C8B-B14F-4D97-AF65-F5344CB8AC3E}">
        <p14:creationId xmlns:p14="http://schemas.microsoft.com/office/powerpoint/2010/main" val="3152422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27</a:t>
            </a:fld>
            <a:endParaRPr lang="en-US"/>
          </a:p>
        </p:txBody>
      </p:sp>
      <p:sp>
        <p:nvSpPr>
          <p:cNvPr id="9" name="Rectangle 2">
            <a:extLst>
              <a:ext uri="{FF2B5EF4-FFF2-40B4-BE49-F238E27FC236}">
                <a16:creationId xmlns:a16="http://schemas.microsoft.com/office/drawing/2014/main" id="{70976B7D-BF63-1B03-64EA-8C82DDED3EB6}"/>
              </a:ext>
            </a:extLst>
          </p:cNvPr>
          <p:cNvSpPr txBox="1">
            <a:spLocks noChangeArrowheads="1"/>
          </p:cNvSpPr>
          <p:nvPr/>
        </p:nvSpPr>
        <p:spPr>
          <a:xfrm>
            <a:off x="0" y="351978"/>
            <a:ext cx="9143999" cy="59337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Zone Reconnaissance </a:t>
            </a:r>
          </a:p>
        </p:txBody>
      </p:sp>
      <p:sp>
        <p:nvSpPr>
          <p:cNvPr id="11" name="Rectangle 3">
            <a:extLst>
              <a:ext uri="{FF2B5EF4-FFF2-40B4-BE49-F238E27FC236}">
                <a16:creationId xmlns:a16="http://schemas.microsoft.com/office/drawing/2014/main" id="{617E43CE-556E-35E8-DC5E-8DE916BBF9F4}"/>
              </a:ext>
            </a:extLst>
          </p:cNvPr>
          <p:cNvSpPr txBox="1">
            <a:spLocks noChangeArrowheads="1"/>
          </p:cNvSpPr>
          <p:nvPr/>
        </p:nvSpPr>
        <p:spPr>
          <a:xfrm>
            <a:off x="1142999" y="2527529"/>
            <a:ext cx="6858000" cy="277002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 zone reconnaissance is conducted to obtain information on enemy, terrain, and routes within a specified zone.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Zone reconnaissance techniques include the use of moving elements, stationary teams, or multiple area reconnaissance actions.</a:t>
            </a:r>
          </a:p>
        </p:txBody>
      </p:sp>
    </p:spTree>
    <p:extLst>
      <p:ext uri="{BB962C8B-B14F-4D97-AF65-F5344CB8AC3E}">
        <p14:creationId xmlns:p14="http://schemas.microsoft.com/office/powerpoint/2010/main" val="361647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28</a:t>
            </a:fld>
            <a:endParaRPr lang="en-US"/>
          </a:p>
        </p:txBody>
      </p:sp>
      <p:sp>
        <p:nvSpPr>
          <p:cNvPr id="9" name="Rectangle 2">
            <a:extLst>
              <a:ext uri="{FF2B5EF4-FFF2-40B4-BE49-F238E27FC236}">
                <a16:creationId xmlns:a16="http://schemas.microsoft.com/office/drawing/2014/main" id="{C0EEE3B6-3DBE-B174-7223-C334B99A0AA0}"/>
              </a:ext>
            </a:extLst>
          </p:cNvPr>
          <p:cNvSpPr txBox="1">
            <a:spLocks noChangeArrowheads="1"/>
          </p:cNvSpPr>
          <p:nvPr/>
        </p:nvSpPr>
        <p:spPr>
          <a:xfrm>
            <a:off x="-1" y="322514"/>
            <a:ext cx="9144000" cy="5347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Fan Method</a:t>
            </a:r>
          </a:p>
        </p:txBody>
      </p:sp>
      <p:pic>
        <p:nvPicPr>
          <p:cNvPr id="11" name="Picture 10">
            <a:extLst>
              <a:ext uri="{FF2B5EF4-FFF2-40B4-BE49-F238E27FC236}">
                <a16:creationId xmlns:a16="http://schemas.microsoft.com/office/drawing/2014/main" id="{DD27FA8F-2C44-852E-66EA-F68C703D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595" y="1857614"/>
            <a:ext cx="6858000" cy="4143137"/>
          </a:xfrm>
          <a:prstGeom prst="rect">
            <a:avLst/>
          </a:prstGeom>
        </p:spPr>
      </p:pic>
    </p:spTree>
    <p:extLst>
      <p:ext uri="{BB962C8B-B14F-4D97-AF65-F5344CB8AC3E}">
        <p14:creationId xmlns:p14="http://schemas.microsoft.com/office/powerpoint/2010/main" val="4265628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29</a:t>
            </a:fld>
            <a:endParaRPr lang="en-US"/>
          </a:p>
        </p:txBody>
      </p:sp>
      <p:sp>
        <p:nvSpPr>
          <p:cNvPr id="9" name="Rectangle 2">
            <a:extLst>
              <a:ext uri="{FF2B5EF4-FFF2-40B4-BE49-F238E27FC236}">
                <a16:creationId xmlns:a16="http://schemas.microsoft.com/office/drawing/2014/main" id="{3F4BC16D-E4B3-148F-6A6A-06666D25F10A}"/>
              </a:ext>
            </a:extLst>
          </p:cNvPr>
          <p:cNvSpPr txBox="1">
            <a:spLocks noChangeArrowheads="1"/>
          </p:cNvSpPr>
          <p:nvPr/>
        </p:nvSpPr>
        <p:spPr>
          <a:xfrm>
            <a:off x="1" y="336677"/>
            <a:ext cx="9143999" cy="60753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Box Method</a:t>
            </a:r>
          </a:p>
        </p:txBody>
      </p:sp>
      <p:pic>
        <p:nvPicPr>
          <p:cNvPr id="11" name="Picture 10">
            <a:extLst>
              <a:ext uri="{FF2B5EF4-FFF2-40B4-BE49-F238E27FC236}">
                <a16:creationId xmlns:a16="http://schemas.microsoft.com/office/drawing/2014/main" id="{2F8CCAC4-5C6F-2783-3A71-C5CBE4F31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075" y="1840468"/>
            <a:ext cx="6877050" cy="4160282"/>
          </a:xfrm>
          <a:prstGeom prst="rect">
            <a:avLst/>
          </a:prstGeom>
        </p:spPr>
      </p:pic>
    </p:spTree>
    <p:extLst>
      <p:ext uri="{BB962C8B-B14F-4D97-AF65-F5344CB8AC3E}">
        <p14:creationId xmlns:p14="http://schemas.microsoft.com/office/powerpoint/2010/main" val="419846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a:t>
            </a:fld>
            <a:endParaRPr lang="en-US"/>
          </a:p>
        </p:txBody>
      </p:sp>
      <p:sp>
        <p:nvSpPr>
          <p:cNvPr id="9" name="Rectangle 2">
            <a:extLst>
              <a:ext uri="{FF2B5EF4-FFF2-40B4-BE49-F238E27FC236}">
                <a16:creationId xmlns:a16="http://schemas.microsoft.com/office/drawing/2014/main" id="{B5D6305F-6560-7A6B-D845-3A18F0EB547D}"/>
              </a:ext>
            </a:extLst>
          </p:cNvPr>
          <p:cNvSpPr>
            <a:spLocks noChangeArrowheads="1"/>
          </p:cNvSpPr>
          <p:nvPr/>
        </p:nvSpPr>
        <p:spPr bwMode="auto">
          <a:xfrm>
            <a:off x="1830585" y="2282259"/>
            <a:ext cx="5482828" cy="3159070"/>
          </a:xfrm>
          <a:prstGeom prst="rect">
            <a:avLst/>
          </a:prstGeom>
          <a:noFill/>
          <a:ln w="9525">
            <a:noFill/>
            <a:miter lim="800000"/>
            <a:headEnd/>
            <a:tailEnd/>
          </a:ln>
          <a:effectLst/>
        </p:spPr>
        <p:txBody>
          <a:bodyPr>
            <a:spAutoFit/>
          </a:bodyPr>
          <a:lstStyle/>
          <a:p>
            <a:pPr>
              <a:lnSpc>
                <a:spcPct val="120000"/>
              </a:lnSpc>
              <a:spcBef>
                <a:spcPct val="0"/>
              </a:spcBef>
              <a:buSzTx/>
              <a:defRPr/>
            </a:pPr>
            <a:r>
              <a:rPr lang="en-US" sz="2100" b="1" dirty="0">
                <a:latin typeface="Arial" panose="020B0604020202020204" pitchFamily="34" charset="0"/>
                <a:cs typeface="Arial" panose="020B0604020202020204" pitchFamily="34" charset="0"/>
              </a:rPr>
              <a:t>Safety Requirements:  </a:t>
            </a:r>
            <a:r>
              <a:rPr lang="en-US" sz="2100" dirty="0">
                <a:latin typeface="Arial" panose="020B0604020202020204" pitchFamily="34" charset="0"/>
                <a:cs typeface="Arial" panose="020B0604020202020204" pitchFamily="34" charset="0"/>
              </a:rPr>
              <a:t>None</a:t>
            </a:r>
          </a:p>
          <a:p>
            <a:pPr>
              <a:lnSpc>
                <a:spcPct val="120000"/>
              </a:lnSpc>
              <a:spcBef>
                <a:spcPct val="0"/>
              </a:spcBef>
              <a:buSzTx/>
              <a:defRPr/>
            </a:pPr>
            <a:endParaRPr lang="en-US" sz="2100" dirty="0">
              <a:latin typeface="Arial" panose="020B0604020202020204" pitchFamily="34" charset="0"/>
              <a:cs typeface="Arial" panose="020B0604020202020204" pitchFamily="34" charset="0"/>
            </a:endParaRPr>
          </a:p>
          <a:p>
            <a:pPr>
              <a:lnSpc>
                <a:spcPct val="120000"/>
              </a:lnSpc>
              <a:spcBef>
                <a:spcPct val="0"/>
              </a:spcBef>
              <a:buSzTx/>
              <a:defRPr/>
            </a:pPr>
            <a:r>
              <a:rPr lang="en-US" sz="2100" b="1" dirty="0">
                <a:latin typeface="Arial" panose="020B0604020202020204" pitchFamily="34" charset="0"/>
                <a:cs typeface="Arial" panose="020B0604020202020204" pitchFamily="34" charset="0"/>
              </a:rPr>
              <a:t>Risk Assessment Level:    </a:t>
            </a:r>
            <a:r>
              <a:rPr lang="en-US" sz="2100" dirty="0">
                <a:latin typeface="Arial" panose="020B0604020202020204" pitchFamily="34" charset="0"/>
                <a:cs typeface="Arial" panose="020B0604020202020204" pitchFamily="34" charset="0"/>
              </a:rPr>
              <a:t>Low</a:t>
            </a:r>
          </a:p>
          <a:p>
            <a:pPr>
              <a:lnSpc>
                <a:spcPct val="120000"/>
              </a:lnSpc>
              <a:spcBef>
                <a:spcPct val="0"/>
              </a:spcBef>
              <a:buSzTx/>
              <a:defRPr/>
            </a:pPr>
            <a:endParaRPr lang="en-US" sz="2100" dirty="0">
              <a:latin typeface="Arial" panose="020B0604020202020204" pitchFamily="34" charset="0"/>
              <a:cs typeface="Arial" panose="020B0604020202020204" pitchFamily="34" charset="0"/>
            </a:endParaRPr>
          </a:p>
          <a:p>
            <a:pPr>
              <a:lnSpc>
                <a:spcPct val="120000"/>
              </a:lnSpc>
              <a:spcBef>
                <a:spcPct val="0"/>
              </a:spcBef>
              <a:buSzTx/>
              <a:defRPr/>
            </a:pPr>
            <a:r>
              <a:rPr lang="en-US" sz="2100" b="1" dirty="0">
                <a:latin typeface="Arial" panose="020B0604020202020204" pitchFamily="34" charset="0"/>
                <a:cs typeface="Arial" panose="020B0604020202020204" pitchFamily="34" charset="0"/>
              </a:rPr>
              <a:t>Environmental Considerations:  </a:t>
            </a:r>
            <a:r>
              <a:rPr lang="en-US" sz="2100" dirty="0">
                <a:latin typeface="Arial" panose="020B0604020202020204" pitchFamily="34" charset="0"/>
                <a:cs typeface="Arial" panose="020B0604020202020204" pitchFamily="34" charset="0"/>
              </a:rPr>
              <a:t>None.</a:t>
            </a:r>
          </a:p>
          <a:p>
            <a:pPr>
              <a:lnSpc>
                <a:spcPct val="120000"/>
              </a:lnSpc>
              <a:spcBef>
                <a:spcPct val="0"/>
              </a:spcBef>
              <a:buSzTx/>
              <a:defRPr/>
            </a:pPr>
            <a:endParaRPr lang="en-US" sz="2100" dirty="0">
              <a:latin typeface="Arial" panose="020B0604020202020204" pitchFamily="34" charset="0"/>
              <a:cs typeface="Arial" panose="020B0604020202020204" pitchFamily="34" charset="0"/>
            </a:endParaRPr>
          </a:p>
          <a:p>
            <a:pPr>
              <a:lnSpc>
                <a:spcPct val="120000"/>
              </a:lnSpc>
              <a:spcBef>
                <a:spcPct val="0"/>
              </a:spcBef>
              <a:buSzTx/>
              <a:defRPr/>
            </a:pPr>
            <a:r>
              <a:rPr lang="en-US" sz="2100" b="1" dirty="0">
                <a:latin typeface="Arial" panose="020B0604020202020204" pitchFamily="34" charset="0"/>
                <a:cs typeface="Arial" panose="020B0604020202020204" pitchFamily="34" charset="0"/>
              </a:rPr>
              <a:t>Evaluation:  </a:t>
            </a:r>
            <a:r>
              <a:rPr lang="en-US" sz="2100" dirty="0">
                <a:latin typeface="Arial" panose="020B0604020202020204" pitchFamily="34" charset="0"/>
                <a:cs typeface="Arial" panose="020B0604020202020204" pitchFamily="34" charset="0"/>
              </a:rPr>
              <a:t>Tactics Assessment, Checks on Learning, and Practical Exercises</a:t>
            </a:r>
            <a:endParaRPr lang="en-US" sz="21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944ACD03-2CC8-BF11-734A-5D6DFE3E6B2C}"/>
              </a:ext>
            </a:extLst>
          </p:cNvPr>
          <p:cNvSpPr>
            <a:spLocks noChangeArrowheads="1"/>
          </p:cNvSpPr>
          <p:nvPr/>
        </p:nvSpPr>
        <p:spPr bwMode="auto">
          <a:xfrm>
            <a:off x="-1" y="318818"/>
            <a:ext cx="9143999" cy="646331"/>
          </a:xfrm>
          <a:prstGeom prst="rect">
            <a:avLst/>
          </a:prstGeom>
          <a:noFill/>
          <a:ln w="9525">
            <a:noFill/>
            <a:miter lim="800000"/>
            <a:headEnd/>
            <a:tailEnd/>
          </a:ln>
          <a:effectLst/>
        </p:spPr>
        <p:txBody>
          <a:bodyPr wrap="square">
            <a:spAutoFit/>
          </a:bodyPr>
          <a:lstStyle/>
          <a:p>
            <a:pPr algn="ctr">
              <a:lnSpc>
                <a:spcPct val="100000"/>
              </a:lnSpc>
              <a:spcBef>
                <a:spcPct val="0"/>
              </a:spcBef>
              <a:buSzTx/>
              <a:defRPr/>
            </a:pPr>
            <a:r>
              <a:rPr lang="en-US" sz="3600" b="1" dirty="0">
                <a:effectLst>
                  <a:outerShdw blurRad="38100" dist="38100" dir="2700000" algn="tl">
                    <a:srgbClr val="C0C0C0"/>
                  </a:outerShdw>
                </a:effectLst>
                <a:latin typeface="Arial" panose="020B0604020202020204" pitchFamily="34" charset="0"/>
                <a:cs typeface="Arial" panose="020B0604020202020204" pitchFamily="34" charset="0"/>
              </a:rPr>
              <a:t>Administrative Data</a:t>
            </a:r>
          </a:p>
        </p:txBody>
      </p:sp>
    </p:spTree>
    <p:extLst>
      <p:ext uri="{BB962C8B-B14F-4D97-AF65-F5344CB8AC3E}">
        <p14:creationId xmlns:p14="http://schemas.microsoft.com/office/powerpoint/2010/main" val="272931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30</a:t>
            </a:fld>
            <a:endParaRPr lang="en-US"/>
          </a:p>
        </p:txBody>
      </p:sp>
      <p:sp>
        <p:nvSpPr>
          <p:cNvPr id="9" name="Rectangle 2">
            <a:extLst>
              <a:ext uri="{FF2B5EF4-FFF2-40B4-BE49-F238E27FC236}">
                <a16:creationId xmlns:a16="http://schemas.microsoft.com/office/drawing/2014/main" id="{CD539866-5307-463E-E75E-D8366AEE8022}"/>
              </a:ext>
            </a:extLst>
          </p:cNvPr>
          <p:cNvSpPr txBox="1">
            <a:spLocks noChangeArrowheads="1"/>
          </p:cNvSpPr>
          <p:nvPr/>
        </p:nvSpPr>
        <p:spPr>
          <a:xfrm>
            <a:off x="0" y="317827"/>
            <a:ext cx="9143999" cy="55063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Converging Route Method</a:t>
            </a:r>
          </a:p>
        </p:txBody>
      </p:sp>
      <p:pic>
        <p:nvPicPr>
          <p:cNvPr id="11" name="Picture 10">
            <a:extLst>
              <a:ext uri="{FF2B5EF4-FFF2-40B4-BE49-F238E27FC236}">
                <a16:creationId xmlns:a16="http://schemas.microsoft.com/office/drawing/2014/main" id="{8C0143B7-8AD4-4575-F068-7556600C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075" y="1846184"/>
            <a:ext cx="6858000" cy="4143350"/>
          </a:xfrm>
          <a:prstGeom prst="rect">
            <a:avLst/>
          </a:prstGeom>
        </p:spPr>
      </p:pic>
    </p:spTree>
    <p:extLst>
      <p:ext uri="{BB962C8B-B14F-4D97-AF65-F5344CB8AC3E}">
        <p14:creationId xmlns:p14="http://schemas.microsoft.com/office/powerpoint/2010/main" val="15300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31</a:t>
            </a:fld>
            <a:endParaRPr lang="en-US"/>
          </a:p>
        </p:txBody>
      </p:sp>
      <p:sp>
        <p:nvSpPr>
          <p:cNvPr id="9" name="Rectangle 2">
            <a:extLst>
              <a:ext uri="{FF2B5EF4-FFF2-40B4-BE49-F238E27FC236}">
                <a16:creationId xmlns:a16="http://schemas.microsoft.com/office/drawing/2014/main" id="{F6CD6B4D-104A-C0AC-37C9-A71262A66A2F}"/>
              </a:ext>
            </a:extLst>
          </p:cNvPr>
          <p:cNvSpPr txBox="1">
            <a:spLocks noChangeArrowheads="1"/>
          </p:cNvSpPr>
          <p:nvPr/>
        </p:nvSpPr>
        <p:spPr>
          <a:xfrm>
            <a:off x="0" y="332454"/>
            <a:ext cx="9143999" cy="52479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Successive Sector Method</a:t>
            </a:r>
          </a:p>
        </p:txBody>
      </p:sp>
      <p:pic>
        <p:nvPicPr>
          <p:cNvPr id="11" name="Picture 10">
            <a:extLst>
              <a:ext uri="{FF2B5EF4-FFF2-40B4-BE49-F238E27FC236}">
                <a16:creationId xmlns:a16="http://schemas.microsoft.com/office/drawing/2014/main" id="{D7EEEF1E-89D4-CA6E-83DE-6FC03B58C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075" y="1844289"/>
            <a:ext cx="6882557" cy="4156461"/>
          </a:xfrm>
          <a:prstGeom prst="rect">
            <a:avLst/>
          </a:prstGeom>
        </p:spPr>
      </p:pic>
    </p:spTree>
    <p:extLst>
      <p:ext uri="{BB962C8B-B14F-4D97-AF65-F5344CB8AC3E}">
        <p14:creationId xmlns:p14="http://schemas.microsoft.com/office/powerpoint/2010/main" val="28171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32</a:t>
            </a:fld>
            <a:endParaRPr lang="en-US"/>
          </a:p>
        </p:txBody>
      </p:sp>
      <p:sp>
        <p:nvSpPr>
          <p:cNvPr id="9" name="Rectangle 4">
            <a:extLst>
              <a:ext uri="{FF2B5EF4-FFF2-40B4-BE49-F238E27FC236}">
                <a16:creationId xmlns:a16="http://schemas.microsoft.com/office/drawing/2014/main" id="{876D4B3C-BBC0-2C9A-9F13-CD17C4CB67C4}"/>
              </a:ext>
            </a:extLst>
          </p:cNvPr>
          <p:cNvSpPr txBox="1">
            <a:spLocks noChangeArrowheads="1"/>
          </p:cNvSpPr>
          <p:nvPr/>
        </p:nvSpPr>
        <p:spPr>
          <a:xfrm>
            <a:off x="0" y="349350"/>
            <a:ext cx="9143999" cy="5749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Briefings and Orders</a:t>
            </a:r>
          </a:p>
        </p:txBody>
      </p:sp>
      <p:sp>
        <p:nvSpPr>
          <p:cNvPr id="11" name="Rectangle 5">
            <a:extLst>
              <a:ext uri="{FF2B5EF4-FFF2-40B4-BE49-F238E27FC236}">
                <a16:creationId xmlns:a16="http://schemas.microsoft.com/office/drawing/2014/main" id="{CCD98AEC-FD88-4079-B182-F78EA3B6B799}"/>
              </a:ext>
            </a:extLst>
          </p:cNvPr>
          <p:cNvSpPr txBox="1">
            <a:spLocks noChangeArrowheads="1"/>
          </p:cNvSpPr>
          <p:nvPr/>
        </p:nvSpPr>
        <p:spPr>
          <a:xfrm>
            <a:off x="1485900" y="2348865"/>
            <a:ext cx="3028950" cy="339447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Environment</a:t>
            </a:r>
          </a:p>
          <a:p>
            <a:r>
              <a:rPr lang="en-US" sz="2000" dirty="0">
                <a:latin typeface="Arial" panose="020B0604020202020204" pitchFamily="34" charset="0"/>
                <a:cs typeface="Arial" panose="020B0604020202020204" pitchFamily="34" charset="0"/>
              </a:rPr>
              <a:t>Mine and IED Threat</a:t>
            </a:r>
          </a:p>
          <a:p>
            <a:r>
              <a:rPr lang="en-US" sz="2000" dirty="0">
                <a:latin typeface="Arial" panose="020B0604020202020204" pitchFamily="34" charset="0"/>
                <a:cs typeface="Arial" panose="020B0604020202020204" pitchFamily="34" charset="0"/>
              </a:rPr>
              <a:t>Operations Update</a:t>
            </a:r>
          </a:p>
          <a:p>
            <a:r>
              <a:rPr lang="en-US" sz="2000" dirty="0">
                <a:latin typeface="Arial" panose="020B0604020202020204" pitchFamily="34" charset="0"/>
                <a:cs typeface="Arial" panose="020B0604020202020204" pitchFamily="34" charset="0"/>
              </a:rPr>
              <a:t>Mission &amp; Tasks</a:t>
            </a:r>
          </a:p>
          <a:p>
            <a:r>
              <a:rPr lang="en-US" sz="2000" dirty="0">
                <a:latin typeface="Arial" panose="020B0604020202020204" pitchFamily="34" charset="0"/>
                <a:cs typeface="Arial" panose="020B0604020202020204" pitchFamily="34" charset="0"/>
              </a:rPr>
              <a:t>Locations &amp; Route</a:t>
            </a:r>
          </a:p>
          <a:p>
            <a:r>
              <a:rPr lang="en-US" sz="2000" dirty="0">
                <a:latin typeface="Arial" panose="020B0604020202020204" pitchFamily="34" charset="0"/>
                <a:cs typeface="Arial" panose="020B0604020202020204" pitchFamily="34" charset="0"/>
              </a:rPr>
              <a:t>Posture</a:t>
            </a:r>
          </a:p>
          <a:p>
            <a:r>
              <a:rPr lang="en-US" sz="2000" dirty="0">
                <a:latin typeface="Arial" panose="020B0604020202020204" pitchFamily="34" charset="0"/>
                <a:cs typeface="Arial" panose="020B0604020202020204" pitchFamily="34" charset="0"/>
              </a:rPr>
              <a:t>Action on Contact</a:t>
            </a:r>
          </a:p>
          <a:p>
            <a:r>
              <a:rPr lang="en-US" sz="2000" dirty="0">
                <a:latin typeface="Arial" panose="020B0604020202020204" pitchFamily="34" charset="0"/>
                <a:cs typeface="Arial" panose="020B0604020202020204" pitchFamily="34" charset="0"/>
              </a:rPr>
              <a:t>ROE &amp; ROI</a:t>
            </a:r>
          </a:p>
          <a:p>
            <a:r>
              <a:rPr lang="en-US" sz="2000" dirty="0" err="1">
                <a:latin typeface="Arial" panose="020B0604020202020204" pitchFamily="34" charset="0"/>
                <a:cs typeface="Arial" panose="020B0604020202020204" pitchFamily="34" charset="0"/>
              </a:rPr>
              <a:t>Commo</a:t>
            </a:r>
            <a:r>
              <a:rPr lang="en-US" sz="2000" dirty="0">
                <a:latin typeface="Arial" panose="020B0604020202020204" pitchFamily="34" charset="0"/>
                <a:cs typeface="Arial" panose="020B0604020202020204" pitchFamily="34" charset="0"/>
              </a:rPr>
              <a:t> Plan</a:t>
            </a:r>
          </a:p>
        </p:txBody>
      </p:sp>
      <p:sp>
        <p:nvSpPr>
          <p:cNvPr id="13" name="Rectangle 6">
            <a:extLst>
              <a:ext uri="{FF2B5EF4-FFF2-40B4-BE49-F238E27FC236}">
                <a16:creationId xmlns:a16="http://schemas.microsoft.com/office/drawing/2014/main" id="{0BEA85DE-788D-8776-12B1-20A8DA9AAE7A}"/>
              </a:ext>
            </a:extLst>
          </p:cNvPr>
          <p:cNvSpPr txBox="1">
            <a:spLocks noChangeArrowheads="1"/>
          </p:cNvSpPr>
          <p:nvPr/>
        </p:nvSpPr>
        <p:spPr>
          <a:xfrm>
            <a:off x="4629150" y="2348865"/>
            <a:ext cx="3028950" cy="339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Electronic Countermeasures </a:t>
            </a:r>
          </a:p>
          <a:p>
            <a:r>
              <a:rPr lang="en-US" sz="2000" dirty="0">
                <a:latin typeface="Arial" panose="020B0604020202020204" pitchFamily="34" charset="0"/>
                <a:cs typeface="Arial" panose="020B0604020202020204" pitchFamily="34" charset="0"/>
              </a:rPr>
              <a:t>Uniform &amp; Equipment</a:t>
            </a:r>
          </a:p>
          <a:p>
            <a:r>
              <a:rPr lang="en-US" sz="2000" dirty="0">
                <a:latin typeface="Arial" panose="020B0604020202020204" pitchFamily="34" charset="0"/>
                <a:cs typeface="Arial" panose="020B0604020202020204" pitchFamily="34" charset="0"/>
              </a:rPr>
              <a:t>Medical</a:t>
            </a:r>
          </a:p>
          <a:p>
            <a:r>
              <a:rPr lang="en-US" sz="2000" dirty="0">
                <a:latin typeface="Arial" panose="020B0604020202020204" pitchFamily="34" charset="0"/>
                <a:cs typeface="Arial" panose="020B0604020202020204" pitchFamily="34" charset="0"/>
              </a:rPr>
              <a:t>Attachments</a:t>
            </a:r>
          </a:p>
          <a:p>
            <a:pPr lvl="1"/>
            <a:r>
              <a:rPr lang="en-US" sz="2000" dirty="0">
                <a:latin typeface="Arial" panose="020B0604020202020204" pitchFamily="34" charset="0"/>
                <a:cs typeface="Arial" panose="020B0604020202020204" pitchFamily="34" charset="0"/>
              </a:rPr>
              <a:t>Interpreters</a:t>
            </a:r>
          </a:p>
          <a:p>
            <a:pPr lvl="1"/>
            <a:r>
              <a:rPr lang="en-US" sz="2000" dirty="0">
                <a:latin typeface="Arial" panose="020B0604020202020204" pitchFamily="34" charset="0"/>
                <a:cs typeface="Arial" panose="020B0604020202020204" pitchFamily="34" charset="0"/>
              </a:rPr>
              <a:t>Police</a:t>
            </a:r>
          </a:p>
          <a:p>
            <a:pPr lvl="1"/>
            <a:r>
              <a:rPr lang="en-US" sz="2000" dirty="0">
                <a:latin typeface="Arial" panose="020B0604020202020204" pitchFamily="34" charset="0"/>
                <a:cs typeface="Arial" panose="020B0604020202020204" pitchFamily="34" charset="0"/>
              </a:rPr>
              <a:t>Specialists types</a:t>
            </a:r>
          </a:p>
          <a:p>
            <a:pPr lvl="1"/>
            <a:r>
              <a:rPr lang="en-US" sz="2000" dirty="0">
                <a:latin typeface="Arial" panose="020B0604020202020204" pitchFamily="34" charset="0"/>
                <a:cs typeface="Arial" panose="020B0604020202020204" pitchFamily="34" charset="0"/>
              </a:rPr>
              <a:t>Female Soldiers</a:t>
            </a:r>
          </a:p>
          <a:p>
            <a:pPr lvl="1"/>
            <a:r>
              <a:rPr lang="en-US" sz="2000" dirty="0">
                <a:latin typeface="Arial" panose="020B0604020202020204" pitchFamily="34" charset="0"/>
                <a:cs typeface="Arial" panose="020B0604020202020204" pitchFamily="34" charset="0"/>
              </a:rPr>
              <a:t>Dog Handlers</a:t>
            </a:r>
          </a:p>
        </p:txBody>
      </p:sp>
    </p:spTree>
    <p:extLst>
      <p:ext uri="{BB962C8B-B14F-4D97-AF65-F5344CB8AC3E}">
        <p14:creationId xmlns:p14="http://schemas.microsoft.com/office/powerpoint/2010/main" val="1466627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33</a:t>
            </a:fld>
            <a:endParaRPr lang="en-US"/>
          </a:p>
        </p:txBody>
      </p:sp>
      <p:sp>
        <p:nvSpPr>
          <p:cNvPr id="9" name="Rectangle 2">
            <a:extLst>
              <a:ext uri="{FF2B5EF4-FFF2-40B4-BE49-F238E27FC236}">
                <a16:creationId xmlns:a16="http://schemas.microsoft.com/office/drawing/2014/main" id="{BDCDD098-E9C7-39EB-768F-638C6D4810B2}"/>
              </a:ext>
            </a:extLst>
          </p:cNvPr>
          <p:cNvSpPr txBox="1">
            <a:spLocks noChangeArrowheads="1"/>
          </p:cNvSpPr>
          <p:nvPr/>
        </p:nvSpPr>
        <p:spPr>
          <a:xfrm>
            <a:off x="1" y="295429"/>
            <a:ext cx="9143999" cy="82843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Other Types of </a:t>
            </a:r>
          </a:p>
          <a:p>
            <a:r>
              <a:rPr lang="en-US" sz="3600" b="1" dirty="0">
                <a:latin typeface="Arial" panose="020B0604020202020204" pitchFamily="34" charset="0"/>
                <a:cs typeface="Arial" panose="020B0604020202020204" pitchFamily="34" charset="0"/>
              </a:rPr>
              <a:t>Reconnaissance Patrols</a:t>
            </a:r>
          </a:p>
        </p:txBody>
      </p:sp>
      <p:sp>
        <p:nvSpPr>
          <p:cNvPr id="11" name="Rectangle 3">
            <a:extLst>
              <a:ext uri="{FF2B5EF4-FFF2-40B4-BE49-F238E27FC236}">
                <a16:creationId xmlns:a16="http://schemas.microsoft.com/office/drawing/2014/main" id="{A8258D12-9D39-CCFA-E674-71BD8A0043F8}"/>
              </a:ext>
            </a:extLst>
          </p:cNvPr>
          <p:cNvSpPr txBox="1">
            <a:spLocks noChangeArrowheads="1"/>
          </p:cNvSpPr>
          <p:nvPr/>
        </p:nvSpPr>
        <p:spPr>
          <a:xfrm>
            <a:off x="1143000" y="2462053"/>
            <a:ext cx="6858000" cy="259958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Contact Patrol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Presence Patrol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Tracking Patrol</a:t>
            </a:r>
          </a:p>
        </p:txBody>
      </p:sp>
    </p:spTree>
    <p:extLst>
      <p:ext uri="{BB962C8B-B14F-4D97-AF65-F5344CB8AC3E}">
        <p14:creationId xmlns:p14="http://schemas.microsoft.com/office/powerpoint/2010/main" val="2708748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34</a:t>
            </a:fld>
            <a:endParaRPr lang="en-US"/>
          </a:p>
        </p:txBody>
      </p:sp>
      <p:sp>
        <p:nvSpPr>
          <p:cNvPr id="9" name="Title 1">
            <a:extLst>
              <a:ext uri="{FF2B5EF4-FFF2-40B4-BE49-F238E27FC236}">
                <a16:creationId xmlns:a16="http://schemas.microsoft.com/office/drawing/2014/main" id="{417C363C-0F53-4308-F14A-0C8B7B071978}"/>
              </a:ext>
            </a:extLst>
          </p:cNvPr>
          <p:cNvSpPr txBox="1">
            <a:spLocks/>
          </p:cNvSpPr>
          <p:nvPr/>
        </p:nvSpPr>
        <p:spPr>
          <a:xfrm>
            <a:off x="1" y="366009"/>
            <a:ext cx="9143999" cy="82296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Urban Patrolling </a:t>
            </a:r>
          </a:p>
          <a:p>
            <a:r>
              <a:rPr lang="en-US" sz="3600" b="1" dirty="0">
                <a:latin typeface="Arial" panose="020B0604020202020204" pitchFamily="34" charset="0"/>
                <a:cs typeface="Arial" panose="020B0604020202020204" pitchFamily="34" charset="0"/>
              </a:rPr>
              <a:t>Considerations</a:t>
            </a:r>
          </a:p>
        </p:txBody>
      </p:sp>
      <p:sp>
        <p:nvSpPr>
          <p:cNvPr id="11" name="Content Placeholder 2">
            <a:extLst>
              <a:ext uri="{FF2B5EF4-FFF2-40B4-BE49-F238E27FC236}">
                <a16:creationId xmlns:a16="http://schemas.microsoft.com/office/drawing/2014/main" id="{52DA3B72-F8B4-3EDB-CB12-CB5CC24F450C}"/>
              </a:ext>
            </a:extLst>
          </p:cNvPr>
          <p:cNvSpPr txBox="1">
            <a:spLocks/>
          </p:cNvSpPr>
          <p:nvPr/>
        </p:nvSpPr>
        <p:spPr>
          <a:xfrm>
            <a:off x="1143000" y="2623412"/>
            <a:ext cx="6858000" cy="246542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Mounted patrolling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Dismounted Patrolling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Strengths and weaknesses</a:t>
            </a:r>
          </a:p>
        </p:txBody>
      </p:sp>
    </p:spTree>
    <p:extLst>
      <p:ext uri="{BB962C8B-B14F-4D97-AF65-F5344CB8AC3E}">
        <p14:creationId xmlns:p14="http://schemas.microsoft.com/office/powerpoint/2010/main" val="4066205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86" y="2857500"/>
            <a:ext cx="8229600" cy="1143000"/>
          </a:xfrm>
        </p:spPr>
        <p:txBody>
          <a:bodyPr/>
          <a:lstStyle/>
          <a:p>
            <a:r>
              <a:rPr lang="en-US" b="1" dirty="0"/>
              <a:t>Questions?</a:t>
            </a:r>
          </a:p>
        </p:txBody>
      </p:sp>
      <p:sp>
        <p:nvSpPr>
          <p:cNvPr id="5" name="Slide Number Placeholder 4"/>
          <p:cNvSpPr>
            <a:spLocks noGrp="1"/>
          </p:cNvSpPr>
          <p:nvPr>
            <p:ph type="sldNum" sz="quarter" idx="12"/>
          </p:nvPr>
        </p:nvSpPr>
        <p:spPr/>
        <p:txBody>
          <a:bodyPr/>
          <a:lstStyle/>
          <a:p>
            <a:pPr>
              <a:defRPr/>
            </a:pPr>
            <a:fld id="{7CF5FD70-F607-428C-BA55-084E8132725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36</a:t>
            </a:fld>
            <a:endParaRPr lang="en-US"/>
          </a:p>
        </p:txBody>
      </p:sp>
      <p:sp>
        <p:nvSpPr>
          <p:cNvPr id="9" name="Rectangle 2">
            <a:extLst>
              <a:ext uri="{FF2B5EF4-FFF2-40B4-BE49-F238E27FC236}">
                <a16:creationId xmlns:a16="http://schemas.microsoft.com/office/drawing/2014/main" id="{8376BF4C-23A0-BA2E-77B5-286919AD17DE}"/>
              </a:ext>
            </a:extLst>
          </p:cNvPr>
          <p:cNvSpPr txBox="1">
            <a:spLocks noChangeArrowheads="1"/>
          </p:cNvSpPr>
          <p:nvPr/>
        </p:nvSpPr>
        <p:spPr>
          <a:xfrm>
            <a:off x="0" y="331456"/>
            <a:ext cx="9144000" cy="63263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Patrol Report</a:t>
            </a:r>
          </a:p>
        </p:txBody>
      </p:sp>
      <p:pic>
        <p:nvPicPr>
          <p:cNvPr id="11" name="Picture 10">
            <a:extLst>
              <a:ext uri="{FF2B5EF4-FFF2-40B4-BE49-F238E27FC236}">
                <a16:creationId xmlns:a16="http://schemas.microsoft.com/office/drawing/2014/main" id="{D231A8B8-8034-B3E4-E392-EDE26A8F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075" y="1863329"/>
            <a:ext cx="6824546" cy="4116799"/>
          </a:xfrm>
          <a:prstGeom prst="rect">
            <a:avLst/>
          </a:prstGeom>
        </p:spPr>
      </p:pic>
    </p:spTree>
    <p:extLst>
      <p:ext uri="{BB962C8B-B14F-4D97-AF65-F5344CB8AC3E}">
        <p14:creationId xmlns:p14="http://schemas.microsoft.com/office/powerpoint/2010/main" val="27103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37</a:t>
            </a:fld>
            <a:endParaRPr lang="en-US"/>
          </a:p>
        </p:txBody>
      </p:sp>
      <p:sp>
        <p:nvSpPr>
          <p:cNvPr id="9" name="Rectangle 2">
            <a:extLst>
              <a:ext uri="{FF2B5EF4-FFF2-40B4-BE49-F238E27FC236}">
                <a16:creationId xmlns:a16="http://schemas.microsoft.com/office/drawing/2014/main" id="{76E016A9-B3A5-0D74-B313-EC6855AAA56B}"/>
              </a:ext>
            </a:extLst>
          </p:cNvPr>
          <p:cNvSpPr txBox="1">
            <a:spLocks noChangeArrowheads="1"/>
          </p:cNvSpPr>
          <p:nvPr/>
        </p:nvSpPr>
        <p:spPr>
          <a:xfrm>
            <a:off x="-1" y="306622"/>
            <a:ext cx="9143999" cy="47434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Summary</a:t>
            </a:r>
          </a:p>
        </p:txBody>
      </p:sp>
      <p:sp>
        <p:nvSpPr>
          <p:cNvPr id="11" name="Rectangle 3">
            <a:extLst>
              <a:ext uri="{FF2B5EF4-FFF2-40B4-BE49-F238E27FC236}">
                <a16:creationId xmlns:a16="http://schemas.microsoft.com/office/drawing/2014/main" id="{856D0ADB-91BF-8364-CC54-A5558E78A568}"/>
              </a:ext>
            </a:extLst>
          </p:cNvPr>
          <p:cNvSpPr txBox="1">
            <a:spLocks noChangeArrowheads="1"/>
          </p:cNvSpPr>
          <p:nvPr/>
        </p:nvSpPr>
        <p:spPr>
          <a:xfrm>
            <a:off x="1143000" y="2103494"/>
            <a:ext cx="6858000" cy="3693642"/>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Planning Considerations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Combat Patrols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Reconnaissance Patrols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TTPs / Lessons Learned</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PE</a:t>
            </a:r>
          </a:p>
        </p:txBody>
      </p:sp>
    </p:spTree>
    <p:extLst>
      <p:ext uri="{BB962C8B-B14F-4D97-AF65-F5344CB8AC3E}">
        <p14:creationId xmlns:p14="http://schemas.microsoft.com/office/powerpoint/2010/main" val="177459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a:t>
            </a:fld>
            <a:endParaRPr lang="en-US"/>
          </a:p>
        </p:txBody>
      </p:sp>
      <p:sp>
        <p:nvSpPr>
          <p:cNvPr id="9" name="Rectangle 2">
            <a:extLst>
              <a:ext uri="{FF2B5EF4-FFF2-40B4-BE49-F238E27FC236}">
                <a16:creationId xmlns:a16="http://schemas.microsoft.com/office/drawing/2014/main" id="{628863DE-00C4-D655-130A-8C02BDABD5F6}"/>
              </a:ext>
            </a:extLst>
          </p:cNvPr>
          <p:cNvSpPr txBox="1">
            <a:spLocks noChangeArrowheads="1"/>
          </p:cNvSpPr>
          <p:nvPr/>
        </p:nvSpPr>
        <p:spPr>
          <a:xfrm>
            <a:off x="1" y="340901"/>
            <a:ext cx="9143999" cy="40552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Patrol</a:t>
            </a:r>
          </a:p>
        </p:txBody>
      </p:sp>
      <p:sp>
        <p:nvSpPr>
          <p:cNvPr id="11" name="Rectangle 3">
            <a:extLst>
              <a:ext uri="{FF2B5EF4-FFF2-40B4-BE49-F238E27FC236}">
                <a16:creationId xmlns:a16="http://schemas.microsoft.com/office/drawing/2014/main" id="{DFBE1AC1-C8B5-3968-5D90-55B8686E9094}"/>
              </a:ext>
            </a:extLst>
          </p:cNvPr>
          <p:cNvSpPr txBox="1">
            <a:spLocks noChangeArrowheads="1"/>
          </p:cNvSpPr>
          <p:nvPr/>
        </p:nvSpPr>
        <p:spPr>
          <a:xfrm>
            <a:off x="1485899" y="2487093"/>
            <a:ext cx="6172200" cy="348376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A patrol</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 detachment sent out by a larger unit to conduct a specific mission that operates semi-independently and return to the main body upon completion of mission.</a:t>
            </a:r>
          </a:p>
          <a:p>
            <a:r>
              <a:rPr lang="en-US" sz="2000" dirty="0">
                <a:latin typeface="Arial" panose="020B0604020202020204" pitchFamily="34" charset="0"/>
                <a:cs typeface="Arial" panose="020B0604020202020204" pitchFamily="34" charset="0"/>
              </a:rPr>
              <a:t>Patrolling fulfills the Infantry’s primary function of finding the enemy to engage him or report his disposition, location, and actions.  </a:t>
            </a:r>
          </a:p>
          <a:p>
            <a:r>
              <a:rPr lang="en-US" sz="2000" dirty="0">
                <a:latin typeface="Arial" panose="020B0604020202020204" pitchFamily="34" charset="0"/>
                <a:cs typeface="Arial" panose="020B0604020202020204" pitchFamily="34" charset="0"/>
              </a:rPr>
              <a:t>Patrols act as ground sensors or early warnings for larger units and the planned action determines the type of patrol.</a:t>
            </a:r>
          </a:p>
        </p:txBody>
      </p:sp>
    </p:spTree>
    <p:extLst>
      <p:ext uri="{BB962C8B-B14F-4D97-AF65-F5344CB8AC3E}">
        <p14:creationId xmlns:p14="http://schemas.microsoft.com/office/powerpoint/2010/main" val="245314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a:t>
            </a:fld>
            <a:endParaRPr lang="en-US"/>
          </a:p>
        </p:txBody>
      </p:sp>
      <p:sp>
        <p:nvSpPr>
          <p:cNvPr id="9" name="Rectangle 2">
            <a:extLst>
              <a:ext uri="{FF2B5EF4-FFF2-40B4-BE49-F238E27FC236}">
                <a16:creationId xmlns:a16="http://schemas.microsoft.com/office/drawing/2014/main" id="{47C6AA34-95C8-0B55-2B88-0F7574B05828}"/>
              </a:ext>
            </a:extLst>
          </p:cNvPr>
          <p:cNvSpPr txBox="1">
            <a:spLocks noChangeArrowheads="1"/>
          </p:cNvSpPr>
          <p:nvPr/>
        </p:nvSpPr>
        <p:spPr>
          <a:xfrm>
            <a:off x="0" y="311084"/>
            <a:ext cx="9143999" cy="462677"/>
          </a:xfrm>
          <a:prstGeom prst="rect">
            <a:avLst/>
          </a:prstGeom>
        </p:spPr>
        <p:txBody>
          <a:bodyPr vert="horz" lIns="68580" tIns="34290" rIns="68580" bIns="3429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Patrol</a:t>
            </a:r>
            <a:r>
              <a:rPr lang="en-US" sz="2700" b="1"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t>
            </a:r>
            <a:r>
              <a:rPr lang="en-US" sz="1500" b="1" dirty="0" err="1">
                <a:latin typeface="Arial" panose="020B0604020202020204" pitchFamily="34" charset="0"/>
                <a:cs typeface="Arial" panose="020B0604020202020204" pitchFamily="34" charset="0"/>
              </a:rPr>
              <a:t>cont</a:t>
            </a:r>
            <a:r>
              <a:rPr lang="en-US" sz="1500" b="1" dirty="0">
                <a:latin typeface="Arial" panose="020B0604020202020204" pitchFamily="34" charset="0"/>
                <a:cs typeface="Arial" panose="020B0604020202020204" pitchFamily="34" charset="0"/>
              </a:rPr>
              <a:t>)</a:t>
            </a:r>
          </a:p>
        </p:txBody>
      </p:sp>
      <p:sp>
        <p:nvSpPr>
          <p:cNvPr id="11" name="Rectangle 3">
            <a:extLst>
              <a:ext uri="{FF2B5EF4-FFF2-40B4-BE49-F238E27FC236}">
                <a16:creationId xmlns:a16="http://schemas.microsoft.com/office/drawing/2014/main" id="{453FDA45-2909-07DB-701B-BE89CE6993AF}"/>
              </a:ext>
            </a:extLst>
          </p:cNvPr>
          <p:cNvSpPr txBox="1">
            <a:spLocks noChangeArrowheads="1"/>
          </p:cNvSpPr>
          <p:nvPr/>
        </p:nvSpPr>
        <p:spPr>
          <a:xfrm>
            <a:off x="1143000" y="2488724"/>
            <a:ext cx="6858001" cy="314928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 patrol can consist of a unit as small as a fire team but are usually squad and platoon-sized. </a:t>
            </a:r>
          </a:p>
          <a:p>
            <a:r>
              <a:rPr lang="en-US" dirty="0">
                <a:latin typeface="Arial" panose="020B0604020202020204" pitchFamily="34" charset="0"/>
                <a:cs typeface="Arial" panose="020B0604020202020204" pitchFamily="34" charset="0"/>
              </a:rPr>
              <a:t>For larger combat tasks such as for a raid, the patrol is sometimes a company.</a:t>
            </a:r>
          </a:p>
          <a:p>
            <a:r>
              <a:rPr lang="en-US" dirty="0">
                <a:latin typeface="Arial" panose="020B0604020202020204" pitchFamily="34" charset="0"/>
                <a:cs typeface="Arial" panose="020B0604020202020204" pitchFamily="34" charset="0"/>
              </a:rPr>
              <a:t>The planned action determines if the patrols are combat and reconnaissance.</a:t>
            </a:r>
          </a:p>
          <a:p>
            <a:r>
              <a:rPr lang="en-US" dirty="0">
                <a:latin typeface="Arial" panose="020B0604020202020204" pitchFamily="34" charset="0"/>
                <a:cs typeface="Arial" panose="020B0604020202020204" pitchFamily="34" charset="0"/>
              </a:rPr>
              <a:t>Regardless of the type of patrol, the unit needs a clear task and purpose.</a:t>
            </a:r>
          </a:p>
        </p:txBody>
      </p:sp>
    </p:spTree>
    <p:extLst>
      <p:ext uri="{BB962C8B-B14F-4D97-AF65-F5344CB8AC3E}">
        <p14:creationId xmlns:p14="http://schemas.microsoft.com/office/powerpoint/2010/main" val="81247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6</a:t>
            </a:fld>
            <a:endParaRPr lang="en-US"/>
          </a:p>
        </p:txBody>
      </p:sp>
      <p:sp>
        <p:nvSpPr>
          <p:cNvPr id="9" name="Rectangle 2">
            <a:extLst>
              <a:ext uri="{FF2B5EF4-FFF2-40B4-BE49-F238E27FC236}">
                <a16:creationId xmlns:a16="http://schemas.microsoft.com/office/drawing/2014/main" id="{31BA1F99-B08D-3934-B8EE-914C532CB868}"/>
              </a:ext>
            </a:extLst>
          </p:cNvPr>
          <p:cNvSpPr txBox="1">
            <a:spLocks noChangeArrowheads="1"/>
          </p:cNvSpPr>
          <p:nvPr/>
        </p:nvSpPr>
        <p:spPr>
          <a:xfrm>
            <a:off x="-1" y="364331"/>
            <a:ext cx="9144000" cy="46839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Purpose of Patrolling</a:t>
            </a:r>
          </a:p>
        </p:txBody>
      </p:sp>
      <p:sp>
        <p:nvSpPr>
          <p:cNvPr id="11" name="Rectangle 3">
            <a:extLst>
              <a:ext uri="{FF2B5EF4-FFF2-40B4-BE49-F238E27FC236}">
                <a16:creationId xmlns:a16="http://schemas.microsoft.com/office/drawing/2014/main" id="{79DBCFB8-B363-97FF-E044-D9D0BF57AC7D}"/>
              </a:ext>
            </a:extLst>
          </p:cNvPr>
          <p:cNvSpPr txBox="1">
            <a:spLocks noChangeArrowheads="1"/>
          </p:cNvSpPr>
          <p:nvPr/>
        </p:nvSpPr>
        <p:spPr>
          <a:xfrm>
            <a:off x="844826" y="1796843"/>
            <a:ext cx="8229599" cy="5043996"/>
          </a:xfrm>
          <a:prstGeom prst="rect">
            <a:avLst/>
          </a:prstGeom>
        </p:spPr>
        <p:txBody>
          <a:bodyPr vert="horz" lIns="68580" tIns="34290" rIns="68580" bIns="3429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dirty="0">
                <a:latin typeface="Arial" panose="020B0604020202020204" pitchFamily="34" charset="0"/>
                <a:cs typeface="Arial" panose="020B0604020202020204" pitchFamily="34" charset="0"/>
              </a:rPr>
              <a:t>Gathering information on the enemy, on the terrain, or on the populace.</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Regaining contact with the enemy or with adjacent friendly forces</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Engaging the enemy in combat to destroy him or inflict losses.</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Reassuring or gaining the trust of a local population.</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Preventing public disorder.</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Deterring and disrupting insurgent or criminal activity.</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Providing unit security.</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Protecting key infrastructure or bases.</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endParaRPr lang="en-US" dirty="0">
              <a:latin typeface="Arial" panose="020B0604020202020204" pitchFamily="34" charset="0"/>
              <a:cs typeface="Arial" panose="020B0604020202020204" pitchFamily="34" charset="0"/>
            </a:endParaRPr>
          </a:p>
          <a:p>
            <a:pPr>
              <a:lnSpc>
                <a:spcPct val="80000"/>
              </a:lnSpc>
            </a:pPr>
            <a:endParaRPr lang="en-US" dirty="0">
              <a:latin typeface="Arial" panose="020B0604020202020204" pitchFamily="34" charset="0"/>
              <a:cs typeface="Arial" panose="020B0604020202020204" pitchFamily="34" charset="0"/>
            </a:endParaRPr>
          </a:p>
          <a:p>
            <a:pPr>
              <a:lnSpc>
                <a:spcPct val="80000"/>
              </a:lnSpc>
            </a:pPr>
            <a:endParaRPr lang="en-US" sz="1500" dirty="0"/>
          </a:p>
        </p:txBody>
      </p:sp>
    </p:spTree>
    <p:extLst>
      <p:ext uri="{BB962C8B-B14F-4D97-AF65-F5344CB8AC3E}">
        <p14:creationId xmlns:p14="http://schemas.microsoft.com/office/powerpoint/2010/main" val="257843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7</a:t>
            </a:fld>
            <a:endParaRPr lang="en-US"/>
          </a:p>
        </p:txBody>
      </p:sp>
      <p:sp>
        <p:nvSpPr>
          <p:cNvPr id="9" name="Rectangle 2">
            <a:extLst>
              <a:ext uri="{FF2B5EF4-FFF2-40B4-BE49-F238E27FC236}">
                <a16:creationId xmlns:a16="http://schemas.microsoft.com/office/drawing/2014/main" id="{4F46AFB3-09D8-D57C-2E9D-093F6CBDC32F}"/>
              </a:ext>
            </a:extLst>
          </p:cNvPr>
          <p:cNvSpPr txBox="1">
            <a:spLocks noChangeArrowheads="1"/>
          </p:cNvSpPr>
          <p:nvPr/>
        </p:nvSpPr>
        <p:spPr>
          <a:xfrm>
            <a:off x="1" y="347508"/>
            <a:ext cx="9143999" cy="44886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Patrol Organization</a:t>
            </a:r>
          </a:p>
        </p:txBody>
      </p:sp>
      <p:sp>
        <p:nvSpPr>
          <p:cNvPr id="11" name="Rectangle 3">
            <a:extLst>
              <a:ext uri="{FF2B5EF4-FFF2-40B4-BE49-F238E27FC236}">
                <a16:creationId xmlns:a16="http://schemas.microsoft.com/office/drawing/2014/main" id="{47643D92-C201-7D4D-41B4-6768CEE00104}"/>
              </a:ext>
            </a:extLst>
          </p:cNvPr>
          <p:cNvSpPr txBox="1">
            <a:spLocks noChangeArrowheads="1"/>
          </p:cNvSpPr>
          <p:nvPr/>
        </p:nvSpPr>
        <p:spPr>
          <a:xfrm>
            <a:off x="1143000" y="1984845"/>
            <a:ext cx="6858000" cy="421257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latin typeface="Arial" panose="020B0604020202020204" pitchFamily="34" charset="0"/>
                <a:cs typeface="Arial" panose="020B0604020202020204" pitchFamily="34" charset="0"/>
              </a:rPr>
              <a:t>Headquarters Element</a:t>
            </a:r>
          </a:p>
          <a:p>
            <a:r>
              <a:rPr lang="en-US" sz="2100" dirty="0">
                <a:latin typeface="Arial" panose="020B0604020202020204" pitchFamily="34" charset="0"/>
                <a:cs typeface="Arial" panose="020B0604020202020204" pitchFamily="34" charset="0"/>
              </a:rPr>
              <a:t>Aid and Litter Team</a:t>
            </a:r>
          </a:p>
          <a:p>
            <a:r>
              <a:rPr lang="en-US" sz="2100" dirty="0">
                <a:latin typeface="Arial" panose="020B0604020202020204" pitchFamily="34" charset="0"/>
                <a:cs typeface="Arial" panose="020B0604020202020204" pitchFamily="34" charset="0"/>
              </a:rPr>
              <a:t>Detainee Teams</a:t>
            </a:r>
          </a:p>
          <a:p>
            <a:r>
              <a:rPr lang="en-US" sz="2100" dirty="0">
                <a:latin typeface="Arial" panose="020B0604020202020204" pitchFamily="34" charset="0"/>
                <a:cs typeface="Arial" panose="020B0604020202020204" pitchFamily="34" charset="0"/>
              </a:rPr>
              <a:t>Surveillance Team(s)</a:t>
            </a:r>
          </a:p>
          <a:p>
            <a:r>
              <a:rPr lang="en-US" sz="2100" dirty="0">
                <a:latin typeface="Arial" panose="020B0604020202020204" pitchFamily="34" charset="0"/>
                <a:cs typeface="Arial" panose="020B0604020202020204" pitchFamily="34" charset="0"/>
              </a:rPr>
              <a:t>En-Route Recorder</a:t>
            </a:r>
          </a:p>
          <a:p>
            <a:r>
              <a:rPr lang="en-US" sz="2100" dirty="0">
                <a:latin typeface="Arial" panose="020B0604020202020204" pitchFamily="34" charset="0"/>
                <a:cs typeface="Arial" panose="020B0604020202020204" pitchFamily="34" charset="0"/>
              </a:rPr>
              <a:t>Compass and Pace Man</a:t>
            </a:r>
          </a:p>
          <a:p>
            <a:r>
              <a:rPr lang="en-US" sz="2100" dirty="0">
                <a:latin typeface="Arial" panose="020B0604020202020204" pitchFamily="34" charset="0"/>
                <a:cs typeface="Arial" panose="020B0604020202020204" pitchFamily="34" charset="0"/>
              </a:rPr>
              <a:t>Assault Team(s)</a:t>
            </a:r>
          </a:p>
          <a:p>
            <a:r>
              <a:rPr lang="en-US" sz="2100" dirty="0">
                <a:latin typeface="Arial" panose="020B0604020202020204" pitchFamily="34" charset="0"/>
                <a:cs typeface="Arial" panose="020B0604020202020204" pitchFamily="34" charset="0"/>
              </a:rPr>
              <a:t>Support Team(s)</a:t>
            </a:r>
          </a:p>
          <a:p>
            <a:r>
              <a:rPr lang="en-US" sz="2100" dirty="0">
                <a:latin typeface="Arial" panose="020B0604020202020204" pitchFamily="34" charset="0"/>
                <a:cs typeface="Arial" panose="020B0604020202020204" pitchFamily="34" charset="0"/>
              </a:rPr>
              <a:t>Breach Team(s)</a:t>
            </a:r>
          </a:p>
          <a:p>
            <a:r>
              <a:rPr lang="en-US" sz="2100" dirty="0">
                <a:latin typeface="Arial" panose="020B0604020202020204" pitchFamily="34" charset="0"/>
                <a:cs typeface="Arial" panose="020B0604020202020204" pitchFamily="34" charset="0"/>
              </a:rPr>
              <a:t>Search Team(s)</a:t>
            </a:r>
          </a:p>
        </p:txBody>
      </p:sp>
    </p:spTree>
    <p:extLst>
      <p:ext uri="{BB962C8B-B14F-4D97-AF65-F5344CB8AC3E}">
        <p14:creationId xmlns:p14="http://schemas.microsoft.com/office/powerpoint/2010/main" val="64339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8</a:t>
            </a:fld>
            <a:endParaRPr lang="en-US"/>
          </a:p>
        </p:txBody>
      </p:sp>
      <p:sp>
        <p:nvSpPr>
          <p:cNvPr id="9" name="Rectangle 2">
            <a:extLst>
              <a:ext uri="{FF2B5EF4-FFF2-40B4-BE49-F238E27FC236}">
                <a16:creationId xmlns:a16="http://schemas.microsoft.com/office/drawing/2014/main" id="{AAA0781D-75E6-097F-156D-5DD6060788B4}"/>
              </a:ext>
            </a:extLst>
          </p:cNvPr>
          <p:cNvSpPr txBox="1">
            <a:spLocks noChangeArrowheads="1"/>
          </p:cNvSpPr>
          <p:nvPr/>
        </p:nvSpPr>
        <p:spPr>
          <a:xfrm>
            <a:off x="1" y="340901"/>
            <a:ext cx="9143999" cy="54368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Types of Patrols</a:t>
            </a:r>
          </a:p>
        </p:txBody>
      </p:sp>
      <p:sp>
        <p:nvSpPr>
          <p:cNvPr id="11" name="Rectangle 3">
            <a:extLst>
              <a:ext uri="{FF2B5EF4-FFF2-40B4-BE49-F238E27FC236}">
                <a16:creationId xmlns:a16="http://schemas.microsoft.com/office/drawing/2014/main" id="{8CD51CC2-85ED-4B71-E709-BB8FA115927A}"/>
              </a:ext>
            </a:extLst>
          </p:cNvPr>
          <p:cNvSpPr txBox="1">
            <a:spLocks noChangeArrowheads="1"/>
          </p:cNvSpPr>
          <p:nvPr/>
        </p:nvSpPr>
        <p:spPr>
          <a:xfrm>
            <a:off x="1143000" y="2466441"/>
            <a:ext cx="6858000" cy="29927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Combat:  Patrols that depart the main body with the clear intent to make direct contact with the enemy are called combat patrols.</a:t>
            </a:r>
          </a:p>
          <a:p>
            <a:r>
              <a:rPr lang="en-US" sz="1800" dirty="0">
                <a:latin typeface="Arial" panose="020B0604020202020204" pitchFamily="34" charset="0"/>
                <a:cs typeface="Arial" panose="020B0604020202020204" pitchFamily="34" charset="0"/>
              </a:rPr>
              <a:t>  </a:t>
            </a:r>
          </a:p>
          <a:p>
            <a:pPr lvl="1"/>
            <a:r>
              <a:rPr lang="en-US" sz="1800" dirty="0">
                <a:latin typeface="Arial" panose="020B0604020202020204" pitchFamily="34" charset="0"/>
                <a:cs typeface="Arial" panose="020B0604020202020204" pitchFamily="34" charset="0"/>
              </a:rPr>
              <a:t>Raid Patrols</a:t>
            </a:r>
          </a:p>
          <a:p>
            <a:pPr lvl="1"/>
            <a:r>
              <a:rPr lang="en-US" sz="1800" dirty="0">
                <a:latin typeface="Arial" panose="020B0604020202020204" pitchFamily="34" charset="0"/>
                <a:cs typeface="Arial" panose="020B0604020202020204" pitchFamily="34" charset="0"/>
              </a:rPr>
              <a:t>Ambush Patrols</a:t>
            </a:r>
          </a:p>
          <a:p>
            <a:pPr lvl="1"/>
            <a:r>
              <a:rPr lang="en-US" sz="1800" dirty="0">
                <a:latin typeface="Arial" panose="020B0604020202020204" pitchFamily="34" charset="0"/>
                <a:cs typeface="Arial" panose="020B0604020202020204" pitchFamily="34" charset="0"/>
              </a:rPr>
              <a:t>Security Patrols</a:t>
            </a:r>
          </a:p>
          <a:p>
            <a:pPr lvl="1"/>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Reconnaissance:  Area, Zone, and Route.</a:t>
            </a:r>
          </a:p>
          <a:p>
            <a:pPr lvl="1"/>
            <a:endParaRPr lang="en-US" sz="1500" dirty="0"/>
          </a:p>
        </p:txBody>
      </p:sp>
    </p:spTree>
    <p:extLst>
      <p:ext uri="{BB962C8B-B14F-4D97-AF65-F5344CB8AC3E}">
        <p14:creationId xmlns:p14="http://schemas.microsoft.com/office/powerpoint/2010/main" val="339244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9</a:t>
            </a:fld>
            <a:endParaRPr lang="en-US"/>
          </a:p>
        </p:txBody>
      </p:sp>
      <p:sp>
        <p:nvSpPr>
          <p:cNvPr id="9" name="Rectangle 83">
            <a:extLst>
              <a:ext uri="{FF2B5EF4-FFF2-40B4-BE49-F238E27FC236}">
                <a16:creationId xmlns:a16="http://schemas.microsoft.com/office/drawing/2014/main" id="{993EF63B-1309-98F1-867E-E4EB5A69A072}"/>
              </a:ext>
            </a:extLst>
          </p:cNvPr>
          <p:cNvSpPr txBox="1">
            <a:spLocks noChangeArrowheads="1"/>
          </p:cNvSpPr>
          <p:nvPr/>
        </p:nvSpPr>
        <p:spPr>
          <a:xfrm>
            <a:off x="1143000" y="2168594"/>
            <a:ext cx="6858000" cy="415480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Troop-Leading Procedures</a:t>
            </a:r>
          </a:p>
          <a:p>
            <a:r>
              <a:rPr lang="en-US" dirty="0">
                <a:latin typeface="Arial" panose="020B0604020202020204" pitchFamily="34" charset="0"/>
                <a:cs typeface="Arial" panose="020B0604020202020204" pitchFamily="34" charset="0"/>
              </a:rPr>
              <a:t>Coordination Activities</a:t>
            </a:r>
          </a:p>
          <a:p>
            <a:pPr lvl="1"/>
            <a:r>
              <a:rPr lang="en-US" sz="2400" dirty="0">
                <a:latin typeface="Arial" panose="020B0604020202020204" pitchFamily="34" charset="0"/>
                <a:cs typeface="Arial" panose="020B0604020202020204" pitchFamily="34" charset="0"/>
              </a:rPr>
              <a:t>Changes &amp; updates to enemy situation</a:t>
            </a:r>
          </a:p>
          <a:p>
            <a:pPr lvl="1"/>
            <a:r>
              <a:rPr lang="en-US" sz="2400" dirty="0">
                <a:latin typeface="Arial" panose="020B0604020202020204" pitchFamily="34" charset="0"/>
                <a:cs typeface="Arial" panose="020B0604020202020204" pitchFamily="34" charset="0"/>
              </a:rPr>
              <a:t>Best use of terrain</a:t>
            </a:r>
          </a:p>
          <a:p>
            <a:pPr lvl="1"/>
            <a:r>
              <a:rPr lang="en-US" sz="2400" dirty="0">
                <a:latin typeface="Arial" panose="020B0604020202020204" pitchFamily="34" charset="0"/>
                <a:cs typeface="Arial" panose="020B0604020202020204" pitchFamily="34" charset="0"/>
              </a:rPr>
              <a:t>Light and weather</a:t>
            </a:r>
          </a:p>
          <a:p>
            <a:pPr lvl="1"/>
            <a:r>
              <a:rPr lang="en-US" sz="2400" dirty="0">
                <a:latin typeface="Arial" panose="020B0604020202020204" pitchFamily="34" charset="0"/>
                <a:cs typeface="Arial" panose="020B0604020202020204" pitchFamily="34" charset="0"/>
              </a:rPr>
              <a:t>Change in friendly situation</a:t>
            </a:r>
          </a:p>
          <a:p>
            <a:pPr lvl="1"/>
            <a:r>
              <a:rPr lang="en-US" sz="2400" dirty="0">
                <a:latin typeface="Arial" panose="020B0604020202020204" pitchFamily="34" charset="0"/>
                <a:cs typeface="Arial" panose="020B0604020202020204" pitchFamily="34" charset="0"/>
              </a:rPr>
              <a:t>Attachments</a:t>
            </a:r>
          </a:p>
          <a:p>
            <a:pPr lvl="1"/>
            <a:r>
              <a:rPr lang="en-US" sz="2400" dirty="0">
                <a:latin typeface="Arial" panose="020B0604020202020204" pitchFamily="34" charset="0"/>
                <a:cs typeface="Arial" panose="020B0604020202020204" pitchFamily="34" charset="0"/>
              </a:rPr>
              <a:t>Local LZ</a:t>
            </a:r>
          </a:p>
          <a:p>
            <a:pPr lvl="1"/>
            <a:r>
              <a:rPr lang="en-US" sz="2400" dirty="0">
                <a:latin typeface="Arial" panose="020B0604020202020204" pitchFamily="34" charset="0"/>
                <a:cs typeface="Arial" panose="020B0604020202020204" pitchFamily="34" charset="0"/>
              </a:rPr>
              <a:t>Departure &amp; re-entry points</a:t>
            </a:r>
          </a:p>
        </p:txBody>
      </p:sp>
      <p:sp>
        <p:nvSpPr>
          <p:cNvPr id="11" name="Rectangle 80">
            <a:extLst>
              <a:ext uri="{FF2B5EF4-FFF2-40B4-BE49-F238E27FC236}">
                <a16:creationId xmlns:a16="http://schemas.microsoft.com/office/drawing/2014/main" id="{A02EC023-6A31-7F57-2B10-79D98DFD6A47}"/>
              </a:ext>
            </a:extLst>
          </p:cNvPr>
          <p:cNvSpPr>
            <a:spLocks noChangeArrowheads="1"/>
          </p:cNvSpPr>
          <p:nvPr/>
        </p:nvSpPr>
        <p:spPr bwMode="auto">
          <a:xfrm>
            <a:off x="1" y="345756"/>
            <a:ext cx="9143999" cy="976147"/>
          </a:xfrm>
          <a:prstGeom prst="rect">
            <a:avLst/>
          </a:prstGeom>
          <a:noFill/>
          <a:ln w="9525">
            <a:noFill/>
            <a:miter lim="800000"/>
            <a:headEnd/>
            <a:tailEnd/>
          </a:ln>
        </p:spPr>
        <p:txBody>
          <a:bodyPr anchor="ctr"/>
          <a:lstStyle/>
          <a:p>
            <a:pPr algn="ctr">
              <a:lnSpc>
                <a:spcPct val="100000"/>
              </a:lnSpc>
              <a:spcBef>
                <a:spcPct val="0"/>
              </a:spcBef>
              <a:buSzTx/>
            </a:pPr>
            <a:r>
              <a:rPr lang="en-US" sz="3600" b="1" dirty="0">
                <a:latin typeface="Arial" panose="020B0604020202020204" pitchFamily="34" charset="0"/>
                <a:cs typeface="Arial" panose="020B0604020202020204" pitchFamily="34" charset="0"/>
              </a:rPr>
              <a:t>Initial Planning and </a:t>
            </a:r>
          </a:p>
          <a:p>
            <a:pPr algn="ctr">
              <a:lnSpc>
                <a:spcPct val="100000"/>
              </a:lnSpc>
              <a:spcBef>
                <a:spcPct val="0"/>
              </a:spcBef>
              <a:buSzTx/>
            </a:pPr>
            <a:r>
              <a:rPr lang="en-US" sz="3600" b="1" dirty="0">
                <a:latin typeface="Arial" panose="020B0604020202020204" pitchFamily="34" charset="0"/>
                <a:cs typeface="Arial" panose="020B0604020202020204" pitchFamily="34" charset="0"/>
              </a:rPr>
              <a:t>Coordination</a:t>
            </a:r>
          </a:p>
        </p:txBody>
      </p:sp>
    </p:spTree>
    <p:extLst>
      <p:ext uri="{BB962C8B-B14F-4D97-AF65-F5344CB8AC3E}">
        <p14:creationId xmlns:p14="http://schemas.microsoft.com/office/powerpoint/2010/main" val="3354527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31" ma:contentTypeDescription="Create a new document." ma:contentTypeScope="" ma:versionID="1d7128004c7d8f9c7eb1c5ca3cecab1d">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173b36b42faf3c9ddaa4c95358596f1c"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C_x002e_DA5500_x002f_5501_x002d_LS3N_x002f_A" minOccurs="0"/>
                <xsd:element ref="ns2:FORD_x002c_ALL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element name="C_x002e_DA5500_x002f_5501_x002d_LS3N_x002f_A" ma:index="23" nillable="true" ma:displayName="C. DA 5500/5501 - LS3 N/A  " ma:format="Dropdown" ma:internalName="C_x002e_DA5500_x002f_5501_x002d_LS3N_x002f_A">
      <xsd:simpleType>
        <xsd:restriction base="dms:Text">
          <xsd:maxLength value="255"/>
        </xsd:restriction>
      </xsd:simpleType>
    </xsd:element>
    <xsd:element name="FORD_x002c_ALLEN" ma:index="24" nillable="true" ma:displayName="FORD, ALLEN" ma:format="Dropdown" ma:internalName="FORD_x002c_ALLE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_ip_UnifiedCompliancePolicyUIAction xmlns="http://schemas.microsoft.com/sharepoint/v3" xsi:nil="true"/>
    <FORD_x002c_ALLEN xmlns="248de226-9649-4240-8bfb-15b600037279" xsi:nil="true"/>
    <C_x002e_DA5500_x002f_5501_x002d_LS3N_x002f_A xmlns="248de226-9649-4240-8bfb-15b600037279" xsi:nil="true"/>
    <_ip_UnifiedCompliancePolicyProperties xmlns="http://schemas.microsoft.com/sharepoint/v3" xsi:nil="true"/>
    <TaxCatchAll xmlns="fe40b97f-f325-46b3-babb-f4269e043981" xsi:nil="true"/>
  </documentManagement>
</p:properties>
</file>

<file path=customXml/itemProps1.xml><?xml version="1.0" encoding="utf-8"?>
<ds:datastoreItem xmlns:ds="http://schemas.openxmlformats.org/officeDocument/2006/customXml" ds:itemID="{A2ED5F82-835A-46A5-B038-B1148440E211}">
  <ds:schemaRefs>
    <ds:schemaRef ds:uri="http://schemas.microsoft.com/sharepoint/v3/contenttype/forms"/>
  </ds:schemaRefs>
</ds:datastoreItem>
</file>

<file path=customXml/itemProps2.xml><?xml version="1.0" encoding="utf-8"?>
<ds:datastoreItem xmlns:ds="http://schemas.openxmlformats.org/officeDocument/2006/customXml" ds:itemID="{9A7A6DC5-1E92-4C08-B6BD-44FAED546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8de226-9649-4240-8bfb-15b600037279"/>
    <ds:schemaRef ds:uri="fe40b97f-f325-46b3-babb-f4269e043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C26516-9C65-44B2-9490-C56A2C2D1B8F}">
  <ds:schemaRefs>
    <ds:schemaRef ds:uri="http://schemas.microsoft.com/office/2006/metadata/properties"/>
    <ds:schemaRef ds:uri="http://schemas.microsoft.com/office/infopath/2007/PartnerControls"/>
    <ds:schemaRef ds:uri="ea497026-d481-43c8-bd62-7b436f9a3692"/>
    <ds:schemaRef ds:uri="248de226-9649-4240-8bfb-15b600037279"/>
    <ds:schemaRef ds:uri="http://schemas.microsoft.com/sharepoint/v3"/>
    <ds:schemaRef ds:uri="fe40b97f-f325-46b3-babb-f4269e043981"/>
  </ds:schemaRefs>
</ds:datastoreItem>
</file>

<file path=docProps/app.xml><?xml version="1.0" encoding="utf-8"?>
<Properties xmlns="http://schemas.openxmlformats.org/officeDocument/2006/extended-properties" xmlns:vt="http://schemas.openxmlformats.org/officeDocument/2006/docPropsVTypes">
  <Template>Office Theme</Template>
  <TotalTime>951</TotalTime>
  <Words>1219</Words>
  <Application>Microsoft Office PowerPoint</Application>
  <PresentationFormat>On-screen Show (4:3)</PresentationFormat>
  <Paragraphs>263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History and Heritage NRSBC013</dc:title>
  <dc:creator>Stanley, Justin</dc:creator>
  <cp:lastModifiedBy>Thomas</cp:lastModifiedBy>
  <cp:revision>29</cp:revision>
  <dcterms:created xsi:type="dcterms:W3CDTF">2022-06-14T13:13:52Z</dcterms:created>
  <dcterms:modified xsi:type="dcterms:W3CDTF">2024-06-17T12:34:31Z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MediaServiceImageTags">
    <vt:lpwstr/>
  </property>
</Properties>
</file>