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65"/>
  </p:notesMasterIdLst>
  <p:handoutMasterIdLst>
    <p:handoutMasterId r:id="rId66"/>
  </p:handoutMasterIdLst>
  <p:sldIdLst>
    <p:sldId id="322" r:id="rId6"/>
    <p:sldId id="367" r:id="rId7"/>
    <p:sldId id="331" r:id="rId8"/>
    <p:sldId id="258" r:id="rId9"/>
    <p:sldId id="333" r:id="rId10"/>
    <p:sldId id="334" r:id="rId11"/>
    <p:sldId id="374" r:id="rId12"/>
    <p:sldId id="375" r:id="rId13"/>
    <p:sldId id="376" r:id="rId14"/>
    <p:sldId id="343" r:id="rId15"/>
    <p:sldId id="378" r:id="rId16"/>
    <p:sldId id="345" r:id="rId17"/>
    <p:sldId id="346" r:id="rId18"/>
    <p:sldId id="347" r:id="rId19"/>
    <p:sldId id="348" r:id="rId20"/>
    <p:sldId id="379" r:id="rId21"/>
    <p:sldId id="380" r:id="rId22"/>
    <p:sldId id="381" r:id="rId23"/>
    <p:sldId id="372" r:id="rId24"/>
    <p:sldId id="349" r:id="rId25"/>
    <p:sldId id="350" r:id="rId26"/>
    <p:sldId id="407" r:id="rId27"/>
    <p:sldId id="351" r:id="rId28"/>
    <p:sldId id="352" r:id="rId29"/>
    <p:sldId id="353" r:id="rId30"/>
    <p:sldId id="365" r:id="rId31"/>
    <p:sldId id="354" r:id="rId32"/>
    <p:sldId id="355" r:id="rId33"/>
    <p:sldId id="356" r:id="rId34"/>
    <p:sldId id="357" r:id="rId35"/>
    <p:sldId id="358" r:id="rId36"/>
    <p:sldId id="359" r:id="rId37"/>
    <p:sldId id="360" r:id="rId38"/>
    <p:sldId id="304"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394" r:id="rId52"/>
    <p:sldId id="395" r:id="rId53"/>
    <p:sldId id="396" r:id="rId54"/>
    <p:sldId id="397" r:id="rId55"/>
    <p:sldId id="398" r:id="rId56"/>
    <p:sldId id="399" r:id="rId57"/>
    <p:sldId id="400" r:id="rId58"/>
    <p:sldId id="401" r:id="rId59"/>
    <p:sldId id="402" r:id="rId60"/>
    <p:sldId id="403" r:id="rId61"/>
    <p:sldId id="404" r:id="rId62"/>
    <p:sldId id="405" r:id="rId63"/>
    <p:sldId id="406" r:id="rId64"/>
  </p:sldIdLst>
  <p:sldSz cx="9144000" cy="6858000" type="screen4x3"/>
  <p:notesSz cx="7010400" cy="9296400"/>
  <p:custDataLst>
    <p:tags r:id="rId6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6"/>
    <a:srgbClr val="0033CC"/>
    <a:srgbClr val="7030A0"/>
    <a:srgbClr val="660066"/>
    <a:srgbClr val="777777"/>
    <a:srgbClr val="FF3300"/>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67801" autoAdjust="0"/>
  </p:normalViewPr>
  <p:slideViewPr>
    <p:cSldViewPr>
      <p:cViewPr varScale="1">
        <p:scale>
          <a:sx n="44" d="100"/>
          <a:sy n="44" d="100"/>
        </p:scale>
        <p:origin x="1904" y="28"/>
      </p:cViewPr>
      <p:guideLst>
        <p:guide orient="horz" pos="2160"/>
        <p:guide pos="2880"/>
      </p:guideLst>
    </p:cSldViewPr>
  </p:slideViewPr>
  <p:notesTextViewPr>
    <p:cViewPr>
      <p:scale>
        <a:sx n="100" d="100"/>
        <a:sy n="100" d="100"/>
      </p:scale>
      <p:origin x="0" y="-1156"/>
    </p:cViewPr>
  </p:notesTextViewPr>
  <p:sorterViewPr>
    <p:cViewPr>
      <p:scale>
        <a:sx n="66" d="100"/>
        <a:sy n="66" d="100"/>
      </p:scale>
      <p:origin x="0" y="0"/>
    </p:cViewPr>
  </p:sorterViewPr>
  <p:notesViewPr>
    <p:cSldViewPr>
      <p:cViewPr varScale="1">
        <p:scale>
          <a:sx n="97" d="100"/>
          <a:sy n="97" d="100"/>
        </p:scale>
        <p:origin x="-3492" y="-11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6888" cy="463550"/>
          </a:xfrm>
          <a:prstGeom prst="rect">
            <a:avLst/>
          </a:prstGeom>
        </p:spPr>
        <p:txBody>
          <a:bodyPr vert="horz" lIns="92216" tIns="46108" rIns="92216" bIns="46108" rtlCol="0"/>
          <a:lstStyle>
            <a:lvl1pPr algn="l">
              <a:defRPr sz="1200"/>
            </a:lvl1pPr>
          </a:lstStyle>
          <a:p>
            <a:pPr>
              <a:defRPr/>
            </a:pPr>
            <a:endParaRPr lang="en-US"/>
          </a:p>
        </p:txBody>
      </p:sp>
      <p:sp>
        <p:nvSpPr>
          <p:cNvPr id="3" name="Date Placeholder 2"/>
          <p:cNvSpPr>
            <a:spLocks noGrp="1"/>
          </p:cNvSpPr>
          <p:nvPr>
            <p:ph type="dt" sz="quarter" idx="1"/>
          </p:nvPr>
        </p:nvSpPr>
        <p:spPr>
          <a:xfrm>
            <a:off x="3971926" y="1"/>
            <a:ext cx="3036888" cy="463550"/>
          </a:xfrm>
          <a:prstGeom prst="rect">
            <a:avLst/>
          </a:prstGeom>
        </p:spPr>
        <p:txBody>
          <a:bodyPr vert="horz" lIns="92216" tIns="46108" rIns="92216" bIns="46108" rtlCol="0"/>
          <a:lstStyle>
            <a:lvl1pPr algn="r">
              <a:defRPr sz="1200"/>
            </a:lvl1pPr>
          </a:lstStyle>
          <a:p>
            <a:pPr>
              <a:defRPr/>
            </a:pPr>
            <a:fld id="{791F2B8B-41AB-49D6-A509-876D23143905}" type="datetimeFigureOut">
              <a:rPr lang="en-US"/>
              <a:pPr>
                <a:defRPr/>
              </a:pPr>
              <a:t>5/18/2022</a:t>
            </a:fld>
            <a:endParaRPr lang="en-US"/>
          </a:p>
        </p:txBody>
      </p:sp>
      <p:sp>
        <p:nvSpPr>
          <p:cNvPr id="4" name="Footer Placeholder 3"/>
          <p:cNvSpPr>
            <a:spLocks noGrp="1"/>
          </p:cNvSpPr>
          <p:nvPr>
            <p:ph type="ftr" sz="quarter" idx="2"/>
          </p:nvPr>
        </p:nvSpPr>
        <p:spPr>
          <a:xfrm>
            <a:off x="1" y="8831263"/>
            <a:ext cx="3036888" cy="463550"/>
          </a:xfrm>
          <a:prstGeom prst="rect">
            <a:avLst/>
          </a:prstGeom>
        </p:spPr>
        <p:txBody>
          <a:bodyPr vert="horz" lIns="92216" tIns="46108" rIns="92216" bIns="4610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1926" y="8831263"/>
            <a:ext cx="3036888" cy="463550"/>
          </a:xfrm>
          <a:prstGeom prst="rect">
            <a:avLst/>
          </a:prstGeom>
        </p:spPr>
        <p:txBody>
          <a:bodyPr vert="horz" lIns="92216" tIns="46108" rIns="92216" bIns="46108" rtlCol="0" anchor="b"/>
          <a:lstStyle>
            <a:lvl1pPr algn="r">
              <a:defRPr sz="1200"/>
            </a:lvl1pPr>
          </a:lstStyle>
          <a:p>
            <a:pPr>
              <a:defRPr/>
            </a:pPr>
            <a:fld id="{E12F752A-1781-4C7A-ACB7-92137CFCA3E5}" type="slidenum">
              <a:rPr lang="en-US"/>
              <a:pPr>
                <a:defRPr/>
              </a:pPr>
              <a:t>‹#›</a:t>
            </a:fld>
            <a:endParaRPr lang="en-US"/>
          </a:p>
        </p:txBody>
      </p:sp>
    </p:spTree>
    <p:extLst>
      <p:ext uri="{BB962C8B-B14F-4D97-AF65-F5344CB8AC3E}">
        <p14:creationId xmlns:p14="http://schemas.microsoft.com/office/powerpoint/2010/main" val="70300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36888" cy="463550"/>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defTabSz="932266">
              <a:defRPr sz="1200">
                <a:cs typeface="+mn-cs"/>
              </a:defRPr>
            </a:lvl1pPr>
          </a:lstStyle>
          <a:p>
            <a:pPr>
              <a:defRPr/>
            </a:pPr>
            <a:endParaRPr lang="en-US"/>
          </a:p>
        </p:txBody>
      </p:sp>
      <p:sp>
        <p:nvSpPr>
          <p:cNvPr id="5123" name="Rectangle 3"/>
          <p:cNvSpPr>
            <a:spLocks noGrp="1" noChangeArrowheads="1"/>
          </p:cNvSpPr>
          <p:nvPr>
            <p:ph type="dt" idx="1"/>
          </p:nvPr>
        </p:nvSpPr>
        <p:spPr bwMode="auto">
          <a:xfrm>
            <a:off x="3971926" y="1"/>
            <a:ext cx="3036888" cy="463550"/>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lvl1pPr algn="r" defTabSz="932266">
              <a:defRPr sz="1200">
                <a:cs typeface="+mn-cs"/>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6" y="4416426"/>
            <a:ext cx="5607050" cy="4181475"/>
          </a:xfrm>
          <a:prstGeom prst="rect">
            <a:avLst/>
          </a:prstGeom>
          <a:noFill/>
          <a:ln w="9525">
            <a:noFill/>
            <a:miter lim="800000"/>
            <a:headEnd/>
            <a:tailEnd/>
          </a:ln>
          <a:effectLst/>
        </p:spPr>
        <p:txBody>
          <a:bodyPr vert="horz" wrap="square" lIns="93156" tIns="46578" rIns="93156"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31263"/>
            <a:ext cx="3036888" cy="46355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defTabSz="932266">
              <a:defRPr sz="120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1926" y="8831263"/>
            <a:ext cx="3036888" cy="463550"/>
          </a:xfrm>
          <a:prstGeom prst="rect">
            <a:avLst/>
          </a:prstGeom>
          <a:noFill/>
          <a:ln w="9525">
            <a:noFill/>
            <a:miter lim="800000"/>
            <a:headEnd/>
            <a:tailEnd/>
          </a:ln>
          <a:effectLst/>
        </p:spPr>
        <p:txBody>
          <a:bodyPr vert="horz" wrap="square" lIns="93156" tIns="46578" rIns="93156" bIns="46578" numCol="1" anchor="b" anchorCtr="0" compatLnSpc="1">
            <a:prstTxWarp prst="textNoShape">
              <a:avLst/>
            </a:prstTxWarp>
          </a:bodyPr>
          <a:lstStyle>
            <a:lvl1pPr algn="r" defTabSz="932266">
              <a:defRPr sz="1200">
                <a:cs typeface="+mn-cs"/>
              </a:defRPr>
            </a:lvl1pPr>
          </a:lstStyle>
          <a:p>
            <a:pPr>
              <a:defRPr/>
            </a:pPr>
            <a:fld id="{91F9D9A5-172F-4D4B-9118-9F278AA03784}" type="slidenum">
              <a:rPr lang="en-US"/>
              <a:pPr>
                <a:defRPr/>
              </a:pPr>
              <a:t>‹#›</a:t>
            </a:fld>
            <a:endParaRPr lang="en-US"/>
          </a:p>
        </p:txBody>
      </p:sp>
    </p:spTree>
    <p:extLst>
      <p:ext uri="{BB962C8B-B14F-4D97-AF65-F5344CB8AC3E}">
        <p14:creationId xmlns:p14="http://schemas.microsoft.com/office/powerpoint/2010/main" val="154997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5A6308C5-15BE-4090-A6EC-CAD9EC6A12B8}" type="slidenum">
              <a:rPr lang="en-US" smtClean="0"/>
              <a:pPr>
                <a:defRPr/>
              </a:pPr>
              <a:t>1</a:t>
            </a:fld>
            <a:endParaRPr lang="en-US" smtClean="0"/>
          </a:p>
        </p:txBody>
      </p:sp>
      <p:sp>
        <p:nvSpPr>
          <p:cNvPr id="37891" name="Rectangle 2"/>
          <p:cNvSpPr>
            <a:spLocks noGrp="1" noChangeArrowheads="1"/>
          </p:cNvSpPr>
          <p:nvPr>
            <p:ph type="body" idx="1"/>
          </p:nvPr>
        </p:nvSpPr>
        <p:spPr>
          <a:xfrm>
            <a:off x="933451" y="4416426"/>
            <a:ext cx="5143500" cy="4181475"/>
          </a:xfrm>
          <a:noFill/>
          <a:ln/>
        </p:spPr>
        <p:txBody>
          <a:bodyPr/>
          <a:lstStyle/>
          <a:p>
            <a:pPr eaLnBrk="1" hangingPunct="1">
              <a:buFontTx/>
              <a:buChar char="•"/>
            </a:pPr>
            <a:r>
              <a:rPr lang="en-US" sz="1000" b="1" dirty="0"/>
              <a:t> </a:t>
            </a:r>
            <a:r>
              <a:rPr lang="en-US" b="1" dirty="0" smtClean="0"/>
              <a:t>Instruction Note:  </a:t>
            </a:r>
          </a:p>
          <a:p>
            <a:pPr lvl="1" eaLnBrk="1" hangingPunct="1">
              <a:buFontTx/>
              <a:buChar char="•"/>
            </a:pPr>
            <a:r>
              <a:rPr lang="en-US" b="1" dirty="0" smtClean="0"/>
              <a:t> Selected Note Pages contain instruction comments to assist with the presentation.</a:t>
            </a:r>
          </a:p>
          <a:p>
            <a:pPr lvl="1" eaLnBrk="1" hangingPunct="1">
              <a:buFontTx/>
              <a:buChar char="•"/>
            </a:pPr>
            <a:r>
              <a:rPr lang="en-US" b="1" dirty="0" smtClean="0"/>
              <a:t> This Standard Training Package (STP) is current as of May 2022</a:t>
            </a:r>
          </a:p>
        </p:txBody>
      </p:sp>
      <p:sp>
        <p:nvSpPr>
          <p:cNvPr id="37892" name="Rectangle 3"/>
          <p:cNvSpPr>
            <a:spLocks noGrp="1" noRot="1" noChangeAspect="1" noChangeArrowheads="1" noTextEdit="1"/>
          </p:cNvSpPr>
          <p:nvPr>
            <p:ph type="sldImg"/>
          </p:nvPr>
        </p:nvSpPr>
        <p:spPr>
          <a:xfrm>
            <a:off x="1608138" y="293688"/>
            <a:ext cx="3565525" cy="2673350"/>
          </a:xfrm>
          <a:ln/>
        </p:spPr>
      </p:sp>
    </p:spTree>
    <p:extLst>
      <p:ext uri="{BB962C8B-B14F-4D97-AF65-F5344CB8AC3E}">
        <p14:creationId xmlns:p14="http://schemas.microsoft.com/office/powerpoint/2010/main" val="20466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644650" y="369888"/>
            <a:ext cx="3567113" cy="2674937"/>
          </a:xfrm>
          <a:ln/>
        </p:spPr>
      </p:sp>
      <p:sp>
        <p:nvSpPr>
          <p:cNvPr id="52227" name="Rectangle 3"/>
          <p:cNvSpPr>
            <a:spLocks noGrp="1" noChangeArrowheads="1"/>
          </p:cNvSpPr>
          <p:nvPr>
            <p:ph type="body" idx="1"/>
          </p:nvPr>
        </p:nvSpPr>
        <p:spPr>
          <a:xfrm>
            <a:off x="701676" y="3348038"/>
            <a:ext cx="5607050" cy="5249862"/>
          </a:xfrm>
          <a:noFill/>
          <a:ln/>
        </p:spPr>
        <p:txBody>
          <a:bodyPr/>
          <a:lstStyle/>
          <a:p>
            <a:pPr eaLnBrk="1" hangingPunct="1">
              <a:buFontTx/>
              <a:buChar char="•"/>
            </a:pPr>
            <a:r>
              <a:rPr lang="en-US" b="1" dirty="0" smtClean="0"/>
              <a:t> Instructor Comments:</a:t>
            </a:r>
          </a:p>
          <a:p>
            <a:pPr eaLnBrk="1" hangingPunct="1">
              <a:buFontTx/>
              <a:buChar char="•"/>
            </a:pPr>
            <a:endParaRPr lang="en-US" dirty="0" smtClean="0"/>
          </a:p>
          <a:p>
            <a:pPr eaLnBrk="1" hangingPunct="1">
              <a:buFontTx/>
              <a:buChar char="•"/>
            </a:pPr>
            <a:r>
              <a:rPr lang="en-US" dirty="0" smtClean="0"/>
              <a:t> Administrative investigations and boards of officers must be appointed in</a:t>
            </a:r>
            <a:r>
              <a:rPr lang="en-US" baseline="0" dirty="0" smtClean="0"/>
              <a:t> writing; preliminary inquiries may, but are not required to be appointed in writing.  </a:t>
            </a:r>
            <a:r>
              <a:rPr lang="en-US" dirty="0" smtClean="0"/>
              <a:t>Written appointment orders reduce any risk of misunderstanding on the intended scope of the investigation.  Administrative</a:t>
            </a:r>
            <a:r>
              <a:rPr lang="en-US" baseline="0" dirty="0" smtClean="0"/>
              <a:t> i</a:t>
            </a:r>
            <a:r>
              <a:rPr lang="en-US" dirty="0" smtClean="0"/>
              <a:t>nvestigations and boards may be appointed orally initially to ensure</a:t>
            </a:r>
            <a:r>
              <a:rPr lang="en-US" baseline="0" dirty="0" smtClean="0"/>
              <a:t> facts are properly ascertained, documented, and preserved</a:t>
            </a:r>
            <a:r>
              <a:rPr lang="en-US" dirty="0" smtClean="0"/>
              <a:t>, but must be later confirmed in writing.  AR 15-6, paragraph 2-2.</a:t>
            </a:r>
          </a:p>
          <a:p>
            <a:pPr eaLnBrk="1" hangingPunct="1">
              <a:buFontTx/>
              <a:buChar char="•"/>
            </a:pPr>
            <a:endParaRPr lang="en-US" dirty="0" smtClean="0"/>
          </a:p>
          <a:p>
            <a:pPr eaLnBrk="1" hangingPunct="1">
              <a:buFontTx/>
              <a:buChar char="•"/>
            </a:pPr>
            <a:r>
              <a:rPr lang="en-US" dirty="0" smtClean="0"/>
              <a:t> Judge advocates most often draft the memorandum of appointment for the appointing authority.  If not, they should be providing guidance for whomever is drafting the document. The memorandum should provide enough detailed guidance so the investigating officer is clear on what he or she is to accomplish.  The scope should be what the appointing authority needs to know in order to make a decision.</a:t>
            </a:r>
          </a:p>
          <a:p>
            <a:pPr eaLnBrk="1" hangingPunct="1">
              <a:buFontTx/>
              <a:buChar char="•"/>
            </a:pPr>
            <a:endParaRPr lang="en-US" dirty="0" smtClean="0"/>
          </a:p>
          <a:p>
            <a:pPr eaLnBrk="1" hangingPunct="1">
              <a:buFontTx/>
              <a:buChar char="•"/>
            </a:pPr>
            <a:r>
              <a:rPr lang="en-US" dirty="0" smtClean="0"/>
              <a:t> Special instructions can include the requirement to provide an unclassified version of the report of investigation to facilitate its release to the media, Congress, or pursuant to a Freedom of Information Act request, or the preparation of periodic updates during the investigation so the command remains informed.</a:t>
            </a:r>
          </a:p>
        </p:txBody>
      </p:sp>
    </p:spTree>
    <p:extLst>
      <p:ext uri="{BB962C8B-B14F-4D97-AF65-F5344CB8AC3E}">
        <p14:creationId xmlns:p14="http://schemas.microsoft.com/office/powerpoint/2010/main" val="2105930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557338" y="288925"/>
            <a:ext cx="3616325" cy="2711450"/>
          </a:xfrm>
          <a:ln/>
        </p:spPr>
      </p:sp>
      <p:sp>
        <p:nvSpPr>
          <p:cNvPr id="79875" name="Rectangle 3"/>
          <p:cNvSpPr>
            <a:spLocks noGrp="1" noChangeArrowheads="1"/>
          </p:cNvSpPr>
          <p:nvPr>
            <p:ph type="body" idx="1"/>
          </p:nvPr>
        </p:nvSpPr>
        <p:spPr>
          <a:xfrm>
            <a:off x="688760" y="3224168"/>
            <a:ext cx="5503853" cy="5244353"/>
          </a:xfrm>
          <a:noFill/>
          <a:ln/>
        </p:spPr>
        <p:txBody>
          <a:bodyPr>
            <a:normAutofit fontScale="70000" lnSpcReduction="20000"/>
          </a:bodyPr>
          <a:lstStyle/>
          <a:p>
            <a:pPr eaLnBrk="1" hangingPunct="1">
              <a:buFontTx/>
              <a:buChar char="•"/>
            </a:pPr>
            <a:r>
              <a:rPr lang="en-US" b="1" dirty="0" smtClean="0"/>
              <a:t> Instructor Comments:</a:t>
            </a:r>
          </a:p>
          <a:p>
            <a:pPr eaLnBrk="1" hangingPunct="1">
              <a:buFontTx/>
              <a:buChar char="•"/>
            </a:pPr>
            <a:endParaRPr lang="en-US" b="1" dirty="0" smtClean="0"/>
          </a:p>
          <a:p>
            <a:pPr eaLnBrk="1" hangingPunct="1">
              <a:buFontTx/>
              <a:buChar char="•"/>
            </a:pPr>
            <a:r>
              <a:rPr lang="en-US" b="1" dirty="0" smtClean="0"/>
              <a:t> </a:t>
            </a:r>
            <a:r>
              <a:rPr lang="en-US" dirty="0" smtClean="0"/>
              <a:t>The appointment of the AR 15-6 officer should not usually be a duty roster type appointment.  Only the best officers and GS 11 and higher DA civilian employees should be conducting these investigations.  </a:t>
            </a:r>
          </a:p>
          <a:p>
            <a:pPr eaLnBrk="1" hangingPunct="1">
              <a:buFontTx/>
              <a:buChar char="•"/>
            </a:pPr>
            <a:r>
              <a:rPr lang="en-US" dirty="0" smtClean="0"/>
              <a:t> Special expertise should be considered where appropriate.  For example, the investigating officer conducting a legal investigation of an aviation accident should be a pilot.  </a:t>
            </a:r>
          </a:p>
          <a:p>
            <a:pPr eaLnBrk="1" hangingPunct="1">
              <a:buFontTx/>
              <a:buChar char="•"/>
            </a:pPr>
            <a:r>
              <a:rPr lang="en-US" dirty="0" smtClean="0"/>
              <a:t> In cases of military exigencies an E7 may be appointed as an investigating officer if no qualified commissioned officer, warrant officer or DA civilian are available.</a:t>
            </a:r>
          </a:p>
          <a:p>
            <a:pPr eaLnBrk="1" hangingPunct="1">
              <a:buFontTx/>
              <a:buNone/>
            </a:pPr>
            <a:endParaRPr lang="en-US" dirty="0" smtClean="0"/>
          </a:p>
          <a:p>
            <a:pPr eaLnBrk="1" hangingPunct="1">
              <a:buFontTx/>
              <a:buChar char="•"/>
            </a:pPr>
            <a:endParaRPr lang="en-US" dirty="0" smtClean="0"/>
          </a:p>
          <a:p>
            <a:pPr defTabSz="916412" eaLnBrk="1" fontAlgn="auto" hangingPunct="1">
              <a:spcBef>
                <a:spcPts val="0"/>
              </a:spcBef>
              <a:spcAft>
                <a:spcPts val="0"/>
              </a:spcAft>
              <a:buFontTx/>
              <a:buChar char="•"/>
              <a:defRPr/>
            </a:pPr>
            <a:r>
              <a:rPr lang="en-US" b="1" dirty="0" smtClean="0"/>
              <a:t>Background:</a:t>
            </a:r>
            <a:endParaRPr lang="en-US" dirty="0">
              <a:latin typeface="+mn-lt"/>
            </a:endParaRPr>
          </a:p>
          <a:p>
            <a:r>
              <a:rPr lang="en-US" b="1" dirty="0">
                <a:latin typeface="+mn-lt"/>
              </a:rPr>
              <a:t>2–3. Who may be appointed</a:t>
            </a:r>
          </a:p>
          <a:p>
            <a:r>
              <a:rPr lang="en-US" i="1" dirty="0">
                <a:latin typeface="+mn-lt"/>
              </a:rPr>
              <a:t>a. </a:t>
            </a:r>
            <a:r>
              <a:rPr lang="en-US" dirty="0">
                <a:latin typeface="+mn-lt"/>
              </a:rPr>
              <a:t>IOs and board members will be those persons who, in the opinion of the appointing authority, are best qualified for the duty by reason of their education, training, experience, length of service, demonstrated sound judgment and</a:t>
            </a:r>
          </a:p>
          <a:p>
            <a:r>
              <a:rPr lang="en-US" dirty="0">
                <a:latin typeface="+mn-lt"/>
              </a:rPr>
              <a:t>temperament. IOs and board members must be impartial, unbiased, objective, and have the ability to complete the investigation in a timely manner. If an appointing authority determines that a person with the required experience and</a:t>
            </a:r>
          </a:p>
          <a:p>
            <a:r>
              <a:rPr lang="en-US" dirty="0">
                <a:latin typeface="+mn-lt"/>
              </a:rPr>
              <a:t>expertise is not available within his or her organization, he or she may request assistance from a superior in his or her chain of command or supervision, or coordinate with a counterpart to obtain an IO or board member with the required</a:t>
            </a:r>
          </a:p>
          <a:p>
            <a:r>
              <a:rPr lang="en-US" dirty="0">
                <a:latin typeface="+mn-lt"/>
              </a:rPr>
              <a:t>education, training, experience, and expertise to conduct the investigation or board. </a:t>
            </a:r>
          </a:p>
          <a:p>
            <a:r>
              <a:rPr lang="en-US" i="1" dirty="0">
                <a:latin typeface="+mn-lt"/>
              </a:rPr>
              <a:t>b. </a:t>
            </a:r>
            <a:r>
              <a:rPr lang="en-US" dirty="0">
                <a:latin typeface="+mn-lt"/>
              </a:rPr>
              <a:t>Except as provided in subparagraph </a:t>
            </a:r>
            <a:r>
              <a:rPr lang="en-US" i="1" dirty="0">
                <a:latin typeface="+mn-lt"/>
              </a:rPr>
              <a:t>e, </a:t>
            </a:r>
            <a:r>
              <a:rPr lang="en-US" dirty="0">
                <a:latin typeface="+mn-lt"/>
              </a:rPr>
              <a:t>below, only commissioned officers, warrant officers, and Department of the Army civilian employees permanently assigned to a position graded as GS–11 or above (or their equivalent, such as</a:t>
            </a:r>
          </a:p>
          <a:p>
            <a:r>
              <a:rPr lang="en-US" dirty="0">
                <a:latin typeface="+mn-lt"/>
              </a:rPr>
              <a:t>a civilian faculty member of a comparable grade appointed under the provisions of Title 10, United States Code) may be appointed as IOs. Non-commissioned officers in the grade of E–7 or above may be appointed as IOs when the</a:t>
            </a:r>
          </a:p>
          <a:p>
            <a:r>
              <a:rPr lang="en-US" dirty="0">
                <a:latin typeface="+mn-lt"/>
              </a:rPr>
              <a:t>appointing authority determines that military exigencies exist and no commissioned officers, warrant officers, or qualified Department of the Army civilian employees are readily available. Voting members of boards may be</a:t>
            </a:r>
          </a:p>
          <a:p>
            <a:r>
              <a:rPr lang="en-US" dirty="0">
                <a:latin typeface="+mn-lt"/>
              </a:rPr>
              <a:t>commissioned officers, warrant officers, non-commissioned officers in the rank of E–7 or above, or Department of the Army civilian employees permanently assigned to a position graded as GS–11 or above (or their equivalent).</a:t>
            </a:r>
          </a:p>
          <a:p>
            <a:r>
              <a:rPr lang="en-US" i="1" dirty="0">
                <a:latin typeface="+mn-lt"/>
              </a:rPr>
              <a:t>c. </a:t>
            </a:r>
            <a:r>
              <a:rPr lang="en-US" dirty="0">
                <a:latin typeface="+mn-lt"/>
              </a:rPr>
              <a:t>Assistant IOs may be appointed, as needed, to provide special technical knowledge, or to assist the appointed IO with conducting interviews and performing other investigative tasks.</a:t>
            </a:r>
          </a:p>
          <a:p>
            <a:r>
              <a:rPr lang="en-US" i="1" dirty="0">
                <a:latin typeface="+mn-lt"/>
              </a:rPr>
              <a:t>d. </a:t>
            </a:r>
            <a:r>
              <a:rPr lang="en-US" dirty="0">
                <a:latin typeface="+mn-lt"/>
              </a:rPr>
              <a:t>Recorders and persons with special technical knowledge may be appointed to boards in a nonvoting capacity (see para 7–1</a:t>
            </a:r>
            <a:r>
              <a:rPr lang="en-US" i="1" dirty="0">
                <a:latin typeface="+mn-lt"/>
              </a:rPr>
              <a:t>c</a:t>
            </a:r>
            <a:r>
              <a:rPr lang="en-US" dirty="0">
                <a:latin typeface="+mn-lt"/>
              </a:rPr>
              <a:t>). Legal advisors will be appointed to boards in a nonvoting capacity.</a:t>
            </a:r>
          </a:p>
          <a:p>
            <a:r>
              <a:rPr lang="en-US" i="1" dirty="0">
                <a:latin typeface="+mn-lt"/>
              </a:rPr>
              <a:t>e. </a:t>
            </a:r>
            <a:r>
              <a:rPr lang="en-US" dirty="0">
                <a:latin typeface="+mn-lt"/>
              </a:rPr>
              <a:t>For the investigation of serious incidents, as defined in subparagraph 2–1</a:t>
            </a:r>
            <a:r>
              <a:rPr lang="en-US" i="1" dirty="0">
                <a:latin typeface="+mn-lt"/>
              </a:rPr>
              <a:t>c</a:t>
            </a:r>
            <a:r>
              <a:rPr lang="en-US" dirty="0">
                <a:latin typeface="+mn-lt"/>
              </a:rPr>
              <a:t>, above, only field grade commissioned officers and above, or Department of the Army civilian employees in the grade of GS–12 and above will be appointed</a:t>
            </a:r>
          </a:p>
          <a:p>
            <a:r>
              <a:rPr lang="en-US" dirty="0">
                <a:latin typeface="+mn-lt"/>
              </a:rPr>
              <a:t>as an IO or board member.</a:t>
            </a:r>
          </a:p>
          <a:p>
            <a:r>
              <a:rPr lang="en-US" i="1" dirty="0">
                <a:latin typeface="+mn-lt"/>
              </a:rPr>
              <a:t>f. </a:t>
            </a:r>
            <a:r>
              <a:rPr lang="en-US" dirty="0">
                <a:latin typeface="+mn-lt"/>
              </a:rPr>
              <a:t>In all cases, an IO or voting member of a board will be senior in rank to any person whose conduct or performance of duty may be investigated, or against whom adverse findings or recommendations may be made, except</a:t>
            </a:r>
          </a:p>
          <a:p>
            <a:r>
              <a:rPr lang="en-US" dirty="0">
                <a:latin typeface="+mn-lt"/>
              </a:rPr>
              <a:t>when the appointing authority determines this to be impracticable because of military exigencies. Inconvenience in obtaining an IO or the unavailability of senior persons within the appointing authority’s organization are not military</a:t>
            </a:r>
          </a:p>
          <a:p>
            <a:r>
              <a:rPr lang="en-US" dirty="0">
                <a:latin typeface="+mn-lt"/>
              </a:rPr>
              <a:t>exigencies that would justify the above exception. Assistant IOs who are junior to the subject of the investigation in rank or grade (or their civilian equivalent) may be appointed to an investigation team. Assistant IOs, however, should</a:t>
            </a:r>
          </a:p>
          <a:p>
            <a:r>
              <a:rPr lang="en-US" dirty="0">
                <a:latin typeface="+mn-lt"/>
              </a:rPr>
              <a:t>not normally interview a more senior subject of the investigation without the senior IO being present during the interview.</a:t>
            </a:r>
          </a:p>
          <a:p>
            <a:r>
              <a:rPr lang="en-US" i="1" dirty="0">
                <a:latin typeface="+mn-lt"/>
              </a:rPr>
              <a:t>	</a:t>
            </a:r>
            <a:endParaRPr lang="en-US" dirty="0" smtClean="0"/>
          </a:p>
        </p:txBody>
      </p:sp>
    </p:spTree>
    <p:extLst>
      <p:ext uri="{BB962C8B-B14F-4D97-AF65-F5344CB8AC3E}">
        <p14:creationId xmlns:p14="http://schemas.microsoft.com/office/powerpoint/2010/main" val="117016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557338" y="219075"/>
            <a:ext cx="3760787" cy="2819400"/>
          </a:xfrm>
          <a:ln/>
        </p:spPr>
      </p:sp>
      <p:sp>
        <p:nvSpPr>
          <p:cNvPr id="54275" name="Rectangle 3"/>
          <p:cNvSpPr>
            <a:spLocks noGrp="1" noChangeArrowheads="1"/>
          </p:cNvSpPr>
          <p:nvPr>
            <p:ph type="body" idx="1"/>
          </p:nvPr>
        </p:nvSpPr>
        <p:spPr>
          <a:xfrm>
            <a:off x="328614" y="3214688"/>
            <a:ext cx="6343650" cy="5383212"/>
          </a:xfrm>
          <a:noFill/>
          <a:ln/>
        </p:spPr>
        <p:txBody>
          <a:bodyPr/>
          <a:lstStyle/>
          <a:p>
            <a:pPr eaLnBrk="1" hangingPunct="1">
              <a:buFontTx/>
              <a:buChar char="•"/>
            </a:pPr>
            <a:r>
              <a:rPr lang="en-US" b="1" dirty="0" smtClean="0"/>
              <a:t> Instructor Comments:</a:t>
            </a:r>
          </a:p>
          <a:p>
            <a:pPr eaLnBrk="1" hangingPunct="1">
              <a:buFontTx/>
              <a:buChar char="•"/>
            </a:pPr>
            <a:endParaRPr lang="en-US" dirty="0" smtClean="0"/>
          </a:p>
          <a:p>
            <a:pPr eaLnBrk="1" hangingPunct="1">
              <a:buFontTx/>
              <a:buChar char="•"/>
            </a:pPr>
            <a:r>
              <a:rPr lang="en-US" dirty="0" smtClean="0"/>
              <a:t> Prior to beginning their investigation, IOs are required to meet with a legal advisor.  The legal advisor will advise the IO throughout the investigation</a:t>
            </a:r>
            <a:r>
              <a:rPr lang="en-US" smtClean="0"/>
              <a:t>.  </a:t>
            </a:r>
            <a:endParaRPr lang="en-US" smtClean="0"/>
          </a:p>
          <a:p>
            <a:pPr eaLnBrk="1" hangingPunct="1">
              <a:buFontTx/>
              <a:buChar char="•"/>
            </a:pPr>
            <a:endParaRPr lang="en-US" dirty="0" smtClean="0"/>
          </a:p>
          <a:p>
            <a:pPr eaLnBrk="1" hangingPunct="1">
              <a:buFontTx/>
              <a:buChar char="•"/>
            </a:pPr>
            <a:r>
              <a:rPr lang="en-US" dirty="0" smtClean="0"/>
              <a:t> An investigative plan will assist the IO conduct the investigation.  It allows the IO to focus on the purpose of the investigation.  Helps the IO gather the right evidence, talk to the right people, in the right sequence.  The legal advisor should assist the IO with this.  The IO must plan the investigation—who to speak to first, what evidence is critical, etc.</a:t>
            </a:r>
          </a:p>
          <a:p>
            <a:pPr eaLnBrk="1" hangingPunct="1">
              <a:buFontTx/>
              <a:buChar char="•"/>
            </a:pPr>
            <a:endParaRPr lang="en-US" dirty="0" smtClean="0"/>
          </a:p>
          <a:p>
            <a:pPr eaLnBrk="1" hangingPunct="1">
              <a:buFontTx/>
              <a:buChar char="•"/>
            </a:pPr>
            <a:r>
              <a:rPr lang="en-US" dirty="0" smtClean="0"/>
              <a:t> Generally, the IO is not bound by the Military Rules of Evidence.  Anything that in the minds of reasonable persons is relevant and material to an issue may be accepted as evidence.  Weight of evidence is as the circumstances warrant.  IO must see the legal advisor about any questions related to this.</a:t>
            </a:r>
          </a:p>
          <a:p>
            <a:pPr eaLnBrk="1" hangingPunct="1">
              <a:buFontTx/>
              <a:buChar char="•"/>
            </a:pPr>
            <a:endParaRPr lang="en-US" dirty="0" smtClean="0"/>
          </a:p>
          <a:p>
            <a:pPr eaLnBrk="1" hangingPunct="1">
              <a:buFontTx/>
              <a:buChar char="•"/>
            </a:pPr>
            <a:r>
              <a:rPr lang="en-US" dirty="0" smtClean="0"/>
              <a:t> Three matters are worth mentioning: 1.  The MRE provisions regarding privileged communications do apply.  MRE 502 (lawyer), MRE 503 (clergy), and MRE 504 (spouse) apply.  Therefore, evidence obtained in violation of these provisions may not be considered.  2.  The subject of a polygraph examination must consent regarding the results, taking, or refusal to take the test before it may be considered by the IO.  3.  No military or civilian witness can be compelled to incriminate themselves (and interviewing a civilian may require a Union Representative be present).  IOs must be made aware of Article 31 UCMJ rights and 5</a:t>
            </a:r>
            <a:r>
              <a:rPr lang="en-US" baseline="30000" dirty="0" smtClean="0"/>
              <a:t>th</a:t>
            </a:r>
            <a:r>
              <a:rPr lang="en-US" dirty="0" smtClean="0"/>
              <a:t> Amendment rights.  Witnesses can be otherwise be ordered to testify or give a statement.  Evidence obtained from bad faith unlawful searches are generally not allowed where there is a named respondent whose personal rights were violated (AR 15-6, paragraph 3-7.d.(9)).</a:t>
            </a:r>
          </a:p>
          <a:p>
            <a:pPr eaLnBrk="1" hangingPunct="1">
              <a:buFontTx/>
              <a:buChar char="•"/>
            </a:pPr>
            <a:endParaRPr lang="en-US" dirty="0" smtClean="0"/>
          </a:p>
          <a:p>
            <a:pPr eaLnBrk="1" hangingPunct="1">
              <a:buFontTx/>
              <a:buChar char="•"/>
            </a:pPr>
            <a:r>
              <a:rPr lang="en-US" dirty="0" smtClean="0"/>
              <a:t> Issues with evidence should be resolved by legal advisor or brought to approval authority attention in legal review.</a:t>
            </a:r>
          </a:p>
        </p:txBody>
      </p:sp>
    </p:spTree>
    <p:extLst>
      <p:ext uri="{BB962C8B-B14F-4D97-AF65-F5344CB8AC3E}">
        <p14:creationId xmlns:p14="http://schemas.microsoft.com/office/powerpoint/2010/main" val="246624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557338" y="219075"/>
            <a:ext cx="3760787" cy="2819400"/>
          </a:xfrm>
          <a:ln/>
        </p:spPr>
      </p:sp>
      <p:sp>
        <p:nvSpPr>
          <p:cNvPr id="55299" name="Rectangle 3"/>
          <p:cNvSpPr>
            <a:spLocks noGrp="1" noChangeArrowheads="1"/>
          </p:cNvSpPr>
          <p:nvPr>
            <p:ph type="body" idx="1"/>
          </p:nvPr>
        </p:nvSpPr>
        <p:spPr>
          <a:xfrm>
            <a:off x="328614" y="3214689"/>
            <a:ext cx="6343650" cy="5661025"/>
          </a:xfrm>
          <a:noFill/>
          <a:ln/>
        </p:spPr>
        <p:txBody>
          <a:bodyPr/>
          <a:lstStyle/>
          <a:p>
            <a:pPr eaLnBrk="1" hangingPunct="1">
              <a:buFontTx/>
              <a:buChar char="•"/>
            </a:pPr>
            <a:r>
              <a:rPr lang="en-US" b="1" dirty="0" smtClean="0"/>
              <a:t> Instructor Comments:</a:t>
            </a:r>
          </a:p>
          <a:p>
            <a:pPr eaLnBrk="1" hangingPunct="1">
              <a:buFontTx/>
              <a:buChar char="•"/>
            </a:pPr>
            <a:endParaRPr lang="en-US" b="1" dirty="0" smtClean="0"/>
          </a:p>
          <a:p>
            <a:pPr eaLnBrk="1" hangingPunct="1">
              <a:buFontTx/>
              <a:buChar char="•"/>
            </a:pPr>
            <a:r>
              <a:rPr lang="en-US" dirty="0" smtClean="0"/>
              <a:t> Facts should refer back to the evidence collected.  IOs must reference the evidence that supports their facts, findings, and recommendations—must show the support for their contentions!</a:t>
            </a:r>
          </a:p>
          <a:p>
            <a:pPr eaLnBrk="1" hangingPunct="1">
              <a:buFontTx/>
              <a:buChar char="•"/>
            </a:pPr>
            <a:endParaRPr lang="en-US" dirty="0" smtClean="0"/>
          </a:p>
          <a:p>
            <a:pPr eaLnBrk="1" hangingPunct="1">
              <a:buFontTx/>
              <a:buChar char="•"/>
            </a:pPr>
            <a:r>
              <a:rPr lang="en-US" dirty="0" smtClean="0"/>
              <a:t> Findings must be based upon the facts collected.  Weight of evidence must support the conclusions.  It is not determined by number of witnesses or volume of exhibits.  The IO must answer the questions the appointing authority asked in the appointment memorandum.  The findings must make common sense and have context.  An outside reader should be able to understand what happened and why.</a:t>
            </a:r>
          </a:p>
          <a:p>
            <a:pPr eaLnBrk="1" hangingPunct="1">
              <a:buFontTx/>
              <a:buChar char="•"/>
            </a:pPr>
            <a:endParaRPr lang="en-US" dirty="0" smtClean="0"/>
          </a:p>
          <a:p>
            <a:pPr eaLnBrk="1" hangingPunct="1">
              <a:buFontTx/>
              <a:buChar char="•"/>
            </a:pPr>
            <a:r>
              <a:rPr lang="en-US" dirty="0" smtClean="0"/>
              <a:t> Recommendations can be negative (no further action taken) or they can recommend severe adverse action.  These should make sense and not be excessive nor invite other legal</a:t>
            </a:r>
            <a:r>
              <a:rPr lang="en-US" baseline="0" dirty="0" smtClean="0"/>
              <a:t> complications (e.g., a recommendation to a battalion commander appointing authority that a Soldier receive a company grade Article 15 </a:t>
            </a:r>
            <a:r>
              <a:rPr lang="en-US" b="1" baseline="0" dirty="0" smtClean="0"/>
              <a:t>as this would create an issue with unlawful command influence</a:t>
            </a:r>
            <a:r>
              <a:rPr lang="en-US" baseline="0" dirty="0" smtClean="0"/>
              <a:t>)</a:t>
            </a:r>
            <a:r>
              <a:rPr lang="en-US" dirty="0" smtClean="0"/>
              <a:t>.</a:t>
            </a:r>
          </a:p>
          <a:p>
            <a:pPr eaLnBrk="1" hangingPunct="1"/>
            <a:endParaRPr lang="en-US" dirty="0" smtClean="0"/>
          </a:p>
        </p:txBody>
      </p:sp>
    </p:spTree>
    <p:extLst>
      <p:ext uri="{BB962C8B-B14F-4D97-AF65-F5344CB8AC3E}">
        <p14:creationId xmlns:p14="http://schemas.microsoft.com/office/powerpoint/2010/main" val="137374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658938" y="293688"/>
            <a:ext cx="3462337" cy="2597150"/>
          </a:xfrm>
          <a:ln/>
        </p:spPr>
      </p:sp>
      <p:sp>
        <p:nvSpPr>
          <p:cNvPr id="56323" name="Rectangle 3"/>
          <p:cNvSpPr>
            <a:spLocks noGrp="1" noChangeArrowheads="1"/>
          </p:cNvSpPr>
          <p:nvPr>
            <p:ph type="body" idx="1"/>
          </p:nvPr>
        </p:nvSpPr>
        <p:spPr>
          <a:xfrm>
            <a:off x="701676" y="3654426"/>
            <a:ext cx="5607050" cy="4943475"/>
          </a:xfrm>
          <a:noFill/>
          <a:ln/>
        </p:spPr>
        <p:txBody>
          <a:bodyPr/>
          <a:lstStyle/>
          <a:p>
            <a:pPr eaLnBrk="1" hangingPunct="1">
              <a:buFontTx/>
              <a:buChar char="•"/>
            </a:pPr>
            <a:r>
              <a:rPr lang="en-US" b="1" dirty="0" smtClean="0"/>
              <a:t> Instructor Comments</a:t>
            </a:r>
            <a:endParaRPr lang="en-US" dirty="0" smtClean="0"/>
          </a:p>
          <a:p>
            <a:pPr eaLnBrk="1" hangingPunct="1">
              <a:buFontTx/>
              <a:buChar char="•"/>
            </a:pPr>
            <a:endParaRPr lang="en-US" dirty="0" smtClean="0"/>
          </a:p>
          <a:p>
            <a:pPr eaLnBrk="1" hangingPunct="1">
              <a:buFontTx/>
              <a:buChar char="•"/>
            </a:pPr>
            <a:r>
              <a:rPr lang="en-US" dirty="0" smtClean="0"/>
              <a:t> All errors must be identified:  Harmless errors are defects in the procedures or proceedings that don’t have a material adverse effect on an individual’s substantial rights.  May still take final action.  Some should be cured and some are legally sufficient just as they are, though all errors or defects should be noted in the legal review.  Something that should be cured would be an appointing error with a formal board.  </a:t>
            </a:r>
          </a:p>
          <a:p>
            <a:pPr eaLnBrk="1" hangingPunct="1">
              <a:buFontTx/>
              <a:buChar char="•"/>
            </a:pPr>
            <a:endParaRPr lang="en-US" dirty="0" smtClean="0"/>
          </a:p>
          <a:p>
            <a:pPr eaLnBrk="1" hangingPunct="1">
              <a:buFontTx/>
              <a:buChar char="•"/>
            </a:pPr>
            <a:r>
              <a:rPr lang="en-US" dirty="0" smtClean="0"/>
              <a:t> Appointing errors are where an investigation is convened or directed by an official without the authority to do so.  They are a nullity unless the commander with the authority to do so ratifies the error.  </a:t>
            </a:r>
          </a:p>
          <a:p>
            <a:pPr eaLnBrk="1" hangingPunct="1">
              <a:buFontTx/>
              <a:buChar char="•"/>
            </a:pPr>
            <a:endParaRPr lang="en-US" dirty="0" smtClean="0"/>
          </a:p>
          <a:p>
            <a:pPr eaLnBrk="1" hangingPunct="1">
              <a:buFontTx/>
              <a:buChar char="•"/>
            </a:pPr>
            <a:r>
              <a:rPr lang="en-US" dirty="0" smtClean="0"/>
              <a:t> Substantial errors are those that have a material adverse effect on an individual’s substantial rights, such as a failure to meet requirements as to composition of the board or denial of a respondent’s right to counsel.  Usually with formal boards.</a:t>
            </a:r>
          </a:p>
          <a:p>
            <a:pPr eaLnBrk="1" hangingPunct="1">
              <a:buFontTx/>
              <a:buChar char="•"/>
            </a:pPr>
            <a:endParaRPr lang="en-US" dirty="0" smtClean="0"/>
          </a:p>
          <a:p>
            <a:pPr eaLnBrk="1" hangingPunct="1">
              <a:buFontTx/>
              <a:buChar char="•"/>
            </a:pPr>
            <a:r>
              <a:rPr lang="en-US" dirty="0" smtClean="0"/>
              <a:t> The best practice in writing legal reviews is to separate errors into two categories, those that render the investigation legally insufficient and those that do not.  </a:t>
            </a:r>
          </a:p>
          <a:p>
            <a:pPr eaLnBrk="1" hangingPunct="1">
              <a:buFontTx/>
              <a:buChar char="•"/>
            </a:pPr>
            <a:endParaRPr lang="en-US" dirty="0" smtClean="0"/>
          </a:p>
          <a:p>
            <a:pPr eaLnBrk="1" hangingPunct="1">
              <a:buFontTx/>
              <a:buChar char="•"/>
            </a:pPr>
            <a:r>
              <a:rPr lang="en-US" dirty="0" smtClean="0"/>
              <a:t> Because investigations are increasingly being scrutinized by higher headquarters, detailed legal reviews</a:t>
            </a:r>
            <a:r>
              <a:rPr lang="en-US" baseline="0" dirty="0" smtClean="0"/>
              <a:t> </a:t>
            </a:r>
            <a:r>
              <a:rPr lang="en-US" b="1" baseline="0" dirty="0" smtClean="0"/>
              <a:t>may be </a:t>
            </a:r>
            <a:r>
              <a:rPr lang="en-US" baseline="0" dirty="0" smtClean="0"/>
              <a:t>required</a:t>
            </a:r>
            <a:r>
              <a:rPr lang="en-US" dirty="0" smtClean="0"/>
              <a:t>.  The review should be comprehensive</a:t>
            </a:r>
            <a:r>
              <a:rPr lang="en-US" baseline="0" dirty="0" smtClean="0"/>
              <a:t> and ensure the investigation does not raise questions that it leaves unanswered and anticipate its future uses and audiences.</a:t>
            </a:r>
            <a:endParaRPr lang="en-US" dirty="0" smtClean="0"/>
          </a:p>
          <a:p>
            <a:pPr lvl="1" eaLnBrk="1" hangingPunct="1">
              <a:buFontTx/>
              <a:buChar char="•"/>
            </a:pPr>
            <a:endParaRPr lang="en-US" b="1" dirty="0" smtClean="0"/>
          </a:p>
        </p:txBody>
      </p:sp>
    </p:spTree>
    <p:extLst>
      <p:ext uri="{BB962C8B-B14F-4D97-AF65-F5344CB8AC3E}">
        <p14:creationId xmlns:p14="http://schemas.microsoft.com/office/powerpoint/2010/main" val="3662466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557338" y="219075"/>
            <a:ext cx="3760787" cy="2819400"/>
          </a:xfrm>
          <a:ln/>
        </p:spPr>
      </p:sp>
      <p:sp>
        <p:nvSpPr>
          <p:cNvPr id="57347" name="Rectangle 3"/>
          <p:cNvSpPr>
            <a:spLocks noGrp="1" noChangeArrowheads="1"/>
          </p:cNvSpPr>
          <p:nvPr>
            <p:ph type="body" idx="1"/>
          </p:nvPr>
        </p:nvSpPr>
        <p:spPr>
          <a:xfrm>
            <a:off x="328614" y="3214688"/>
            <a:ext cx="6343650" cy="5383212"/>
          </a:xfrm>
          <a:noFill/>
          <a:ln/>
        </p:spPr>
        <p:txBody>
          <a:bodyPr/>
          <a:lstStyle/>
          <a:p>
            <a:pPr eaLnBrk="1" hangingPunct="1">
              <a:buFontTx/>
              <a:buChar char="•"/>
            </a:pPr>
            <a:r>
              <a:rPr lang="en-US" b="1" dirty="0" smtClean="0"/>
              <a:t>Instructor Comments:</a:t>
            </a:r>
          </a:p>
          <a:p>
            <a:pPr eaLnBrk="1" hangingPunct="1">
              <a:buFontTx/>
              <a:buChar char="•"/>
            </a:pPr>
            <a:endParaRPr lang="en-US" dirty="0" smtClean="0"/>
          </a:p>
          <a:p>
            <a:pPr eaLnBrk="1" hangingPunct="1">
              <a:buFontTx/>
              <a:buChar char="•"/>
            </a:pPr>
            <a:r>
              <a:rPr lang="en-US" dirty="0" smtClean="0"/>
              <a:t> The appointing/approving authority generally is not bound by the findings and recommendations (exceptions for some </a:t>
            </a:r>
            <a:r>
              <a:rPr lang="en-US" b="1" dirty="0" smtClean="0"/>
              <a:t>boards</a:t>
            </a:r>
            <a:r>
              <a:rPr lang="en-US" b="1" baseline="0" dirty="0" smtClean="0"/>
              <a:t> of officers</a:t>
            </a:r>
            <a:r>
              <a:rPr lang="en-US" dirty="0" smtClean="0"/>
              <a:t>, i.e. separation boards that recommend retention.)  However, the approving authority should not approve any findings or recommendations with which he or she disagrees.  This is because investigations, once approved, become final agency decisions subject to release under FOIA.  Also, investigations used as a basis for adverse action against an individual would be given to that individual as a matter of due process.  In either case, an approving authority could face awkward questions if he or she approves recommendations that are not implemented, or if subsequent command action appears to contradict the recommendations.  Keep this in mind, and remember that the approving authority is free to line through any findings or recommendations with which he or she disagrees prior to approving the investigation.  The approving authority may also add additional findings and recommendations, or substitute those already there. </a:t>
            </a:r>
          </a:p>
          <a:p>
            <a:pPr eaLnBrk="1" hangingPunct="1">
              <a:buFontTx/>
              <a:buChar char="•"/>
            </a:pPr>
            <a:endParaRPr lang="en-US" dirty="0" smtClean="0"/>
          </a:p>
          <a:p>
            <a:pPr eaLnBrk="1" hangingPunct="1">
              <a:buFontTx/>
              <a:buChar char="•"/>
            </a:pPr>
            <a:r>
              <a:rPr lang="en-US" dirty="0" smtClean="0"/>
              <a:t> The legal review is not a substitute for approving authority judgment.  The legal review considers, in addition to other things, whether the evidence supports the IO’s contentions.  This does not mean that the legal advisor necessarily agrees with the IO’s take on the matter.  If the evidence supports the IO’s contentions and there are no legal issues otherwise, the investigation is legally sufficient.  The approving authority, however, can—and should—make exceptions and substitutions if he/she does not concur with the IO’s findings and recommendations.  But this is not a case of “2 against 1” because the IO’s contentions are legally sufficient (IO and lawyer versus approving authority).  The approving authority must make the ultimate decisions based on their independent assessment of the facts and circumstances.</a:t>
            </a:r>
          </a:p>
          <a:p>
            <a:pPr eaLnBrk="1" hangingPunct="1"/>
            <a:endParaRPr lang="en-US" dirty="0" smtClean="0"/>
          </a:p>
          <a:p>
            <a:pPr eaLnBrk="1" hangingPunct="1">
              <a:spcAft>
                <a:spcPct val="20000"/>
              </a:spcAft>
              <a:buFontTx/>
              <a:buChar char="•"/>
            </a:pPr>
            <a:r>
              <a:rPr lang="en-US" dirty="0" smtClean="0"/>
              <a:t> If adverse to individual, due process rights exist. Subject is given </a:t>
            </a:r>
            <a:r>
              <a:rPr lang="en-US" u="sng" dirty="0" smtClean="0"/>
              <a:t>notice</a:t>
            </a:r>
            <a:r>
              <a:rPr lang="en-US" dirty="0" smtClean="0"/>
              <a:t> and a copy of the report of investigation.  Subject has reasonable opportunity to </a:t>
            </a:r>
            <a:r>
              <a:rPr lang="en-US" u="sng" dirty="0" smtClean="0"/>
              <a:t>respond</a:t>
            </a:r>
            <a:r>
              <a:rPr lang="en-US" dirty="0" smtClean="0"/>
              <a:t>.  Commander </a:t>
            </a:r>
            <a:r>
              <a:rPr lang="en-US" u="sng" dirty="0" smtClean="0"/>
              <a:t>must consider response</a:t>
            </a:r>
            <a:r>
              <a:rPr lang="en-US" dirty="0" smtClean="0"/>
              <a:t>, if submitted in a timely manner, before taking adverse action.  If adverse action taken IAW a specific regulation, the regulation that affords more due process rights will be followed.</a:t>
            </a:r>
          </a:p>
          <a:p>
            <a:pPr lvl="1" eaLnBrk="1" hangingPunct="1">
              <a:spcAft>
                <a:spcPct val="20000"/>
              </a:spcAft>
              <a:buFontTx/>
              <a:buChar char="•"/>
            </a:pPr>
            <a:endParaRPr lang="en-US" dirty="0" smtClean="0"/>
          </a:p>
          <a:p>
            <a:pPr eaLnBrk="1" hangingPunct="1">
              <a:spcAft>
                <a:spcPct val="20000"/>
              </a:spcAft>
              <a:buFontTx/>
              <a:buChar char="•"/>
            </a:pPr>
            <a:r>
              <a:rPr lang="en-US" dirty="0" smtClean="0"/>
              <a:t> Corrective action.  Fix systematic problems, provide additional guidance, educate, new policy, etc.</a:t>
            </a:r>
          </a:p>
          <a:p>
            <a:pPr eaLnBrk="1" hangingPunct="1">
              <a:buFontTx/>
              <a:buChar char="•"/>
            </a:pPr>
            <a:endParaRPr lang="en-US" dirty="0" smtClean="0"/>
          </a:p>
        </p:txBody>
      </p:sp>
    </p:spTree>
    <p:extLst>
      <p:ext uri="{BB962C8B-B14F-4D97-AF65-F5344CB8AC3E}">
        <p14:creationId xmlns:p14="http://schemas.microsoft.com/office/powerpoint/2010/main" val="142979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899275">
              <a:buFont typeface="Arial" pitchFamily="34" charset="0"/>
              <a:buChar char="•"/>
            </a:pPr>
            <a:r>
              <a:rPr lang="en-US" b="1" dirty="0" smtClean="0"/>
              <a:t> Instructor Comments:</a:t>
            </a:r>
          </a:p>
          <a:p>
            <a:endParaRPr lang="en-US" dirty="0" smtClean="0"/>
          </a:p>
          <a:p>
            <a:pPr>
              <a:buFont typeface="Arial" pitchFamily="34" charset="0"/>
              <a:buChar char="•"/>
            </a:pPr>
            <a:r>
              <a:rPr lang="en-US" dirty="0" smtClean="0"/>
              <a:t> A 2011 Army IG investigation revealed that Army organizations were</a:t>
            </a:r>
            <a:r>
              <a:rPr lang="en-US" baseline="0" dirty="0" smtClean="0"/>
              <a:t> consistently failing to follow the Army’s Flagging requirements.  Specifically, it concluded that senior Soldiers (Officers and senior NCOs) were not being flagged as required and junior Soldiers flags were not being lifted as required.</a:t>
            </a:r>
          </a:p>
          <a:p>
            <a:pPr>
              <a:buFont typeface="Arial" pitchFamily="34" charset="0"/>
              <a:buChar char="•"/>
            </a:pPr>
            <a:r>
              <a:rPr lang="en-US" baseline="0" dirty="0" smtClean="0"/>
              <a:t> Although flags prevent favorable action for Soldiers who have not been confirmed as engaging in misconduct, implementing flags are mandatory.  Failing to impose flags may lead to loss of confidence is the investigation process, substantiated IG investigations/complaints, and potentially adverse action for commanders.</a:t>
            </a:r>
            <a:endParaRPr lang="en-US" dirty="0" smtClean="0"/>
          </a:p>
          <a:p>
            <a:endParaRPr lang="en-US" dirty="0" smtClean="0"/>
          </a:p>
          <a:p>
            <a:r>
              <a:rPr lang="en-US" b="1" dirty="0" smtClean="0"/>
              <a:t>Background:</a:t>
            </a:r>
          </a:p>
          <a:p>
            <a:endParaRPr lang="en-US" dirty="0" smtClean="0"/>
          </a:p>
          <a:p>
            <a:r>
              <a:rPr lang="en-US" b="1" dirty="0" smtClean="0"/>
              <a:t>AR 600-8-2</a:t>
            </a:r>
            <a:r>
              <a:rPr lang="en-US" b="1" baseline="0" dirty="0" smtClean="0"/>
              <a:t>, para. 2-1</a:t>
            </a:r>
            <a:r>
              <a:rPr lang="en-US" baseline="0" dirty="0" smtClean="0"/>
              <a:t>. (</a:t>
            </a:r>
            <a:r>
              <a:rPr lang="en-US" b="1" baseline="0" dirty="0" err="1" smtClean="0"/>
              <a:t>reg</a:t>
            </a:r>
            <a:r>
              <a:rPr lang="en-US" b="1" baseline="0" dirty="0" smtClean="0"/>
              <a:t> was updated April 2021 and language changed, I’ve updated the language as follows</a:t>
            </a:r>
            <a:r>
              <a:rPr lang="en-US" baseline="0" dirty="0" smtClean="0"/>
              <a:t>): </a:t>
            </a:r>
          </a:p>
          <a:p>
            <a:r>
              <a:rPr lang="en-US" dirty="0" smtClean="0"/>
              <a:t>b. Flag are not used for punishment or restriction, but only as an administrative tool. </a:t>
            </a:r>
          </a:p>
          <a:p>
            <a:r>
              <a:rPr lang="en-US" dirty="0" smtClean="0"/>
              <a:t>c. The Flag is not the final disposition. A Flag is emplaced during some type of disciplinary or administrative action until that action is concluded. </a:t>
            </a:r>
            <a:br>
              <a:rPr lang="en-US" dirty="0" smtClean="0"/>
            </a:br>
            <a:r>
              <a:rPr lang="en-US" dirty="0" smtClean="0"/>
              <a:t>d. The Flag will be initiated within 3 working days after identification of the Soldier’s circumstances requiring imposition of a Flag and removed within 3 working days after determination that the Soldier no longer has circumstances requiring a Flag. </a:t>
            </a:r>
          </a:p>
          <a:p>
            <a:r>
              <a:rPr lang="en-US" dirty="0" smtClean="0"/>
              <a:t>e. The suspension of favorable actions on a Soldier is mandatory when military or civilian authorities initiate any investigation or inquiry that may potentially result in disciplinary or adverse administrative action. Commanders, general officer staff heads, and heads of HQDA staff agencies (to include the DA Suitability Evaluation Board) must ensure that favorable personnel actions are suspended in accordance with the criteria contained in this regulation. </a:t>
            </a:r>
          </a:p>
          <a:p>
            <a:endParaRPr lang="en-US" baseline="0" dirty="0" smtClean="0"/>
          </a:p>
          <a:p>
            <a:r>
              <a:rPr lang="en-US" b="1" dirty="0" smtClean="0">
                <a:latin typeface="Arial" charset="0"/>
              </a:rPr>
              <a:t>Para</a:t>
            </a:r>
            <a:r>
              <a:rPr lang="en-US" b="1" baseline="0" dirty="0" smtClean="0">
                <a:latin typeface="Arial" charset="0"/>
              </a:rPr>
              <a:t> 2-2:</a:t>
            </a:r>
            <a:endParaRPr lang="en-US" b="1" dirty="0" smtClean="0">
              <a:latin typeface="Arial" charset="0"/>
            </a:endParaRPr>
          </a:p>
          <a:p>
            <a:r>
              <a:rPr lang="en-US" dirty="0" smtClean="0"/>
              <a:t>g. Flag code L “Commander’s investigation.” Commanders must Flag Soldiers who are suspects or subjects of an investigation or are designated as respondents in a board. The term "investigation" is to be interpreted broadly to include any action that may result in disciplinary action or other loss to the Soldier's rank, pay, or privileges. Examples of investigations include, but are not limited to, commander’s inquiries and both preliminary inquiries and administrative investigations under AR 15–6. If the investigating officer finds reason to suspect a Soldier who was not originally identified as a suspect, subject, or respondent, the commander must be notified and must Flag that Soldier as well. Examples triggering Flag code L include, but are not limited to, a Soldier who is a witness in an investigation but later becomes a suspect, or when an investigation has no identified respondent, but later the investigating officer finds reason to suspect a Soldier may be subject to disciplinary action. Effective date of the Flag is the earliest of the date of offense, the date the commander directs the investigation, the date the commander appoints an investigation officer, or the date the investigating officer suspects the Soldier may be subject to disciplinary action. The initiation of a DD Form 200 (Financial Liability Investigation of Property Loss) (AR 735–5), in and of itself, will not result in the initiation of a Flag.</a:t>
            </a:r>
          </a:p>
          <a:p>
            <a:endParaRPr lang="en-US" b="1" dirty="0" smtClean="0">
              <a:latin typeface="Arial" charset="0"/>
            </a:endParaRPr>
          </a:p>
          <a:p>
            <a:r>
              <a:rPr lang="en-US" b="1" dirty="0" smtClean="0">
                <a:latin typeface="Arial" charset="0"/>
              </a:rPr>
              <a:t>Notification</a:t>
            </a:r>
            <a:r>
              <a:rPr lang="en-US" b="1" dirty="0">
                <a:latin typeface="Arial" charset="0"/>
              </a:rPr>
              <a:t>:</a:t>
            </a:r>
          </a:p>
          <a:p>
            <a:r>
              <a:rPr lang="en-US" dirty="0">
                <a:latin typeface="Arial" charset="0"/>
              </a:rPr>
              <a:t>Para 2-6</a:t>
            </a:r>
          </a:p>
          <a:p>
            <a:r>
              <a:rPr lang="en-US" dirty="0">
                <a:latin typeface="Arial" charset="0"/>
              </a:rPr>
              <a:t>The flagging authority, unit commander, or first line supervisor will counsel all Soldiers on active duty, in </a:t>
            </a:r>
            <a:r>
              <a:rPr lang="en-US" dirty="0" smtClean="0">
                <a:latin typeface="Arial" charset="0"/>
              </a:rPr>
              <a:t>writing, upon </a:t>
            </a:r>
            <a:r>
              <a:rPr lang="en-US" dirty="0">
                <a:latin typeface="Arial" charset="0"/>
              </a:rPr>
              <a:t>initiation of any Flag within 2 working days </a:t>
            </a:r>
            <a:r>
              <a:rPr lang="en-US" b="1" u="sng" dirty="0">
                <a:latin typeface="Arial" charset="0"/>
              </a:rPr>
              <a:t>unless notification would compromise an ongoing investigation</a:t>
            </a:r>
            <a:r>
              <a:rPr lang="en-US" dirty="0">
                <a:latin typeface="Arial" charset="0"/>
              </a:rPr>
              <a:t>.</a:t>
            </a:r>
          </a:p>
          <a:p>
            <a:r>
              <a:rPr lang="en-US" dirty="0">
                <a:latin typeface="Arial" charset="0"/>
              </a:rPr>
              <a:t>Soldiers not on active duty will be counseled regarding initiation of a Flag prior to the conclusion of the first </a:t>
            </a:r>
            <a:r>
              <a:rPr lang="en-US" dirty="0" smtClean="0">
                <a:latin typeface="Arial" charset="0"/>
              </a:rPr>
              <a:t>training period </a:t>
            </a:r>
            <a:r>
              <a:rPr lang="en-US" dirty="0">
                <a:latin typeface="Arial" charset="0"/>
              </a:rPr>
              <a:t>following the date the Flag was initiated. Counseling should include reason for the Flag, requirement for Flag</a:t>
            </a:r>
          </a:p>
          <a:p>
            <a:r>
              <a:rPr lang="en-US" dirty="0">
                <a:latin typeface="Arial" charset="0"/>
              </a:rPr>
              <a:t>removal, and action prohibited by the Flag. All flagged Soldiers will be provided a copy of the DA Form 268 when </a:t>
            </a:r>
            <a:r>
              <a:rPr lang="en-US" dirty="0" smtClean="0">
                <a:latin typeface="Arial" charset="0"/>
              </a:rPr>
              <a:t>the Flag </a:t>
            </a:r>
            <a:r>
              <a:rPr lang="en-US" dirty="0">
                <a:latin typeface="Arial" charset="0"/>
              </a:rPr>
              <a:t>is initiated and when it is removed.</a:t>
            </a:r>
            <a:endParaRPr lang="en-US" dirty="0" smtClean="0"/>
          </a:p>
          <a:p>
            <a:endParaRPr lang="en-US" dirty="0">
              <a:latin typeface="Arial" charset="0"/>
            </a:endParaRPr>
          </a:p>
          <a:p>
            <a:r>
              <a:rPr lang="en-US" b="1" i="0" dirty="0" smtClean="0"/>
              <a:t>FLAG Removal:</a:t>
            </a:r>
          </a:p>
          <a:p>
            <a:r>
              <a:rPr lang="en-US" dirty="0">
                <a:latin typeface="Arial" charset="0"/>
              </a:rPr>
              <a:t>Para 2-9.b.(9)</a:t>
            </a:r>
          </a:p>
          <a:p>
            <a:r>
              <a:rPr lang="en-US" i="1" dirty="0">
                <a:latin typeface="Arial" charset="0"/>
              </a:rPr>
              <a:t>Commander’s investigation. Remove the Flag when one of the following conditions is met:</a:t>
            </a:r>
          </a:p>
          <a:p>
            <a:r>
              <a:rPr lang="en-US" i="1" dirty="0">
                <a:latin typeface="Arial" charset="0"/>
              </a:rPr>
              <a:t>(a) The investigation results in no adverse findings against the Soldier.</a:t>
            </a:r>
          </a:p>
          <a:p>
            <a:r>
              <a:rPr lang="en-US" i="1" dirty="0">
                <a:latin typeface="Arial" charset="0"/>
              </a:rPr>
              <a:t>(b) The Soldier is flagged for pending court-martial or nonjudicial or administrative disciplinary action resulting</a:t>
            </a:r>
          </a:p>
          <a:p>
            <a:r>
              <a:rPr lang="en-US" dirty="0">
                <a:latin typeface="Arial" charset="0"/>
              </a:rPr>
              <a:t>from the adverse findings of the commander’s investigation.</a:t>
            </a:r>
          </a:p>
          <a:p>
            <a:r>
              <a:rPr lang="en-US" i="1" dirty="0">
                <a:latin typeface="Arial" charset="0"/>
              </a:rPr>
              <a:t>(c) The commander decides to take no action against the Soldier.</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28C2A04-9936-4212-AAA7-D39B5151049F}" type="slidenum">
              <a:rPr lang="en-US" smtClean="0"/>
              <a:pPr>
                <a:defRPr/>
              </a:pPr>
              <a:t>16</a:t>
            </a:fld>
            <a:endParaRPr lang="en-US" dirty="0"/>
          </a:p>
        </p:txBody>
      </p:sp>
    </p:spTree>
    <p:extLst>
      <p:ext uri="{BB962C8B-B14F-4D97-AF65-F5344CB8AC3E}">
        <p14:creationId xmlns:p14="http://schemas.microsoft.com/office/powerpoint/2010/main" val="23425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defTabSz="899275">
              <a:buFont typeface="Arial" pitchFamily="34" charset="0"/>
              <a:buChar char="•"/>
            </a:pPr>
            <a:r>
              <a:rPr lang="en-US" b="1" dirty="0" smtClean="0"/>
              <a:t> Instructor Comments:</a:t>
            </a:r>
          </a:p>
          <a:p>
            <a:pPr>
              <a:buFont typeface="Arial" pitchFamily="34" charset="0"/>
              <a:buChar char="•"/>
            </a:pPr>
            <a:endParaRPr lang="en-US" dirty="0" smtClean="0"/>
          </a:p>
          <a:p>
            <a:pPr>
              <a:buFont typeface="Arial" pitchFamily="34" charset="0"/>
              <a:buChar char="•"/>
            </a:pPr>
            <a:r>
              <a:rPr lang="en-US" dirty="0" smtClean="0"/>
              <a:t> AR 15-6 requires that</a:t>
            </a:r>
            <a:r>
              <a:rPr lang="en-US" baseline="0" dirty="0" smtClean="0"/>
              <a:t> a person subject to adverse administrative action based upon an AR 15-6 investigation be provided due process.  However, no additional due process is required if the contemplated adverse administrative action already contains regulatory due process protections (notice and opportunity to respond).  If due process is not otherwise provided (such as a relief for cause), then the action authority must provide written notification of the proposed action, provide a copy of the investigation upon which the action is based, provide a reasonable opportunity for the person to reply in writing, and review/evaluate the person’s response.</a:t>
            </a:r>
          </a:p>
          <a:p>
            <a:pPr>
              <a:buFont typeface="Arial" pitchFamily="34" charset="0"/>
              <a:buChar char="•"/>
            </a:pPr>
            <a:endParaRPr lang="en-US" baseline="0" dirty="0" smtClean="0"/>
          </a:p>
          <a:p>
            <a:pPr>
              <a:buFont typeface="Arial" pitchFamily="34" charset="0"/>
              <a:buChar char="•"/>
            </a:pPr>
            <a:r>
              <a:rPr lang="en-US" baseline="0" dirty="0" smtClean="0"/>
              <a:t> Approving authorities also must be sure to implement approved recommendations.  Failure to implement approved recommendations demonstrates a failure to take action and may result in further incidents.  If a commander does not agree with a recommendation or the recommendation is appropriate for a different command/organization, he/she should specifically disapprove or refer the recommendation to the appropriate organization/person.</a:t>
            </a:r>
          </a:p>
          <a:p>
            <a:pPr>
              <a:buFont typeface="Arial" pitchFamily="34" charset="0"/>
              <a:buChar char="•"/>
            </a:pPr>
            <a:endParaRPr lang="en-US" baseline="0" dirty="0" smtClean="0"/>
          </a:p>
          <a:p>
            <a:pPr>
              <a:buFont typeface="Arial" pitchFamily="34" charset="0"/>
              <a:buChar char="•"/>
            </a:pPr>
            <a:r>
              <a:rPr lang="en-US" baseline="0" dirty="0" smtClean="0"/>
              <a:t>One common adverse action whose promulgating regulation directs the use of the procedural safeguards from AR 15-6 is the relief for cause (AR 623-3).</a:t>
            </a:r>
          </a:p>
          <a:p>
            <a:pPr>
              <a:buFont typeface="Arial" pitchFamily="34" charset="0"/>
              <a:buChar char="•"/>
            </a:pPr>
            <a:endParaRPr lang="en-US" baseline="0" dirty="0" smtClean="0"/>
          </a:p>
          <a:p>
            <a:pPr>
              <a:buFont typeface="Arial" pitchFamily="34" charset="0"/>
              <a:buNone/>
            </a:pPr>
            <a:r>
              <a:rPr lang="en-US" b="1" baseline="0" dirty="0" smtClean="0"/>
              <a:t>Background:</a:t>
            </a:r>
          </a:p>
          <a:p>
            <a:r>
              <a:rPr lang="en-US" dirty="0" smtClean="0"/>
              <a:t>1-12c</a:t>
            </a:r>
          </a:p>
          <a:p>
            <a:r>
              <a:rPr lang="en-US" i="1" dirty="0">
                <a:latin typeface="+mn-lt"/>
              </a:rPr>
              <a:t>c. </a:t>
            </a:r>
            <a:r>
              <a:rPr lang="en-US" dirty="0">
                <a:latin typeface="+mn-lt"/>
              </a:rPr>
              <a:t>Except as provided in subparagraph </a:t>
            </a:r>
            <a:r>
              <a:rPr lang="en-US" i="1" dirty="0">
                <a:latin typeface="+mn-lt"/>
              </a:rPr>
              <a:t>e, </a:t>
            </a:r>
            <a:r>
              <a:rPr lang="en-US" dirty="0">
                <a:latin typeface="+mn-lt"/>
              </a:rPr>
              <a:t>below, when adverse administrative action is contemplated against a Soldier, including one designated as a respondent, based upon information obtained as a result of a preliminary inquiry,</a:t>
            </a:r>
          </a:p>
          <a:p>
            <a:r>
              <a:rPr lang="en-US" dirty="0">
                <a:latin typeface="+mn-lt"/>
              </a:rPr>
              <a:t>administrative investigation, or board of officers conducted pursuant to this regulation, the appropriate military authority must observe the following minimum safeguards before taking final action against the individual:</a:t>
            </a:r>
          </a:p>
          <a:p>
            <a:r>
              <a:rPr lang="en-US" dirty="0">
                <a:latin typeface="+mn-lt"/>
              </a:rPr>
              <a:t>(1) Notify the Soldier, in writing, of the proposed adverse action and provide a copy, if not previously provided, of those parts of the findings and recommendations of the inquiry, investigation, or board and the supporting evidence</a:t>
            </a:r>
          </a:p>
          <a:p>
            <a:r>
              <a:rPr lang="en-US" dirty="0">
                <a:latin typeface="+mn-lt"/>
              </a:rPr>
              <a:t>gathered during the proceeding upon which the proposed adverse action is based. This release of information must comply with 5 U.S.C. 552, Freedom of Information Act (FOIA) and 5 U.S.C. 552a, Privacy Act (PA) requirements.</a:t>
            </a:r>
          </a:p>
          <a:p>
            <a:r>
              <a:rPr lang="en-US" dirty="0">
                <a:latin typeface="+mn-lt"/>
              </a:rPr>
              <a:t>(See AR 340–21 and AR 25–55 for additional guidance.)</a:t>
            </a:r>
          </a:p>
          <a:p>
            <a:r>
              <a:rPr lang="en-US" dirty="0">
                <a:latin typeface="+mn-lt"/>
              </a:rPr>
              <a:t>(2) Give the Soldier a reasonable opportunity, no less than 10 days, to reply, in writing, and to submit rebuttal matters.</a:t>
            </a:r>
          </a:p>
          <a:p>
            <a:r>
              <a:rPr lang="en-US" dirty="0">
                <a:latin typeface="+mn-lt"/>
              </a:rPr>
              <a:t>(3) Review and evaluate any matters submitted by the Soldier.</a:t>
            </a:r>
          </a:p>
          <a:p>
            <a:r>
              <a:rPr lang="en-US" i="1" dirty="0">
                <a:latin typeface="+mn-lt"/>
              </a:rPr>
              <a:t>d. </a:t>
            </a:r>
            <a:r>
              <a:rPr lang="en-US" dirty="0">
                <a:latin typeface="+mn-lt"/>
              </a:rPr>
              <a:t>Other than as directed in subparagraph </a:t>
            </a:r>
            <a:r>
              <a:rPr lang="en-US" i="1" dirty="0">
                <a:latin typeface="+mn-lt"/>
              </a:rPr>
              <a:t>c</a:t>
            </a:r>
            <a:r>
              <a:rPr lang="en-US" dirty="0">
                <a:latin typeface="+mn-lt"/>
              </a:rPr>
              <a:t>, above, or paragraph 2–8</a:t>
            </a:r>
            <a:r>
              <a:rPr lang="en-US" i="1" dirty="0">
                <a:latin typeface="+mn-lt"/>
              </a:rPr>
              <a:t>c</a:t>
            </a:r>
            <a:r>
              <a:rPr lang="en-US" dirty="0">
                <a:latin typeface="+mn-lt"/>
              </a:rPr>
              <a:t>, there is no requirement to refer the inquiry, investigation, or board to the individual if the adverse action contemplated is prescribed in regulations or directives that</a:t>
            </a:r>
          </a:p>
          <a:p>
            <a:r>
              <a:rPr lang="en-US" dirty="0">
                <a:latin typeface="+mn-lt"/>
              </a:rPr>
              <a:t>provide procedural safeguards, such as notice to the individual and an opportunity to respond. For example, there is no requirement to refer an inquiry, investigation, or board conducted under this regulation to a Soldier prior to giving the</a:t>
            </a:r>
          </a:p>
          <a:p>
            <a:r>
              <a:rPr lang="en-US" dirty="0">
                <a:latin typeface="+mn-lt"/>
              </a:rPr>
              <a:t>Soldier an adverse evaluation report based upon the inquiry, investigation, or board, because the regulations governing evaluation reports provide the necessary procedural safeguards. AR 623–3, however, prescribes that the referral</a:t>
            </a:r>
          </a:p>
          <a:p>
            <a:r>
              <a:rPr lang="en-US" dirty="0">
                <a:latin typeface="+mn-lt"/>
              </a:rPr>
              <a:t>procedures specified in AR 15–6 will be followed before initiating or directing a relief for cause, if the relief is contemplated on the basis of an AR 15–6 investigation.</a:t>
            </a:r>
          </a:p>
          <a:p>
            <a:r>
              <a:rPr lang="en-US" i="1" dirty="0">
                <a:latin typeface="+mn-lt"/>
              </a:rPr>
              <a:t>e. </a:t>
            </a:r>
            <a:r>
              <a:rPr lang="en-US" dirty="0">
                <a:latin typeface="+mn-lt"/>
              </a:rPr>
              <a:t>When the inquiry, investigation, or board is conducted pursuant to this regulation and the contemplated administrative action is prescribed by a different regulation or directive with more stringent procedural safeguards than those</a:t>
            </a:r>
          </a:p>
          <a:p>
            <a:r>
              <a:rPr lang="en-US" dirty="0">
                <a:latin typeface="+mn-lt"/>
              </a:rPr>
              <a:t>outlined in subparagraph </a:t>
            </a:r>
            <a:r>
              <a:rPr lang="en-US" i="1" dirty="0">
                <a:latin typeface="+mn-lt"/>
              </a:rPr>
              <a:t>c, </a:t>
            </a:r>
            <a:r>
              <a:rPr lang="en-US" dirty="0">
                <a:latin typeface="+mn-lt"/>
              </a:rPr>
              <a:t>above, the more stringent safeguards must be observed.</a:t>
            </a:r>
          </a:p>
          <a:p>
            <a:r>
              <a:rPr lang="en-US" i="1" dirty="0">
                <a:latin typeface="+mn-lt"/>
              </a:rPr>
              <a:t>f. </a:t>
            </a:r>
            <a:r>
              <a:rPr lang="en-US" dirty="0">
                <a:latin typeface="+mn-lt"/>
              </a:rPr>
              <a:t>Access to completed reports of proceedings by other individuals, including by a Soldier who was a subject of the investigation, but against whom adverse action did not result, is governed by AR 25–55 and AR 340–21.</a:t>
            </a:r>
          </a:p>
        </p:txBody>
      </p:sp>
      <p:sp>
        <p:nvSpPr>
          <p:cNvPr id="4" name="Slide Number Placeholder 3"/>
          <p:cNvSpPr>
            <a:spLocks noGrp="1"/>
          </p:cNvSpPr>
          <p:nvPr>
            <p:ph type="sldNum" sz="quarter" idx="10"/>
          </p:nvPr>
        </p:nvSpPr>
        <p:spPr/>
        <p:txBody>
          <a:bodyPr/>
          <a:lstStyle/>
          <a:p>
            <a:pPr>
              <a:defRPr/>
            </a:pPr>
            <a:fld id="{528C2A04-9936-4212-AAA7-D39B5151049F}" type="slidenum">
              <a:rPr lang="en-US" smtClean="0"/>
              <a:pPr>
                <a:defRPr/>
              </a:pPr>
              <a:t>17</a:t>
            </a:fld>
            <a:endParaRPr lang="en-US" dirty="0"/>
          </a:p>
        </p:txBody>
      </p:sp>
    </p:spTree>
    <p:extLst>
      <p:ext uri="{BB962C8B-B14F-4D97-AF65-F5344CB8AC3E}">
        <p14:creationId xmlns:p14="http://schemas.microsoft.com/office/powerpoint/2010/main" val="1309292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 can be found in 2-8c</a:t>
            </a:r>
          </a:p>
          <a:p>
            <a:endParaRPr lang="en-US" dirty="0" smtClean="0"/>
          </a:p>
          <a:p>
            <a:r>
              <a:rPr lang="en-US" b="1" dirty="0">
                <a:latin typeface="+mn-lt"/>
              </a:rPr>
              <a:t>Adverse information</a:t>
            </a:r>
          </a:p>
          <a:p>
            <a:r>
              <a:rPr lang="en-US" dirty="0">
                <a:latin typeface="+mn-lt"/>
              </a:rPr>
              <a:t>Adverse information is any substantiated adverse finding or conclusion from an officially documented investigation or inquiry or any other credible information of an adverse nature. To be credible, the information must be resolved and</a:t>
            </a:r>
          </a:p>
          <a:p>
            <a:r>
              <a:rPr lang="en-US" dirty="0">
                <a:latin typeface="+mn-lt"/>
              </a:rPr>
              <a:t>supported by a preponderance of the evidence. To be adverse, the information must be derogatory, unfavorable, or of a nature that reflects clearly unacceptable conduct, integrity, or judgment on the part of the individual. The following</a:t>
            </a:r>
          </a:p>
          <a:p>
            <a:r>
              <a:rPr lang="en-US" dirty="0">
                <a:latin typeface="+mn-lt"/>
              </a:rPr>
              <a:t>types of information, even though credible, are not considered adverse: (1) motor vehicle violations that did not require a court appearance; (2) minor infractions without negative effect on an individual or the good order or discipline of the</a:t>
            </a:r>
          </a:p>
          <a:p>
            <a:r>
              <a:rPr lang="en-US" dirty="0">
                <a:latin typeface="+mn-lt"/>
              </a:rPr>
              <a:t>organization that: (a) were not identified because of substantiated findings or conclusions from an officially documented investigation; and (b) did not result in more than a </a:t>
            </a:r>
            <a:r>
              <a:rPr lang="en-US" dirty="0" err="1">
                <a:latin typeface="+mn-lt"/>
              </a:rPr>
              <a:t>nonpunitive</a:t>
            </a:r>
            <a:r>
              <a:rPr lang="en-US" dirty="0">
                <a:latin typeface="+mn-lt"/>
              </a:rPr>
              <a:t> rehabilitative counseling administered by a</a:t>
            </a:r>
          </a:p>
          <a:p>
            <a:r>
              <a:rPr lang="en-US" dirty="0">
                <a:latin typeface="+mn-lt"/>
              </a:rPr>
              <a:t>superior to a subordinate.</a:t>
            </a:r>
          </a:p>
          <a:p>
            <a:endParaRPr lang="en-US" dirty="0"/>
          </a:p>
        </p:txBody>
      </p:sp>
      <p:sp>
        <p:nvSpPr>
          <p:cNvPr id="4" name="Slide Number Placeholder 3"/>
          <p:cNvSpPr>
            <a:spLocks noGrp="1"/>
          </p:cNvSpPr>
          <p:nvPr>
            <p:ph type="sldNum" sz="quarter" idx="10"/>
          </p:nvPr>
        </p:nvSpPr>
        <p:spPr/>
        <p:txBody>
          <a:bodyPr/>
          <a:lstStyle/>
          <a:p>
            <a:fld id="{AB08FEFE-9CA9-46C7-AD1A-4D134C35D92B}" type="slidenum">
              <a:rPr lang="en-US" smtClean="0"/>
              <a:pPr/>
              <a:t>18</a:t>
            </a:fld>
            <a:endParaRPr lang="en-US" dirty="0"/>
          </a:p>
        </p:txBody>
      </p:sp>
    </p:spTree>
    <p:extLst>
      <p:ext uri="{BB962C8B-B14F-4D97-AF65-F5344CB8AC3E}">
        <p14:creationId xmlns:p14="http://schemas.microsoft.com/office/powerpoint/2010/main" val="3774833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412">
              <a:defRPr/>
            </a:pPr>
            <a:r>
              <a:rPr lang="en-US" b="1" dirty="0" smtClean="0"/>
              <a:t>Instructor Comments:</a:t>
            </a:r>
          </a:p>
          <a:p>
            <a:pPr marL="171827" indent="-171827" defTabSz="916412">
              <a:buFont typeface="Arial" panose="020B0604020202020204" pitchFamily="34" charset="0"/>
              <a:buChar char="•"/>
              <a:defRPr/>
            </a:pPr>
            <a:r>
              <a:rPr lang="en-US" altLang="en-US" dirty="0" smtClean="0">
                <a:latin typeface="Arial" panose="020B0604020202020204" pitchFamily="34" charset="0"/>
              </a:rPr>
              <a:t>AR 600-20 was updated in </a:t>
            </a:r>
            <a:r>
              <a:rPr lang="en-US" altLang="en-US" b="1" dirty="0" smtClean="0">
                <a:latin typeface="Arial" panose="020B0604020202020204" pitchFamily="34" charset="0"/>
              </a:rPr>
              <a:t>JULY 2020</a:t>
            </a:r>
            <a:r>
              <a:rPr lang="en-US" altLang="en-US" dirty="0" smtClean="0">
                <a:latin typeface="Arial" panose="020B0604020202020204" pitchFamily="34" charset="0"/>
              </a:rPr>
              <a:t>. This</a:t>
            </a:r>
            <a:r>
              <a:rPr lang="en-US" altLang="en-US" baseline="0" dirty="0" smtClean="0">
                <a:latin typeface="Arial" panose="020B0604020202020204" pitchFamily="34" charset="0"/>
              </a:rPr>
              <a:t> portion of the regulation now prohibits all forms of harassment to include discriminatory harassment, bullying, hazing. This includes prohibition of online misconduct that constitutes these varying types of harassment. </a:t>
            </a:r>
            <a:endParaRPr lang="en-US" dirty="0"/>
          </a:p>
        </p:txBody>
      </p:sp>
      <p:sp>
        <p:nvSpPr>
          <p:cNvPr id="4" name="Slide Number Placeholder 3"/>
          <p:cNvSpPr>
            <a:spLocks noGrp="1"/>
          </p:cNvSpPr>
          <p:nvPr>
            <p:ph type="sldNum" sz="quarter" idx="10"/>
          </p:nvPr>
        </p:nvSpPr>
        <p:spPr/>
        <p:txBody>
          <a:bodyPr/>
          <a:lstStyle/>
          <a:p>
            <a:pPr>
              <a:defRPr/>
            </a:pPr>
            <a:fld id="{91F9D9A5-172F-4D4B-9118-9F278AA03784}" type="slidenum">
              <a:rPr lang="en-US" smtClean="0"/>
              <a:pPr>
                <a:defRPr/>
              </a:pPr>
              <a:t>19</a:t>
            </a:fld>
            <a:endParaRPr lang="en-US"/>
          </a:p>
        </p:txBody>
      </p:sp>
    </p:spTree>
    <p:extLst>
      <p:ext uri="{BB962C8B-B14F-4D97-AF65-F5344CB8AC3E}">
        <p14:creationId xmlns:p14="http://schemas.microsoft.com/office/powerpoint/2010/main" val="407060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595438" y="293688"/>
            <a:ext cx="3590925" cy="2692400"/>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b="1" dirty="0" smtClean="0">
                <a:latin typeface="Arial" panose="020B0604020202020204" pitchFamily="34" charset="0"/>
              </a:rPr>
              <a:t> Instructor Comments:</a:t>
            </a:r>
            <a:r>
              <a:rPr lang="en-US" altLang="en-US" u="sng" dirty="0" smtClean="0">
                <a:latin typeface="Arial" panose="020B0604020202020204" pitchFamily="34" charset="0"/>
              </a:rPr>
              <a:t> </a:t>
            </a:r>
          </a:p>
          <a:p>
            <a:pPr>
              <a:buFontTx/>
              <a:buChar char="•"/>
            </a:pPr>
            <a:endParaRPr lang="en-US" altLang="en-US" u="sng" dirty="0" smtClean="0">
              <a:latin typeface="Arial" panose="020B0604020202020204" pitchFamily="34" charset="0"/>
            </a:endParaRPr>
          </a:p>
          <a:p>
            <a:pPr>
              <a:buFontTx/>
              <a:buChar char="•"/>
            </a:pPr>
            <a:r>
              <a:rPr lang="en-US" altLang="en-US" dirty="0" smtClean="0">
                <a:latin typeface="Arial" panose="020B0604020202020204" pitchFamily="34" charset="0"/>
              </a:rPr>
              <a:t> The purpose of this presentation is to provide basic information regarding the most common Army Administrative Investigations.  These are AR 15-6 investigations, AR 385-10 safety investigations, and AR 600-8-4 line of duty investigations.  Also there is now a requirement to conduct an administrative investigation in cases of hazing and bullying UP of AR 600-20. AR 735-5 FLIPLs are covered in another STP.</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31">
              <a:spcBef>
                <a:spcPct val="30000"/>
              </a:spcBef>
              <a:defRPr sz="1200">
                <a:solidFill>
                  <a:schemeClr val="tx1"/>
                </a:solidFill>
                <a:latin typeface="Arial" panose="020B0604020202020204" pitchFamily="34" charset="0"/>
              </a:defRPr>
            </a:lvl1pPr>
            <a:lvl2pPr marL="741403" indent="-284788" defTabSz="930731">
              <a:spcBef>
                <a:spcPct val="30000"/>
              </a:spcBef>
              <a:defRPr sz="1200">
                <a:solidFill>
                  <a:schemeClr val="tx1"/>
                </a:solidFill>
                <a:latin typeface="Arial" panose="020B0604020202020204" pitchFamily="34" charset="0"/>
              </a:defRPr>
            </a:lvl2pPr>
            <a:lvl3pPr marL="1142333" indent="-227512" defTabSz="930731">
              <a:spcBef>
                <a:spcPct val="30000"/>
              </a:spcBef>
              <a:defRPr sz="1200">
                <a:solidFill>
                  <a:schemeClr val="tx1"/>
                </a:solidFill>
                <a:latin typeface="Arial" panose="020B0604020202020204" pitchFamily="34" charset="0"/>
              </a:defRPr>
            </a:lvl3pPr>
            <a:lvl4pPr marL="1598948" indent="-227512" defTabSz="930731">
              <a:spcBef>
                <a:spcPct val="30000"/>
              </a:spcBef>
              <a:defRPr sz="1200">
                <a:solidFill>
                  <a:schemeClr val="tx1"/>
                </a:solidFill>
                <a:latin typeface="Arial" panose="020B0604020202020204" pitchFamily="34" charset="0"/>
              </a:defRPr>
            </a:lvl4pPr>
            <a:lvl5pPr marL="2057154" indent="-227512" defTabSz="930731">
              <a:spcBef>
                <a:spcPct val="30000"/>
              </a:spcBef>
              <a:defRPr sz="1200">
                <a:solidFill>
                  <a:schemeClr val="tx1"/>
                </a:solidFill>
                <a:latin typeface="Arial" panose="020B0604020202020204" pitchFamily="34" charset="0"/>
              </a:defRPr>
            </a:lvl5pPr>
            <a:lvl6pPr marL="2515360" indent="-227512" defTabSz="930731" eaLnBrk="0" fontAlgn="base" hangingPunct="0">
              <a:spcBef>
                <a:spcPct val="30000"/>
              </a:spcBef>
              <a:spcAft>
                <a:spcPct val="0"/>
              </a:spcAft>
              <a:defRPr sz="1200">
                <a:solidFill>
                  <a:schemeClr val="tx1"/>
                </a:solidFill>
                <a:latin typeface="Arial" panose="020B0604020202020204" pitchFamily="34" charset="0"/>
              </a:defRPr>
            </a:lvl6pPr>
            <a:lvl7pPr marL="2973565" indent="-227512" defTabSz="930731" eaLnBrk="0" fontAlgn="base" hangingPunct="0">
              <a:spcBef>
                <a:spcPct val="30000"/>
              </a:spcBef>
              <a:spcAft>
                <a:spcPct val="0"/>
              </a:spcAft>
              <a:defRPr sz="1200">
                <a:solidFill>
                  <a:schemeClr val="tx1"/>
                </a:solidFill>
                <a:latin typeface="Arial" panose="020B0604020202020204" pitchFamily="34" charset="0"/>
              </a:defRPr>
            </a:lvl7pPr>
            <a:lvl8pPr marL="3431771" indent="-227512" defTabSz="930731" eaLnBrk="0" fontAlgn="base" hangingPunct="0">
              <a:spcBef>
                <a:spcPct val="30000"/>
              </a:spcBef>
              <a:spcAft>
                <a:spcPct val="0"/>
              </a:spcAft>
              <a:defRPr sz="1200">
                <a:solidFill>
                  <a:schemeClr val="tx1"/>
                </a:solidFill>
                <a:latin typeface="Arial" panose="020B0604020202020204" pitchFamily="34" charset="0"/>
              </a:defRPr>
            </a:lvl8pPr>
            <a:lvl9pPr marL="3889977" indent="-227512" defTabSz="93073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7E9FD0-BE08-4AF2-82A7-609C545DD720}"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765486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557338" y="219075"/>
            <a:ext cx="3760787" cy="2819400"/>
          </a:xfrm>
          <a:ln/>
        </p:spPr>
      </p:sp>
      <p:sp>
        <p:nvSpPr>
          <p:cNvPr id="58371" name="Rectangle 3"/>
          <p:cNvSpPr>
            <a:spLocks noGrp="1" noChangeArrowheads="1"/>
          </p:cNvSpPr>
          <p:nvPr>
            <p:ph type="body" idx="1"/>
          </p:nvPr>
        </p:nvSpPr>
        <p:spPr>
          <a:xfrm>
            <a:off x="328614" y="3214688"/>
            <a:ext cx="6343650" cy="5383212"/>
          </a:xfrm>
          <a:noFill/>
          <a:ln/>
        </p:spPr>
        <p:txBody>
          <a:bodyPr/>
          <a:lstStyle/>
          <a:p>
            <a:pPr eaLnBrk="1" hangingPunct="1">
              <a:buFontTx/>
              <a:buChar char="•"/>
            </a:pPr>
            <a:r>
              <a:rPr lang="en-US" b="1" dirty="0" smtClean="0"/>
              <a:t> Instructor Comments:</a:t>
            </a:r>
          </a:p>
          <a:p>
            <a:pPr eaLnBrk="1" hangingPunct="1">
              <a:buFontTx/>
              <a:buChar char="•"/>
            </a:pPr>
            <a:endParaRPr lang="en-US" dirty="0" smtClean="0"/>
          </a:p>
          <a:p>
            <a:pPr eaLnBrk="1" hangingPunct="1">
              <a:buFontTx/>
              <a:buChar char="•"/>
            </a:pPr>
            <a:r>
              <a:rPr lang="en-US" dirty="0" smtClean="0"/>
              <a:t> Anticipate multiple investigations into an accident:  Fatal motorcycle accident results in state police and CID joint criminal investigation.  Chain of command must conduct a line of duty (AR 600-8-4) and a legal accident investigation (AR 385-10).  But note that a significant accident may be appointed by the GCMCA or Safety Center CG, which would be </a:t>
            </a:r>
            <a:r>
              <a:rPr lang="en-US" i="1" dirty="0" smtClean="0"/>
              <a:t>entirely separate</a:t>
            </a:r>
            <a:r>
              <a:rPr lang="en-US" dirty="0" smtClean="0"/>
              <a:t> from the administrative investigations appointed by the commander.  Generally speaking, the same IO can do the FLIPL, LOD, and AR 15-6 investigation—but the safety IO must be different.</a:t>
            </a:r>
          </a:p>
          <a:p>
            <a:pPr eaLnBrk="1" hangingPunct="1">
              <a:buFontTx/>
              <a:buChar char="•"/>
            </a:pPr>
            <a:endParaRPr lang="en-US" dirty="0" smtClean="0"/>
          </a:p>
          <a:p>
            <a:pPr eaLnBrk="1" hangingPunct="1">
              <a:buFontTx/>
              <a:buChar char="•"/>
            </a:pPr>
            <a:endParaRPr lang="en-US" dirty="0" smtClean="0"/>
          </a:p>
          <a:p>
            <a:pPr eaLnBrk="1" hangingPunct="1">
              <a:buFontTx/>
              <a:buChar char="•"/>
            </a:pPr>
            <a:endParaRPr lang="en-US" dirty="0" smtClean="0"/>
          </a:p>
          <a:p>
            <a:pPr eaLnBrk="1" hangingPunct="1"/>
            <a:endParaRPr lang="en-US" dirty="0" smtClean="0"/>
          </a:p>
        </p:txBody>
      </p:sp>
    </p:spTree>
    <p:extLst>
      <p:ext uri="{BB962C8B-B14F-4D97-AF65-F5344CB8AC3E}">
        <p14:creationId xmlns:p14="http://schemas.microsoft.com/office/powerpoint/2010/main" val="693509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646238" y="293688"/>
            <a:ext cx="3563937" cy="2673350"/>
          </a:xfrm>
          <a:ln/>
        </p:spPr>
      </p:sp>
      <p:sp>
        <p:nvSpPr>
          <p:cNvPr id="59395" name="Rectangle 3"/>
          <p:cNvSpPr>
            <a:spLocks noGrp="1" noChangeArrowheads="1"/>
          </p:cNvSpPr>
          <p:nvPr>
            <p:ph type="body" idx="1"/>
          </p:nvPr>
        </p:nvSpPr>
        <p:spPr>
          <a:xfrm>
            <a:off x="701676" y="3654426"/>
            <a:ext cx="5607050" cy="4943475"/>
          </a:xfrm>
          <a:noFill/>
          <a:ln/>
        </p:spPr>
        <p:txBody>
          <a:bodyPr/>
          <a:lstStyle/>
          <a:p>
            <a:pPr eaLnBrk="1" hangingPunct="1">
              <a:buFontTx/>
              <a:buChar char="•"/>
            </a:pPr>
            <a:r>
              <a:rPr lang="en-US" b="1" dirty="0" smtClean="0"/>
              <a:t> Instructor Comments:</a:t>
            </a:r>
          </a:p>
          <a:p>
            <a:pPr eaLnBrk="1" hangingPunct="1">
              <a:buFontTx/>
              <a:buChar char="•"/>
            </a:pPr>
            <a:endParaRPr lang="en-US" dirty="0" smtClean="0"/>
          </a:p>
          <a:p>
            <a:pPr eaLnBrk="1" hangingPunct="1">
              <a:buFontTx/>
              <a:buChar char="•"/>
            </a:pPr>
            <a:r>
              <a:rPr lang="en-US" dirty="0" smtClean="0"/>
              <a:t> Classes of accidents are used to determine the type of reporting and investigation requirements are involved with a particular accident.</a:t>
            </a:r>
          </a:p>
          <a:p>
            <a:pPr eaLnBrk="1" hangingPunct="1">
              <a:buFontTx/>
              <a:buChar char="•"/>
            </a:pPr>
            <a:endParaRPr lang="en-US" dirty="0" smtClean="0"/>
          </a:p>
          <a:p>
            <a:pPr eaLnBrk="1" hangingPunct="1">
              <a:buFontTx/>
              <a:buChar char="•"/>
            </a:pPr>
            <a:r>
              <a:rPr lang="en-US" dirty="0" smtClean="0"/>
              <a:t> The below definitions of accident classes were updated in 27 November 2013 revision to AR 385-10.</a:t>
            </a:r>
          </a:p>
          <a:p>
            <a:pPr eaLnBrk="1" hangingPunct="1">
              <a:buFontTx/>
              <a:buChar char="•"/>
            </a:pPr>
            <a:endParaRPr lang="en-US" i="1" dirty="0" smtClean="0"/>
          </a:p>
          <a:p>
            <a:pPr eaLnBrk="1" hangingPunct="1">
              <a:buFontTx/>
              <a:buChar char="•"/>
            </a:pPr>
            <a:r>
              <a:rPr lang="en-US" i="1" dirty="0" smtClean="0"/>
              <a:t> Class A accident. An Army accident in which the resulting total cost of property damage is $2 million or more; </a:t>
            </a:r>
            <a:r>
              <a:rPr lang="en-US" dirty="0" smtClean="0"/>
              <a:t>an Army aircraft is destroyed, missing, or abandoned; or an injury and/or occupational illness results in a fatality or permanent total disability. *Note that unmanned aircraft system (UAS) accidents are classified based on the cost to repair or replace the UAS. A destroyed, missing, or abandoned UAS will not constitute a Class A accident unless replacement or repair cost is $2 million or more.</a:t>
            </a:r>
          </a:p>
          <a:p>
            <a:pPr eaLnBrk="1" hangingPunct="1">
              <a:buFontTx/>
              <a:buChar char="•"/>
            </a:pPr>
            <a:endParaRPr lang="en-US" i="1" dirty="0" smtClean="0"/>
          </a:p>
          <a:p>
            <a:pPr eaLnBrk="1" hangingPunct="1">
              <a:buFontTx/>
              <a:buChar char="•"/>
            </a:pPr>
            <a:r>
              <a:rPr lang="en-US" i="1" dirty="0" smtClean="0"/>
              <a:t> Class B accident. An Army accident in which the resulting total cost of property damage is $500,000 or more but </a:t>
            </a:r>
            <a:r>
              <a:rPr lang="en-US" dirty="0" smtClean="0"/>
              <a:t>less than $2 million, an injury and/or occupational illness results in permanent partial disability, or when 3 or more personnel are hospitalized as in-patients as the result of a single occurrence.</a:t>
            </a:r>
          </a:p>
          <a:p>
            <a:pPr eaLnBrk="1" hangingPunct="1">
              <a:buFontTx/>
              <a:buChar char="•"/>
            </a:pPr>
            <a:endParaRPr lang="en-US" i="1" dirty="0" smtClean="0"/>
          </a:p>
          <a:p>
            <a:pPr eaLnBrk="1" hangingPunct="1">
              <a:buFontTx/>
              <a:buChar char="•"/>
            </a:pPr>
            <a:r>
              <a:rPr lang="en-US" i="1" dirty="0" smtClean="0"/>
              <a:t> Class C accident. An Army accident in which the resulting total cost of property damage is $50,000 or more but </a:t>
            </a:r>
            <a:r>
              <a:rPr lang="en-US" dirty="0" smtClean="0"/>
              <a:t>less than $500,000, a nonfatal injury or occupational illness that causes 1 or more days away from work or training beyond the day or shift on which it occurred, or disability at any time (that does not meet the definition of Class A or Class B and is a day(s) away from work case).</a:t>
            </a:r>
          </a:p>
          <a:p>
            <a:pPr eaLnBrk="1" hangingPunct="1">
              <a:buFontTx/>
              <a:buChar char="•"/>
            </a:pPr>
            <a:endParaRPr lang="en-US" i="1" dirty="0" smtClean="0"/>
          </a:p>
          <a:p>
            <a:pPr eaLnBrk="1" hangingPunct="1">
              <a:buFontTx/>
              <a:buChar char="•"/>
            </a:pPr>
            <a:r>
              <a:rPr lang="en-US" i="1" dirty="0" smtClean="0"/>
              <a:t> Class D accident. An Army accident in which the resulting in total cost of property damage is $20,000 or more but </a:t>
            </a:r>
            <a:r>
              <a:rPr lang="en-US" dirty="0" smtClean="0"/>
              <a:t>less than $50,000, a nonfatal injury or illness resulting in restricted work, transfer to another job, medical treatment greater than first aid, needle stick injuries, and cuts from sharps that are contaminated from another person’s blood or other potentially infectious material, medical removal under medical surveillance requirements of an OSHA standard, occupational hearing loss, or a work-related tuberculosis case.</a:t>
            </a:r>
          </a:p>
          <a:p>
            <a:pPr eaLnBrk="1" hangingPunct="1">
              <a:buFontTx/>
              <a:buChar char="•"/>
            </a:pPr>
            <a:endParaRPr lang="en-US" dirty="0" smtClean="0"/>
          </a:p>
          <a:p>
            <a:pPr eaLnBrk="1" hangingPunct="1">
              <a:buFontTx/>
              <a:buChar char="•"/>
            </a:pPr>
            <a:r>
              <a:rPr lang="en-US" dirty="0" smtClean="0"/>
              <a:t> </a:t>
            </a:r>
            <a:r>
              <a:rPr lang="en-US" i="1" dirty="0" smtClean="0"/>
              <a:t>Class E ground incident</a:t>
            </a:r>
            <a:r>
              <a:rPr lang="en-US" dirty="0" smtClean="0"/>
              <a:t>. </a:t>
            </a:r>
            <a:r>
              <a:rPr lang="en-US" i="1" dirty="0" smtClean="0"/>
              <a:t>An Army ground accident in which the resulting total cost of property damage is $5,000 or more but less than $20,000</a:t>
            </a:r>
            <a:r>
              <a:rPr lang="en-US" dirty="0" smtClean="0"/>
              <a:t>.</a:t>
            </a:r>
          </a:p>
          <a:p>
            <a:endParaRPr lang="en-US" dirty="0" smtClean="0"/>
          </a:p>
          <a:p>
            <a:pPr eaLnBrk="1" hangingPunct="1">
              <a:buFontTx/>
              <a:buChar char="•"/>
            </a:pPr>
            <a:r>
              <a:rPr lang="en-US" dirty="0" smtClean="0"/>
              <a:t> </a:t>
            </a:r>
            <a:r>
              <a:rPr lang="en-US" i="1" dirty="0" smtClean="0"/>
              <a:t>Class E aviation accident. An Army accident in which the resulting total cost of property damage is $5,000 or more but less than </a:t>
            </a:r>
            <a:r>
              <a:rPr lang="en-US" dirty="0" smtClean="0"/>
              <a:t>$20,000.</a:t>
            </a:r>
          </a:p>
          <a:p>
            <a:pPr eaLnBrk="1" hangingPunct="1">
              <a:buFontTx/>
              <a:buChar char="•"/>
            </a:pPr>
            <a:endParaRPr lang="en-US" i="1" dirty="0" smtClean="0"/>
          </a:p>
          <a:p>
            <a:pPr eaLnBrk="1" hangingPunct="1">
              <a:buFontTx/>
              <a:buChar char="•"/>
            </a:pPr>
            <a:r>
              <a:rPr lang="en-US" i="1" dirty="0" smtClean="0"/>
              <a:t> Class F aviation incident. Recordable incidents are confined to aircraft turbine engine damage because of </a:t>
            </a:r>
            <a:r>
              <a:rPr lang="en-US" dirty="0" smtClean="0"/>
              <a:t>unavoidable internal or external foreign object damage, where that is the only damage (does not include installed aircraft auxiliary power units). These incidents will be reported using DA Form 2397–AB (Abbreviated Aviation Accident Report); check “F” in the “Accident Classification” block.</a:t>
            </a:r>
          </a:p>
        </p:txBody>
      </p:sp>
    </p:spTree>
    <p:extLst>
      <p:ext uri="{BB962C8B-B14F-4D97-AF65-F5344CB8AC3E}">
        <p14:creationId xmlns:p14="http://schemas.microsoft.com/office/powerpoint/2010/main" val="254031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646238" y="293688"/>
            <a:ext cx="3563937" cy="2673350"/>
          </a:xfrm>
          <a:ln/>
        </p:spPr>
      </p:sp>
      <p:sp>
        <p:nvSpPr>
          <p:cNvPr id="59395" name="Rectangle 3"/>
          <p:cNvSpPr>
            <a:spLocks noGrp="1" noChangeArrowheads="1"/>
          </p:cNvSpPr>
          <p:nvPr>
            <p:ph type="body" idx="1"/>
          </p:nvPr>
        </p:nvSpPr>
        <p:spPr>
          <a:xfrm>
            <a:off x="701676" y="3654426"/>
            <a:ext cx="5607050" cy="4943475"/>
          </a:xfrm>
          <a:noFill/>
          <a:ln/>
        </p:spPr>
        <p:txBody>
          <a:bodyPr/>
          <a:lstStyle/>
          <a:p>
            <a:pPr eaLnBrk="1" hangingPunct="1">
              <a:buFontTx/>
              <a:buChar char="•"/>
            </a:pPr>
            <a:r>
              <a:rPr lang="en-US" b="1" dirty="0" smtClean="0"/>
              <a:t> Instructor Comments:</a:t>
            </a:r>
          </a:p>
          <a:p>
            <a:pPr eaLnBrk="1" hangingPunct="1">
              <a:buFontTx/>
              <a:buChar char="•"/>
            </a:pPr>
            <a:endParaRPr lang="en-US" dirty="0" smtClean="0"/>
          </a:p>
          <a:p>
            <a:pPr eaLnBrk="1" hangingPunct="1">
              <a:buFontTx/>
              <a:buChar char="•"/>
            </a:pPr>
            <a:r>
              <a:rPr lang="en-US" dirty="0" smtClean="0"/>
              <a:t> Classes of accidents are used to determine the type of reporting and investigation requirements are involved with a particular accident.</a:t>
            </a:r>
          </a:p>
          <a:p>
            <a:pPr eaLnBrk="1" hangingPunct="1">
              <a:buFontTx/>
              <a:buChar char="•"/>
            </a:pPr>
            <a:endParaRPr lang="en-US" dirty="0" smtClean="0"/>
          </a:p>
          <a:p>
            <a:pPr eaLnBrk="1" hangingPunct="1">
              <a:buFontTx/>
              <a:buChar char="•"/>
            </a:pPr>
            <a:r>
              <a:rPr lang="en-US" dirty="0" smtClean="0"/>
              <a:t> The below definitions of accident classes were updated in 27 November 2013 revision to AR 385-10.</a:t>
            </a:r>
          </a:p>
          <a:p>
            <a:pPr eaLnBrk="1" hangingPunct="1">
              <a:buFontTx/>
              <a:buChar char="•"/>
            </a:pPr>
            <a:endParaRPr lang="en-US" i="1" dirty="0" smtClean="0"/>
          </a:p>
          <a:p>
            <a:pPr eaLnBrk="1" hangingPunct="1">
              <a:buFontTx/>
              <a:buChar char="•"/>
            </a:pPr>
            <a:r>
              <a:rPr lang="en-US" i="1" dirty="0" smtClean="0"/>
              <a:t> Class A accident. An Army accident in which the resulting total cost of property damage is $2 million or more; </a:t>
            </a:r>
            <a:r>
              <a:rPr lang="en-US" dirty="0" smtClean="0"/>
              <a:t>an Army aircraft is destroyed, missing, or abandoned; or an injury and/or occupational illness results in a fatality or permanent total disability. *Note that unmanned aircraft system (UAS) accidents are classified based on the cost to repair or replace the UAS. A destroyed, missing, or abandoned UAS will not constitute a Class A accident unless replacement or repair cost is $2 million or more.</a:t>
            </a:r>
          </a:p>
          <a:p>
            <a:pPr eaLnBrk="1" hangingPunct="1">
              <a:buFontTx/>
              <a:buChar char="•"/>
            </a:pPr>
            <a:endParaRPr lang="en-US" i="1" dirty="0" smtClean="0"/>
          </a:p>
          <a:p>
            <a:pPr eaLnBrk="1" hangingPunct="1">
              <a:buFontTx/>
              <a:buChar char="•"/>
            </a:pPr>
            <a:r>
              <a:rPr lang="en-US" i="1" dirty="0" smtClean="0"/>
              <a:t> Class B accident. An Army accident in which the resulting total cost of property damage is $500,000 or more but </a:t>
            </a:r>
            <a:r>
              <a:rPr lang="en-US" dirty="0" smtClean="0"/>
              <a:t>less than $2 million, an injury and/or occupational illness results in permanent partial disability, or when 3 or more personnel are hospitalized as in-patients as the result of a single occurrence.</a:t>
            </a:r>
          </a:p>
          <a:p>
            <a:pPr eaLnBrk="1" hangingPunct="1">
              <a:buFontTx/>
              <a:buChar char="•"/>
            </a:pPr>
            <a:endParaRPr lang="en-US" i="1" dirty="0" smtClean="0"/>
          </a:p>
          <a:p>
            <a:pPr eaLnBrk="1" hangingPunct="1">
              <a:buFontTx/>
              <a:buChar char="•"/>
            </a:pPr>
            <a:r>
              <a:rPr lang="en-US" i="1" dirty="0" smtClean="0"/>
              <a:t> Class C accident. An Army accident in which the resulting total cost of property damage is $50,000 or more but </a:t>
            </a:r>
            <a:r>
              <a:rPr lang="en-US" dirty="0" smtClean="0"/>
              <a:t>less than $500,000, a nonfatal injury or occupational illness that causes 1 or more days away from work or training beyond the day or shift on which it occurred, or disability at any time (that does not meet the definition of Class A or Class B and is a day(s) away from work case).</a:t>
            </a:r>
          </a:p>
          <a:p>
            <a:pPr eaLnBrk="1" hangingPunct="1">
              <a:buFontTx/>
              <a:buChar char="•"/>
            </a:pPr>
            <a:endParaRPr lang="en-US" i="1" dirty="0" smtClean="0"/>
          </a:p>
          <a:p>
            <a:pPr eaLnBrk="1" hangingPunct="1">
              <a:buFontTx/>
              <a:buChar char="•"/>
            </a:pPr>
            <a:r>
              <a:rPr lang="en-US" i="1" dirty="0" smtClean="0"/>
              <a:t> Class D accident. An Army accident in which the resulting in total cost of property damage is $20,000 or more but </a:t>
            </a:r>
            <a:r>
              <a:rPr lang="en-US" dirty="0" smtClean="0"/>
              <a:t>less than $50,000, a nonfatal injury or illness resulting in restricted work, transfer to another job, medical treatment greater than first aid, needle stick injuries, and cuts from sharps that are contaminated from another person’s blood or other potentially infectious material, medical removal under medical surveillance requirements of an OSHA standard, occupational hearing loss, or a work-related tuberculosis case.</a:t>
            </a:r>
          </a:p>
          <a:p>
            <a:pPr eaLnBrk="1" hangingPunct="1">
              <a:buFontTx/>
              <a:buChar char="•"/>
            </a:pPr>
            <a:endParaRPr lang="en-US" dirty="0" smtClean="0"/>
          </a:p>
          <a:p>
            <a:pPr eaLnBrk="1" hangingPunct="1">
              <a:buFontTx/>
              <a:buChar char="•"/>
            </a:pPr>
            <a:r>
              <a:rPr lang="en-US" dirty="0" smtClean="0"/>
              <a:t> </a:t>
            </a:r>
            <a:r>
              <a:rPr lang="en-US" i="1" dirty="0" smtClean="0"/>
              <a:t>Class E ground incident</a:t>
            </a:r>
            <a:r>
              <a:rPr lang="en-US" dirty="0" smtClean="0"/>
              <a:t>. </a:t>
            </a:r>
            <a:r>
              <a:rPr lang="en-US" i="1" dirty="0" smtClean="0"/>
              <a:t>An Army ground accident in which the resulting total cost of property damage is $5,000 or more but less than $20,000</a:t>
            </a:r>
            <a:r>
              <a:rPr lang="en-US" dirty="0" smtClean="0"/>
              <a:t>.</a:t>
            </a:r>
          </a:p>
          <a:p>
            <a:endParaRPr lang="en-US" dirty="0" smtClean="0"/>
          </a:p>
          <a:p>
            <a:pPr eaLnBrk="1" hangingPunct="1">
              <a:buFontTx/>
              <a:buChar char="•"/>
            </a:pPr>
            <a:r>
              <a:rPr lang="en-US" dirty="0" smtClean="0"/>
              <a:t> </a:t>
            </a:r>
            <a:r>
              <a:rPr lang="en-US" i="1" dirty="0" smtClean="0"/>
              <a:t>Class E aviation accident. An Army accident in which the resulting total cost of property damage is $5,000 or more but less than </a:t>
            </a:r>
            <a:r>
              <a:rPr lang="en-US" dirty="0" smtClean="0"/>
              <a:t>$20,000.</a:t>
            </a:r>
          </a:p>
          <a:p>
            <a:pPr eaLnBrk="1" hangingPunct="1">
              <a:buFontTx/>
              <a:buChar char="•"/>
            </a:pPr>
            <a:endParaRPr lang="en-US" i="1" dirty="0" smtClean="0"/>
          </a:p>
          <a:p>
            <a:pPr eaLnBrk="1" hangingPunct="1">
              <a:buFontTx/>
              <a:buChar char="•"/>
            </a:pPr>
            <a:r>
              <a:rPr lang="en-US" i="1" dirty="0" smtClean="0"/>
              <a:t> Class F aviation incident. Recordable incidents are confined to aircraft turbine engine damage because of </a:t>
            </a:r>
            <a:r>
              <a:rPr lang="en-US" dirty="0" smtClean="0"/>
              <a:t>unavoidable internal or external foreign object damage, where that is the only damage (does not include installed aircraft auxiliary power units). These incidents will be reported using DA Form 2397–AB (Abbreviated Aviation Accident Report); check “F” in the “Accident Classification” block.</a:t>
            </a:r>
          </a:p>
        </p:txBody>
      </p:sp>
    </p:spTree>
    <p:extLst>
      <p:ext uri="{BB962C8B-B14F-4D97-AF65-F5344CB8AC3E}">
        <p14:creationId xmlns:p14="http://schemas.microsoft.com/office/powerpoint/2010/main" val="1827937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557338" y="219075"/>
            <a:ext cx="3760787" cy="2819400"/>
          </a:xfrm>
          <a:ln/>
        </p:spPr>
      </p:sp>
      <p:sp>
        <p:nvSpPr>
          <p:cNvPr id="60419" name="Rectangle 3"/>
          <p:cNvSpPr>
            <a:spLocks noGrp="1" noChangeArrowheads="1"/>
          </p:cNvSpPr>
          <p:nvPr>
            <p:ph type="body" idx="1"/>
          </p:nvPr>
        </p:nvSpPr>
        <p:spPr>
          <a:xfrm>
            <a:off x="328614" y="3214688"/>
            <a:ext cx="6343650" cy="5383212"/>
          </a:xfrm>
          <a:noFill/>
          <a:ln/>
        </p:spPr>
        <p:txBody>
          <a:bodyPr/>
          <a:lstStyle/>
          <a:p>
            <a:pPr eaLnBrk="1" hangingPunct="1">
              <a:lnSpc>
                <a:spcPct val="80000"/>
              </a:lnSpc>
              <a:buFontTx/>
              <a:buChar char="•"/>
            </a:pPr>
            <a:r>
              <a:rPr lang="en-US" sz="1000" b="1" dirty="0"/>
              <a:t> </a:t>
            </a:r>
            <a:r>
              <a:rPr lang="en-US" b="1" dirty="0" smtClean="0"/>
              <a:t>Instructor Comments:</a:t>
            </a:r>
          </a:p>
          <a:p>
            <a:pPr eaLnBrk="1" hangingPunct="1">
              <a:lnSpc>
                <a:spcPct val="80000"/>
              </a:lnSpc>
              <a:buFontTx/>
              <a:buChar char="•"/>
            </a:pPr>
            <a:endParaRPr lang="en-US" dirty="0" smtClean="0"/>
          </a:p>
          <a:p>
            <a:pPr eaLnBrk="1" hangingPunct="1">
              <a:lnSpc>
                <a:spcPct val="80000"/>
              </a:lnSpc>
              <a:buFontTx/>
              <a:buChar char="•"/>
            </a:pPr>
            <a:r>
              <a:rPr lang="en-US" dirty="0" smtClean="0"/>
              <a:t> There are two types of accident investigations – safety investigations and legal investigations.  Whenever there is a reportable accident, a safety investigation must be conducted.  This investigation’s sole purpose is to find out how the accident occurred in order to prevent future accidents.  The type of accident will determine the extent of the investigation.  Legal advisors should be consulted on which type of investigation or investigations may be appropriate or required.</a:t>
            </a:r>
          </a:p>
          <a:p>
            <a:pPr eaLnBrk="1" hangingPunct="1">
              <a:lnSpc>
                <a:spcPct val="80000"/>
              </a:lnSpc>
              <a:buFontTx/>
              <a:buChar char="•"/>
            </a:pPr>
            <a:endParaRPr lang="en-US" dirty="0" smtClean="0"/>
          </a:p>
          <a:p>
            <a:pPr eaLnBrk="1" hangingPunct="1">
              <a:lnSpc>
                <a:spcPct val="80000"/>
              </a:lnSpc>
              <a:buFontTx/>
              <a:buChar char="•"/>
            </a:pPr>
            <a:r>
              <a:rPr lang="en-US" dirty="0" smtClean="0"/>
              <a:t> Safety accident investigations are conducted either very formally by a board or rather informally by a single investigating officer, typically, the unit safety officer.  The most serious of accidents are investigated by a multi-member board either consisting of local personal or personnel sent from the US Army Combat Readiness/safety Center at Fort Rucker, Alabama.</a:t>
            </a:r>
          </a:p>
          <a:p>
            <a:pPr eaLnBrk="1" hangingPunct="1">
              <a:lnSpc>
                <a:spcPct val="80000"/>
              </a:lnSpc>
              <a:buFontTx/>
              <a:buChar char="•"/>
            </a:pPr>
            <a:endParaRPr lang="en-US" dirty="0" smtClean="0"/>
          </a:p>
          <a:p>
            <a:pPr eaLnBrk="1" hangingPunct="1">
              <a:lnSpc>
                <a:spcPct val="80000"/>
              </a:lnSpc>
              <a:buFontTx/>
              <a:buChar char="•"/>
            </a:pPr>
            <a:r>
              <a:rPr lang="en-US" dirty="0" smtClean="0"/>
              <a:t> Boards (at least 3 members)</a:t>
            </a:r>
          </a:p>
          <a:p>
            <a:pPr lvl="1" eaLnBrk="1" hangingPunct="1">
              <a:lnSpc>
                <a:spcPct val="80000"/>
              </a:lnSpc>
              <a:buFontTx/>
              <a:buChar char="•"/>
            </a:pPr>
            <a:r>
              <a:rPr lang="en-US" dirty="0" smtClean="0"/>
              <a:t> All on-duty Class A and B accidents</a:t>
            </a:r>
          </a:p>
          <a:p>
            <a:pPr lvl="1" eaLnBrk="1" hangingPunct="1">
              <a:lnSpc>
                <a:spcPct val="80000"/>
              </a:lnSpc>
              <a:buFontTx/>
              <a:buChar char="•"/>
            </a:pPr>
            <a:r>
              <a:rPr lang="en-US" dirty="0" smtClean="0"/>
              <a:t> Any accident that the appointing authority believes may involve potential hazard serious enough to require a board</a:t>
            </a:r>
          </a:p>
          <a:p>
            <a:pPr eaLnBrk="1" hangingPunct="1">
              <a:lnSpc>
                <a:spcPct val="80000"/>
              </a:lnSpc>
              <a:buFontTx/>
              <a:buChar char="•"/>
            </a:pPr>
            <a:r>
              <a:rPr lang="en-US" dirty="0" smtClean="0"/>
              <a:t>Boards (at least 1 member)</a:t>
            </a:r>
          </a:p>
          <a:p>
            <a:pPr lvl="1" eaLnBrk="1" hangingPunct="1">
              <a:lnSpc>
                <a:spcPct val="80000"/>
              </a:lnSpc>
              <a:buFontTx/>
              <a:buChar char="•"/>
            </a:pPr>
            <a:r>
              <a:rPr lang="en-US" dirty="0" smtClean="0"/>
              <a:t> Class C aircraft accidents</a:t>
            </a:r>
          </a:p>
          <a:p>
            <a:pPr eaLnBrk="1" hangingPunct="1">
              <a:lnSpc>
                <a:spcPct val="80000"/>
              </a:lnSpc>
              <a:buFontTx/>
              <a:buChar char="•"/>
            </a:pPr>
            <a:r>
              <a:rPr lang="en-US" dirty="0" smtClean="0"/>
              <a:t>Investigations (1 IO)</a:t>
            </a:r>
          </a:p>
          <a:p>
            <a:pPr lvl="1" eaLnBrk="1" hangingPunct="1">
              <a:lnSpc>
                <a:spcPct val="80000"/>
              </a:lnSpc>
              <a:buFontTx/>
              <a:buChar char="•"/>
            </a:pPr>
            <a:r>
              <a:rPr lang="en-US" dirty="0" smtClean="0"/>
              <a:t> All off-duty military accidents</a:t>
            </a:r>
          </a:p>
          <a:p>
            <a:pPr lvl="1" eaLnBrk="1" hangingPunct="1">
              <a:lnSpc>
                <a:spcPct val="80000"/>
              </a:lnSpc>
              <a:buFontTx/>
              <a:buChar char="•"/>
            </a:pPr>
            <a:r>
              <a:rPr lang="en-US" dirty="0" smtClean="0"/>
              <a:t> Class C and D ground accidents</a:t>
            </a:r>
          </a:p>
          <a:p>
            <a:pPr lvl="1" eaLnBrk="1" hangingPunct="1">
              <a:lnSpc>
                <a:spcPct val="80000"/>
              </a:lnSpc>
              <a:buFontTx/>
              <a:buChar char="•"/>
            </a:pPr>
            <a:r>
              <a:rPr lang="en-US" dirty="0" smtClean="0"/>
              <a:t> All aircraft Class D, E, and F accidents/incidents</a:t>
            </a:r>
          </a:p>
          <a:p>
            <a:pPr eaLnBrk="1" hangingPunct="1">
              <a:lnSpc>
                <a:spcPct val="80000"/>
              </a:lnSpc>
              <a:buFontTx/>
              <a:buChar char="•"/>
            </a:pPr>
            <a:endParaRPr lang="en-US" dirty="0" smtClean="0"/>
          </a:p>
        </p:txBody>
      </p:sp>
    </p:spTree>
    <p:extLst>
      <p:ext uri="{BB962C8B-B14F-4D97-AF65-F5344CB8AC3E}">
        <p14:creationId xmlns:p14="http://schemas.microsoft.com/office/powerpoint/2010/main" val="2914578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871663" y="574675"/>
            <a:ext cx="3263900" cy="2447925"/>
          </a:xfrm>
          <a:ln/>
        </p:spPr>
      </p:sp>
      <p:sp>
        <p:nvSpPr>
          <p:cNvPr id="61443" name="Rectangle 3"/>
          <p:cNvSpPr>
            <a:spLocks noGrp="1" noChangeArrowheads="1"/>
          </p:cNvSpPr>
          <p:nvPr>
            <p:ph type="body" idx="1"/>
          </p:nvPr>
        </p:nvSpPr>
        <p:spPr>
          <a:xfrm>
            <a:off x="701676" y="3578226"/>
            <a:ext cx="5607050" cy="5019675"/>
          </a:xfrm>
          <a:noFill/>
          <a:ln/>
        </p:spPr>
        <p:txBody>
          <a:bodyPr/>
          <a:lstStyle/>
          <a:p>
            <a:pPr eaLnBrk="1" hangingPunct="1">
              <a:buFontTx/>
              <a:buChar char="•"/>
            </a:pPr>
            <a:r>
              <a:rPr lang="en-US" b="1" dirty="0" smtClean="0"/>
              <a:t> Instructor Comments:</a:t>
            </a:r>
          </a:p>
          <a:p>
            <a:pPr eaLnBrk="1" hangingPunct="1">
              <a:buFontTx/>
              <a:buChar char="•"/>
            </a:pPr>
            <a:endParaRPr lang="en-US" dirty="0" smtClean="0"/>
          </a:p>
          <a:p>
            <a:pPr eaLnBrk="1" hangingPunct="1">
              <a:buFontTx/>
              <a:buChar char="•"/>
            </a:pPr>
            <a:r>
              <a:rPr lang="en-US" dirty="0" smtClean="0"/>
              <a:t> In addition to the safety accident investigation is a legal accident investigation (previously known as the “collateral investigation”) into the same incident. The legal investigation is vital to maintain privileges and protections afforded safety investigative reports.  They serve as the source for the information when requested under FOIA or needed for use in administrative or legal actions against an individual or the Government.  Generally, the legal investigation is synonymous with the AR 15-6 investigation.</a:t>
            </a:r>
          </a:p>
          <a:p>
            <a:pPr eaLnBrk="1" hangingPunct="1">
              <a:buFontTx/>
              <a:buChar char="•"/>
            </a:pPr>
            <a:endParaRPr lang="en-US" dirty="0" smtClean="0"/>
          </a:p>
          <a:p>
            <a:pPr eaLnBrk="1" hangingPunct="1">
              <a:buFontTx/>
              <a:buChar char="•"/>
            </a:pPr>
            <a:r>
              <a:rPr lang="en-US" dirty="0" smtClean="0"/>
              <a:t> Legal accident investigations are required:</a:t>
            </a:r>
          </a:p>
          <a:p>
            <a:pPr lvl="1" eaLnBrk="1" hangingPunct="1">
              <a:buFontTx/>
              <a:buChar char="•"/>
            </a:pPr>
            <a:r>
              <a:rPr lang="en-US" dirty="0" smtClean="0"/>
              <a:t> for all Class A accidents, to include cases of friendly fire; </a:t>
            </a:r>
          </a:p>
          <a:p>
            <a:pPr lvl="1" eaLnBrk="1" hangingPunct="1">
              <a:buFontTx/>
              <a:buChar char="•"/>
            </a:pPr>
            <a:r>
              <a:rPr lang="en-US" dirty="0" smtClean="0"/>
              <a:t> as directed by the SJA IAW the claims regulation (AR 27-20); </a:t>
            </a:r>
          </a:p>
          <a:p>
            <a:pPr lvl="1" eaLnBrk="1" hangingPunct="1">
              <a:buFontTx/>
              <a:buChar char="•"/>
            </a:pPr>
            <a:r>
              <a:rPr lang="en-US" dirty="0" smtClean="0"/>
              <a:t> for accidents where there is a potential claim or litigation for or against the government or government contractor; and </a:t>
            </a:r>
          </a:p>
          <a:p>
            <a:pPr lvl="1" eaLnBrk="1" hangingPunct="1">
              <a:buFontTx/>
              <a:buChar char="•"/>
            </a:pPr>
            <a:r>
              <a:rPr lang="en-US" dirty="0" smtClean="0"/>
              <a:t> for accidents with a high degree of public interest or anticipated disciplinary or adverse administrative action against any individual.</a:t>
            </a:r>
          </a:p>
          <a:p>
            <a:pPr lvl="1" eaLnBrk="1" hangingPunct="1">
              <a:buFontTx/>
              <a:buChar char="•"/>
            </a:pPr>
            <a:endParaRPr lang="en-US" dirty="0" smtClean="0"/>
          </a:p>
          <a:p>
            <a:pPr lvl="1" eaLnBrk="1" hangingPunct="1">
              <a:buFontTx/>
              <a:buChar char="•"/>
            </a:pPr>
            <a:endParaRPr lang="en-US" dirty="0" smtClean="0"/>
          </a:p>
          <a:p>
            <a:pPr lvl="1" eaLnBrk="1" hangingPunct="1">
              <a:buFontTx/>
              <a:buNone/>
            </a:pPr>
            <a:r>
              <a:rPr lang="en-US" b="1" dirty="0" smtClean="0"/>
              <a:t>May</a:t>
            </a:r>
            <a:r>
              <a:rPr lang="en-US" b="1" baseline="0" dirty="0" smtClean="0"/>
              <a:t> want to discuss AR 15-6, para. 2-1c “Serious Incident Investigations” here. There are a few serious incident/accident issues not mentioned on this slide. </a:t>
            </a:r>
            <a:endParaRPr lang="en-US" b="1" dirty="0" smtClean="0"/>
          </a:p>
          <a:p>
            <a:pPr eaLnBrk="1" hangingPunct="1">
              <a:buFontTx/>
              <a:buChar char="•"/>
            </a:pPr>
            <a:endParaRPr lang="en-US" dirty="0" smtClean="0"/>
          </a:p>
        </p:txBody>
      </p:sp>
    </p:spTree>
    <p:extLst>
      <p:ext uri="{BB962C8B-B14F-4D97-AF65-F5344CB8AC3E}">
        <p14:creationId xmlns:p14="http://schemas.microsoft.com/office/powerpoint/2010/main" val="2024114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871663" y="574675"/>
            <a:ext cx="3263900" cy="2447925"/>
          </a:xfrm>
          <a:ln/>
        </p:spPr>
      </p:sp>
      <p:sp>
        <p:nvSpPr>
          <p:cNvPr id="62467" name="Rectangle 3"/>
          <p:cNvSpPr>
            <a:spLocks noGrp="1" noChangeArrowheads="1"/>
          </p:cNvSpPr>
          <p:nvPr>
            <p:ph type="body" idx="1"/>
          </p:nvPr>
        </p:nvSpPr>
        <p:spPr>
          <a:xfrm>
            <a:off x="701676" y="3808414"/>
            <a:ext cx="5607050" cy="4789487"/>
          </a:xfrm>
          <a:noFill/>
          <a:ln/>
        </p:spPr>
        <p:txBody>
          <a:bodyPr/>
          <a:lstStyle/>
          <a:p>
            <a:pPr eaLnBrk="1" hangingPunct="1">
              <a:buFontTx/>
              <a:buChar char="•"/>
            </a:pPr>
            <a:r>
              <a:rPr lang="en-US" b="1" dirty="0" smtClean="0"/>
              <a:t> Instructor Comments:</a:t>
            </a:r>
          </a:p>
          <a:p>
            <a:pPr eaLnBrk="1" hangingPunct="1">
              <a:buFontTx/>
              <a:buChar char="•"/>
            </a:pPr>
            <a:endParaRPr lang="en-US" dirty="0" smtClean="0"/>
          </a:p>
          <a:p>
            <a:pPr eaLnBrk="1" hangingPunct="1">
              <a:buFontTx/>
              <a:buChar char="•"/>
            </a:pPr>
            <a:r>
              <a:rPr lang="en-US" dirty="0" smtClean="0"/>
              <a:t> Only factual information may be made available to the legal investigation from the safety investigation.  Witness statements are not releasable, only witness lists.  Expert conclusions are not releasable.  The close hold/confidential nature of witness statement obtained by safety IOs is intended to encourage the maximum degree of candor possible on the part of witnesses, which in turn supports the goal of minimizing future accidents.</a:t>
            </a:r>
          </a:p>
          <a:p>
            <a:pPr eaLnBrk="1" hangingPunct="1">
              <a:buFontTx/>
              <a:buChar char="•"/>
            </a:pPr>
            <a:endParaRPr lang="en-US" dirty="0" smtClean="0"/>
          </a:p>
          <a:p>
            <a:pPr eaLnBrk="1" hangingPunct="1">
              <a:buFontTx/>
              <a:buChar char="•"/>
            </a:pPr>
            <a:r>
              <a:rPr lang="en-US" dirty="0" smtClean="0"/>
              <a:t> On the other hand, however, all information obtained during the collateral investigation may be released to the safety investigation.  </a:t>
            </a:r>
          </a:p>
          <a:p>
            <a:pPr eaLnBrk="1" hangingPunct="1">
              <a:buFontTx/>
              <a:buChar char="•"/>
            </a:pPr>
            <a:endParaRPr lang="en-US" dirty="0" smtClean="0"/>
          </a:p>
          <a:p>
            <a:pPr eaLnBrk="1" hangingPunct="1">
              <a:buFontTx/>
              <a:buChar char="•"/>
            </a:pPr>
            <a:r>
              <a:rPr lang="en-US" dirty="0" smtClean="0"/>
              <a:t> The accident investigation can share factual information with CID as always, but not the confidential witness statements.  </a:t>
            </a:r>
          </a:p>
          <a:p>
            <a:pPr eaLnBrk="1" hangingPunct="1">
              <a:buFontTx/>
              <a:buChar char="•"/>
            </a:pPr>
            <a:endParaRPr lang="en-US" dirty="0" smtClean="0"/>
          </a:p>
          <a:p>
            <a:pPr eaLnBrk="1" hangingPunct="1">
              <a:buFontTx/>
              <a:buChar char="•"/>
            </a:pPr>
            <a:r>
              <a:rPr lang="en-US" dirty="0" smtClean="0"/>
              <a:t> It is important to remember the PURPOSE of safety investigations—to prevent accidents!  Thus, the umbrella around safety investigations is significant and policy makers have made clear that purpose is important.  Accordingly, commanders and IOs must remain calm and not become frustrated when the Safety investigators do not share information with other IOs.</a:t>
            </a:r>
          </a:p>
          <a:p>
            <a:pPr eaLnBrk="1" hangingPunct="1">
              <a:buFontTx/>
              <a:buChar char="•"/>
            </a:pPr>
            <a:endParaRPr lang="en-US" dirty="0" smtClean="0">
              <a:solidFill>
                <a:schemeClr val="bg1"/>
              </a:solidFill>
            </a:endParaRPr>
          </a:p>
          <a:p>
            <a:r>
              <a:rPr lang="en-US" dirty="0" smtClean="0">
                <a:solidFill>
                  <a:schemeClr val="bg1"/>
                </a:solidFill>
              </a:rPr>
              <a:t> *</a:t>
            </a:r>
            <a:r>
              <a:rPr lang="en-US" u="sng" dirty="0" smtClean="0">
                <a:solidFill>
                  <a:schemeClr val="bg1"/>
                </a:solidFill>
              </a:rPr>
              <a:t>P</a:t>
            </a:r>
            <a:r>
              <a:rPr lang="en-US" u="sng" dirty="0" smtClean="0"/>
              <a:t>rivileged safety information</a:t>
            </a:r>
            <a:r>
              <a:rPr lang="en-US" dirty="0" smtClean="0"/>
              <a:t>.  Information that is reflective of a deliberative process in the safety investigation or given to a safety investigator pursuant to a promise of confidentiality, which the safety privilege protects from being released outside safety channels or from being used for any purpose except accident prevention. It includes products such as draft and final findings, evaluations, opinions, preliminary discussions, conclusions, accident causes, recommendations, analyses, and other material that would reveal the deliberations of safety investigators, including reviews and endorsements. It also includes information given to a safety investigator pursuant to a promise of confidentiality and any information derived from that information or direct or indirect references to that information. AR 385-10</a:t>
            </a:r>
          </a:p>
        </p:txBody>
      </p:sp>
    </p:spTree>
    <p:extLst>
      <p:ext uri="{BB962C8B-B14F-4D97-AF65-F5344CB8AC3E}">
        <p14:creationId xmlns:p14="http://schemas.microsoft.com/office/powerpoint/2010/main" val="3746257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2087563" y="315913"/>
            <a:ext cx="3043237" cy="2281237"/>
          </a:xfrm>
          <a:ln/>
        </p:spPr>
      </p:sp>
      <p:sp>
        <p:nvSpPr>
          <p:cNvPr id="63491" name="Rectangle 3"/>
          <p:cNvSpPr>
            <a:spLocks noGrp="1" noChangeArrowheads="1"/>
          </p:cNvSpPr>
          <p:nvPr>
            <p:ph type="body" idx="1"/>
          </p:nvPr>
        </p:nvSpPr>
        <p:spPr>
          <a:xfrm>
            <a:off x="328614" y="2773364"/>
            <a:ext cx="6343650" cy="5824537"/>
          </a:xfrm>
          <a:noFill/>
          <a:ln/>
        </p:spPr>
        <p:txBody>
          <a:bodyPr/>
          <a:lstStyle/>
          <a:p>
            <a:pPr>
              <a:lnSpc>
                <a:spcPct val="90000"/>
              </a:lnSpc>
              <a:buFontTx/>
              <a:buChar char="•"/>
            </a:pPr>
            <a:r>
              <a:rPr lang="en-US" sz="1000" b="1" dirty="0"/>
              <a:t> Instructor Comments:</a:t>
            </a:r>
          </a:p>
          <a:p>
            <a:pPr>
              <a:lnSpc>
                <a:spcPct val="90000"/>
              </a:lnSpc>
              <a:buFontTx/>
              <a:buChar char="•"/>
            </a:pPr>
            <a:endParaRPr lang="en-US" sz="1000" dirty="0"/>
          </a:p>
          <a:p>
            <a:pPr>
              <a:lnSpc>
                <a:spcPct val="90000"/>
              </a:lnSpc>
              <a:buFontTx/>
              <a:buChar char="•"/>
            </a:pPr>
            <a:r>
              <a:rPr lang="en-US" sz="1000" dirty="0"/>
              <a:t> Probably the most critical use of the legal investigation is to brief the family of deceased Soldiers who are entitled to family briefings.  The purpose of a family briefing is to provide a thorough explanation of releasable investigative results of fatal training/operational accidents and confirmed Soldier suicides to the primary next of kin and other Family members designated by the PNOK; ensure that the family fully understands the circumstances of the incident; ensure the family is reassured of the concern regarding the tragedy and is aware of the compassion of Army leaders.</a:t>
            </a:r>
          </a:p>
          <a:p>
            <a:pPr>
              <a:lnSpc>
                <a:spcPct val="90000"/>
              </a:lnSpc>
              <a:buFontTx/>
              <a:buChar char="•"/>
            </a:pPr>
            <a:endParaRPr lang="en-US" sz="1000" dirty="0"/>
          </a:p>
          <a:p>
            <a:pPr>
              <a:lnSpc>
                <a:spcPct val="90000"/>
              </a:lnSpc>
              <a:buFontTx/>
              <a:buChar char="•"/>
            </a:pPr>
            <a:r>
              <a:rPr lang="en-US" sz="1000" dirty="0"/>
              <a:t> Under AR 638-34, these briefings are authorized for families under the following circumstances:</a:t>
            </a:r>
          </a:p>
          <a:p>
            <a:r>
              <a:rPr lang="en-US" sz="1000" dirty="0"/>
              <a:t>	</a:t>
            </a:r>
            <a:r>
              <a:rPr lang="en-US" dirty="0"/>
              <a:t>(1) Class A military training and/or operational accidents resulting in the death of a Soldier.</a:t>
            </a:r>
          </a:p>
          <a:p>
            <a:r>
              <a:rPr lang="en-US" dirty="0"/>
              <a:t>	(2) Death of a Soldier where there is anticipated litigation for or against the Government or a Government contractor.</a:t>
            </a:r>
          </a:p>
          <a:p>
            <a:r>
              <a:rPr lang="en-US" dirty="0"/>
              <a:t>	(3) Death of a Soldier where there is probable high public interest.</a:t>
            </a:r>
          </a:p>
          <a:p>
            <a:r>
              <a:rPr lang="en-US" dirty="0"/>
              <a:t>	(4) All Soldier death cases where the Armed Forces Medical Examiner (AFME), or civilian equivalent, has determined the manner of death to be suicide.</a:t>
            </a:r>
          </a:p>
          <a:p>
            <a:endParaRPr lang="en-US" dirty="0" smtClean="0"/>
          </a:p>
          <a:p>
            <a:pPr lvl="0">
              <a:buFontTx/>
              <a:buChar char="•"/>
            </a:pPr>
            <a:r>
              <a:rPr lang="en-US" dirty="0" smtClean="0"/>
              <a:t> There is no requirement to provide presentations under the provisions of this regulation for deaths caused by </a:t>
            </a:r>
            <a:r>
              <a:rPr lang="en-US" dirty="0" err="1" smtClean="0"/>
              <a:t>nonreportable</a:t>
            </a:r>
            <a:r>
              <a:rPr lang="en-US" dirty="0" smtClean="0"/>
              <a:t> accidents or events defined by the DODI 6055.7.</a:t>
            </a:r>
          </a:p>
          <a:p>
            <a:pPr lvl="0">
              <a:buFontTx/>
              <a:buChar char="•"/>
            </a:pPr>
            <a:endParaRPr lang="en-US" dirty="0" smtClean="0"/>
          </a:p>
          <a:p>
            <a:pPr lvl="0">
              <a:buFontTx/>
              <a:buChar char="•"/>
            </a:pPr>
            <a:r>
              <a:rPr lang="en-US" dirty="0" smtClean="0"/>
              <a:t>Should an accident involve a soldier attached to another military service, follow the </a:t>
            </a:r>
            <a:r>
              <a:rPr lang="en-US" dirty="0" err="1" smtClean="0"/>
              <a:t>interservice</a:t>
            </a:r>
            <a:r>
              <a:rPr lang="en-US" dirty="0" smtClean="0"/>
              <a:t> participation</a:t>
            </a:r>
            <a:r>
              <a:rPr lang="en-US" baseline="0" dirty="0" smtClean="0"/>
              <a:t> </a:t>
            </a:r>
            <a:r>
              <a:rPr lang="en-US" dirty="0" smtClean="0"/>
              <a:t>guidance in DODI 6055.7.</a:t>
            </a:r>
          </a:p>
          <a:p>
            <a:pPr lvl="0">
              <a:buFontTx/>
              <a:buNone/>
            </a:pPr>
            <a:endParaRPr lang="en-US" dirty="0" smtClean="0"/>
          </a:p>
          <a:p>
            <a:pPr lvl="0">
              <a:buFontTx/>
              <a:buChar char="•"/>
            </a:pPr>
            <a:r>
              <a:rPr lang="en-US" dirty="0" smtClean="0"/>
              <a:t>The Adjutant</a:t>
            </a:r>
            <a:r>
              <a:rPr lang="en-US" baseline="0" dirty="0" smtClean="0"/>
              <a:t> General (</a:t>
            </a:r>
            <a:r>
              <a:rPr lang="en-US" dirty="0" smtClean="0"/>
              <a:t>TAG) may consider any other incident that does not fall under a category listed above in subparagraph 4–1a</a:t>
            </a:r>
            <a:r>
              <a:rPr lang="en-US" baseline="0" dirty="0" smtClean="0"/>
              <a:t> </a:t>
            </a:r>
            <a:r>
              <a:rPr lang="en-US" dirty="0" smtClean="0"/>
              <a:t>eligible for a presentation.</a:t>
            </a:r>
          </a:p>
          <a:p>
            <a:pPr lvl="0">
              <a:buFontTx/>
              <a:buChar char="•"/>
            </a:pPr>
            <a:endParaRPr lang="en-US" dirty="0" smtClean="0"/>
          </a:p>
          <a:p>
            <a:pPr lvl="0">
              <a:buFontTx/>
              <a:buChar char="•"/>
            </a:pPr>
            <a:r>
              <a:rPr lang="en-US" dirty="0" smtClean="0"/>
              <a:t>In general, accidents that are hostile, as defined by the DODI 6055.7, but do not occur as a result of engagement</a:t>
            </a:r>
            <a:r>
              <a:rPr lang="en-US" baseline="0" dirty="0" smtClean="0"/>
              <a:t> </a:t>
            </a:r>
            <a:r>
              <a:rPr lang="en-US" dirty="0" smtClean="0"/>
              <a:t>with the enemy, are required to be investigated and are eligible for presentations.</a:t>
            </a:r>
          </a:p>
          <a:p>
            <a:pPr>
              <a:lnSpc>
                <a:spcPct val="90000"/>
              </a:lnSpc>
              <a:buFontTx/>
              <a:buNone/>
            </a:pPr>
            <a:endParaRPr lang="en-US" sz="1000" dirty="0"/>
          </a:p>
          <a:p>
            <a:pPr>
              <a:lnSpc>
                <a:spcPct val="90000"/>
              </a:lnSpc>
              <a:buFontTx/>
              <a:buChar char="•"/>
            </a:pPr>
            <a:r>
              <a:rPr lang="en-US" sz="1000" dirty="0"/>
              <a:t> The family presentation requirement stems from a 1992 Congressional requirement that </a:t>
            </a:r>
            <a:r>
              <a:rPr lang="en-US" sz="1000" dirty="0" err="1"/>
              <a:t>DoD</a:t>
            </a:r>
            <a:r>
              <a:rPr lang="en-US" sz="1000" dirty="0"/>
              <a:t> provide reports of investigations to the next of kin of those service members who die as the result of training or operational accidents.  The Army implements this requirement in AR 600-34 and takes the requirement one step further by offering  a face-to-face presentation to the next of kin on the results of the AR 15-6 investigation into a fatal training or operational accident (this includes friendly fire fatalities). </a:t>
            </a:r>
          </a:p>
          <a:p>
            <a:pPr>
              <a:lnSpc>
                <a:spcPct val="90000"/>
              </a:lnSpc>
              <a:buFontTx/>
              <a:buNone/>
            </a:pPr>
            <a:endParaRPr lang="en-US" sz="1000" dirty="0"/>
          </a:p>
          <a:p>
            <a:pPr>
              <a:lnSpc>
                <a:spcPct val="90000"/>
              </a:lnSpc>
              <a:buFontTx/>
              <a:buChar char="•"/>
            </a:pPr>
            <a:r>
              <a:rPr lang="en-US" sz="1000" dirty="0"/>
              <a:t> The deceased Soldier’s chain of command is responsible for providing this presentation to the next of kin.  The regulation prefers that the brigade commander (an O-6) make this presentation.  This is not always possible, however, when the unit is deployed, so the duty normally falls upon the rear detachment.  </a:t>
            </a:r>
          </a:p>
          <a:p>
            <a:pPr>
              <a:lnSpc>
                <a:spcPct val="90000"/>
              </a:lnSpc>
              <a:buFontTx/>
              <a:buChar char="•"/>
            </a:pPr>
            <a:endParaRPr lang="en-US" sz="1000" dirty="0"/>
          </a:p>
          <a:p>
            <a:pPr>
              <a:lnSpc>
                <a:spcPct val="90000"/>
              </a:lnSpc>
              <a:buFontTx/>
              <a:buChar char="•"/>
            </a:pPr>
            <a:r>
              <a:rPr lang="en-US" sz="1000" dirty="0"/>
              <a:t> SJA should attend if family will have legal representative attend briefing.  PAO if a reporter will be present.  Also must bring interpreter (language/sign language) if necessary or medical experts if complex.</a:t>
            </a:r>
          </a:p>
          <a:p>
            <a:pPr>
              <a:lnSpc>
                <a:spcPct val="90000"/>
              </a:lnSpc>
              <a:buFontTx/>
              <a:buChar char="•"/>
            </a:pPr>
            <a:endParaRPr lang="en-US" sz="1000" dirty="0"/>
          </a:p>
        </p:txBody>
      </p:sp>
    </p:spTree>
    <p:extLst>
      <p:ext uri="{BB962C8B-B14F-4D97-AF65-F5344CB8AC3E}">
        <p14:creationId xmlns:p14="http://schemas.microsoft.com/office/powerpoint/2010/main" val="2691565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871663" y="574675"/>
            <a:ext cx="3263900" cy="2447925"/>
          </a:xfrm>
          <a:ln/>
        </p:spPr>
      </p:sp>
      <p:sp>
        <p:nvSpPr>
          <p:cNvPr id="64515" name="Rectangle 3"/>
          <p:cNvSpPr>
            <a:spLocks noGrp="1" noChangeArrowheads="1"/>
          </p:cNvSpPr>
          <p:nvPr>
            <p:ph type="body" idx="1"/>
          </p:nvPr>
        </p:nvSpPr>
        <p:spPr>
          <a:xfrm>
            <a:off x="701676" y="3654426"/>
            <a:ext cx="5607050" cy="4943475"/>
          </a:xfrm>
          <a:noFill/>
          <a:ln/>
        </p:spPr>
        <p:txBody>
          <a:bodyPr/>
          <a:lstStyle/>
          <a:p>
            <a:pPr eaLnBrk="1" hangingPunct="1">
              <a:lnSpc>
                <a:spcPct val="90000"/>
              </a:lnSpc>
              <a:buFontTx/>
              <a:buChar char="•"/>
            </a:pPr>
            <a:r>
              <a:rPr lang="en-US" b="1" dirty="0" smtClean="0"/>
              <a:t> Instructor Comments:</a:t>
            </a:r>
          </a:p>
          <a:p>
            <a:pPr eaLnBrk="1" hangingPunct="1">
              <a:lnSpc>
                <a:spcPct val="90000"/>
              </a:lnSpc>
              <a:buFontTx/>
              <a:buChar char="•"/>
            </a:pPr>
            <a:endParaRPr lang="en-US" dirty="0" smtClean="0"/>
          </a:p>
          <a:p>
            <a:pPr eaLnBrk="1" hangingPunct="1">
              <a:lnSpc>
                <a:spcPct val="90000"/>
              </a:lnSpc>
              <a:buFontTx/>
              <a:buChar char="•"/>
            </a:pPr>
            <a:r>
              <a:rPr lang="en-US" dirty="0" smtClean="0"/>
              <a:t> The function of an AR 600-84 Line Of Duty Investigation is to determine the duty status of Soldiers who die or sustain certain injuries, diseases, or illnesses, and to determine whether such death, injury, disease, or illness occurred in the line of duty.</a:t>
            </a:r>
          </a:p>
          <a:p>
            <a:pPr eaLnBrk="1" hangingPunct="1">
              <a:lnSpc>
                <a:spcPct val="90000"/>
              </a:lnSpc>
              <a:buFontTx/>
              <a:buChar char="•"/>
            </a:pPr>
            <a:endParaRPr lang="en-US" dirty="0" smtClean="0">
              <a:solidFill>
                <a:schemeClr val="bg1"/>
              </a:solidFill>
            </a:endParaRPr>
          </a:p>
          <a:p>
            <a:pPr eaLnBrk="1" hangingPunct="1">
              <a:lnSpc>
                <a:spcPct val="90000"/>
              </a:lnSpc>
              <a:buFontTx/>
              <a:buChar char="•"/>
            </a:pPr>
            <a:endParaRPr lang="en-US" dirty="0" smtClean="0">
              <a:solidFill>
                <a:schemeClr val="bg1"/>
              </a:solidFill>
            </a:endParaRPr>
          </a:p>
          <a:p>
            <a:pPr eaLnBrk="1" hangingPunct="1">
              <a:lnSpc>
                <a:spcPct val="90000"/>
              </a:lnSpc>
              <a:buFontTx/>
              <a:buChar char="•"/>
            </a:pPr>
            <a:endParaRPr lang="en-US" dirty="0" smtClean="0">
              <a:solidFill>
                <a:schemeClr val="bg1"/>
              </a:solidFill>
            </a:endParaRPr>
          </a:p>
          <a:p>
            <a:pPr eaLnBrk="1" hangingPunct="1">
              <a:lnSpc>
                <a:spcPct val="90000"/>
              </a:lnSpc>
            </a:pPr>
            <a:endParaRPr lang="en-US" dirty="0" smtClean="0">
              <a:solidFill>
                <a:schemeClr val="bg1"/>
              </a:solidFill>
            </a:endParaRPr>
          </a:p>
        </p:txBody>
      </p:sp>
    </p:spTree>
    <p:extLst>
      <p:ext uri="{BB962C8B-B14F-4D97-AF65-F5344CB8AC3E}">
        <p14:creationId xmlns:p14="http://schemas.microsoft.com/office/powerpoint/2010/main" val="4258270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557338" y="219075"/>
            <a:ext cx="3760787" cy="2819400"/>
          </a:xfrm>
          <a:ln/>
        </p:spPr>
      </p:sp>
      <p:sp>
        <p:nvSpPr>
          <p:cNvPr id="65539" name="Rectangle 3"/>
          <p:cNvSpPr>
            <a:spLocks noGrp="1" noChangeArrowheads="1"/>
          </p:cNvSpPr>
          <p:nvPr>
            <p:ph type="body" idx="1"/>
          </p:nvPr>
        </p:nvSpPr>
        <p:spPr>
          <a:xfrm>
            <a:off x="328614" y="3214688"/>
            <a:ext cx="6343650" cy="5383212"/>
          </a:xfrm>
          <a:noFill/>
          <a:ln/>
        </p:spPr>
        <p:txBody>
          <a:bodyPr/>
          <a:lstStyle/>
          <a:p>
            <a:pPr eaLnBrk="1" hangingPunct="1">
              <a:spcBef>
                <a:spcPct val="0"/>
              </a:spcBef>
              <a:buFontTx/>
              <a:buChar char="•"/>
            </a:pPr>
            <a:r>
              <a:rPr lang="en-US" b="1" dirty="0" smtClean="0"/>
              <a:t> Instructor Comments:</a:t>
            </a:r>
          </a:p>
          <a:p>
            <a:pPr eaLnBrk="1" hangingPunct="1">
              <a:spcBef>
                <a:spcPct val="0"/>
              </a:spcBef>
              <a:buFontTx/>
              <a:buChar char="•"/>
            </a:pPr>
            <a:endParaRPr lang="en-US" dirty="0" smtClean="0"/>
          </a:p>
          <a:p>
            <a:pPr eaLnBrk="1" hangingPunct="1">
              <a:spcBef>
                <a:spcPct val="0"/>
              </a:spcBef>
              <a:buFontTx/>
              <a:buChar char="•"/>
            </a:pPr>
            <a:r>
              <a:rPr lang="en-US" dirty="0" smtClean="0"/>
              <a:t> There are three possible determinations.     </a:t>
            </a:r>
          </a:p>
          <a:p>
            <a:pPr lvl="1" eaLnBrk="1" hangingPunct="1">
              <a:spcBef>
                <a:spcPct val="0"/>
              </a:spcBef>
              <a:buFontTx/>
              <a:buChar char="•"/>
            </a:pPr>
            <a:r>
              <a:rPr lang="en-US" dirty="0" smtClean="0"/>
              <a:t> In line of duty: Example - Soldier injured in car crash caused by another driver’s negligence.</a:t>
            </a:r>
          </a:p>
          <a:p>
            <a:pPr lvl="1" eaLnBrk="1" hangingPunct="1">
              <a:spcBef>
                <a:spcPct val="0"/>
              </a:spcBef>
              <a:buFontTx/>
              <a:buChar char="•"/>
            </a:pPr>
            <a:r>
              <a:rPr lang="en-US" dirty="0" smtClean="0"/>
              <a:t> Not in line of duty – Not due to own misconduct: Example - Soldier AWOL, injured in car crash caused by another driver’s negligence.</a:t>
            </a:r>
          </a:p>
          <a:p>
            <a:pPr lvl="1" eaLnBrk="1" hangingPunct="1">
              <a:spcBef>
                <a:spcPct val="0"/>
              </a:spcBef>
              <a:buFontTx/>
              <a:buChar char="•"/>
            </a:pPr>
            <a:r>
              <a:rPr lang="en-US" dirty="0" smtClean="0"/>
              <a:t> Not in line of duty – Due to own misconduct: Example - Soldier gets drunk at a party and attempts to drive home but is in an accident.</a:t>
            </a:r>
          </a:p>
          <a:p>
            <a:pPr eaLnBrk="1" hangingPunct="1">
              <a:spcBef>
                <a:spcPct val="0"/>
              </a:spcBef>
              <a:buFontTx/>
              <a:buChar char="•"/>
            </a:pPr>
            <a:endParaRPr lang="en-US" dirty="0" smtClean="0"/>
          </a:p>
          <a:p>
            <a:pPr eaLnBrk="1" hangingPunct="1">
              <a:spcBef>
                <a:spcPct val="0"/>
              </a:spcBef>
              <a:buFontTx/>
              <a:buChar char="•"/>
            </a:pPr>
            <a:r>
              <a:rPr lang="en-US" dirty="0" smtClean="0"/>
              <a:t> The ultimate determination can have significant impacts on the Soldier and his family, including the following issues:</a:t>
            </a:r>
          </a:p>
          <a:p>
            <a:pPr eaLnBrk="1" hangingPunct="1">
              <a:spcBef>
                <a:spcPct val="0"/>
              </a:spcBef>
              <a:buFontTx/>
              <a:buChar char="•"/>
            </a:pPr>
            <a:endParaRPr lang="en-US" dirty="0" smtClean="0"/>
          </a:p>
          <a:p>
            <a:pPr lvl="1" eaLnBrk="1" hangingPunct="1">
              <a:spcBef>
                <a:spcPct val="0"/>
              </a:spcBef>
              <a:buFontTx/>
              <a:buChar char="•"/>
            </a:pPr>
            <a:r>
              <a:rPr lang="en-US" dirty="0" smtClean="0"/>
              <a:t> Extension of enlistment. An enlisted soldier who is unable to perform duties for more than one day because of his or her intemperate use of drugs or alcohol or because of disease or injury resulting from the soldier’s misconduct is liable after returning to duty to serve for a period that, when added to the period that he or she served before the absence from duty, amounts to the term for which he or she was enlisted or inducted (10 USC 972).</a:t>
            </a:r>
          </a:p>
          <a:p>
            <a:pPr lvl="1" eaLnBrk="1" hangingPunct="1">
              <a:spcBef>
                <a:spcPct val="0"/>
              </a:spcBef>
              <a:buFontTx/>
              <a:buChar char="•"/>
            </a:pPr>
            <a:endParaRPr lang="en-US" dirty="0" smtClean="0"/>
          </a:p>
          <a:p>
            <a:pPr lvl="1" eaLnBrk="1" hangingPunct="1">
              <a:spcBef>
                <a:spcPct val="0"/>
              </a:spcBef>
              <a:buFontTx/>
              <a:buChar char="•"/>
            </a:pPr>
            <a:r>
              <a:rPr lang="en-US" dirty="0" smtClean="0"/>
              <a:t>Longevity and retirement multiplier. Eligibility for increases in pay because of longevity and the amount of retirement pay to which a soldier may be entitled depends on the soldier’s cumulative years of creditable service. An enlisted soldier who is unable to perform duties for more than one day because of his or her intemperate use of drugs or alcohol or because of disease or injury resulting from misconduct is not entitled to include such periods in computing creditable service in accordance with the DOD FMR.</a:t>
            </a:r>
          </a:p>
          <a:p>
            <a:pPr lvl="1" eaLnBrk="1" hangingPunct="1">
              <a:spcBef>
                <a:spcPct val="0"/>
              </a:spcBef>
              <a:buFontTx/>
              <a:buChar char="•"/>
            </a:pPr>
            <a:endParaRPr lang="en-US" dirty="0" smtClean="0"/>
          </a:p>
          <a:p>
            <a:pPr lvl="1" eaLnBrk="1" hangingPunct="1">
              <a:spcBef>
                <a:spcPct val="0"/>
              </a:spcBef>
              <a:buFontTx/>
              <a:buChar char="•"/>
            </a:pPr>
            <a:r>
              <a:rPr lang="en-US" dirty="0" smtClean="0"/>
              <a:t>Forfeiture of pay. Any soldier on AD who is absent from regular duties for a continuous period of more than one day because of disease that is directly caused by and immediately following his or her intemperate use of drugs or alcohol is not entitled to pay for the period of that absence. Pay is not forfeited for absence from duty caused by injuries. Pay is not forfeited for disease not directly caused by and immediately following the intemperate use of drugs and alcohol.</a:t>
            </a:r>
          </a:p>
          <a:p>
            <a:pPr lvl="1" eaLnBrk="1" hangingPunct="1">
              <a:spcBef>
                <a:spcPct val="0"/>
              </a:spcBef>
              <a:buFontTx/>
              <a:buChar char="•"/>
            </a:pPr>
            <a:endParaRPr lang="en-US" dirty="0" smtClean="0"/>
          </a:p>
          <a:p>
            <a:pPr lvl="1" eaLnBrk="1" hangingPunct="1">
              <a:spcBef>
                <a:spcPct val="0"/>
              </a:spcBef>
              <a:buFontTx/>
              <a:buChar char="•"/>
            </a:pPr>
            <a:r>
              <a:rPr lang="en-US" dirty="0" smtClean="0"/>
              <a:t>Disability retirement and severance pay. For soldiers who sustain permanent disabilities while on AD to be eligible to receive certain retirement and severance pay benefits, they must meet requirements of the applicable statutes.  One of these requirements is that the disability must not have resulted from the soldier’s "intentional misconduct or willful neglect" and must not have been "incurred during a period of unauthorized absence" (10 USC 1201, 1203, 1204, 1206, and 1207). Physical Evaluation Board determinations are made independently and are not controlled by LD determinations. However, entitlement to disability compensation may depend on those facts that have been officially recorded and are on file within the Department of the Army (DA). This includes reports and investigations submitted in accordance with this regulation. </a:t>
            </a:r>
          </a:p>
          <a:p>
            <a:pPr lvl="1" eaLnBrk="1" hangingPunct="1">
              <a:spcBef>
                <a:spcPct val="0"/>
              </a:spcBef>
              <a:buFontTx/>
              <a:buChar char="•"/>
            </a:pPr>
            <a:endParaRPr lang="en-US" dirty="0" smtClean="0"/>
          </a:p>
          <a:p>
            <a:pPr lvl="1" eaLnBrk="1" hangingPunct="1">
              <a:spcBef>
                <a:spcPct val="0"/>
              </a:spcBef>
              <a:buFontTx/>
              <a:buChar char="•"/>
            </a:pPr>
            <a:r>
              <a:rPr lang="en-US" dirty="0" smtClean="0"/>
              <a:t> Medical and dental care for soldiers on duty other than AD for a period of more than 30 days. A soldier of the National Guard or U.S. Army Reserve (USAR) is entitled to hospital benefits, pensions, and other compensation, similar to that for soldiers of the Active Army for injury, illness, or disease incurred in LD, under the following conditions prescribed by law (10 USC 1074a):</a:t>
            </a:r>
          </a:p>
          <a:p>
            <a:r>
              <a:rPr lang="en-US" dirty="0" smtClean="0"/>
              <a:t>	(1) while performing AD for a period of 30 days or less;</a:t>
            </a:r>
          </a:p>
          <a:p>
            <a:r>
              <a:rPr lang="en-US" dirty="0" smtClean="0"/>
              <a:t>	(2) while performing inactive duty training;</a:t>
            </a:r>
          </a:p>
          <a:p>
            <a:r>
              <a:rPr lang="en-US" dirty="0" smtClean="0"/>
              <a:t>	(3) while performing service on funeral honors duty under 10 USC 12503 or 32 USC 115;</a:t>
            </a:r>
          </a:p>
          <a:p>
            <a:r>
              <a:rPr lang="en-US" dirty="0" smtClean="0"/>
              <a:t>	(4) while traveling directly to or from the place at which that soldier is to perform or has performed—</a:t>
            </a:r>
          </a:p>
          <a:p>
            <a:r>
              <a:rPr lang="en-US" dirty="0" smtClean="0"/>
              <a:t>	(a) active duty for a period of 30 days or less;</a:t>
            </a:r>
          </a:p>
          <a:p>
            <a:r>
              <a:rPr lang="en-US" dirty="0" smtClean="0"/>
              <a:t>	(b) inactive duty training; or</a:t>
            </a:r>
          </a:p>
          <a:p>
            <a:r>
              <a:rPr lang="en-US" dirty="0" smtClean="0"/>
              <a:t>	(c) service on funeral honors duty under 10 USC 12503 or 32 USC 115;</a:t>
            </a:r>
          </a:p>
          <a:p>
            <a:r>
              <a:rPr lang="en-US" dirty="0" smtClean="0"/>
              <a:t>	(5) while remaining overnight immediately before the commencement of inactive duty training, or while remaining overnight, between successive periods of inactive duty training, at or in the vicinity of the site of the inactive duty</a:t>
            </a:r>
          </a:p>
          <a:p>
            <a:r>
              <a:rPr lang="en-US" dirty="0" smtClean="0"/>
              <a:t>training; or</a:t>
            </a:r>
          </a:p>
          <a:p>
            <a:r>
              <a:rPr lang="en-US" dirty="0" smtClean="0"/>
              <a:t>	(6) while remaining overnight immediately before serving on funeral honors duty under 10 USC 12503 or 32 USC</a:t>
            </a:r>
          </a:p>
          <a:p>
            <a:r>
              <a:rPr lang="en-US" dirty="0" smtClean="0"/>
              <a:t>115 at or in the vicinity of the place at which the soldier was to so serve, if the place is outside reasonable commuting distance from the soldier’s residence.</a:t>
            </a:r>
          </a:p>
          <a:p>
            <a:pPr lvl="0">
              <a:buFontTx/>
              <a:buChar char="•"/>
            </a:pPr>
            <a:endParaRPr lang="en-US" dirty="0" smtClean="0"/>
          </a:p>
          <a:p>
            <a:pPr lvl="1">
              <a:buFontTx/>
              <a:buChar char="•"/>
            </a:pPr>
            <a:r>
              <a:rPr lang="en-US" dirty="0" smtClean="0"/>
              <a:t>Benefits administered by the Department of Veterans Affairs (DVA). In determining whether a veteran or his or her survivors or family members are eligible for certain benefits, the DVA makes its own determinations with respect to LD. These determinations rest upon the evidence available. Usually this consists of those facts that have been officially recorded and are on file within DA, including reports and LD investigations submitted in accordance with the provisions of this regulation. Statutes governing these benefits generally require that disabling injury or death be service connected, which means that the disability was incurred or aggravated in LD (38 USC 101). The statutory criteria for making such determinations are in 38 USC 105.</a:t>
            </a:r>
          </a:p>
          <a:p>
            <a:pPr eaLnBrk="1" hangingPunct="1">
              <a:spcBef>
                <a:spcPct val="0"/>
              </a:spcBef>
              <a:buFontTx/>
              <a:buChar char="•"/>
            </a:pPr>
            <a:endParaRPr lang="en-US" dirty="0" smtClean="0"/>
          </a:p>
        </p:txBody>
      </p:sp>
    </p:spTree>
    <p:extLst>
      <p:ext uri="{BB962C8B-B14F-4D97-AF65-F5344CB8AC3E}">
        <p14:creationId xmlns:p14="http://schemas.microsoft.com/office/powerpoint/2010/main" val="425896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595438" y="293688"/>
            <a:ext cx="3667125" cy="2751137"/>
          </a:xfrm>
          <a:ln/>
        </p:spPr>
      </p:sp>
      <p:sp>
        <p:nvSpPr>
          <p:cNvPr id="3" name="Notes Placeholder 2"/>
          <p:cNvSpPr>
            <a:spLocks noGrp="1"/>
          </p:cNvSpPr>
          <p:nvPr>
            <p:ph type="body" idx="1"/>
          </p:nvPr>
        </p:nvSpPr>
        <p:spPr>
          <a:xfrm>
            <a:off x="701676" y="3578226"/>
            <a:ext cx="5607050" cy="5019675"/>
          </a:xfrm>
        </p:spPr>
        <p:txBody>
          <a:bodyPr>
            <a:normAutofit/>
          </a:bodyPr>
          <a:lstStyle/>
          <a:p>
            <a:pPr eaLnBrk="1" hangingPunct="1">
              <a:spcBef>
                <a:spcPts val="0"/>
              </a:spcBef>
              <a:buFont typeface="Arial" pitchFamily="34" charset="0"/>
              <a:buChar char="•"/>
              <a:defRPr/>
            </a:pPr>
            <a:r>
              <a:rPr lang="en-US" b="1" dirty="0" smtClean="0"/>
              <a:t>Instructor Comments:</a:t>
            </a:r>
          </a:p>
          <a:p>
            <a:pPr marL="229090" eaLnBrk="1" hangingPunct="1">
              <a:spcBef>
                <a:spcPts val="0"/>
              </a:spcBef>
              <a:buFont typeface="Arial" pitchFamily="34" charset="0"/>
              <a:buChar char="•"/>
              <a:defRPr/>
            </a:pPr>
            <a:endParaRPr lang="en-US" dirty="0" smtClean="0"/>
          </a:p>
          <a:p>
            <a:pPr eaLnBrk="1" hangingPunct="1">
              <a:spcBef>
                <a:spcPts val="0"/>
              </a:spcBef>
              <a:buFont typeface="Arial" pitchFamily="34" charset="0"/>
              <a:buChar char="•"/>
              <a:defRPr/>
            </a:pPr>
            <a:r>
              <a:rPr lang="en-US" dirty="0" smtClean="0"/>
              <a:t> The analysis is straightforward. </a:t>
            </a:r>
          </a:p>
          <a:p>
            <a:pPr lvl="1" eaLnBrk="1" hangingPunct="1">
              <a:spcBef>
                <a:spcPts val="0"/>
              </a:spcBef>
              <a:buFont typeface="Arial" pitchFamily="34" charset="0"/>
              <a:buChar char="•"/>
              <a:defRPr/>
            </a:pPr>
            <a:r>
              <a:rPr lang="en-US" dirty="0" smtClean="0"/>
              <a:t> Did the Soldier’s misconduct proximately cause the injury, illness, or death?</a:t>
            </a:r>
          </a:p>
          <a:p>
            <a:pPr lvl="2" eaLnBrk="1" hangingPunct="1">
              <a:spcBef>
                <a:spcPts val="0"/>
              </a:spcBef>
              <a:buFont typeface="Arial" pitchFamily="34" charset="0"/>
              <a:buChar char="•"/>
              <a:defRPr/>
            </a:pPr>
            <a:r>
              <a:rPr lang="en-US" dirty="0" smtClean="0"/>
              <a:t> Injury, illness, or death caused by Soldiers own misconduct can never be in line of duty.</a:t>
            </a:r>
          </a:p>
          <a:p>
            <a:pPr lvl="2" eaLnBrk="1" hangingPunct="1">
              <a:spcBef>
                <a:spcPts val="0"/>
              </a:spcBef>
              <a:buFont typeface="Arial" pitchFamily="34" charset="0"/>
              <a:buChar char="•"/>
              <a:defRPr/>
            </a:pPr>
            <a:r>
              <a:rPr lang="en-US" dirty="0" smtClean="0"/>
              <a:t> Violation of a regulation by itself is not misconduct, it is simple negligence.  Regulatory violations should be considered in the analysis, however.</a:t>
            </a:r>
          </a:p>
          <a:p>
            <a:pPr lvl="1">
              <a:buFont typeface="Arial" pitchFamily="34" charset="0"/>
              <a:buChar char="•"/>
              <a:defRPr/>
            </a:pPr>
            <a:r>
              <a:rPr lang="en-US" dirty="0" smtClean="0"/>
              <a:t> What was the Soldier’s status?</a:t>
            </a:r>
          </a:p>
          <a:p>
            <a:pPr lvl="2">
              <a:buFont typeface="Arial" pitchFamily="34" charset="0"/>
              <a:buChar char="•"/>
              <a:defRPr/>
            </a:pPr>
            <a:r>
              <a:rPr lang="en-US" dirty="0" smtClean="0"/>
              <a:t> Duty status refers to an authorized duty status – on leave, on pass, present for duty, versus unauthorized status – AWOL, deserter, DFR.  It does not refer to worker’s compensation or claim’s theories of  “performing military duties” or “job-related.”</a:t>
            </a:r>
          </a:p>
          <a:p>
            <a:pPr lvl="2">
              <a:buFont typeface="Arial" pitchFamily="34" charset="0"/>
              <a:buChar char="•"/>
              <a:defRPr/>
            </a:pPr>
            <a:endParaRPr lang="en-US" dirty="0" smtClean="0"/>
          </a:p>
          <a:p>
            <a:pPr lvl="2">
              <a:buFont typeface="Arial" pitchFamily="34" charset="0"/>
              <a:buNone/>
              <a:defRPr/>
            </a:pPr>
            <a:r>
              <a:rPr lang="en-US" b="1" dirty="0" smtClean="0"/>
              <a:t>NOTE</a:t>
            </a:r>
            <a:r>
              <a:rPr lang="en-US" b="1" baseline="0" dirty="0" smtClean="0"/>
              <a:t> – this slide oversimplifies duty status determinations. See para 2-5 of AR 600-8-4. In order to find a SM NLD based on duty status, the SM must have been mentally sound at the inception of AWOL and at time of injury/death. It is possible for a mentally unsound SM who is AWOL to be found ILD. </a:t>
            </a:r>
            <a:endParaRPr lang="en-US" b="1" dirty="0" smtClean="0"/>
          </a:p>
        </p:txBody>
      </p:sp>
      <p:sp>
        <p:nvSpPr>
          <p:cNvPr id="69636" name="Slide Number Placeholder 3"/>
          <p:cNvSpPr>
            <a:spLocks noGrp="1"/>
          </p:cNvSpPr>
          <p:nvPr>
            <p:ph type="sldNum" sz="quarter" idx="5"/>
          </p:nvPr>
        </p:nvSpPr>
        <p:spPr/>
        <p:txBody>
          <a:bodyPr/>
          <a:lstStyle/>
          <a:p>
            <a:pPr>
              <a:defRPr/>
            </a:pPr>
            <a:fld id="{36964A46-CCC9-465E-AD7D-27F780CE6AC0}" type="slidenum">
              <a:rPr lang="en-US" smtClean="0"/>
              <a:pPr>
                <a:defRPr/>
              </a:pPr>
              <a:t>29</a:t>
            </a:fld>
            <a:endParaRPr lang="en-US" smtClean="0"/>
          </a:p>
        </p:txBody>
      </p:sp>
    </p:spTree>
    <p:extLst>
      <p:ext uri="{BB962C8B-B14F-4D97-AF65-F5344CB8AC3E}">
        <p14:creationId xmlns:p14="http://schemas.microsoft.com/office/powerpoint/2010/main" val="213832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684338" y="293688"/>
            <a:ext cx="3565525" cy="2673350"/>
          </a:xfrm>
          <a:ln/>
        </p:spPr>
      </p:sp>
      <p:sp>
        <p:nvSpPr>
          <p:cNvPr id="38915" name="Rectangle 3"/>
          <p:cNvSpPr>
            <a:spLocks noGrp="1" noChangeArrowheads="1"/>
          </p:cNvSpPr>
          <p:nvPr>
            <p:ph type="body" idx="1"/>
          </p:nvPr>
        </p:nvSpPr>
        <p:spPr>
          <a:xfrm>
            <a:off x="725489" y="3144838"/>
            <a:ext cx="5730875" cy="5453062"/>
          </a:xfrm>
          <a:noFill/>
          <a:ln/>
        </p:spPr>
        <p:txBody>
          <a:bodyPr/>
          <a:lstStyle/>
          <a:p>
            <a:pPr eaLnBrk="1" hangingPunct="1">
              <a:buFontTx/>
              <a:buChar char="•"/>
            </a:pPr>
            <a:r>
              <a:rPr lang="en-US" b="1" dirty="0" smtClean="0"/>
              <a:t> Instructor Comments:</a:t>
            </a:r>
            <a:r>
              <a:rPr lang="en-US" u="sng" dirty="0" smtClean="0"/>
              <a:t> </a:t>
            </a:r>
          </a:p>
          <a:p>
            <a:pPr eaLnBrk="1" hangingPunct="1">
              <a:buFontTx/>
              <a:buChar char="•"/>
            </a:pPr>
            <a:endParaRPr lang="en-US" dirty="0" smtClean="0"/>
          </a:p>
          <a:p>
            <a:pPr eaLnBrk="1" hangingPunct="1">
              <a:buFontTx/>
              <a:buChar char="•"/>
            </a:pPr>
            <a:r>
              <a:rPr lang="en-US" dirty="0" smtClean="0"/>
              <a:t> In the military, a commander or supervisor’s authority to investigate is very broad.  Administrative investigations refer to all of the non-criminal investigations (those not conducted by a law enforcement organization, i.e., CID, MPI) that commanders and leaders conduct.  These are investigations either mandated by an Army regulation or DoD Directive, or directed by a commander or supervisor. </a:t>
            </a:r>
          </a:p>
          <a:p>
            <a:pPr eaLnBrk="1" hangingPunct="1">
              <a:buFontTx/>
              <a:buChar char="•"/>
            </a:pPr>
            <a:endParaRPr lang="en-US" dirty="0" smtClean="0"/>
          </a:p>
          <a:p>
            <a:pPr eaLnBrk="1" hangingPunct="1">
              <a:buFontTx/>
              <a:buChar char="•"/>
            </a:pPr>
            <a:r>
              <a:rPr lang="en-US" dirty="0" smtClean="0"/>
              <a:t> There does not have to be some sort of affirmative authorization to investigate a matter.  There are, of course, regulations that require certain investigations and also some regulations that impose restrictions and limits on what a commander can investigate; but, generally, commanders can investigate any matter under their responsibility, unless otherwise prohibited or limited, if undertaken for the purpose of furthering the good order and discipline of their command. </a:t>
            </a:r>
          </a:p>
          <a:p>
            <a:pPr eaLnBrk="1" hangingPunct="1">
              <a:buFontTx/>
              <a:buChar char="•"/>
            </a:pPr>
            <a:endParaRPr lang="en-US" dirty="0" smtClean="0"/>
          </a:p>
          <a:p>
            <a:pPr eaLnBrk="1" hangingPunct="1">
              <a:buFontTx/>
              <a:buChar char="•"/>
            </a:pPr>
            <a:r>
              <a:rPr lang="en-US" dirty="0" smtClean="0"/>
              <a:t> The key to success when the need for an investigation arises is to do them, do them right, and do them right away.  Failure to do them raises allegations of reluctance to investigate ourselves, failure to do them right raises allegations of cover-up or incompetence, and failure to do them right away raises issues of accuracy.</a:t>
            </a:r>
          </a:p>
        </p:txBody>
      </p:sp>
    </p:spTree>
    <p:extLst>
      <p:ext uri="{BB962C8B-B14F-4D97-AF65-F5344CB8AC3E}">
        <p14:creationId xmlns:p14="http://schemas.microsoft.com/office/powerpoint/2010/main" val="2519193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557338" y="219075"/>
            <a:ext cx="3760787" cy="2819400"/>
          </a:xfrm>
          <a:ln/>
        </p:spPr>
      </p:sp>
      <p:sp>
        <p:nvSpPr>
          <p:cNvPr id="67587" name="Rectangle 3"/>
          <p:cNvSpPr>
            <a:spLocks noGrp="1" noChangeArrowheads="1"/>
          </p:cNvSpPr>
          <p:nvPr>
            <p:ph type="body" idx="1"/>
          </p:nvPr>
        </p:nvSpPr>
        <p:spPr>
          <a:xfrm>
            <a:off x="328614" y="3214688"/>
            <a:ext cx="6343650" cy="5383212"/>
          </a:xfrm>
          <a:noFill/>
          <a:ln/>
        </p:spPr>
        <p:txBody>
          <a:bodyPr/>
          <a:lstStyle/>
          <a:p>
            <a:pPr eaLnBrk="1" hangingPunct="1">
              <a:spcBef>
                <a:spcPct val="0"/>
              </a:spcBef>
              <a:buFontTx/>
              <a:buChar char="•"/>
            </a:pPr>
            <a:r>
              <a:rPr lang="en-US" b="1" dirty="0" smtClean="0"/>
              <a:t> Instructor Comments:</a:t>
            </a:r>
          </a:p>
          <a:p>
            <a:pPr eaLnBrk="1" hangingPunct="1">
              <a:spcBef>
                <a:spcPct val="0"/>
              </a:spcBef>
              <a:buFontTx/>
              <a:buChar char="•"/>
            </a:pPr>
            <a:r>
              <a:rPr lang="en-US" dirty="0" smtClean="0"/>
              <a:t> AR 600-8-4, paragraph 2-2</a:t>
            </a:r>
          </a:p>
          <a:p>
            <a:pPr eaLnBrk="1" hangingPunct="1">
              <a:spcBef>
                <a:spcPct val="0"/>
              </a:spcBef>
              <a:buFontTx/>
              <a:buChar char="•"/>
            </a:pPr>
            <a:r>
              <a:rPr lang="en-US" b="1" dirty="0" smtClean="0"/>
              <a:t> </a:t>
            </a:r>
            <a:r>
              <a:rPr lang="en-US" dirty="0" smtClean="0"/>
              <a:t>When a line of duty determination must be made, there are three possible ways to do so:  Rely upon a presumption, or an informal or formal investigation.</a:t>
            </a:r>
          </a:p>
          <a:p>
            <a:pPr eaLnBrk="1" hangingPunct="1">
              <a:spcBef>
                <a:spcPct val="0"/>
              </a:spcBef>
              <a:buFontTx/>
              <a:buChar char="•"/>
            </a:pPr>
            <a:endParaRPr lang="en-US" b="1" dirty="0" smtClean="0"/>
          </a:p>
        </p:txBody>
      </p:sp>
    </p:spTree>
    <p:extLst>
      <p:ext uri="{BB962C8B-B14F-4D97-AF65-F5344CB8AC3E}">
        <p14:creationId xmlns:p14="http://schemas.microsoft.com/office/powerpoint/2010/main" val="2161971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557338" y="219075"/>
            <a:ext cx="3760787" cy="2819400"/>
          </a:xfrm>
          <a:ln/>
        </p:spPr>
      </p:sp>
      <p:sp>
        <p:nvSpPr>
          <p:cNvPr id="68611" name="Rectangle 3"/>
          <p:cNvSpPr>
            <a:spLocks noGrp="1" noChangeArrowheads="1"/>
          </p:cNvSpPr>
          <p:nvPr>
            <p:ph type="body" idx="1"/>
          </p:nvPr>
        </p:nvSpPr>
        <p:spPr>
          <a:xfrm>
            <a:off x="328614" y="3214688"/>
            <a:ext cx="6343650" cy="5383212"/>
          </a:xfrm>
          <a:noFill/>
          <a:ln/>
        </p:spPr>
        <p:txBody>
          <a:bodyPr/>
          <a:lstStyle/>
          <a:p>
            <a:pPr eaLnBrk="1" hangingPunct="1">
              <a:buFontTx/>
              <a:buChar char="•"/>
            </a:pPr>
            <a:r>
              <a:rPr lang="en-US" b="1" dirty="0" smtClean="0"/>
              <a:t> Instructor Comments:</a:t>
            </a:r>
            <a:endParaRPr lang="en-US" dirty="0" smtClean="0"/>
          </a:p>
          <a:p>
            <a:pPr eaLnBrk="1" hangingPunct="1">
              <a:buFontTx/>
              <a:buChar char="•"/>
            </a:pPr>
            <a:endParaRPr lang="en-US" dirty="0" smtClean="0"/>
          </a:p>
          <a:p>
            <a:pPr eaLnBrk="1" hangingPunct="1">
              <a:buFontTx/>
              <a:buChar char="•"/>
            </a:pPr>
            <a:r>
              <a:rPr lang="en-US" dirty="0" smtClean="0"/>
              <a:t> When an investigation is required, the commander has two choices, informal or formal.  </a:t>
            </a:r>
          </a:p>
          <a:p>
            <a:pPr eaLnBrk="1" hangingPunct="1">
              <a:buFontTx/>
              <a:buChar char="•"/>
            </a:pPr>
            <a:endParaRPr lang="en-US" dirty="0" smtClean="0"/>
          </a:p>
          <a:p>
            <a:pPr eaLnBrk="1" hangingPunct="1">
              <a:buFontTx/>
              <a:buChar char="•"/>
            </a:pPr>
            <a:r>
              <a:rPr lang="en-US" dirty="0" smtClean="0"/>
              <a:t> With an informal investigation, the commander gathers the evidence and submits the investigation.  Note that an informal LOD investigation can only result in a finding of “in the line of duty.”</a:t>
            </a:r>
          </a:p>
          <a:p>
            <a:pPr eaLnBrk="1" hangingPunct="1">
              <a:buFontTx/>
              <a:buChar char="•"/>
            </a:pPr>
            <a:endParaRPr lang="en-US" dirty="0" smtClean="0"/>
          </a:p>
          <a:p>
            <a:pPr eaLnBrk="1" hangingPunct="1">
              <a:buFontTx/>
              <a:buChar char="•"/>
            </a:pPr>
            <a:r>
              <a:rPr lang="en-US" b="1" dirty="0" smtClean="0"/>
              <a:t> Informal Investigation by the Unit Commander when:</a:t>
            </a:r>
          </a:p>
          <a:p>
            <a:pPr lvl="1" eaLnBrk="1" hangingPunct="1">
              <a:buFontTx/>
              <a:buChar char="•"/>
            </a:pPr>
            <a:r>
              <a:rPr lang="en-US" dirty="0" smtClean="0"/>
              <a:t> No misconduct suspected.</a:t>
            </a:r>
          </a:p>
          <a:p>
            <a:pPr lvl="1" eaLnBrk="1" hangingPunct="1">
              <a:buFontTx/>
              <a:buChar char="•"/>
            </a:pPr>
            <a:r>
              <a:rPr lang="en-US" dirty="0" smtClean="0"/>
              <a:t> No negligence is suspected.</a:t>
            </a:r>
          </a:p>
          <a:p>
            <a:pPr lvl="1" eaLnBrk="1" hangingPunct="1">
              <a:buFontTx/>
              <a:buChar char="•"/>
            </a:pPr>
            <a:r>
              <a:rPr lang="en-US" dirty="0" smtClean="0"/>
              <a:t> Formal investigation is not required.</a:t>
            </a:r>
          </a:p>
          <a:p>
            <a:pPr lvl="1" eaLnBrk="1" hangingPunct="1">
              <a:buFontTx/>
              <a:buChar char="•"/>
            </a:pPr>
            <a:endParaRPr lang="en-US" dirty="0" smtClean="0"/>
          </a:p>
          <a:p>
            <a:pPr eaLnBrk="1" hangingPunct="1">
              <a:buFontTx/>
              <a:buChar char="•"/>
            </a:pPr>
            <a:r>
              <a:rPr lang="en-US" dirty="0" smtClean="0"/>
              <a:t> At a minimum, the medical treatment facility (MTF) representative and commander must sign a DA Form 2173.  Supporting exhibits should be attached.</a:t>
            </a:r>
          </a:p>
          <a:p>
            <a:pPr lvl="1" eaLnBrk="1" hangingPunct="1"/>
            <a:endParaRPr lang="en-US" dirty="0" smtClean="0"/>
          </a:p>
          <a:p>
            <a:pPr eaLnBrk="1" hangingPunct="1">
              <a:buFontTx/>
              <a:buChar char="•"/>
            </a:pPr>
            <a:r>
              <a:rPr lang="en-US" dirty="0" smtClean="0"/>
              <a:t> SPCMCA is appointing and approving authority for informal LOD investigations.  SPCMCA should approve informal investigation in writing “By Authority of the Secretary of the Army.”</a:t>
            </a:r>
          </a:p>
          <a:p>
            <a:pPr eaLnBrk="1" hangingPunct="1">
              <a:buFontTx/>
              <a:buChar char="•"/>
            </a:pPr>
            <a:endParaRPr lang="en-US" b="1" dirty="0" smtClean="0"/>
          </a:p>
          <a:p>
            <a:pPr eaLnBrk="1" hangingPunct="1">
              <a:buFontTx/>
              <a:buChar char="•"/>
            </a:pPr>
            <a:r>
              <a:rPr lang="en-US" b="1" dirty="0" smtClean="0"/>
              <a:t> KEY</a:t>
            </a:r>
            <a:r>
              <a:rPr lang="en-US" dirty="0" smtClean="0"/>
              <a:t>:  Informal investigation can only result in an ILD determination (except when medical doctor finds condition existed prior to service – EPTS).  In the event a doctor finds the condition to be EPTS, the determination will be not in line of duty – not due to own misconduct.</a:t>
            </a:r>
          </a:p>
        </p:txBody>
      </p:sp>
    </p:spTree>
    <p:extLst>
      <p:ext uri="{BB962C8B-B14F-4D97-AF65-F5344CB8AC3E}">
        <p14:creationId xmlns:p14="http://schemas.microsoft.com/office/powerpoint/2010/main" val="2645689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557338" y="219075"/>
            <a:ext cx="3760787" cy="2819400"/>
          </a:xfrm>
          <a:ln/>
        </p:spPr>
      </p:sp>
      <p:sp>
        <p:nvSpPr>
          <p:cNvPr id="1187843" name="Rectangle 3"/>
          <p:cNvSpPr>
            <a:spLocks noGrp="1" noChangeArrowheads="1"/>
          </p:cNvSpPr>
          <p:nvPr>
            <p:ph type="body" idx="1"/>
          </p:nvPr>
        </p:nvSpPr>
        <p:spPr>
          <a:xfrm>
            <a:off x="328614" y="3214688"/>
            <a:ext cx="6343650" cy="5383212"/>
          </a:xfrm>
        </p:spPr>
        <p:txBody>
          <a:bodyPr/>
          <a:lstStyle/>
          <a:p>
            <a:pPr eaLnBrk="1" hangingPunct="1">
              <a:lnSpc>
                <a:spcPct val="90000"/>
              </a:lnSpc>
              <a:buFont typeface="Arial" pitchFamily="34" charset="0"/>
              <a:buChar char="•"/>
              <a:defRPr/>
            </a:pPr>
            <a:r>
              <a:rPr lang="en-US" b="1" dirty="0" smtClean="0"/>
              <a:t> Instructor Comments:</a:t>
            </a:r>
            <a:endParaRPr lang="en-US" dirty="0" smtClean="0"/>
          </a:p>
          <a:p>
            <a:pPr eaLnBrk="1" hangingPunct="1">
              <a:lnSpc>
                <a:spcPct val="90000"/>
              </a:lnSpc>
              <a:buFont typeface="Arial" pitchFamily="34" charset="0"/>
              <a:buChar char="•"/>
              <a:defRPr/>
            </a:pPr>
            <a:endParaRPr lang="en-US" dirty="0" smtClean="0"/>
          </a:p>
          <a:p>
            <a:pPr eaLnBrk="1" hangingPunct="1">
              <a:lnSpc>
                <a:spcPct val="90000"/>
              </a:lnSpc>
              <a:buFont typeface="Arial" pitchFamily="34" charset="0"/>
              <a:buChar char="•"/>
              <a:defRPr/>
            </a:pPr>
            <a:r>
              <a:rPr lang="en-US" dirty="0" smtClean="0"/>
              <a:t> A formal investigation provides more due process to the Soldier and has more requirements.</a:t>
            </a:r>
          </a:p>
          <a:p>
            <a:pPr eaLnBrk="1" hangingPunct="1">
              <a:lnSpc>
                <a:spcPct val="90000"/>
              </a:lnSpc>
              <a:buFont typeface="Arial" pitchFamily="34" charset="0"/>
              <a:buChar char="•"/>
              <a:defRPr/>
            </a:pPr>
            <a:endParaRPr lang="en-US" dirty="0" smtClean="0"/>
          </a:p>
          <a:p>
            <a:pPr eaLnBrk="1" hangingPunct="1">
              <a:lnSpc>
                <a:spcPct val="90000"/>
              </a:lnSpc>
              <a:buFont typeface="Arial" pitchFamily="34" charset="0"/>
              <a:buChar char="•"/>
              <a:defRPr/>
            </a:pPr>
            <a:r>
              <a:rPr lang="en-US" dirty="0" smtClean="0"/>
              <a:t> Key differences:  More typical investigation, respondent given an opportunity to respond, appointing and approving authority both review</a:t>
            </a:r>
          </a:p>
          <a:p>
            <a:pPr eaLnBrk="1" hangingPunct="1">
              <a:lnSpc>
                <a:spcPct val="90000"/>
              </a:lnSpc>
              <a:buFont typeface="Arial" pitchFamily="34" charset="0"/>
              <a:buChar char="•"/>
              <a:defRPr/>
            </a:pPr>
            <a:endParaRPr lang="en-US" dirty="0" smtClean="0"/>
          </a:p>
          <a:p>
            <a:pPr eaLnBrk="1" hangingPunct="1">
              <a:lnSpc>
                <a:spcPct val="90000"/>
              </a:lnSpc>
              <a:buFont typeface="Arial" pitchFamily="34" charset="0"/>
              <a:buChar char="•"/>
              <a:defRPr/>
            </a:pPr>
            <a:r>
              <a:rPr lang="en-US" b="1" dirty="0" smtClean="0"/>
              <a:t> Formal Investigation.</a:t>
            </a:r>
            <a:r>
              <a:rPr lang="en-US" dirty="0" smtClean="0"/>
              <a:t>  Appointing Authority (SPCMCA) must conduct a formal Investigation through an Investigating Officer (IO) when any of the following factors are present:</a:t>
            </a:r>
          </a:p>
          <a:p>
            <a:pPr>
              <a:defRPr/>
            </a:pPr>
            <a:r>
              <a:rPr lang="en-US" dirty="0" smtClean="0"/>
              <a:t>	(1) Injury, disease, death, or medical condition that occurs under strange or doubtful circumstances or is apparently</a:t>
            </a:r>
          </a:p>
          <a:p>
            <a:pPr>
              <a:defRPr/>
            </a:pPr>
            <a:r>
              <a:rPr lang="en-US" dirty="0" smtClean="0"/>
              <a:t>	due to misconduct or willful negligence.</a:t>
            </a:r>
          </a:p>
          <a:p>
            <a:pPr>
              <a:defRPr/>
            </a:pPr>
            <a:r>
              <a:rPr lang="en-US" dirty="0" smtClean="0"/>
              <a:t>	(2) Injury or death involving the abuse of alcohol or other drugs.</a:t>
            </a:r>
          </a:p>
          <a:p>
            <a:pPr>
              <a:defRPr/>
            </a:pPr>
            <a:r>
              <a:rPr lang="en-US" dirty="0" smtClean="0"/>
              <a:t>	(3) Self-inflicted injuries or possible suicide.</a:t>
            </a:r>
          </a:p>
          <a:p>
            <a:pPr>
              <a:defRPr/>
            </a:pPr>
            <a:r>
              <a:rPr lang="en-US" dirty="0" smtClean="0"/>
              <a:t>	(4) Injury or death incurred while AWOL.</a:t>
            </a:r>
          </a:p>
          <a:p>
            <a:pPr>
              <a:defRPr/>
            </a:pPr>
            <a:r>
              <a:rPr lang="en-US" dirty="0" smtClean="0"/>
              <a:t>	(5) Injury or death that occurs while an individual was en route to final acceptance in the Army.</a:t>
            </a:r>
          </a:p>
          <a:p>
            <a:pPr>
              <a:defRPr/>
            </a:pPr>
            <a:r>
              <a:rPr lang="en-US" dirty="0" smtClean="0"/>
              <a:t>	(6) Death of a USAR or ARNG soldier while participating in authorized training or duty.</a:t>
            </a:r>
          </a:p>
          <a:p>
            <a:pPr>
              <a:defRPr/>
            </a:pPr>
            <a:r>
              <a:rPr lang="en-US" dirty="0" smtClean="0"/>
              <a:t>	(7) Injury or death of a USAR or ARNG soldier while traveling to or from authorized training or duty.</a:t>
            </a:r>
          </a:p>
          <a:p>
            <a:pPr>
              <a:defRPr/>
            </a:pPr>
            <a:r>
              <a:rPr lang="en-US" dirty="0" smtClean="0"/>
              <a:t>	(8) When a USAR or ARNG soldier serving on an AD tour of 30 days or less is disabled due to disease.</a:t>
            </a:r>
          </a:p>
          <a:p>
            <a:pPr>
              <a:defRPr/>
            </a:pPr>
            <a:r>
              <a:rPr lang="en-US" dirty="0" smtClean="0"/>
              <a:t>	(9) In connection with an appeal of an unfavorable determination of abuse of alcohol or other drugs (</a:t>
            </a:r>
            <a:r>
              <a:rPr lang="en-US" dirty="0" err="1" smtClean="0"/>
              <a:t>para</a:t>
            </a:r>
            <a:r>
              <a:rPr lang="en-US" dirty="0" smtClean="0"/>
              <a:t> 4–10</a:t>
            </a:r>
            <a:r>
              <a:rPr lang="en-US" i="1" dirty="0" smtClean="0"/>
              <a:t>a).</a:t>
            </a:r>
          </a:p>
          <a:p>
            <a:pPr>
              <a:defRPr/>
            </a:pPr>
            <a:r>
              <a:rPr lang="en-US" sz="1000" dirty="0"/>
              <a:t>	(10) When requested or directed for other cases. </a:t>
            </a:r>
            <a:r>
              <a:rPr lang="en-US" dirty="0" smtClean="0"/>
              <a:t>(e.g., requested by the Physical Disability Agency).</a:t>
            </a:r>
          </a:p>
          <a:p>
            <a:pPr eaLnBrk="1" hangingPunct="1">
              <a:lnSpc>
                <a:spcPct val="90000"/>
              </a:lnSpc>
              <a:buFont typeface="Arial" pitchFamily="34" charset="0"/>
              <a:buChar char="•"/>
              <a:defRPr/>
            </a:pPr>
            <a:endParaRPr lang="en-US" dirty="0" smtClean="0"/>
          </a:p>
          <a:p>
            <a:pPr eaLnBrk="1" hangingPunct="1">
              <a:lnSpc>
                <a:spcPct val="90000"/>
              </a:lnSpc>
              <a:buFont typeface="Arial" pitchFamily="34" charset="0"/>
              <a:buChar char="•"/>
              <a:defRPr/>
            </a:pPr>
            <a:r>
              <a:rPr lang="en-US" dirty="0" smtClean="0">
                <a:effectLst>
                  <a:outerShdw blurRad="38100" dist="38100" dir="2700000" algn="tl">
                    <a:srgbClr val="C0C0C0"/>
                  </a:outerShdw>
                </a:effectLst>
              </a:rPr>
              <a:t> Since there is more potentially at stake at a formal investigation, the GCMCA is the approving official.  Additionally, local policies must be checked for other possible withholdings of appointing or approving authorities.</a:t>
            </a:r>
          </a:p>
          <a:p>
            <a:pPr eaLnBrk="1" hangingPunct="1">
              <a:lnSpc>
                <a:spcPct val="90000"/>
              </a:lnSpc>
              <a:buFont typeface="Arial" pitchFamily="34" charset="0"/>
              <a:buChar char="•"/>
              <a:defRPr/>
            </a:pPr>
            <a:endParaRPr lang="en-US" dirty="0" smtClean="0">
              <a:effectLst>
                <a:outerShdw blurRad="38100" dist="38100" dir="2700000" algn="tl">
                  <a:srgbClr val="C0C0C0"/>
                </a:outerShdw>
              </a:effectLst>
            </a:endParaRPr>
          </a:p>
          <a:p>
            <a:pPr eaLnBrk="1" hangingPunct="1">
              <a:lnSpc>
                <a:spcPct val="90000"/>
              </a:lnSpc>
              <a:buFont typeface="Arial" pitchFamily="34" charset="0"/>
              <a:buChar char="•"/>
              <a:defRPr/>
            </a:pPr>
            <a:r>
              <a:rPr lang="en-US" dirty="0" smtClean="0">
                <a:effectLst>
                  <a:outerShdw blurRad="38100" dist="38100" dir="2700000" algn="tl">
                    <a:srgbClr val="C0C0C0"/>
                  </a:outerShdw>
                </a:effectLst>
              </a:rPr>
              <a:t> In cases of suspected suicide, keep in mind that a formal LOD investigation is required by regulation, and that a legal (i.e., AR 15-6) investigation is also required, pursuant to AR 600-63.</a:t>
            </a:r>
          </a:p>
          <a:p>
            <a:pPr eaLnBrk="1" hangingPunct="1">
              <a:lnSpc>
                <a:spcPct val="90000"/>
              </a:lnSpc>
              <a:buFont typeface="Arial" pitchFamily="34" charset="0"/>
              <a:buChar char="•"/>
              <a:defRPr/>
            </a:pPr>
            <a:endParaRPr lang="en-US" dirty="0" smtClean="0"/>
          </a:p>
          <a:p>
            <a:pPr eaLnBrk="1" hangingPunct="1">
              <a:lnSpc>
                <a:spcPct val="90000"/>
              </a:lnSpc>
              <a:buFont typeface="Arial" pitchFamily="34" charset="0"/>
              <a:buChar char="•"/>
              <a:defRPr/>
            </a:pPr>
            <a:endParaRPr lang="en-US" dirty="0" smtClean="0"/>
          </a:p>
        </p:txBody>
      </p:sp>
    </p:spTree>
    <p:extLst>
      <p:ext uri="{BB962C8B-B14F-4D97-AF65-F5344CB8AC3E}">
        <p14:creationId xmlns:p14="http://schemas.microsoft.com/office/powerpoint/2010/main" val="940962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557338" y="219075"/>
            <a:ext cx="3760787" cy="2819400"/>
          </a:xfrm>
          <a:ln/>
        </p:spPr>
      </p:sp>
      <p:sp>
        <p:nvSpPr>
          <p:cNvPr id="1189891" name="Rectangle 3"/>
          <p:cNvSpPr>
            <a:spLocks noGrp="1" noChangeArrowheads="1"/>
          </p:cNvSpPr>
          <p:nvPr>
            <p:ph type="body" idx="1"/>
          </p:nvPr>
        </p:nvSpPr>
        <p:spPr>
          <a:xfrm>
            <a:off x="328614" y="3214688"/>
            <a:ext cx="6343650" cy="5383212"/>
          </a:xfrm>
        </p:spPr>
        <p:txBody>
          <a:bodyPr/>
          <a:lstStyle/>
          <a:p>
            <a:pPr eaLnBrk="1" hangingPunct="1">
              <a:buFont typeface="Arial" pitchFamily="34" charset="0"/>
              <a:buChar char="•"/>
              <a:defRPr/>
            </a:pPr>
            <a:r>
              <a:rPr lang="en-US" b="1" dirty="0" smtClean="0"/>
              <a:t> Instructor Comments:</a:t>
            </a:r>
            <a:endParaRPr lang="en-US" dirty="0" smtClean="0"/>
          </a:p>
          <a:p>
            <a:pPr eaLnBrk="1" hangingPunct="1">
              <a:buFont typeface="Arial" pitchFamily="34" charset="0"/>
              <a:buChar char="•"/>
              <a:defRPr/>
            </a:pPr>
            <a:endParaRPr lang="en-US" dirty="0" smtClean="0">
              <a:effectLst>
                <a:outerShdw blurRad="38100" dist="38100" dir="2700000" algn="tl">
                  <a:srgbClr val="C0C0C0"/>
                </a:outerShdw>
              </a:effectLst>
            </a:endParaRPr>
          </a:p>
          <a:p>
            <a:pPr eaLnBrk="1" hangingPunct="1">
              <a:buFont typeface="Arial" pitchFamily="34" charset="0"/>
              <a:buChar char="•"/>
              <a:defRPr/>
            </a:pPr>
            <a:r>
              <a:rPr lang="en-US" dirty="0" smtClean="0">
                <a:effectLst>
                  <a:outerShdw blurRad="38100" dist="38100" dir="2700000" algn="tl">
                    <a:srgbClr val="C0C0C0"/>
                  </a:outerShdw>
                </a:effectLst>
              </a:rPr>
              <a:t> Soldiers have a statutory right not to make a statement concerning origin of disease, illness, or injury.  10 U.S.C. Section 1219</a:t>
            </a:r>
          </a:p>
          <a:p>
            <a:pPr eaLnBrk="1" hangingPunct="1">
              <a:buFont typeface="Arial" pitchFamily="34" charset="0"/>
              <a:buChar char="•"/>
              <a:defRPr/>
            </a:pPr>
            <a:endParaRPr lang="en-US" dirty="0" smtClean="0">
              <a:effectLst>
                <a:outerShdw blurRad="38100" dist="38100" dir="2700000" algn="tl">
                  <a:srgbClr val="C0C0C0"/>
                </a:outerShdw>
              </a:effectLst>
            </a:endParaRPr>
          </a:p>
          <a:p>
            <a:pPr eaLnBrk="1" hangingPunct="1">
              <a:buFont typeface="Arial" pitchFamily="34" charset="0"/>
              <a:buChar char="•"/>
              <a:defRPr/>
            </a:pPr>
            <a:r>
              <a:rPr lang="en-US" dirty="0" smtClean="0">
                <a:effectLst>
                  <a:outerShdw blurRad="38100" dist="38100" dir="2700000" algn="tl">
                    <a:srgbClr val="C0C0C0"/>
                  </a:outerShdw>
                </a:effectLst>
              </a:rPr>
              <a:t> The presumption means that the IO must find sufficient evidence to counter the presumption and clearly articulate how the evidence overcomes the presumption of ILD.  The IO’s conclusion “</a:t>
            </a:r>
            <a:r>
              <a:rPr lang="en-US" dirty="0" smtClean="0"/>
              <a:t>must be supported by </a:t>
            </a:r>
            <a:r>
              <a:rPr lang="en-US" u="sng" dirty="0" smtClean="0"/>
              <a:t>substantial evidence</a:t>
            </a:r>
            <a:r>
              <a:rPr lang="en-US" dirty="0" smtClean="0"/>
              <a:t> and by a greater weight of evidence than supports any different conclusion.” (</a:t>
            </a:r>
            <a:r>
              <a:rPr lang="en-US" dirty="0" err="1" smtClean="0"/>
              <a:t>ie</a:t>
            </a:r>
            <a:r>
              <a:rPr lang="en-US" dirty="0" smtClean="0"/>
              <a:t>. preponderance of the evidence)</a:t>
            </a:r>
            <a:endParaRPr lang="en-US" dirty="0" smtClean="0">
              <a:effectLst>
                <a:outerShdw blurRad="38100" dist="38100" dir="2700000" algn="tl">
                  <a:srgbClr val="C0C0C0"/>
                </a:outerShdw>
              </a:effectLst>
            </a:endParaRPr>
          </a:p>
        </p:txBody>
      </p:sp>
    </p:spTree>
    <p:extLst>
      <p:ext uri="{BB962C8B-B14F-4D97-AF65-F5344CB8AC3E}">
        <p14:creationId xmlns:p14="http://schemas.microsoft.com/office/powerpoint/2010/main" val="3096468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2BCD05E5-7D78-42A3-BB09-16E6F8AA52C7}" type="slidenum">
              <a:rPr lang="en-US" smtClean="0"/>
              <a:pPr>
                <a:defRPr/>
              </a:pPr>
              <a:t>34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buFontTx/>
              <a:buChar char="•"/>
            </a:pPr>
            <a:r>
              <a:rPr lang="en-US" sz="1400" b="1" dirty="0"/>
              <a:t> </a:t>
            </a:r>
            <a:r>
              <a:rPr lang="en-US" dirty="0" smtClean="0"/>
              <a:t>Instructor Comments:</a:t>
            </a:r>
          </a:p>
          <a:p>
            <a:pPr eaLnBrk="1" hangingPunct="1"/>
            <a:r>
              <a:rPr lang="en-US" dirty="0" smtClean="0"/>
              <a:t> </a:t>
            </a:r>
          </a:p>
          <a:p>
            <a:pPr lvl="1" eaLnBrk="1" hangingPunct="1">
              <a:buFontTx/>
              <a:buChar char="•"/>
            </a:pPr>
            <a:endParaRPr lang="en-US" dirty="0" smtClean="0"/>
          </a:p>
          <a:p>
            <a:pPr eaLnBrk="1" hangingPunct="1"/>
            <a:r>
              <a:rPr lang="en-US" dirty="0" smtClean="0"/>
              <a:t>Questions or comments about this briefing may be referred to the Training Developments Directorate Director or TDC Manger, The Judge Advocate General’s Legal Center and School.</a:t>
            </a:r>
          </a:p>
          <a:p>
            <a:pPr eaLnBrk="1" hangingPunct="1"/>
            <a:endParaRPr lang="en-US" dirty="0" smtClean="0"/>
          </a:p>
          <a:p>
            <a:pPr eaLnBrk="1" hangingPunct="1"/>
            <a:endParaRPr lang="en-US" b="1" dirty="0" smtClean="0"/>
          </a:p>
        </p:txBody>
      </p:sp>
    </p:spTree>
    <p:extLst>
      <p:ext uri="{BB962C8B-B14F-4D97-AF65-F5344CB8AC3E}">
        <p14:creationId xmlns:p14="http://schemas.microsoft.com/office/powerpoint/2010/main" val="2221280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5B225-834D-4E6F-B500-C80214D4231D}" type="slidenum">
              <a:rPr lang="en-US"/>
              <a:pPr/>
              <a:t>35</a:t>
            </a:fld>
            <a:endParaRPr lang="en-US" dirty="0"/>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r>
              <a:rPr lang="en-US" b="1" u="sng" dirty="0" smtClean="0"/>
              <a:t>Instruction</a:t>
            </a:r>
            <a:r>
              <a:rPr lang="en-US" b="1" u="sng" baseline="0" dirty="0" smtClean="0"/>
              <a:t> Note</a:t>
            </a:r>
            <a:r>
              <a:rPr lang="en-US" b="1" baseline="0" dirty="0" smtClean="0"/>
              <a:t>:</a:t>
            </a:r>
          </a:p>
          <a:p>
            <a:endParaRPr lang="en-US" b="1" baseline="0" dirty="0" smtClean="0"/>
          </a:p>
          <a:p>
            <a:r>
              <a:rPr lang="en-US" b="1" dirty="0" smtClean="0"/>
              <a:t>Selected </a:t>
            </a:r>
            <a:r>
              <a:rPr lang="en-US" b="1" dirty="0"/>
              <a:t>Note Pages contain instruction comments to assist with your presentation.</a:t>
            </a:r>
          </a:p>
          <a:p>
            <a:endParaRPr lang="en-US" b="1" dirty="0"/>
          </a:p>
          <a:p>
            <a:r>
              <a:rPr lang="en-US" b="1" dirty="0"/>
              <a:t>This Standard Training Package (STP) is current as of </a:t>
            </a:r>
            <a:r>
              <a:rPr lang="en-US" b="1" dirty="0" smtClean="0"/>
              <a:t>31 July </a:t>
            </a:r>
            <a:r>
              <a:rPr lang="en-US" b="1" baseline="0" dirty="0" smtClean="0"/>
              <a:t>2017</a:t>
            </a:r>
            <a:r>
              <a:rPr lang="en-US" b="1" dirty="0" smtClean="0"/>
              <a:t>.  </a:t>
            </a:r>
            <a:r>
              <a:rPr lang="en-US" b="1" dirty="0"/>
              <a:t>To ensure this is the most current version, please </a:t>
            </a:r>
            <a:r>
              <a:rPr lang="en-US" b="1" dirty="0" smtClean="0"/>
              <a:t>log on to JAG University at  </a:t>
            </a:r>
            <a:r>
              <a:rPr lang="en-US" b="1" dirty="0"/>
              <a:t>https</a:t>
            </a:r>
            <a:r>
              <a:rPr lang="en-US" b="1" dirty="0" smtClean="0"/>
              <a:t>://jagu.army.mil.  L</a:t>
            </a:r>
            <a:r>
              <a:rPr lang="en-US" b="1" baseline="0" dirty="0" smtClean="0"/>
              <a:t>ocate the STPs within the Training Tools box on the JAGU home page.</a:t>
            </a:r>
            <a:endParaRPr lang="en-US" b="1" dirty="0"/>
          </a:p>
          <a:p>
            <a:endParaRPr lang="en-US" sz="1000" dirty="0"/>
          </a:p>
        </p:txBody>
      </p:sp>
    </p:spTree>
    <p:extLst>
      <p:ext uri="{BB962C8B-B14F-4D97-AF65-F5344CB8AC3E}">
        <p14:creationId xmlns:p14="http://schemas.microsoft.com/office/powerpoint/2010/main" val="912813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B7905-A3ED-4ED0-8C0D-F6DBF0F1614F}" type="slidenum">
              <a:rPr lang="en-US"/>
              <a:pPr/>
              <a:t>36</a:t>
            </a:fld>
            <a:endParaRPr lang="en-US" dirty="0"/>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a:xfrm>
            <a:off x="935039" y="4409749"/>
            <a:ext cx="5151473" cy="4177657"/>
          </a:xfrm>
        </p:spPr>
        <p:txBody>
          <a:bodyPr/>
          <a:lstStyle/>
          <a:p>
            <a:pPr defTabSz="916412" eaLnBrk="1" hangingPunct="1">
              <a:buFontTx/>
              <a:buChar char="•"/>
              <a:defRPr/>
            </a:pPr>
            <a:r>
              <a:rPr lang="en-US" b="1" dirty="0" smtClean="0"/>
              <a:t>Instructor Comments:</a:t>
            </a:r>
          </a:p>
          <a:p>
            <a:pPr defTabSz="916412" eaLnBrk="1" hangingPunct="1">
              <a:buFontTx/>
              <a:buChar char="•"/>
              <a:defRPr/>
            </a:pPr>
            <a:endParaRPr lang="en-US" dirty="0" smtClean="0"/>
          </a:p>
          <a:p>
            <a:pPr>
              <a:buFontTx/>
              <a:buChar char="•"/>
            </a:pPr>
            <a:r>
              <a:rPr lang="en-US" dirty="0" smtClean="0"/>
              <a:t>The </a:t>
            </a:r>
            <a:r>
              <a:rPr lang="en-US" dirty="0"/>
              <a:t>key reference is AR 735-5, which deals with accountability of Army property.  </a:t>
            </a:r>
            <a:r>
              <a:rPr lang="en-US" dirty="0" smtClean="0"/>
              <a:t>There is</a:t>
            </a:r>
            <a:r>
              <a:rPr lang="en-US" baseline="0" dirty="0" smtClean="0"/>
              <a:t> a relatively new AR 735-5, dated 9 November 2016.  </a:t>
            </a:r>
            <a:r>
              <a:rPr lang="en-US" dirty="0" smtClean="0"/>
              <a:t>Chapters 13</a:t>
            </a:r>
            <a:r>
              <a:rPr lang="en-US" baseline="0" dirty="0" smtClean="0"/>
              <a:t> </a:t>
            </a:r>
            <a:r>
              <a:rPr lang="en-US" dirty="0" smtClean="0"/>
              <a:t>deals </a:t>
            </a:r>
            <a:r>
              <a:rPr lang="en-US" dirty="0"/>
              <a:t>with the </a:t>
            </a:r>
            <a:r>
              <a:rPr lang="en-US" dirty="0" smtClean="0"/>
              <a:t>financial liability investigation of property loss. </a:t>
            </a:r>
            <a:r>
              <a:rPr lang="en-US" baseline="0" dirty="0" smtClean="0"/>
              <a:t> </a:t>
            </a:r>
            <a:endParaRPr lang="en-US" dirty="0"/>
          </a:p>
          <a:p>
            <a:pPr>
              <a:buFontTx/>
              <a:buChar char="•"/>
            </a:pPr>
            <a:r>
              <a:rPr lang="en-US" dirty="0"/>
              <a:t>You </a:t>
            </a:r>
            <a:r>
              <a:rPr lang="en-US" dirty="0" smtClean="0"/>
              <a:t>must </a:t>
            </a:r>
            <a:r>
              <a:rPr lang="en-US" dirty="0"/>
              <a:t>use the Regulation in effect at the time the loss occurred.  Old regulations are available at the Army’s Publishing Directorate Website:  http://www.apd.army.mil/  </a:t>
            </a:r>
          </a:p>
          <a:p>
            <a:pPr>
              <a:buFontTx/>
              <a:buChar char="•"/>
            </a:pPr>
            <a:r>
              <a:rPr lang="en-US" dirty="0"/>
              <a:t>Other provisions of AR 735-5 which may apply are Chapter 12 (which lists alternatives to FLIPLs), Chapter 14 (dealing with special unique </a:t>
            </a:r>
            <a:r>
              <a:rPr lang="en-US" dirty="0" smtClean="0"/>
              <a:t>circumstances) and </a:t>
            </a:r>
            <a:r>
              <a:rPr lang="en-US" dirty="0"/>
              <a:t>Appendix C (ARNG property).  </a:t>
            </a:r>
          </a:p>
          <a:p>
            <a:pPr>
              <a:buFontTx/>
              <a:buChar char="•"/>
            </a:pPr>
            <a:r>
              <a:rPr lang="en-US" dirty="0"/>
              <a:t>DA PAM 735-5 is a useful tool for Financial Liability Officers (FLOs).  It has several illustrative vignettes.</a:t>
            </a:r>
          </a:p>
          <a:p>
            <a:pPr>
              <a:buFontTx/>
              <a:buChar char="•"/>
            </a:pPr>
            <a:r>
              <a:rPr lang="en-US" dirty="0"/>
              <a:t>An AR 15-6 may have been conducted prior to the FLIPL, or may be initiated during or after the FLIPL as facts emerge.  A 15-6 investigation is required when a controlled item is lost or destroyed. When using an AR 15–6 investigation, do not request a separate investigation by a financial liability officer.  Instead, the AR 15-6 investigation should form the basis for the FLIPL.  Specific findings should be made on the DD 200 with reference to the attached AR 15-6 investigation.  </a:t>
            </a:r>
          </a:p>
          <a:p>
            <a:pPr>
              <a:buFontTx/>
              <a:buChar char="•"/>
            </a:pPr>
            <a:endParaRPr lang="en-US" dirty="0"/>
          </a:p>
        </p:txBody>
      </p:sp>
    </p:spTree>
    <p:extLst>
      <p:ext uri="{BB962C8B-B14F-4D97-AF65-F5344CB8AC3E}">
        <p14:creationId xmlns:p14="http://schemas.microsoft.com/office/powerpoint/2010/main" val="3786038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8330C-0F6B-4B3A-96FA-A4B831D7051C}" type="slidenum">
              <a:rPr lang="en-US"/>
              <a:pPr/>
              <a:t>37</a:t>
            </a:fld>
            <a:endParaRPr lang="en-US" dirty="0"/>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a:xfrm>
            <a:off x="935039" y="4409749"/>
            <a:ext cx="5151473" cy="4177657"/>
          </a:xfrm>
        </p:spPr>
        <p:txBody>
          <a:bodyPr/>
          <a:lstStyle/>
          <a:p>
            <a:pPr defTabSz="916412" eaLnBrk="1" hangingPunct="1">
              <a:buFontTx/>
              <a:buChar char="•"/>
              <a:defRPr/>
            </a:pPr>
            <a:r>
              <a:rPr lang="en-US" b="1" dirty="0" smtClean="0"/>
              <a:t>Instructor Comments:</a:t>
            </a:r>
          </a:p>
          <a:p>
            <a:pPr>
              <a:buFontTx/>
              <a:buChar char="•"/>
            </a:pPr>
            <a:endParaRPr lang="en-US" dirty="0" smtClean="0"/>
          </a:p>
          <a:p>
            <a:pPr>
              <a:buFontTx/>
              <a:buChar char="•"/>
            </a:pPr>
            <a:r>
              <a:rPr lang="en-US" dirty="0" smtClean="0"/>
              <a:t>The </a:t>
            </a:r>
            <a:r>
              <a:rPr lang="en-US" dirty="0"/>
              <a:t>purposes of a FLIPL:</a:t>
            </a:r>
          </a:p>
          <a:p>
            <a:pPr lvl="1">
              <a:buFontTx/>
              <a:buChar char="•"/>
            </a:pPr>
            <a:r>
              <a:rPr lang="en-US" dirty="0"/>
              <a:t> Determine the cause of the loss.</a:t>
            </a:r>
          </a:p>
          <a:p>
            <a:pPr lvl="1">
              <a:buFontTx/>
              <a:buChar char="•"/>
            </a:pPr>
            <a:r>
              <a:rPr lang="en-US" dirty="0"/>
              <a:t> Assess responsibility.</a:t>
            </a:r>
          </a:p>
          <a:p>
            <a:pPr lvl="1">
              <a:buFontTx/>
              <a:buChar char="•"/>
            </a:pPr>
            <a:r>
              <a:rPr lang="en-US" dirty="0"/>
              <a:t> Clear items from the property book.</a:t>
            </a:r>
          </a:p>
          <a:p>
            <a:pPr lvl="1">
              <a:buFontTx/>
              <a:buChar char="•"/>
            </a:pPr>
            <a:r>
              <a:rPr lang="en-US" dirty="0"/>
              <a:t> Support charge of responsible party, if any, for the loss.</a:t>
            </a:r>
          </a:p>
          <a:p>
            <a:pPr>
              <a:buFontTx/>
              <a:buChar char="•"/>
            </a:pPr>
            <a:r>
              <a:rPr lang="en-US" dirty="0"/>
              <a:t>A FLIPL is NOT used as punishment.  Soldiers and Government employees may be punished for the loss, damage, or destruction of government property but a FLIPL is NOT the mechanism.</a:t>
            </a:r>
          </a:p>
        </p:txBody>
      </p:sp>
    </p:spTree>
    <p:extLst>
      <p:ext uri="{BB962C8B-B14F-4D97-AF65-F5344CB8AC3E}">
        <p14:creationId xmlns:p14="http://schemas.microsoft.com/office/powerpoint/2010/main" val="2664097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766A7-0088-4BFD-8EF7-4AE4BEEEEF2A}" type="slidenum">
              <a:rPr lang="en-US"/>
              <a:pPr/>
              <a:t>38</a:t>
            </a:fld>
            <a:endParaRPr lang="en-US" dirty="0"/>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pPr defTabSz="916412" eaLnBrk="1" hangingPunct="1">
              <a:buFontTx/>
              <a:buChar char="•"/>
              <a:defRPr/>
            </a:pPr>
            <a:r>
              <a:rPr lang="en-US" sz="1000" b="1" dirty="0"/>
              <a:t>Instructor Comments:</a:t>
            </a:r>
          </a:p>
          <a:p>
            <a:pPr>
              <a:buFontTx/>
              <a:buChar char="•"/>
            </a:pPr>
            <a:endParaRPr lang="en-US" sz="1000" dirty="0"/>
          </a:p>
          <a:p>
            <a:pPr>
              <a:buFontTx/>
              <a:buChar char="•"/>
            </a:pPr>
            <a:r>
              <a:rPr lang="en-US" sz="1000" dirty="0"/>
              <a:t>If deadlines are not met, written explanation for delay must be included in the packet.  Delays can result in legal insufficiency if the delay is determined to be material and prejudicial to the respondent. </a:t>
            </a:r>
          </a:p>
          <a:p>
            <a:pPr lvl="1">
              <a:buFontTx/>
              <a:buChar char="•"/>
            </a:pPr>
            <a:r>
              <a:rPr lang="en-US" sz="1000" dirty="0"/>
              <a:t> Witnesses are not longer available</a:t>
            </a:r>
          </a:p>
          <a:p>
            <a:pPr lvl="1">
              <a:buFontTx/>
              <a:buChar char="•"/>
            </a:pPr>
            <a:r>
              <a:rPr lang="en-US" sz="1000" dirty="0"/>
              <a:t> Respondent is unable to respond because deployment etc.</a:t>
            </a:r>
          </a:p>
          <a:p>
            <a:pPr lvl="0">
              <a:buFontTx/>
              <a:buChar char="•"/>
            </a:pPr>
            <a:r>
              <a:rPr lang="en-US" sz="1000" dirty="0"/>
              <a:t>Investigating officers must keep a Chronology that should start from the date-time-group he/she was appointed.</a:t>
            </a:r>
          </a:p>
          <a:p>
            <a:pPr>
              <a:buFontTx/>
              <a:buChar char="•"/>
            </a:pPr>
            <a:r>
              <a:rPr lang="en-US" sz="1000" dirty="0"/>
              <a:t>Rebuttal:</a:t>
            </a:r>
          </a:p>
          <a:p>
            <a:pPr lvl="1">
              <a:buFontTx/>
              <a:buChar char="•"/>
            </a:pPr>
            <a:r>
              <a:rPr lang="en-US" sz="1000" dirty="0"/>
              <a:t> Respondents (to include civilian employees) have the right to Legal Assistance</a:t>
            </a:r>
          </a:p>
          <a:p>
            <a:pPr lvl="1">
              <a:buFontTx/>
              <a:buChar char="•"/>
            </a:pPr>
            <a:r>
              <a:rPr lang="en-US" sz="1000" dirty="0"/>
              <a:t> 7 Days to submit rebuttal/15 days if unavailable but in the same country as FLO/30 days if in a country different from FLO (time not counted for processing)</a:t>
            </a:r>
          </a:p>
          <a:p>
            <a:pPr>
              <a:buFontTx/>
              <a:buChar char="•"/>
            </a:pPr>
            <a:r>
              <a:rPr lang="en-US" sz="1100" dirty="0"/>
              <a:t>Appeals phase:  Clock restarts</a:t>
            </a:r>
          </a:p>
          <a:p>
            <a:pPr lvl="1">
              <a:buFontTx/>
              <a:buChar char="•"/>
            </a:pPr>
            <a:r>
              <a:rPr lang="en-US" sz="1100" dirty="0"/>
              <a:t> AA/USAR-Respondent has 30 days to request Reconsideration or Remission of Indebtedness (Remission applies to enlisted only)</a:t>
            </a:r>
          </a:p>
          <a:p>
            <a:pPr lvl="1">
              <a:buFontTx/>
              <a:buChar char="•"/>
            </a:pPr>
            <a:r>
              <a:rPr lang="en-US" sz="1100" dirty="0"/>
              <a:t> ARNG-Respondent has 60 days to request Reconsideration or Remission of Indebtedness (Remission applies to enlisted only)</a:t>
            </a:r>
          </a:p>
          <a:p>
            <a:pPr lvl="2">
              <a:buFontTx/>
              <a:buChar char="•"/>
            </a:pPr>
            <a:r>
              <a:rPr lang="en-US" sz="1100" dirty="0"/>
              <a:t> If request made, collection efforts stop</a:t>
            </a:r>
          </a:p>
          <a:p>
            <a:pPr lvl="2">
              <a:buFontTx/>
              <a:buChar char="•"/>
            </a:pPr>
            <a:r>
              <a:rPr lang="en-US" sz="1100" dirty="0"/>
              <a:t> Requests for Reconsideration/Remission that are denied, are automatically forwarded to the Appellate Authority for Appeal</a:t>
            </a:r>
          </a:p>
          <a:p>
            <a:pPr lvl="3"/>
            <a:r>
              <a:rPr lang="en-US" sz="1100" dirty="0"/>
              <a:t>	</a:t>
            </a:r>
          </a:p>
          <a:p>
            <a:endParaRPr lang="en-US" sz="1000" dirty="0"/>
          </a:p>
          <a:p>
            <a:pPr lvl="1">
              <a:buFontTx/>
              <a:buChar char="•"/>
            </a:pPr>
            <a:endParaRPr lang="en-US" sz="1000" dirty="0"/>
          </a:p>
          <a:p>
            <a:endParaRPr lang="en-US" sz="1000" dirty="0"/>
          </a:p>
        </p:txBody>
      </p:sp>
    </p:spTree>
    <p:extLst>
      <p:ext uri="{BB962C8B-B14F-4D97-AF65-F5344CB8AC3E}">
        <p14:creationId xmlns:p14="http://schemas.microsoft.com/office/powerpoint/2010/main" val="3264030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5D9AF-E1A8-4374-A7E9-51F0C8C234BD}" type="slidenum">
              <a:rPr lang="en-US"/>
              <a:pPr/>
              <a:t>39</a:t>
            </a:fld>
            <a:endParaRPr lang="en-US" dirty="0"/>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a:xfrm>
            <a:off x="935039" y="4409749"/>
            <a:ext cx="5151473" cy="4177657"/>
          </a:xfrm>
        </p:spPr>
        <p:txBody>
          <a:bodyPr/>
          <a:lstStyle/>
          <a:p>
            <a:pPr defTabSz="916412" eaLnBrk="1" hangingPunct="1">
              <a:buFontTx/>
              <a:buChar char="•"/>
              <a:tabLst>
                <a:tab pos="1030963" algn="l"/>
              </a:tabLst>
              <a:defRPr/>
            </a:pPr>
            <a:r>
              <a:rPr lang="en-US" b="1" dirty="0" smtClean="0"/>
              <a:t>Instructor Comments:</a:t>
            </a:r>
          </a:p>
          <a:p>
            <a:pPr>
              <a:buFontTx/>
              <a:buChar char="•"/>
              <a:tabLst>
                <a:tab pos="1030963" algn="l"/>
              </a:tabLst>
            </a:pPr>
            <a:endParaRPr lang="en-US" dirty="0" smtClean="0"/>
          </a:p>
          <a:p>
            <a:pPr>
              <a:buFontTx/>
              <a:buChar char="•"/>
              <a:tabLst>
                <a:tab pos="1030963" algn="l"/>
              </a:tabLst>
            </a:pPr>
            <a:r>
              <a:rPr lang="en-US" dirty="0" smtClean="0"/>
              <a:t>MUST </a:t>
            </a:r>
            <a:r>
              <a:rPr lang="en-US" dirty="0"/>
              <a:t>Initiate:</a:t>
            </a:r>
          </a:p>
          <a:p>
            <a:pPr marL="400930" lvl="1" indent="57276">
              <a:buFontTx/>
              <a:buChar char="•"/>
              <a:tabLst>
                <a:tab pos="1030963" algn="l"/>
              </a:tabLst>
            </a:pPr>
            <a:r>
              <a:rPr lang="en-US" dirty="0"/>
              <a:t> The above is a short list.  Refer to AR 735-5, 13-3 for an exhaustive list of less common scenarios requiring initiation.</a:t>
            </a:r>
          </a:p>
          <a:p>
            <a:pPr marL="400930" lvl="1" indent="57276">
              <a:buFontTx/>
              <a:buChar char="•"/>
              <a:tabLst>
                <a:tab pos="1030963" algn="l"/>
              </a:tabLst>
            </a:pPr>
            <a:r>
              <a:rPr lang="en-US" dirty="0" smtClean="0"/>
              <a:t> The </a:t>
            </a:r>
            <a:r>
              <a:rPr lang="en-US" dirty="0"/>
              <a:t>most common scenarios are:</a:t>
            </a:r>
          </a:p>
          <a:p>
            <a:pPr lvl="2" indent="57276">
              <a:buFontTx/>
              <a:buChar char="•"/>
              <a:tabLst>
                <a:tab pos="1030963" algn="l"/>
              </a:tabLst>
            </a:pPr>
            <a:r>
              <a:rPr lang="en-US" dirty="0"/>
              <a:t>Negligence or willful misconduct is suspected as the cause, and the individual does not admit liability </a:t>
            </a:r>
          </a:p>
          <a:p>
            <a:pPr lvl="2" indent="57276">
              <a:buFontTx/>
              <a:buChar char="•"/>
              <a:tabLst>
                <a:tab pos="1030963" algn="l"/>
              </a:tabLst>
            </a:pPr>
            <a:r>
              <a:rPr lang="en-US" dirty="0"/>
              <a:t>The property lost, damaged, or destroyed involves a change of accountable officer’s inventory and the outgoing accountable officer made no voluntary reimbursement for the full amount of the loss to the Government (change of command inventory).</a:t>
            </a:r>
          </a:p>
          <a:p>
            <a:pPr lvl="2" indent="57276">
              <a:buFontTx/>
              <a:buChar char="•"/>
              <a:tabLst>
                <a:tab pos="1030963" algn="l"/>
              </a:tabLst>
            </a:pPr>
            <a:r>
              <a:rPr lang="en-US" dirty="0"/>
              <a:t>The value of the admitted </a:t>
            </a:r>
            <a:r>
              <a:rPr lang="en-US" dirty="0" smtClean="0"/>
              <a:t>Loss, Damage, Destruction, or Theft (LDDT) </a:t>
            </a:r>
            <a:r>
              <a:rPr lang="en-US" dirty="0"/>
              <a:t>exceeds the individual’s monthly basic pay.</a:t>
            </a:r>
          </a:p>
          <a:p>
            <a:pPr lvl="2" indent="57276">
              <a:tabLst>
                <a:tab pos="1030963" algn="l"/>
              </a:tabLst>
            </a:pPr>
            <a:r>
              <a:rPr lang="en-US" dirty="0"/>
              <a:t> </a:t>
            </a:r>
          </a:p>
        </p:txBody>
      </p:sp>
    </p:spTree>
    <p:extLst>
      <p:ext uri="{BB962C8B-B14F-4D97-AF65-F5344CB8AC3E}">
        <p14:creationId xmlns:p14="http://schemas.microsoft.com/office/powerpoint/2010/main" val="362727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817BA167-D0F2-4BAC-97A5-35BF6B1D7B06}" type="slidenum">
              <a:rPr lang="en-US" smtClean="0"/>
              <a:pPr>
                <a:defRPr/>
              </a:pPr>
              <a:t>4</a:t>
            </a:fld>
            <a:endParaRPr lang="en-US" smtClean="0"/>
          </a:p>
        </p:txBody>
      </p:sp>
      <p:sp>
        <p:nvSpPr>
          <p:cNvPr id="39939" name="Rectangle 2"/>
          <p:cNvSpPr>
            <a:spLocks noGrp="1" noRot="1" noChangeAspect="1" noChangeArrowheads="1" noTextEdit="1"/>
          </p:cNvSpPr>
          <p:nvPr>
            <p:ph type="sldImg"/>
          </p:nvPr>
        </p:nvSpPr>
        <p:spPr>
          <a:xfrm>
            <a:off x="1735138" y="293688"/>
            <a:ext cx="3463925" cy="2597150"/>
          </a:xfrm>
          <a:ln/>
        </p:spPr>
      </p:sp>
      <p:sp>
        <p:nvSpPr>
          <p:cNvPr id="56324" name="Rectangle 3"/>
          <p:cNvSpPr>
            <a:spLocks noGrp="1" noChangeArrowheads="1"/>
          </p:cNvSpPr>
          <p:nvPr>
            <p:ph type="body" idx="1"/>
          </p:nvPr>
        </p:nvSpPr>
        <p:spPr>
          <a:xfrm>
            <a:off x="935038" y="4260850"/>
            <a:ext cx="5143500" cy="4184650"/>
          </a:xfrm>
          <a:ln/>
        </p:spPr>
        <p:txBody>
          <a:bodyPr/>
          <a:lstStyle/>
          <a:p>
            <a:pPr eaLnBrk="1" hangingPunct="1">
              <a:buFontTx/>
              <a:buChar char="•"/>
              <a:tabLst>
                <a:tab pos="629996" algn="l"/>
              </a:tabLst>
              <a:defRPr/>
            </a:pPr>
            <a:r>
              <a:rPr lang="en-US" b="1" dirty="0" smtClean="0"/>
              <a:t> Instructor Comments:</a:t>
            </a:r>
            <a:r>
              <a:rPr lang="en-US" u="sng" dirty="0" smtClean="0"/>
              <a:t>  </a:t>
            </a:r>
          </a:p>
          <a:p>
            <a:pPr eaLnBrk="1" hangingPunct="1">
              <a:buFontTx/>
              <a:buChar char="•"/>
              <a:tabLst>
                <a:tab pos="629996" algn="l"/>
              </a:tabLst>
              <a:defRPr/>
            </a:pPr>
            <a:endParaRPr lang="en-US" u="sng" dirty="0" smtClean="0"/>
          </a:p>
          <a:p>
            <a:pPr eaLnBrk="1" hangingPunct="1">
              <a:buFontTx/>
              <a:buChar char="•"/>
              <a:tabLst>
                <a:tab pos="629996" algn="l"/>
              </a:tabLst>
              <a:defRPr/>
            </a:pPr>
            <a:r>
              <a:rPr lang="en-US" dirty="0" smtClean="0"/>
              <a:t> In the military, as in the civilian world, a single event has the potential to give rise to any number of follow-on (and possibly concurrent) processes.</a:t>
            </a:r>
          </a:p>
          <a:p>
            <a:pPr marL="171817" eaLnBrk="1" hangingPunct="1">
              <a:buFontTx/>
              <a:buChar char="•"/>
              <a:tabLst>
                <a:tab pos="629996" algn="l"/>
              </a:tabLst>
              <a:defRPr/>
            </a:pPr>
            <a:r>
              <a:rPr lang="en-US" dirty="0" smtClean="0"/>
              <a:t> Included within these processes are investigations. </a:t>
            </a:r>
          </a:p>
          <a:p>
            <a:pPr marL="171817" eaLnBrk="1" hangingPunct="1">
              <a:buFontTx/>
              <a:buChar char="•"/>
              <a:tabLst>
                <a:tab pos="629996" algn="l"/>
              </a:tabLst>
              <a:defRPr/>
            </a:pPr>
            <a:r>
              <a:rPr lang="en-US" dirty="0" smtClean="0"/>
              <a:t> For example: A traffic accident occurs and involves a drunk driver:</a:t>
            </a:r>
          </a:p>
          <a:p>
            <a:pPr marL="687268" lvl="2" eaLnBrk="1" hangingPunct="1">
              <a:buFontTx/>
              <a:buChar char="•"/>
              <a:tabLst>
                <a:tab pos="629996" algn="l"/>
              </a:tabLst>
              <a:defRPr/>
            </a:pPr>
            <a:r>
              <a:rPr lang="en-US" dirty="0" smtClean="0"/>
              <a:t> Line of Duty Investigation: If Soldier dies or is injured, a LOD investigation will ensue to determine benefits.</a:t>
            </a:r>
          </a:p>
          <a:p>
            <a:pPr marL="687268" lvl="2" eaLnBrk="1" hangingPunct="1">
              <a:buFontTx/>
              <a:buChar char="•"/>
              <a:tabLst>
                <a:tab pos="629996" algn="l"/>
              </a:tabLst>
              <a:defRPr/>
            </a:pPr>
            <a:r>
              <a:rPr lang="en-US" dirty="0" smtClean="0"/>
              <a:t> Criminal Investigation: CID may investigate it as a potential crime. </a:t>
            </a:r>
          </a:p>
          <a:p>
            <a:pPr marL="687268" lvl="2" eaLnBrk="1" hangingPunct="1">
              <a:buFontTx/>
              <a:buChar char="•"/>
              <a:tabLst>
                <a:tab pos="629996" algn="l"/>
              </a:tabLst>
              <a:defRPr/>
            </a:pPr>
            <a:r>
              <a:rPr lang="en-US" dirty="0" smtClean="0"/>
              <a:t> Court-Martial: The driver may face Court-Martial.</a:t>
            </a:r>
          </a:p>
          <a:p>
            <a:pPr marL="687268" lvl="2" eaLnBrk="1" hangingPunct="1">
              <a:buFontTx/>
              <a:buChar char="•"/>
              <a:tabLst>
                <a:tab pos="629996" algn="l"/>
              </a:tabLst>
              <a:defRPr/>
            </a:pPr>
            <a:r>
              <a:rPr lang="en-US" dirty="0" smtClean="0"/>
              <a:t> Financial Liability Investigation of Property Loss (FLIPL):  If a government vehicle is involved, there will be a FLIPL to determine any potential financial liability.  FLIPLs are covered in a separate STP. </a:t>
            </a:r>
          </a:p>
          <a:p>
            <a:pPr marL="687268" lvl="2" eaLnBrk="1" hangingPunct="1">
              <a:buFontTx/>
              <a:buChar char="•"/>
              <a:tabLst>
                <a:tab pos="629996" algn="l"/>
              </a:tabLst>
              <a:defRPr/>
            </a:pPr>
            <a:r>
              <a:rPr lang="en-US" dirty="0" smtClean="0"/>
              <a:t> AR 15-6 Investigation: The command or Army regulation may require that a legal investigation IAW AR 15-6 be conducted.  </a:t>
            </a:r>
          </a:p>
          <a:p>
            <a:pPr marL="687268" lvl="2" eaLnBrk="1" hangingPunct="1">
              <a:buFontTx/>
              <a:buChar char="•"/>
              <a:tabLst>
                <a:tab pos="629996" algn="l"/>
              </a:tabLst>
              <a:defRPr/>
            </a:pPr>
            <a:r>
              <a:rPr lang="en-US" dirty="0" smtClean="0"/>
              <a:t> Safety Investigation:  Is required when a reportable Army accident occurs.  </a:t>
            </a:r>
          </a:p>
          <a:p>
            <a:pPr marL="687268" lvl="2" eaLnBrk="1" hangingPunct="1">
              <a:buFontTx/>
              <a:buChar char="•"/>
              <a:tabLst>
                <a:tab pos="629996" algn="l"/>
              </a:tabLst>
              <a:defRPr/>
            </a:pPr>
            <a:r>
              <a:rPr lang="en-US" dirty="0" smtClean="0"/>
              <a:t> Fatal Incident Family Brief:  If the accident occurred in the course of training and there is a fatality, then an in-person briefing for the Soldier’s next of kin may be required. </a:t>
            </a:r>
          </a:p>
          <a:p>
            <a:pPr marL="226185" lvl="1" eaLnBrk="1" hangingPunct="1">
              <a:buFontTx/>
              <a:buChar char="•"/>
              <a:tabLst>
                <a:tab pos="629996" algn="l"/>
              </a:tabLst>
              <a:defRPr/>
            </a:pPr>
            <a:r>
              <a:rPr lang="en-US" dirty="0" smtClean="0"/>
              <a:t>It is possible that a number of these investigations could occur at the same time.  Commanders, with the advice of counsel, must attempt to synchronize as many of these investigations as possible.  This means the command should attempt to appoint a single IO to do as many of these investigations as possible.  </a:t>
            </a:r>
          </a:p>
          <a:p>
            <a:pPr marL="1145446" lvl="3" eaLnBrk="1" hangingPunct="1">
              <a:tabLst>
                <a:tab pos="629996" algn="l"/>
              </a:tabLst>
              <a:defRPr/>
            </a:pPr>
            <a:endParaRPr lang="en-US" dirty="0" smtClean="0"/>
          </a:p>
        </p:txBody>
      </p:sp>
    </p:spTree>
    <p:extLst>
      <p:ext uri="{BB962C8B-B14F-4D97-AF65-F5344CB8AC3E}">
        <p14:creationId xmlns:p14="http://schemas.microsoft.com/office/powerpoint/2010/main" val="3406036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5BB18-16CD-4C36-9777-25C2D886C6FC}" type="slidenum">
              <a:rPr lang="en-US"/>
              <a:pPr/>
              <a:t>40</a:t>
            </a:fld>
            <a:endParaRPr lang="en-US" dirty="0"/>
          </a:p>
        </p:txBody>
      </p:sp>
      <p:sp>
        <p:nvSpPr>
          <p:cNvPr id="422914" name="Rectangle 2"/>
          <p:cNvSpPr>
            <a:spLocks noGrp="1" noRot="1" noChangeAspect="1" noChangeArrowheads="1" noTextEdit="1"/>
          </p:cNvSpPr>
          <p:nvPr>
            <p:ph type="sldImg"/>
          </p:nvPr>
        </p:nvSpPr>
        <p:spPr>
          <a:xfrm>
            <a:off x="1222375" y="674688"/>
            <a:ext cx="4641850" cy="3481387"/>
          </a:xfrm>
          <a:ln/>
        </p:spPr>
      </p:sp>
      <p:sp>
        <p:nvSpPr>
          <p:cNvPr id="422915" name="Rectangle 3"/>
          <p:cNvSpPr>
            <a:spLocks noGrp="1" noChangeArrowheads="1"/>
          </p:cNvSpPr>
          <p:nvPr>
            <p:ph type="body" idx="1"/>
          </p:nvPr>
        </p:nvSpPr>
        <p:spPr>
          <a:xfrm>
            <a:off x="935039" y="4409750"/>
            <a:ext cx="5151473" cy="4657738"/>
          </a:xfrm>
        </p:spPr>
        <p:txBody>
          <a:bodyPr/>
          <a:lstStyle/>
          <a:p>
            <a:pPr marL="229103" indent="-229103" defTabSz="916412" eaLnBrk="1" hangingPunct="1">
              <a:buFontTx/>
              <a:buChar char="•"/>
              <a:defRPr/>
            </a:pPr>
            <a:r>
              <a:rPr lang="en-US" sz="1400" b="1" dirty="0"/>
              <a:t>Instructor Comments:</a:t>
            </a:r>
          </a:p>
          <a:p>
            <a:pPr marL="229103" indent="-229103">
              <a:buFontTx/>
              <a:buChar char="•"/>
            </a:pPr>
            <a:endParaRPr lang="en-US" sz="1300" dirty="0"/>
          </a:p>
          <a:p>
            <a:pPr marL="229103" indent="-229103">
              <a:buFontTx/>
              <a:buChar char="•"/>
            </a:pPr>
            <a:r>
              <a:rPr lang="en-US" sz="1300" dirty="0"/>
              <a:t>Watch for conflicts.  Applies to all levels of investigation and adjudication.  </a:t>
            </a:r>
          </a:p>
          <a:p>
            <a:pPr marL="229103" indent="-229103">
              <a:buFontTx/>
              <a:buChar char="•"/>
            </a:pPr>
            <a:r>
              <a:rPr lang="en-US" sz="1300" dirty="0"/>
              <a:t>If during the investigation, the FLO determines the investigation will require him/her to examine the conduct or performance of someone senior to him/her or may result in adverse action against someone senior to him/her, they must report it to the approving authority, and unless military exigencies exist, they will be replaced with an appropriate FLO.</a:t>
            </a:r>
          </a:p>
          <a:p>
            <a:pPr marL="229103" indent="-229103">
              <a:buFontTx/>
              <a:buChar char="•"/>
            </a:pPr>
            <a:r>
              <a:rPr lang="en-US" sz="1300" dirty="0"/>
              <a:t>FLO must determine cause of the loss and value of the loss.</a:t>
            </a:r>
          </a:p>
          <a:p>
            <a:pPr marL="229103" indent="-229103">
              <a:buFontTx/>
              <a:buChar char="•"/>
            </a:pPr>
            <a:r>
              <a:rPr lang="en-US" sz="1300" dirty="0"/>
              <a:t>It is important to note that the FLO should also actually try to find the property as well.</a:t>
            </a:r>
          </a:p>
          <a:p>
            <a:pPr marL="229103" indent="-229103"/>
            <a:endParaRPr lang="en-US" sz="1300" u="sng" dirty="0"/>
          </a:p>
          <a:p>
            <a:pPr marL="229103" indent="-229103"/>
            <a:r>
              <a:rPr lang="en-US" sz="1300" u="sng" dirty="0"/>
              <a:t>Background</a:t>
            </a:r>
            <a:r>
              <a:rPr lang="en-US" sz="1300" dirty="0"/>
              <a:t>:  DA PAM 735-5</a:t>
            </a:r>
          </a:p>
          <a:p>
            <a:pPr marL="229103" indent="-229103"/>
            <a:r>
              <a:rPr lang="en-US" sz="1300" dirty="0"/>
              <a:t>2–5. Staying free of bias and prejudice </a:t>
            </a:r>
          </a:p>
          <a:p>
            <a:pPr marL="229103" indent="-229103"/>
            <a:r>
              <a:rPr lang="en-US" sz="1300" dirty="0"/>
              <a:t>A financial liability officer will begin and maintain any investigation, free from bias and prejudice. The investigation should not be started with preconceived ideas as to what caused the loss, or who is to blame for the loss. </a:t>
            </a:r>
            <a:endParaRPr lang="en-US" sz="1300" u="sng" dirty="0"/>
          </a:p>
          <a:p>
            <a:pPr lvl="2"/>
            <a:r>
              <a:rPr lang="en-US" sz="1300" dirty="0"/>
              <a:t> </a:t>
            </a:r>
          </a:p>
          <a:p>
            <a:pPr lvl="2">
              <a:buFontTx/>
              <a:buChar char="•"/>
            </a:pPr>
            <a:endParaRPr lang="en-US" sz="1300" dirty="0"/>
          </a:p>
          <a:p>
            <a:pPr lvl="2"/>
            <a:endParaRPr lang="en-US" sz="1300" dirty="0"/>
          </a:p>
          <a:p>
            <a:pPr lvl="1"/>
            <a:endParaRPr lang="en-US" sz="1300" dirty="0"/>
          </a:p>
        </p:txBody>
      </p:sp>
    </p:spTree>
    <p:extLst>
      <p:ext uri="{BB962C8B-B14F-4D97-AF65-F5344CB8AC3E}">
        <p14:creationId xmlns:p14="http://schemas.microsoft.com/office/powerpoint/2010/main" val="4028509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92C6E-96E2-439C-A043-BD9CBBDC25F6}" type="slidenum">
              <a:rPr lang="en-US"/>
              <a:pPr/>
              <a:t>41</a:t>
            </a:fld>
            <a:endParaRPr lang="en-US" dirty="0"/>
          </a:p>
        </p:txBody>
      </p:sp>
      <p:sp>
        <p:nvSpPr>
          <p:cNvPr id="558082" name="Rectangle 2"/>
          <p:cNvSpPr>
            <a:spLocks noGrp="1" noRot="1" noChangeAspect="1" noChangeArrowheads="1" noTextEdit="1"/>
          </p:cNvSpPr>
          <p:nvPr>
            <p:ph type="sldImg"/>
          </p:nvPr>
        </p:nvSpPr>
        <p:spPr>
          <a:xfrm>
            <a:off x="1879600" y="573088"/>
            <a:ext cx="3259138" cy="2444750"/>
          </a:xfrm>
          <a:ln/>
        </p:spPr>
      </p:sp>
      <p:sp>
        <p:nvSpPr>
          <p:cNvPr id="558083" name="Rectangle 3"/>
          <p:cNvSpPr>
            <a:spLocks noGrp="1" noChangeArrowheads="1"/>
          </p:cNvSpPr>
          <p:nvPr>
            <p:ph type="body" idx="1"/>
          </p:nvPr>
        </p:nvSpPr>
        <p:spPr>
          <a:xfrm>
            <a:off x="691323" y="3249289"/>
            <a:ext cx="5799788" cy="5338118"/>
          </a:xfrm>
        </p:spPr>
        <p:txBody>
          <a:bodyPr/>
          <a:lstStyle/>
          <a:p>
            <a:pPr defTabSz="916412" eaLnBrk="1" hangingPunct="1">
              <a:spcAft>
                <a:spcPct val="20000"/>
              </a:spcAft>
              <a:buFontTx/>
              <a:buChar char="•"/>
              <a:defRPr/>
            </a:pPr>
            <a:r>
              <a:rPr lang="en-US" b="1" dirty="0" smtClean="0"/>
              <a:t>Instructor Comments:</a:t>
            </a:r>
          </a:p>
          <a:p>
            <a:pPr>
              <a:spcAft>
                <a:spcPct val="20000"/>
              </a:spcAft>
              <a:buFontTx/>
              <a:buChar char="•"/>
            </a:pPr>
            <a:endParaRPr lang="en-US" dirty="0" smtClean="0"/>
          </a:p>
          <a:p>
            <a:pPr>
              <a:spcAft>
                <a:spcPct val="20000"/>
              </a:spcAft>
              <a:buFontTx/>
              <a:buChar char="•"/>
            </a:pPr>
            <a:r>
              <a:rPr lang="en-US" dirty="0" smtClean="0"/>
              <a:t>Appointing </a:t>
            </a:r>
            <a:r>
              <a:rPr lang="en-US" dirty="0"/>
              <a:t>authority: </a:t>
            </a:r>
            <a:r>
              <a:rPr lang="en-US" dirty="0" smtClean="0"/>
              <a:t>Generally a LTC unless</a:t>
            </a:r>
            <a:r>
              <a:rPr lang="en-US" baseline="0" dirty="0" smtClean="0"/>
              <a:t> approval requires GO/SES</a:t>
            </a:r>
            <a:endParaRPr lang="en-US" dirty="0" smtClean="0"/>
          </a:p>
          <a:p>
            <a:pPr>
              <a:spcAft>
                <a:spcPct val="20000"/>
              </a:spcAft>
              <a:buFontTx/>
              <a:buChar char="•"/>
            </a:pPr>
            <a:endParaRPr lang="en-US" dirty="0" smtClean="0"/>
          </a:p>
          <a:p>
            <a:pPr>
              <a:spcAft>
                <a:spcPct val="20000"/>
              </a:spcAft>
              <a:buFontTx/>
              <a:buChar char="•"/>
            </a:pPr>
            <a:r>
              <a:rPr lang="en-US" dirty="0" smtClean="0"/>
              <a:t>Important</a:t>
            </a:r>
            <a:r>
              <a:rPr lang="en-US" baseline="0" dirty="0" smtClean="0"/>
              <a:t> update from the 22 AUG 2013 RAR to AR 735-5 22 AUG 2013 RAR: LTC can only be the approval authority for FLIPLs up to $5,000 when delegated by the O6 in writing and item is not Communications Security (COMSEC), a sensitive item (SI), or contains personal identification information (PII). </a:t>
            </a:r>
            <a:endParaRPr lang="en-US" dirty="0"/>
          </a:p>
          <a:p>
            <a:pPr lvl="1"/>
            <a:endParaRPr lang="en-US" dirty="0"/>
          </a:p>
          <a:p>
            <a:r>
              <a:rPr lang="en-US" u="sng" dirty="0"/>
              <a:t>Background:</a:t>
            </a:r>
          </a:p>
          <a:p>
            <a:pPr>
              <a:spcBef>
                <a:spcPct val="0"/>
              </a:spcBef>
              <a:buFontTx/>
              <a:buChar char="•"/>
            </a:pPr>
            <a:r>
              <a:rPr lang="en-US" dirty="0"/>
              <a:t> AR 735-5, para. 13–18. Conflict of interest:  No person may act as an appointing authority or the approving authority that has had personal responsibility or accountability for the property listed on the financial liability investigation of property loss at the time the property became lost, damaged or destroyed. In such cases, the next higher commander or DA civilian employee in the chain of command or supervision will act as the appointing authority or the approving authority as appropriate.</a:t>
            </a:r>
          </a:p>
          <a:p>
            <a:pPr lvl="1"/>
            <a:endParaRPr lang="en-US" dirty="0"/>
          </a:p>
          <a:p>
            <a:endParaRPr lang="en-US" dirty="0"/>
          </a:p>
        </p:txBody>
      </p:sp>
    </p:spTree>
    <p:extLst>
      <p:ext uri="{BB962C8B-B14F-4D97-AF65-F5344CB8AC3E}">
        <p14:creationId xmlns:p14="http://schemas.microsoft.com/office/powerpoint/2010/main" val="945013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4D501B-9EF5-44F5-86D4-C62D2BE49858}" type="slidenum">
              <a:rPr lang="en-US"/>
              <a:pPr/>
              <a:t>42</a:t>
            </a:fld>
            <a:endParaRPr lang="en-US" dirty="0"/>
          </a:p>
        </p:txBody>
      </p:sp>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a:xfrm>
            <a:off x="935039" y="4409749"/>
            <a:ext cx="5151473" cy="4177657"/>
          </a:xfrm>
        </p:spPr>
        <p:txBody>
          <a:bodyPr/>
          <a:lstStyle/>
          <a:p>
            <a:pPr defTabSz="916412" eaLnBrk="1" hangingPunct="1">
              <a:lnSpc>
                <a:spcPct val="90000"/>
              </a:lnSpc>
              <a:buFontTx/>
              <a:buChar char="•"/>
              <a:defRPr/>
            </a:pPr>
            <a:r>
              <a:rPr lang="en-US" b="1" dirty="0" smtClean="0"/>
              <a:t>Instructor Comments:</a:t>
            </a:r>
          </a:p>
          <a:p>
            <a:pPr>
              <a:lnSpc>
                <a:spcPct val="90000"/>
              </a:lnSpc>
              <a:buFontTx/>
              <a:buChar char="•"/>
            </a:pPr>
            <a:endParaRPr lang="en-US" dirty="0" smtClean="0"/>
          </a:p>
          <a:p>
            <a:pPr>
              <a:lnSpc>
                <a:spcPct val="90000"/>
              </a:lnSpc>
              <a:buFontTx/>
              <a:buChar char="•"/>
            </a:pPr>
            <a:r>
              <a:rPr lang="en-US" dirty="0" smtClean="0"/>
              <a:t>Request </a:t>
            </a:r>
            <a:r>
              <a:rPr lang="en-US" dirty="0"/>
              <a:t>for reconsideration must be based on legal error.  </a:t>
            </a:r>
            <a:r>
              <a:rPr lang="en-US" dirty="0" smtClean="0"/>
              <a:t>A denied request </a:t>
            </a:r>
            <a:r>
              <a:rPr lang="en-US" dirty="0"/>
              <a:t>for reconsideration </a:t>
            </a:r>
            <a:r>
              <a:rPr lang="en-US" dirty="0" smtClean="0"/>
              <a:t>automatically </a:t>
            </a:r>
            <a:r>
              <a:rPr lang="en-US" dirty="0"/>
              <a:t>becomes an appeal to the appeal authority.</a:t>
            </a:r>
          </a:p>
          <a:p>
            <a:pPr>
              <a:lnSpc>
                <a:spcPct val="90000"/>
              </a:lnSpc>
              <a:buFontTx/>
              <a:buChar char="•"/>
            </a:pPr>
            <a:r>
              <a:rPr lang="en-US" dirty="0"/>
              <a:t>The appeal authority is the next higher commander or DA Civilian employee in the chain of command or supervision above the approval authority.</a:t>
            </a:r>
          </a:p>
          <a:p>
            <a:pPr>
              <a:lnSpc>
                <a:spcPct val="90000"/>
              </a:lnSpc>
              <a:buFontTx/>
              <a:buChar char="•"/>
            </a:pPr>
            <a:r>
              <a:rPr lang="en-US" dirty="0"/>
              <a:t>The practical implication of HQDA message dated 6 June 2006 is that FLIPLs will now frequently have GO oversight, particularly on appeal.</a:t>
            </a:r>
          </a:p>
          <a:p>
            <a:pPr>
              <a:lnSpc>
                <a:spcPct val="90000"/>
              </a:lnSpc>
              <a:buFontTx/>
              <a:buChar char="•"/>
            </a:pPr>
            <a:r>
              <a:rPr lang="en-US" dirty="0"/>
              <a:t>The appeal is the final command decision, next step for relief is application to Army Board for the Correction of Military records.</a:t>
            </a:r>
          </a:p>
          <a:p>
            <a:pPr>
              <a:lnSpc>
                <a:spcPct val="90000"/>
              </a:lnSpc>
              <a:buFontTx/>
              <a:buChar char="•"/>
            </a:pPr>
            <a:r>
              <a:rPr lang="en-US" dirty="0"/>
              <a:t>A request for reconsideration stops all collection action pending a decision by the approving authority and/or the appeal authority.</a:t>
            </a:r>
          </a:p>
          <a:p>
            <a:pPr>
              <a:lnSpc>
                <a:spcPct val="90000"/>
              </a:lnSpc>
              <a:buFontTx/>
              <a:buChar char="•"/>
            </a:pPr>
            <a:r>
              <a:rPr lang="en-US" dirty="0"/>
              <a:t> Watch for conflicts.  Applies to all levels of investigation and </a:t>
            </a:r>
            <a:r>
              <a:rPr lang="en-US" dirty="0" smtClean="0"/>
              <a:t>adjudication</a:t>
            </a:r>
            <a:r>
              <a:rPr lang="en-US" baseline="0" dirty="0" smtClean="0"/>
              <a:t> including the legal review.  The lawyer performing the legal review required by the appeal authority must not have conducted the legal review for the approving authority or provided legal advice to the individual held financially liable.</a:t>
            </a:r>
            <a:endParaRPr lang="en-US" dirty="0"/>
          </a:p>
          <a:p>
            <a:pPr lvl="1">
              <a:lnSpc>
                <a:spcPct val="90000"/>
              </a:lnSpc>
              <a:buFontTx/>
              <a:buChar char="•"/>
            </a:pPr>
            <a:endParaRPr lang="en-US" b="1" dirty="0"/>
          </a:p>
          <a:p>
            <a:pPr>
              <a:lnSpc>
                <a:spcPct val="90000"/>
              </a:lnSpc>
            </a:pPr>
            <a:r>
              <a:rPr lang="en-US" u="sng" dirty="0"/>
              <a:t>Background:</a:t>
            </a:r>
          </a:p>
          <a:p>
            <a:pPr>
              <a:lnSpc>
                <a:spcPct val="90000"/>
              </a:lnSpc>
              <a:spcBef>
                <a:spcPct val="0"/>
              </a:spcBef>
              <a:buFontTx/>
              <a:buChar char="•"/>
            </a:pPr>
            <a:r>
              <a:rPr lang="en-US" dirty="0"/>
              <a:t> AR 735-5, para. 13–52 </a:t>
            </a:r>
            <a:r>
              <a:rPr lang="en-US" dirty="0" smtClean="0"/>
              <a:t>(5):  </a:t>
            </a:r>
            <a:r>
              <a:rPr lang="en-US" dirty="0"/>
              <a:t>The appeal authority may not act as both the approving and appeal authority. Also, a person who has had personal responsibility or accountability for the property listed on a financial liability investigation of property loss, will not act as an appeal authority. In such cases the next higher commander will be the appeal authority. </a:t>
            </a:r>
          </a:p>
        </p:txBody>
      </p:sp>
    </p:spTree>
    <p:extLst>
      <p:ext uri="{BB962C8B-B14F-4D97-AF65-F5344CB8AC3E}">
        <p14:creationId xmlns:p14="http://schemas.microsoft.com/office/powerpoint/2010/main" val="1710464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ED23C-6DAD-47C2-B05C-E92F18D89C58}" type="slidenum">
              <a:rPr lang="en-US"/>
              <a:pPr/>
              <a:t>43</a:t>
            </a:fld>
            <a:endParaRPr lang="en-US" dirty="0"/>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a:xfrm>
            <a:off x="935039" y="4409749"/>
            <a:ext cx="5151473" cy="4177657"/>
          </a:xfrm>
        </p:spPr>
        <p:txBody>
          <a:bodyPr/>
          <a:lstStyle/>
          <a:p>
            <a:pPr defTabSz="916412" eaLnBrk="1" hangingPunct="1">
              <a:buFontTx/>
              <a:buChar char="•"/>
              <a:defRPr/>
            </a:pPr>
            <a:r>
              <a:rPr lang="en-US" sz="1000" b="1" dirty="0"/>
              <a:t>Instructor Comments:</a:t>
            </a:r>
          </a:p>
          <a:p>
            <a:pPr>
              <a:buFontTx/>
              <a:buChar char="•"/>
            </a:pPr>
            <a:endParaRPr lang="en-US" sz="1000" dirty="0"/>
          </a:p>
          <a:p>
            <a:pPr>
              <a:buFontTx/>
              <a:buChar char="•"/>
            </a:pPr>
            <a:r>
              <a:rPr lang="en-US" sz="1000" dirty="0"/>
              <a:t>The JA will explain the previously discussed terms to you and will explain how to conduct the investigation and what to look for.  REMEMBER:  Your questions to interviewees may trigger the obligation to read rights warnings.  </a:t>
            </a:r>
          </a:p>
          <a:p>
            <a:pPr>
              <a:buFontTx/>
              <a:buChar char="•"/>
            </a:pPr>
            <a:r>
              <a:rPr lang="en-US" sz="1000" dirty="0"/>
              <a:t>The FLO must support his or her contentions WITH EVIDENCE.  “SGT Jones has personal responsibility for X item (See enclosure #1).”  Evidence must also support a negative finding.  “CPT Smith was not negligent because . . . . (see enclosures #5, #17, and #26).”  Whatever the findings of the FLO, they must be supported by actual evidence and that evidence must be referenced.</a:t>
            </a:r>
          </a:p>
          <a:p>
            <a:pPr>
              <a:buFontTx/>
              <a:buChar char="•"/>
            </a:pPr>
            <a:r>
              <a:rPr lang="en-US" sz="1000" dirty="0"/>
              <a:t>If during the investigation the FLO determines the investigation will require him/her to examine the conduct or performance of someone senior to him/her or may result in adverse action against someone senior to him/her, they must report it to the approving authority, and unless military exigencies exist, they will be replaced with an appropriate FLO.  Inconvenience and busy schedules are normally not sufficient exigencies.</a:t>
            </a:r>
          </a:p>
          <a:p>
            <a:pPr>
              <a:buFontTx/>
              <a:buChar char="•"/>
            </a:pPr>
            <a:r>
              <a:rPr lang="en-US" sz="1000" dirty="0"/>
              <a:t> The FLO’s job is done when he/she has finished the investigation and submitted recommendations, although it may come back if there are unanswered questions or the evidence doesn’t support the findings </a:t>
            </a:r>
          </a:p>
          <a:p>
            <a:pPr>
              <a:buFontTx/>
              <a:buChar char="•"/>
            </a:pPr>
            <a:r>
              <a:rPr lang="en-US" sz="1000" dirty="0"/>
              <a:t> Must determine cause of the loss and value of the loss.</a:t>
            </a:r>
          </a:p>
          <a:p>
            <a:pPr>
              <a:buFontTx/>
              <a:buChar char="•"/>
            </a:pPr>
            <a:r>
              <a:rPr lang="en-US" sz="1000" dirty="0"/>
              <a:t> Must understand the following terms:</a:t>
            </a:r>
          </a:p>
          <a:p>
            <a:pPr lvl="1">
              <a:buFontTx/>
              <a:buChar char="•"/>
            </a:pPr>
            <a:r>
              <a:rPr lang="en-US" sz="1000" dirty="0"/>
              <a:t> Responsibility:  The respondent must have one of the forms of responsibility for the property described in AR 735-5</a:t>
            </a:r>
          </a:p>
          <a:p>
            <a:pPr lvl="1">
              <a:buFontTx/>
              <a:buChar char="•"/>
            </a:pPr>
            <a:r>
              <a:rPr lang="en-US" sz="1000" dirty="0"/>
              <a:t> Culpability:  Simple negligence v. gross negligence or willful misconduct</a:t>
            </a:r>
          </a:p>
          <a:p>
            <a:pPr lvl="1">
              <a:buFontTx/>
              <a:buChar char="•"/>
            </a:pPr>
            <a:r>
              <a:rPr lang="en-US" sz="1000" dirty="0"/>
              <a:t> Liability:  Proximate cause of loss</a:t>
            </a:r>
          </a:p>
          <a:p>
            <a:pPr lvl="1">
              <a:buFontTx/>
              <a:buChar char="•"/>
            </a:pPr>
            <a:r>
              <a:rPr lang="en-US" sz="1000" dirty="0"/>
              <a:t> Loss:  Must be government property and must be damaged, destroyed or unaccounted for. </a:t>
            </a:r>
          </a:p>
          <a:p>
            <a:pPr>
              <a:buFontTx/>
              <a:buChar char="•"/>
            </a:pPr>
            <a:r>
              <a:rPr lang="en-US" sz="1000" b="1" dirty="0"/>
              <a:t>USE DA PAM 735-5, INVESTIGATORS GUIDE!</a:t>
            </a:r>
          </a:p>
          <a:p>
            <a:pPr lvl="1">
              <a:buFontTx/>
              <a:buChar char="•"/>
            </a:pPr>
            <a:endParaRPr lang="en-US" sz="1000" b="1" dirty="0"/>
          </a:p>
          <a:p>
            <a:pPr>
              <a:buFontTx/>
              <a:buChar char="•"/>
            </a:pPr>
            <a:r>
              <a:rPr lang="en-US" sz="1000" dirty="0"/>
              <a:t>Background: See AR 735-5, para. 13-29 for term explanation.</a:t>
            </a:r>
          </a:p>
          <a:p>
            <a:pPr lvl="1"/>
            <a:endParaRPr lang="en-US" sz="1000" dirty="0"/>
          </a:p>
          <a:p>
            <a:endParaRPr lang="en-US" sz="1000" dirty="0"/>
          </a:p>
        </p:txBody>
      </p:sp>
    </p:spTree>
    <p:extLst>
      <p:ext uri="{BB962C8B-B14F-4D97-AF65-F5344CB8AC3E}">
        <p14:creationId xmlns:p14="http://schemas.microsoft.com/office/powerpoint/2010/main" val="3046886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738EC-00D6-4F8F-BC16-9A6DB5DAF9F3}" type="slidenum">
              <a:rPr lang="en-US"/>
              <a:pPr/>
              <a:t>44</a:t>
            </a:fld>
            <a:endParaRPr lang="en-US" dirty="0"/>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xfrm>
            <a:off x="935039" y="4409749"/>
            <a:ext cx="5151473" cy="4177657"/>
          </a:xfrm>
        </p:spPr>
        <p:txBody>
          <a:bodyPr/>
          <a:lstStyle/>
          <a:p>
            <a:pPr defTabSz="916412" eaLnBrk="1" hangingPunct="1">
              <a:buFontTx/>
              <a:buChar char="•"/>
              <a:defRPr/>
            </a:pPr>
            <a:r>
              <a:rPr lang="en-US" b="1" dirty="0" smtClean="0"/>
              <a:t>Instructor Comments:</a:t>
            </a:r>
          </a:p>
          <a:p>
            <a:pPr>
              <a:buFontTx/>
              <a:buChar char="•"/>
            </a:pPr>
            <a:endParaRPr lang="en-US" dirty="0" smtClean="0"/>
          </a:p>
          <a:p>
            <a:pPr>
              <a:buFontTx/>
              <a:buChar char="•"/>
            </a:pPr>
            <a:r>
              <a:rPr lang="en-US" dirty="0" smtClean="0"/>
              <a:t>The </a:t>
            </a:r>
            <a:r>
              <a:rPr lang="en-US" dirty="0"/>
              <a:t>FLO must address each of the above elements and cite facts that support his/her findings on each point.  If these elements are not addressed, the report will come back to the FLO for completion. </a:t>
            </a:r>
            <a:endParaRPr lang="en-US" dirty="0" smtClean="0"/>
          </a:p>
          <a:p>
            <a:pPr>
              <a:buFontTx/>
              <a:buChar char="•"/>
            </a:pPr>
            <a:r>
              <a:rPr lang="en-US" dirty="0" smtClean="0"/>
              <a:t>The most difficult</a:t>
            </a:r>
            <a:r>
              <a:rPr lang="en-US" baseline="0" dirty="0" smtClean="0"/>
              <a:t> and critical link is the connection between the negligence and proximate cause.  The negligence must be the proximate cause of the loss—they must be connected—in order to hold the respondent financially liable.</a:t>
            </a:r>
            <a:endParaRPr lang="en-US" dirty="0"/>
          </a:p>
        </p:txBody>
      </p:sp>
    </p:spTree>
    <p:extLst>
      <p:ext uri="{BB962C8B-B14F-4D97-AF65-F5344CB8AC3E}">
        <p14:creationId xmlns:p14="http://schemas.microsoft.com/office/powerpoint/2010/main" val="3916265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18F3B-75D0-4235-9352-C3FB6580D9B4}" type="slidenum">
              <a:rPr lang="en-US"/>
              <a:pPr/>
              <a:t>45</a:t>
            </a:fld>
            <a:endParaRPr lang="en-US" dirty="0"/>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xfrm>
            <a:off x="935039" y="4409749"/>
            <a:ext cx="5151473" cy="4177657"/>
          </a:xfrm>
        </p:spPr>
        <p:txBody>
          <a:bodyPr/>
          <a:lstStyle/>
          <a:p>
            <a:pPr defTabSz="916412" eaLnBrk="1" hangingPunct="1">
              <a:buFontTx/>
              <a:buChar char="•"/>
              <a:defRPr/>
            </a:pPr>
            <a:r>
              <a:rPr lang="en-US" b="1" dirty="0" smtClean="0"/>
              <a:t>Instructor Comments:</a:t>
            </a:r>
          </a:p>
          <a:p>
            <a:pPr>
              <a:buFontTx/>
              <a:buChar char="•"/>
            </a:pPr>
            <a:endParaRPr lang="en-US" dirty="0" smtClean="0"/>
          </a:p>
          <a:p>
            <a:pPr>
              <a:buFontTx/>
              <a:buChar char="•"/>
            </a:pPr>
            <a:r>
              <a:rPr lang="en-US" dirty="0" smtClean="0"/>
              <a:t>The </a:t>
            </a:r>
            <a:r>
              <a:rPr lang="en-US" dirty="0"/>
              <a:t>type of responsibility a person has toward government property dictates what type of duties he or she has toward that property.</a:t>
            </a:r>
          </a:p>
        </p:txBody>
      </p:sp>
    </p:spTree>
    <p:extLst>
      <p:ext uri="{BB962C8B-B14F-4D97-AF65-F5344CB8AC3E}">
        <p14:creationId xmlns:p14="http://schemas.microsoft.com/office/powerpoint/2010/main" val="1547746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B9A63-D718-4117-98FC-EB025A08A922}" type="slidenum">
              <a:rPr lang="en-US"/>
              <a:pPr/>
              <a:t>46</a:t>
            </a:fld>
            <a:endParaRPr lang="en-US" dirty="0"/>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a:xfrm>
            <a:off x="935039" y="4409749"/>
            <a:ext cx="5151473" cy="4177657"/>
          </a:xfrm>
        </p:spPr>
        <p:txBody>
          <a:bodyPr/>
          <a:lstStyle/>
          <a:p>
            <a:pPr defTabSz="916412" eaLnBrk="1" hangingPunct="1">
              <a:lnSpc>
                <a:spcPct val="80000"/>
              </a:lnSpc>
              <a:buFont typeface="Arial" pitchFamily="34" charset="0"/>
              <a:buChar char="•"/>
              <a:defRPr/>
            </a:pPr>
            <a:r>
              <a:rPr lang="en-US" sz="900" b="1" dirty="0"/>
              <a:t>Instructor Comments:</a:t>
            </a:r>
          </a:p>
          <a:p>
            <a:pPr defTabSz="916412" eaLnBrk="1" hangingPunct="1">
              <a:lnSpc>
                <a:spcPct val="80000"/>
              </a:lnSpc>
              <a:buFont typeface="Arial" pitchFamily="34" charset="0"/>
              <a:buChar char="•"/>
              <a:defRPr/>
            </a:pPr>
            <a:endParaRPr lang="en-US" sz="900" b="1" dirty="0"/>
          </a:p>
          <a:p>
            <a:pPr>
              <a:lnSpc>
                <a:spcPct val="80000"/>
              </a:lnSpc>
            </a:pPr>
            <a:r>
              <a:rPr lang="en-US" sz="900" dirty="0"/>
              <a:t>As you can see from this diagram that many individuals may have some sort of responsibility toward property.  One person can have multiple types of responsibility.  But, in order to be liable, some version of responsibility must exist.</a:t>
            </a:r>
          </a:p>
          <a:p>
            <a:pPr>
              <a:lnSpc>
                <a:spcPct val="80000"/>
              </a:lnSpc>
            </a:pPr>
            <a:endParaRPr lang="en-US" sz="900" dirty="0"/>
          </a:p>
          <a:p>
            <a:pPr>
              <a:lnSpc>
                <a:spcPct val="80000"/>
              </a:lnSpc>
            </a:pPr>
            <a:r>
              <a:rPr lang="en-US" sz="900" i="1" dirty="0"/>
              <a:t>Command responsibility. </a:t>
            </a:r>
            <a:r>
              <a:rPr lang="en-US" sz="900" dirty="0"/>
              <a:t>The obligation of a commander to ensure all Government property within his or her command is property used and cared for, and that proper custody, safekeeping and disposition of Government property are provided. Command responsibility is inherent in command and cannot be delegated.  (ensuring security of all equipment, observing subordinates, enforcing standards)</a:t>
            </a:r>
          </a:p>
          <a:p>
            <a:pPr>
              <a:lnSpc>
                <a:spcPct val="80000"/>
              </a:lnSpc>
            </a:pPr>
            <a:endParaRPr lang="en-US" sz="900" dirty="0"/>
          </a:p>
          <a:p>
            <a:pPr>
              <a:lnSpc>
                <a:spcPct val="80000"/>
              </a:lnSpc>
            </a:pPr>
            <a:r>
              <a:rPr lang="en-US" sz="900" i="1" dirty="0"/>
              <a:t>Supervisory responsibility. </a:t>
            </a:r>
            <a:r>
              <a:rPr lang="en-US" sz="900" dirty="0"/>
              <a:t>The obligation of a supervisor to ensure all Government property issued to, or used by his or her subordinates, is properly used and cared for, and that proper custody, safekeeping and disposition of the property are provided. It is inherent in all supervisory positions and is not contingent upon signed receipts or responsibility statements.  (providing guidance, enforcing standards)</a:t>
            </a:r>
          </a:p>
          <a:p>
            <a:pPr>
              <a:lnSpc>
                <a:spcPct val="80000"/>
              </a:lnSpc>
            </a:pPr>
            <a:endParaRPr lang="en-US" sz="900" dirty="0"/>
          </a:p>
          <a:p>
            <a:pPr>
              <a:lnSpc>
                <a:spcPct val="80000"/>
              </a:lnSpc>
            </a:pPr>
            <a:r>
              <a:rPr lang="en-US" sz="900" i="1" dirty="0"/>
              <a:t>Custodial responsibility. </a:t>
            </a:r>
            <a:r>
              <a:rPr lang="en-US" sz="900" dirty="0"/>
              <a:t>The obligation of an individual for property in storage awaiting issue or turn-in to exercise reasonable and prudent actions to properly care for, and ensure proper custody, safekeeping and disposition of the property are provided. Custodial responsibility results from assignment as a supply sergeant, supply custodian, supply clerk, or warehouse person. Personnel with custodial responsibility are rated by and answerable directly to the accountable officer or the individual having direct responsibility for the property.  (ensuring storage rooms are secured, enforce standards)</a:t>
            </a:r>
          </a:p>
          <a:p>
            <a:pPr>
              <a:lnSpc>
                <a:spcPct val="80000"/>
              </a:lnSpc>
            </a:pPr>
            <a:endParaRPr lang="en-US" sz="900" dirty="0"/>
          </a:p>
          <a:p>
            <a:pPr>
              <a:lnSpc>
                <a:spcPct val="80000"/>
              </a:lnSpc>
            </a:pPr>
            <a:r>
              <a:rPr lang="en-US" sz="900" i="1" dirty="0"/>
              <a:t>Direct responsibility. </a:t>
            </a:r>
            <a:r>
              <a:rPr lang="en-US" sz="900" dirty="0"/>
              <a:t>The obligation of a person to ensure all Government property for which he or she has receipted is properly used and cared for, and that proper custody, safekeeping and disposition are provided. Direct responsibility results from assignment as an accountable officer, receipt of formal written delegation, or acceptance of the property on hand receipt from an accountable officer.</a:t>
            </a:r>
          </a:p>
          <a:p>
            <a:pPr>
              <a:lnSpc>
                <a:spcPct val="80000"/>
              </a:lnSpc>
            </a:pPr>
            <a:endParaRPr lang="en-US" sz="900" dirty="0"/>
          </a:p>
          <a:p>
            <a:pPr>
              <a:lnSpc>
                <a:spcPct val="80000"/>
              </a:lnSpc>
            </a:pPr>
            <a:r>
              <a:rPr lang="en-US" sz="900" i="1" dirty="0"/>
              <a:t>Personal responsibility. </a:t>
            </a:r>
            <a:r>
              <a:rPr lang="en-US" sz="900" dirty="0"/>
              <a:t>The obligation of a person to exercise reasonable and prudent actions to properly use, care for, safeguard and dispose of all Government property in his or her physical possession. It applies to all Government property issued for, acquired for, or converted to a person’s exclusive use, with or without receipt.</a:t>
            </a:r>
          </a:p>
          <a:p>
            <a:pPr>
              <a:lnSpc>
                <a:spcPct val="80000"/>
              </a:lnSpc>
            </a:pPr>
            <a:endParaRPr lang="en-US" sz="900" dirty="0"/>
          </a:p>
        </p:txBody>
      </p:sp>
    </p:spTree>
    <p:extLst>
      <p:ext uri="{BB962C8B-B14F-4D97-AF65-F5344CB8AC3E}">
        <p14:creationId xmlns:p14="http://schemas.microsoft.com/office/powerpoint/2010/main" val="4097439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B80DA1-0950-4C69-A5F1-FB015BAC242B}" type="slidenum">
              <a:rPr lang="en-US"/>
              <a:pPr/>
              <a:t>47</a:t>
            </a:fld>
            <a:endParaRPr lang="en-US" dirty="0"/>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a:xfrm>
            <a:off x="935039" y="4409750"/>
            <a:ext cx="5151473" cy="4428825"/>
          </a:xfrm>
        </p:spPr>
        <p:txBody>
          <a:bodyPr/>
          <a:lstStyle/>
          <a:p>
            <a:pPr defTabSz="916412" eaLnBrk="1" hangingPunct="1">
              <a:buFontTx/>
              <a:buChar char="•"/>
              <a:defRPr/>
            </a:pPr>
            <a:r>
              <a:rPr lang="en-US" sz="900" b="1" dirty="0"/>
              <a:t>Instructor Comments:</a:t>
            </a:r>
          </a:p>
          <a:p>
            <a:pPr>
              <a:buFontTx/>
              <a:buChar char="•"/>
            </a:pPr>
            <a:endParaRPr lang="en-US" sz="900" b="1" dirty="0"/>
          </a:p>
          <a:p>
            <a:pPr>
              <a:buFontTx/>
              <a:buChar char="•"/>
            </a:pPr>
            <a:r>
              <a:rPr lang="en-US" sz="900" b="1" dirty="0"/>
              <a:t>Culpability: </a:t>
            </a:r>
            <a:r>
              <a:rPr lang="en-US" sz="900" dirty="0"/>
              <a:t>Before a person can be held financially liable, the evidence must show that he or she, through negligence or willful misconduct, violated a particular duty involving the care of the property. </a:t>
            </a:r>
          </a:p>
          <a:p>
            <a:pPr marL="400930" lvl="1">
              <a:buFontTx/>
              <a:buChar char="•"/>
            </a:pPr>
            <a:r>
              <a:rPr lang="en-US" sz="900" dirty="0"/>
              <a:t> Simple negligence is the absence of due care, by an act or omission of a person which lacks that degree of care for the property that a reasonably prudent person would have taken under similar circumstances, to avoid the LDDT of Government property.</a:t>
            </a:r>
          </a:p>
          <a:p>
            <a:pPr marL="400930" lvl="1">
              <a:buFontTx/>
              <a:buChar char="•"/>
            </a:pPr>
            <a:r>
              <a:rPr lang="en-US" sz="900" dirty="0"/>
              <a:t> Gross negligence is an extreme departure from due care resulting from an act or omission of a person accountable or responsible for Government property which falls far short of that degree of care for the property that a reasonably prudent person would have taken under similar circumstances. It is accompanied by a reckless, deliberate, or wanton disregard for the foreseeable loss or damage to the property.</a:t>
            </a:r>
          </a:p>
          <a:p>
            <a:pPr marL="400930" lvl="1">
              <a:buFontTx/>
              <a:buChar char="•"/>
            </a:pPr>
            <a:r>
              <a:rPr lang="en-US" sz="900" dirty="0"/>
              <a:t>Either form of negligence may be sufficient to assess liability if it is established along with the other required elements.</a:t>
            </a:r>
          </a:p>
          <a:p>
            <a:pPr marL="400930" lvl="1">
              <a:buFontTx/>
              <a:buChar char="•"/>
            </a:pPr>
            <a:r>
              <a:rPr lang="en-US" sz="900" dirty="0"/>
              <a:t>A short version of the standard is:  “did the respondent do what a reasonable person would have done?”</a:t>
            </a:r>
          </a:p>
          <a:p>
            <a:pPr marL="515482" lvl="2">
              <a:buFontTx/>
              <a:buChar char="•"/>
            </a:pPr>
            <a:endParaRPr lang="en-US" sz="900" dirty="0"/>
          </a:p>
          <a:p>
            <a:r>
              <a:rPr lang="en-US" sz="900" u="sng" dirty="0"/>
              <a:t>Background</a:t>
            </a:r>
            <a:r>
              <a:rPr lang="en-US" sz="900" dirty="0"/>
              <a:t>:  Excerpts taken from DA PAM 735-5, Chp. 2, para 2-1c:</a:t>
            </a:r>
          </a:p>
          <a:p>
            <a:r>
              <a:rPr lang="en-US" sz="900" i="1" dirty="0"/>
              <a:t>“…</a:t>
            </a:r>
            <a:r>
              <a:rPr lang="en-US" sz="900" dirty="0"/>
              <a:t>Whether the person’s actions or omissions constitute negligence depends on the circumstances of each case. Negligence under some circumstances may not reflect negligence under other circumstances. Therefore, consider fully the following factors when determining the reasonableness of a person’s conduct: </a:t>
            </a:r>
          </a:p>
          <a:p>
            <a:pPr marL="400930" lvl="1"/>
            <a:r>
              <a:rPr lang="en-US" sz="900" dirty="0"/>
              <a:t>(1) The person’s age, experience, physical condition, and special qualifications. </a:t>
            </a:r>
          </a:p>
          <a:p>
            <a:pPr marL="400930" lvl="1"/>
            <a:r>
              <a:rPr lang="en-US" sz="900" dirty="0"/>
              <a:t>(2) The type of responsibility the person(s) had toward the property. </a:t>
            </a:r>
          </a:p>
          <a:p>
            <a:pPr marL="400930" lvl="1"/>
            <a:r>
              <a:rPr lang="en-US" sz="900" dirty="0"/>
              <a:t>(3) The type and nature of the property. </a:t>
            </a:r>
          </a:p>
          <a:p>
            <a:pPr marL="400930" lvl="1"/>
            <a:r>
              <a:rPr lang="en-US" sz="900" dirty="0"/>
              <a:t>(4) The nature, complexity, level of danger, or urgency of the ongoing activity at the time of the loss. </a:t>
            </a:r>
          </a:p>
          <a:p>
            <a:pPr marL="400930" lvl="1"/>
            <a:r>
              <a:rPr lang="en-US" sz="900" dirty="0"/>
              <a:t>(5) The adequacy of supervisory measures or guidance for property control. </a:t>
            </a:r>
          </a:p>
          <a:p>
            <a:r>
              <a:rPr lang="en-US" sz="900" dirty="0"/>
              <a:t>    (6) The feasibility of maintaining close supervision over the property given the complexity of the organization or activity supervised. </a:t>
            </a:r>
          </a:p>
          <a:p>
            <a:r>
              <a:rPr lang="en-US" sz="900" dirty="0"/>
              <a:t>    (7) The extent supervision could have influenced the situation considering pressing duties or the lack of qualified assistants. </a:t>
            </a:r>
          </a:p>
        </p:txBody>
      </p:sp>
    </p:spTree>
    <p:extLst>
      <p:ext uri="{BB962C8B-B14F-4D97-AF65-F5344CB8AC3E}">
        <p14:creationId xmlns:p14="http://schemas.microsoft.com/office/powerpoint/2010/main" val="21882366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CCF267-FBAC-45B6-8B32-B22069FBDA78}" type="slidenum">
              <a:rPr lang="en-US"/>
              <a:pPr/>
              <a:t>48</a:t>
            </a:fld>
            <a:endParaRPr lang="en-US" dirty="0"/>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xfrm>
            <a:off x="911145" y="4336624"/>
            <a:ext cx="5151473" cy="4177657"/>
          </a:xfrm>
        </p:spPr>
        <p:txBody>
          <a:bodyPr/>
          <a:lstStyle/>
          <a:p>
            <a:pPr defTabSz="916412" eaLnBrk="1" hangingPunct="1">
              <a:buFontTx/>
              <a:buChar char="•"/>
              <a:defRPr/>
            </a:pPr>
            <a:r>
              <a:rPr lang="en-US" sz="1000" b="1" dirty="0"/>
              <a:t>Instructor Comments:</a:t>
            </a:r>
          </a:p>
          <a:p>
            <a:pPr>
              <a:buFontTx/>
              <a:buChar char="•"/>
            </a:pPr>
            <a:endParaRPr lang="en-US" sz="1000" dirty="0"/>
          </a:p>
          <a:p>
            <a:pPr>
              <a:buFontTx/>
              <a:buChar char="•"/>
            </a:pPr>
            <a:r>
              <a:rPr lang="en-US" sz="1000" dirty="0"/>
              <a:t>Proximate Cause:</a:t>
            </a:r>
            <a:r>
              <a:rPr lang="en-US" sz="1000" i="1" dirty="0"/>
              <a:t> </a:t>
            </a:r>
            <a:r>
              <a:rPr lang="en-US" sz="1000" dirty="0"/>
              <a:t>One of the most difficult concepts to explain to laymen.</a:t>
            </a:r>
          </a:p>
          <a:p>
            <a:pPr>
              <a:buFontTx/>
              <a:buChar char="•"/>
            </a:pPr>
            <a:endParaRPr lang="en-US" sz="1000" dirty="0"/>
          </a:p>
          <a:p>
            <a:pPr>
              <a:buFontTx/>
              <a:buChar char="•"/>
            </a:pPr>
            <a:r>
              <a:rPr lang="en-US" sz="1000" dirty="0"/>
              <a:t>BLUF:  It boils down to foreseeability.  If a reasonable person should have been able to foresee the circumstances of the loss, damage, destruction, or theft (LDDT) that occurred as a result of their negligent act or omission, then their conduct is probably the proximate cause of the LDDT.   The key is that the negligence must be the proximate cause of the loss—what the person did or didn’t do is WHY the property Loss, Damage, or Destruction occurred.  If the negligence and Proximate Cause are not connected, then the respondent cannot be held financially liable.</a:t>
            </a:r>
          </a:p>
          <a:p>
            <a:pPr>
              <a:buFontTx/>
              <a:buChar char="•"/>
            </a:pPr>
            <a:endParaRPr lang="en-US" sz="1000" dirty="0"/>
          </a:p>
          <a:p>
            <a:pPr lvl="1">
              <a:buFontTx/>
              <a:buChar char="•"/>
            </a:pPr>
            <a:r>
              <a:rPr lang="en-US" sz="1000" dirty="0"/>
              <a:t> Illustrations:</a:t>
            </a:r>
          </a:p>
          <a:p>
            <a:pPr lvl="1">
              <a:buFontTx/>
              <a:buNone/>
            </a:pPr>
            <a:endParaRPr lang="en-US" sz="1000" dirty="0"/>
          </a:p>
          <a:p>
            <a:pPr marL="801860" lvl="2" indent="-114551">
              <a:buFontTx/>
              <a:buChar char="•"/>
            </a:pPr>
            <a:r>
              <a:rPr lang="en-US" sz="1000" b="1" dirty="0"/>
              <a:t>Example </a:t>
            </a:r>
            <a:r>
              <a:rPr lang="en-US" sz="1000" dirty="0"/>
              <a:t>1:  SGT Smith leaves his laptop computer unattended in plain view in his vehicle in a high crime area. The laptop is stolen. SGT Smith’s negligence is the cause of the loss.  By placing the laptop in a location where theft could reasonably be anticipated, he created the conditions that allowed the theft to occur. In other words, SGT Smith’s negligence “proximately caused” the resulting loss because he should have recognized that he was unnecessarily exposing the property to likely theft.  Had he not left his computer unsecured, the loss would not have occurred.</a:t>
            </a:r>
            <a:endParaRPr lang="en-US" sz="1000" b="1" dirty="0"/>
          </a:p>
          <a:p>
            <a:pPr marL="801860" lvl="2" indent="-114551">
              <a:buFontTx/>
              <a:buChar char="•"/>
            </a:pPr>
            <a:r>
              <a:rPr lang="en-US" sz="1000" b="1" dirty="0"/>
              <a:t>Example </a:t>
            </a:r>
            <a:r>
              <a:rPr lang="en-US" sz="1000" dirty="0"/>
              <a:t>2:  Corporal Crash is driving while intoxicated.  A limb on an old pine tree hanging over the road breaks, falls, and shatters his windshield while he is driving. Though Corporal Crash was negligent by driving while intoxicated, his negligence was not the “proximate cause” of the accident.  The damage was caused by the falling tree limb, not by his intoxication.  In other words, the damage would have occurred even if Corporal Crash had been sober.   While some kind of damage may be foreseeable in a case of drunk driving, the manner in which the damage occurred in this case was not.  </a:t>
            </a:r>
          </a:p>
          <a:p>
            <a:pPr marL="801860" lvl="2" indent="-114551">
              <a:buFontTx/>
              <a:buChar char="•"/>
            </a:pPr>
            <a:r>
              <a:rPr lang="en-US" sz="1000" b="1" dirty="0"/>
              <a:t>Example </a:t>
            </a:r>
            <a:r>
              <a:rPr lang="en-US" sz="1000" dirty="0"/>
              <a:t>3:  PFC Brown negligently issued property without obtaining hand receipts.  The property cannot be located, nor can you determine to whom the property was issued.  The property cannot be located because no accountability documents exist indicating to whom the property was issued.  By failing to properly obtain hand receipts for the missing property, and because you cannot determine to whom he issued the property, PFC Brown’s negligence “proximately caused” the loss.  Hand receipts are used to avoid exactly this kind of loss of accountability, so a reasonable person should be able to foresee that failing to use them could lead to a loss of the issued property.  Had proper procedures been followed, the loss would not have occurred.</a:t>
            </a:r>
          </a:p>
          <a:p>
            <a:pPr marL="801860" lvl="2" indent="-114551">
              <a:buFontTx/>
              <a:buChar char="•"/>
            </a:pPr>
            <a:endParaRPr lang="en-US" sz="1000" dirty="0"/>
          </a:p>
          <a:p>
            <a:endParaRPr lang="en-US" sz="1000" dirty="0"/>
          </a:p>
          <a:p>
            <a:endParaRPr lang="en-US" sz="1000" dirty="0"/>
          </a:p>
        </p:txBody>
      </p:sp>
    </p:spTree>
    <p:extLst>
      <p:ext uri="{BB962C8B-B14F-4D97-AF65-F5344CB8AC3E}">
        <p14:creationId xmlns:p14="http://schemas.microsoft.com/office/powerpoint/2010/main" val="2376726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C1083-819D-4BFB-B727-A29917A1E36A}" type="slidenum">
              <a:rPr lang="en-US"/>
              <a:pPr/>
              <a:t>49</a:t>
            </a:fld>
            <a:endParaRPr lang="en-US" dirty="0"/>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a:xfrm>
            <a:off x="911145" y="4260320"/>
            <a:ext cx="5151473" cy="4654559"/>
          </a:xfrm>
        </p:spPr>
        <p:txBody>
          <a:bodyPr/>
          <a:lstStyle/>
          <a:p>
            <a:pPr defTabSz="916412" eaLnBrk="1" hangingPunct="1">
              <a:buFontTx/>
              <a:buChar char="•"/>
              <a:defRPr/>
            </a:pPr>
            <a:r>
              <a:rPr lang="en-US" b="1" dirty="0" smtClean="0"/>
              <a:t>Instructor Comments:</a:t>
            </a:r>
          </a:p>
          <a:p>
            <a:pPr>
              <a:buFontTx/>
              <a:buChar char="•"/>
            </a:pPr>
            <a:endParaRPr lang="en-US" dirty="0" smtClean="0"/>
          </a:p>
          <a:p>
            <a:pPr>
              <a:buFontTx/>
              <a:buChar char="•"/>
            </a:pPr>
            <a:r>
              <a:rPr lang="en-US" dirty="0" smtClean="0"/>
              <a:t>Loss</a:t>
            </a:r>
            <a:r>
              <a:rPr lang="en-US" dirty="0"/>
              <a:t>:  Loss of, damage to, or destruction of, property belonging to the U.S. Government.  Loss includes a loss from accountability.  Property is considered lost when it cannot be found or accounted for by the last responsible person in the audit trail.</a:t>
            </a:r>
          </a:p>
          <a:p>
            <a:pPr>
              <a:buFontTx/>
              <a:buChar char="•"/>
            </a:pPr>
            <a:r>
              <a:rPr lang="en-US" dirty="0"/>
              <a:t> Value of the loss.  If possible, the FLO should determine the fair market value (FMV) of the product.  See AR 735-5 Appendix B for help determining value.  </a:t>
            </a:r>
            <a:r>
              <a:rPr lang="en-US" b="1" dirty="0"/>
              <a:t>Computers</a:t>
            </a:r>
            <a:r>
              <a:rPr lang="en-US" dirty="0"/>
              <a:t>:  Be sure FLO is using fair market value to calculate the value of loss of electronic equipment, especially computers. </a:t>
            </a:r>
          </a:p>
          <a:p>
            <a:pPr>
              <a:buFontTx/>
              <a:buChar char="•"/>
            </a:pPr>
            <a:endParaRPr lang="en-US" dirty="0"/>
          </a:p>
          <a:p>
            <a:r>
              <a:rPr lang="en-US" b="1" u="sng" dirty="0"/>
              <a:t>Background:</a:t>
            </a:r>
            <a:r>
              <a:rPr lang="en-US" dirty="0"/>
              <a:t>  </a:t>
            </a:r>
          </a:p>
          <a:p>
            <a:r>
              <a:rPr lang="en-US" dirty="0"/>
              <a:t>As stated in AR 735-5, Appendix B:  </a:t>
            </a:r>
          </a:p>
          <a:p>
            <a:r>
              <a:rPr lang="en-US" dirty="0"/>
              <a:t>B–5. Determine the actual loss or damage to the Government </a:t>
            </a:r>
          </a:p>
          <a:p>
            <a:r>
              <a:rPr lang="en-US" dirty="0"/>
              <a:t>The basic premise on which financial charges are computed is that the charge should represent the actual loss to the Government. The actual loss to the Government is the difference between the value of the property immediately before its </a:t>
            </a:r>
            <a:r>
              <a:rPr lang="en-US" dirty="0" smtClean="0"/>
              <a:t>LDDT </a:t>
            </a:r>
            <a:r>
              <a:rPr lang="en-US" dirty="0"/>
              <a:t>and its value immediately after. This regulation establishes four means of arriving at the actual costs of loss or damage to the Government, and the amount to be charged. They must be considered in sequence…</a:t>
            </a:r>
          </a:p>
        </p:txBody>
      </p:sp>
    </p:spTree>
    <p:extLst>
      <p:ext uri="{BB962C8B-B14F-4D97-AF65-F5344CB8AC3E}">
        <p14:creationId xmlns:p14="http://schemas.microsoft.com/office/powerpoint/2010/main" val="355220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557338" y="219075"/>
            <a:ext cx="3760787" cy="2819400"/>
          </a:xfrm>
          <a:ln/>
        </p:spPr>
      </p:sp>
      <p:sp>
        <p:nvSpPr>
          <p:cNvPr id="41987" name="Rectangle 3"/>
          <p:cNvSpPr>
            <a:spLocks noGrp="1" noChangeArrowheads="1"/>
          </p:cNvSpPr>
          <p:nvPr>
            <p:ph type="body" idx="1"/>
          </p:nvPr>
        </p:nvSpPr>
        <p:spPr>
          <a:xfrm>
            <a:off x="328614" y="3214688"/>
            <a:ext cx="6343650" cy="5383212"/>
          </a:xfrm>
          <a:noFill/>
          <a:ln/>
        </p:spPr>
        <p:txBody>
          <a:bodyPr/>
          <a:lstStyle/>
          <a:p>
            <a:pPr eaLnBrk="1" hangingPunct="1">
              <a:buFontTx/>
              <a:buChar char="•"/>
            </a:pPr>
            <a:r>
              <a:rPr lang="en-US" b="1" dirty="0" smtClean="0"/>
              <a:t>Instructor Comments:</a:t>
            </a:r>
            <a:r>
              <a:rPr lang="en-US" u="sng" dirty="0" smtClean="0"/>
              <a:t> </a:t>
            </a:r>
          </a:p>
          <a:p>
            <a:pPr eaLnBrk="1" hangingPunct="1">
              <a:buFontTx/>
              <a:buChar char="•"/>
            </a:pPr>
            <a:endParaRPr lang="en-US" u="sng" dirty="0" smtClean="0"/>
          </a:p>
          <a:p>
            <a:pPr eaLnBrk="1" hangingPunct="1">
              <a:buFontTx/>
              <a:buChar char="•"/>
            </a:pPr>
            <a:r>
              <a:rPr lang="en-US" dirty="0" smtClean="0"/>
              <a:t> AR 15-6 is the Army’s primary reference regarding investigations.  It does not, however, mandate any particular investigation be conducted.  </a:t>
            </a:r>
          </a:p>
          <a:p>
            <a:pPr lvl="1" eaLnBrk="1" hangingPunct="1">
              <a:buFontTx/>
              <a:buChar char="•"/>
            </a:pPr>
            <a:r>
              <a:rPr lang="en-US" b="1" dirty="0" smtClean="0"/>
              <a:t>Note</a:t>
            </a:r>
            <a:r>
              <a:rPr lang="en-US" b="1" baseline="0" dirty="0" smtClean="0"/>
              <a:t> from TJAGLCS – AR 15-6 does require that an administrative investigation (rather than a preliminary inquiry) be conducted in order to substantiate an adverse finding against a FG Officer</a:t>
            </a:r>
            <a:endParaRPr lang="en-US" b="1" dirty="0" smtClean="0"/>
          </a:p>
          <a:p>
            <a:pPr eaLnBrk="1" hangingPunct="1">
              <a:buFontTx/>
              <a:buChar char="•"/>
            </a:pPr>
            <a:endParaRPr lang="en-US" dirty="0" smtClean="0"/>
          </a:p>
          <a:p>
            <a:pPr eaLnBrk="1" hangingPunct="1">
              <a:buFontTx/>
              <a:buChar char="•"/>
            </a:pPr>
            <a:r>
              <a:rPr lang="en-US" dirty="0" smtClean="0"/>
              <a:t> AR 15-6 establishes procedures for investigations and boards of officers not specifically authorized by any other directive.  AR 15-6 or any part of it may be made applicable to investigations or boards that are authorized by another directive, but only by specific provision in that directive or in the memorandum of appointment.  In case of a conflict between the provisions of AR 15-6, when made applicable, and the provisions of a specific directive authorizing the investigation or board, the specific regulation would govern. </a:t>
            </a:r>
          </a:p>
          <a:p>
            <a:pPr eaLnBrk="1" hangingPunct="1">
              <a:buFontTx/>
              <a:buChar char="•"/>
            </a:pPr>
            <a:endParaRPr lang="en-US" dirty="0" smtClean="0"/>
          </a:p>
          <a:p>
            <a:pPr eaLnBrk="1" hangingPunct="1">
              <a:buFontTx/>
              <a:buChar char="•"/>
            </a:pPr>
            <a:r>
              <a:rPr lang="en-US" dirty="0" smtClean="0"/>
              <a:t> Even when not specifically made applicable, AR 15-6 may be used as a general guide for investigations or boards authorized by another directive, but in that case, its provisions are not mandatory (i.e. AR 385-10, The Army Safety Program, authorizes safety accident investigations but does not incorporate AR 15-6.)</a:t>
            </a:r>
          </a:p>
          <a:p>
            <a:pPr eaLnBrk="1" hangingPunct="1">
              <a:buFontTx/>
              <a:buChar char="•"/>
            </a:pPr>
            <a:endParaRPr lang="en-US" dirty="0" smtClean="0"/>
          </a:p>
          <a:p>
            <a:pPr eaLnBrk="1" hangingPunct="1">
              <a:spcBef>
                <a:spcPct val="0"/>
              </a:spcBef>
              <a:buFontTx/>
              <a:buChar char="•"/>
            </a:pPr>
            <a:r>
              <a:rPr lang="en-US" dirty="0" smtClean="0"/>
              <a:t> Examples of Regulations that require an AR 15-6 investigation:  AR 735-5 (loss of controlled items (night vision goggles, weapons)); AR 600-63 (death when suicide suspected or confirmed (administrative investigation UP AR 15-6)); AR 600-20</a:t>
            </a:r>
            <a:r>
              <a:rPr lang="en-US" baseline="0" dirty="0" smtClean="0"/>
              <a:t> </a:t>
            </a:r>
            <a:r>
              <a:rPr lang="en-US" b="1" baseline="0" dirty="0" smtClean="0"/>
              <a:t>chapters 6 (EO) and 7 (Sexual Harassment) require </a:t>
            </a:r>
            <a:r>
              <a:rPr lang="en-US" b="0" baseline="0" dirty="0" smtClean="0"/>
              <a:t>AR 15-6 procedures in some instances;</a:t>
            </a:r>
            <a:r>
              <a:rPr lang="en-US" dirty="0" smtClean="0"/>
              <a:t> AR 635-200 (active duty enlisted administrative separations (formal proceedings</a:t>
            </a:r>
            <a:r>
              <a:rPr lang="en-US" baseline="0" dirty="0" smtClean="0"/>
              <a:t> UP </a:t>
            </a:r>
            <a:r>
              <a:rPr lang="en-US" dirty="0" smtClean="0"/>
              <a:t>AR 15-6)); AR 600-8-24 (Boards of Inquiry for involuntary officer separations (formal proceedings UP AR 15-6)); AR 638-8 (hostile death and suspected friendly fire deaths require investigation</a:t>
            </a:r>
            <a:r>
              <a:rPr lang="en-US" baseline="0" dirty="0" smtClean="0"/>
              <a:t> UP AR 15-6</a:t>
            </a:r>
            <a:r>
              <a:rPr lang="en-US" dirty="0" smtClean="0"/>
              <a:t>); and. AR 385-10 (Legal accident investigation for all Class A accidents). </a:t>
            </a:r>
          </a:p>
          <a:p>
            <a:pPr eaLnBrk="1" hangingPunct="1">
              <a:buFontTx/>
              <a:buChar char="•"/>
            </a:pPr>
            <a:endParaRPr lang="en-US" dirty="0" smtClean="0"/>
          </a:p>
          <a:p>
            <a:pPr eaLnBrk="1" hangingPunct="1">
              <a:buFontTx/>
              <a:buChar char="•"/>
            </a:pPr>
            <a:endParaRPr lang="en-US" dirty="0" smtClean="0"/>
          </a:p>
          <a:p>
            <a:pPr eaLnBrk="1" hangingPunct="1">
              <a:buFontTx/>
              <a:buChar char="•"/>
            </a:pPr>
            <a:endParaRPr lang="en-US" dirty="0" smtClean="0"/>
          </a:p>
          <a:p>
            <a:pPr eaLnBrk="1" hangingPunct="1">
              <a:buFontTx/>
              <a:buChar char="•"/>
            </a:pPr>
            <a:endParaRPr lang="en-US" dirty="0" smtClean="0"/>
          </a:p>
          <a:p>
            <a:pPr eaLnBrk="1" hangingPunct="1">
              <a:buFontTx/>
              <a:buChar char="•"/>
            </a:pPr>
            <a:endParaRPr lang="en-US" dirty="0" smtClean="0"/>
          </a:p>
          <a:p>
            <a:pPr eaLnBrk="1" hangingPunct="1">
              <a:buFontTx/>
              <a:buChar char="•"/>
            </a:pPr>
            <a:endParaRPr lang="en-US" dirty="0" smtClean="0"/>
          </a:p>
          <a:p>
            <a:pPr eaLnBrk="1" hangingPunct="1">
              <a:buFontTx/>
              <a:buChar char="•"/>
            </a:pPr>
            <a:endParaRPr lang="en-US" dirty="0" smtClean="0"/>
          </a:p>
        </p:txBody>
      </p:sp>
    </p:spTree>
    <p:extLst>
      <p:ext uri="{BB962C8B-B14F-4D97-AF65-F5344CB8AC3E}">
        <p14:creationId xmlns:p14="http://schemas.microsoft.com/office/powerpoint/2010/main" val="12540756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C5B46-7A09-488E-874F-11B6D840D3F2}" type="slidenum">
              <a:rPr lang="en-US"/>
              <a:pPr/>
              <a:t>50</a:t>
            </a:fld>
            <a:endParaRPr lang="en-US" dirty="0"/>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a:xfrm>
            <a:off x="702474" y="4409750"/>
            <a:ext cx="5616603" cy="4505130"/>
          </a:xfrm>
        </p:spPr>
        <p:txBody>
          <a:bodyPr/>
          <a:lstStyle/>
          <a:p>
            <a:pPr defTabSz="916412" eaLnBrk="1" hangingPunct="1">
              <a:buFontTx/>
              <a:buChar char="•"/>
              <a:defRPr/>
            </a:pPr>
            <a:r>
              <a:rPr lang="en-US" sz="1000" b="1" dirty="0"/>
              <a:t>Instructor Comments:</a:t>
            </a:r>
          </a:p>
          <a:p>
            <a:pPr>
              <a:buFontTx/>
              <a:buChar char="•"/>
            </a:pPr>
            <a:endParaRPr lang="en-US" sz="1000" dirty="0"/>
          </a:p>
          <a:p>
            <a:pPr>
              <a:buFontTx/>
              <a:buChar char="•"/>
            </a:pPr>
            <a:r>
              <a:rPr lang="en-US" sz="1000" dirty="0"/>
              <a:t> Limitations:  DA employees: 1/12</a:t>
            </a:r>
            <a:r>
              <a:rPr lang="en-US" sz="1000" baseline="30000" dirty="0"/>
              <a:t>th</a:t>
            </a:r>
            <a:r>
              <a:rPr lang="en-US" sz="1000" dirty="0"/>
              <a:t> annual pay</a:t>
            </a:r>
          </a:p>
          <a:p>
            <a:pPr>
              <a:buFontTx/>
              <a:buChar char="•"/>
            </a:pPr>
            <a:r>
              <a:rPr lang="en-US" sz="1000" dirty="0"/>
              <a:t> Personal Arms and Equipment: Equipment or clothing issued to individuals for their sole use and care, such as weapons… In defining personal arms or equipment, determine how the property is used by the member, and whether it is turned in at the end of the work shift… A portable radio, for example, is personal equipment when an individual uses it constantly, carries it wherever he or she goes, and has it for an indefinite period of time. However, it is not personal equipment when the individual has it for a specified time while on duty, and turns it in to be used by others at the end of a shift. </a:t>
            </a:r>
          </a:p>
          <a:p>
            <a:pPr>
              <a:buFontTx/>
              <a:buChar char="•"/>
            </a:pPr>
            <a:r>
              <a:rPr lang="en-US" sz="1000" dirty="0"/>
              <a:t> A FLO’s finding of gross negligence or willful misconduct must be a specific finding and so annotated by the FLO in the findings and recommendations.  There is no other place on DD Form 200 that allows a FLO to enter that specific information.</a:t>
            </a:r>
          </a:p>
          <a:p>
            <a:endParaRPr lang="en-US" sz="1000" b="1" u="sng" dirty="0"/>
          </a:p>
          <a:p>
            <a:r>
              <a:rPr lang="en-US" sz="1000" u="sng" dirty="0"/>
              <a:t>Background:</a:t>
            </a:r>
            <a:r>
              <a:rPr lang="en-US" sz="1000" dirty="0"/>
              <a:t>  Excerpt from DA PAM 735-5, para. 13–41. </a:t>
            </a:r>
          </a:p>
          <a:p>
            <a:r>
              <a:rPr lang="en-US" sz="1000" i="1" dirty="0"/>
              <a:t>b. </a:t>
            </a:r>
            <a:r>
              <a:rPr lang="en-US" sz="1000" dirty="0"/>
              <a:t>Normally, the amount of assessed financial liability is limited to the amount of the loss, or 1 month’s base pay, whichever is less. The following exceptions to this policy are assessed the full amount of the loss for— </a:t>
            </a:r>
          </a:p>
          <a:p>
            <a:r>
              <a:rPr lang="en-US" sz="1000" dirty="0"/>
              <a:t>(1) Losses of property by the accountable officer. </a:t>
            </a:r>
          </a:p>
          <a:p>
            <a:r>
              <a:rPr lang="en-US" sz="1000" dirty="0"/>
              <a:t>(2) Losses of personal arms and equipment by military personnel… </a:t>
            </a:r>
          </a:p>
          <a:p>
            <a:r>
              <a:rPr lang="en-US" sz="1000" dirty="0"/>
              <a:t>(4) Losses by contractors and contractor’s employees… </a:t>
            </a:r>
          </a:p>
          <a:p>
            <a:r>
              <a:rPr lang="en-US" sz="1000" dirty="0"/>
              <a:t>(7) Persons who lose, damage, or destroy Government quarters, or furnishings and/or equipment provided by the Government for use in quarters, when gross negligence or willful misconduct is determined to have caused the loss. When simple negligence is determined, assessment of financial liability is limited to the amount of the loss, or 1 month’s base pay, whichever is less. </a:t>
            </a:r>
          </a:p>
          <a:p>
            <a:endParaRPr lang="en-US" sz="1000" i="1" dirty="0"/>
          </a:p>
        </p:txBody>
      </p:sp>
    </p:spTree>
    <p:extLst>
      <p:ext uri="{BB962C8B-B14F-4D97-AF65-F5344CB8AC3E}">
        <p14:creationId xmlns:p14="http://schemas.microsoft.com/office/powerpoint/2010/main" val="22190634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64C0C-58E6-4D9B-B708-3D1E5CD52B33}" type="slidenum">
              <a:rPr lang="en-US"/>
              <a:pPr/>
              <a:t>51</a:t>
            </a:fld>
            <a:endParaRPr lang="en-US" dirty="0"/>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xfrm>
            <a:off x="935039" y="4409749"/>
            <a:ext cx="5151473" cy="4177657"/>
          </a:xfrm>
        </p:spPr>
        <p:txBody>
          <a:bodyPr/>
          <a:lstStyle/>
          <a:p>
            <a:pPr defTabSz="916412" eaLnBrk="1" hangingPunct="1">
              <a:buFontTx/>
              <a:buChar char="•"/>
              <a:defRPr/>
            </a:pPr>
            <a:r>
              <a:rPr lang="en-US" b="1" dirty="0" smtClean="0"/>
              <a:t>Instructor Comments:</a:t>
            </a:r>
          </a:p>
          <a:p>
            <a:pPr>
              <a:buFontTx/>
              <a:buChar char="•"/>
            </a:pPr>
            <a:endParaRPr lang="en-US" b="1" dirty="0" smtClean="0"/>
          </a:p>
          <a:p>
            <a:pPr>
              <a:buFontTx/>
              <a:buChar char="•"/>
            </a:pPr>
            <a:r>
              <a:rPr lang="en-US" b="1" dirty="0" smtClean="0"/>
              <a:t>Collective </a:t>
            </a:r>
            <a:r>
              <a:rPr lang="en-US" b="1" dirty="0"/>
              <a:t>liability:  </a:t>
            </a:r>
            <a:r>
              <a:rPr lang="en-US" dirty="0"/>
              <a:t>Suggested when more than one individual is held financially liable for a loss, both collectively and individually.  </a:t>
            </a:r>
          </a:p>
          <a:p>
            <a:pPr>
              <a:buFontTx/>
              <a:buChar char="•"/>
            </a:pPr>
            <a:r>
              <a:rPr lang="en-US" dirty="0"/>
              <a:t> In such a case, they are treated equally liable (No comparative negligence) but are only held responsible for an amount proportionate to their base salary.  </a:t>
            </a:r>
          </a:p>
          <a:p>
            <a:pPr>
              <a:buFontTx/>
              <a:buChar char="•"/>
            </a:pPr>
            <a:r>
              <a:rPr lang="en-US" dirty="0"/>
              <a:t> See above for the method of calculating each parties share.</a:t>
            </a:r>
          </a:p>
          <a:p>
            <a:pPr>
              <a:buFontTx/>
              <a:buChar char="•"/>
            </a:pPr>
            <a:r>
              <a:rPr lang="en-US" dirty="0"/>
              <a:t> Use this method to calculate individual liability despite the status of the liable individual (contractor, non-affiliated civilian etc.).  Although collection methods may vary, procedures for determining liability and financial responsibility do not.</a:t>
            </a:r>
          </a:p>
          <a:p>
            <a:pPr lvl="1">
              <a:buFontTx/>
              <a:buChar char="•"/>
            </a:pPr>
            <a:endParaRPr lang="en-US" dirty="0"/>
          </a:p>
          <a:p>
            <a:r>
              <a:rPr lang="en-US" b="1" u="sng" dirty="0"/>
              <a:t>Background:</a:t>
            </a:r>
            <a:r>
              <a:rPr lang="en-US" dirty="0"/>
              <a:t>  </a:t>
            </a:r>
          </a:p>
          <a:p>
            <a:r>
              <a:rPr lang="en-US" dirty="0"/>
              <a:t>References include DA PAM 735-5, Chp. 5 and AR 735-5, Appendix B.</a:t>
            </a:r>
          </a:p>
          <a:p>
            <a:pPr lvl="1">
              <a:buFontTx/>
              <a:buChar char="•"/>
            </a:pPr>
            <a:endParaRPr lang="en-US" dirty="0">
              <a:solidFill>
                <a:srgbClr val="000000"/>
              </a:solidFill>
            </a:endParaRPr>
          </a:p>
          <a:p>
            <a:pPr lvl="1"/>
            <a:endParaRPr lang="en-US" dirty="0">
              <a:solidFill>
                <a:srgbClr val="000000"/>
              </a:solidFill>
            </a:endParaRPr>
          </a:p>
          <a:p>
            <a:pPr lvl="1">
              <a:buFontTx/>
              <a:buChar char="•"/>
            </a:pPr>
            <a:endParaRPr lang="en-US" dirty="0">
              <a:solidFill>
                <a:srgbClr val="000000"/>
              </a:solidFill>
            </a:endParaRPr>
          </a:p>
          <a:p>
            <a:pPr lvl="1">
              <a:buFontTx/>
              <a:buChar char="•"/>
            </a:pPr>
            <a:endParaRPr lang="en-US" dirty="0">
              <a:solidFill>
                <a:srgbClr val="003366"/>
              </a:solidFill>
            </a:endParaRPr>
          </a:p>
          <a:p>
            <a:endParaRPr lang="en-US" dirty="0"/>
          </a:p>
        </p:txBody>
      </p:sp>
    </p:spTree>
    <p:extLst>
      <p:ext uri="{BB962C8B-B14F-4D97-AF65-F5344CB8AC3E}">
        <p14:creationId xmlns:p14="http://schemas.microsoft.com/office/powerpoint/2010/main" val="3259158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619CB-A911-4F4C-8821-5B79BEECDC22}" type="slidenum">
              <a:rPr lang="en-US"/>
              <a:pPr/>
              <a:t>52</a:t>
            </a:fld>
            <a:endParaRPr lang="en-US" dirty="0"/>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xfrm>
            <a:off x="935039" y="4409749"/>
            <a:ext cx="5151473" cy="4177657"/>
          </a:xfrm>
        </p:spPr>
        <p:txBody>
          <a:bodyPr/>
          <a:lstStyle/>
          <a:p>
            <a:pPr defTabSz="916412" eaLnBrk="1" hangingPunct="1">
              <a:buFontTx/>
              <a:buChar char="•"/>
              <a:defRPr/>
            </a:pPr>
            <a:r>
              <a:rPr lang="en-US" b="1" dirty="0" smtClean="0"/>
              <a:t>Instructor Comments:</a:t>
            </a:r>
          </a:p>
          <a:p>
            <a:pPr>
              <a:buFontTx/>
              <a:buChar char="•"/>
            </a:pPr>
            <a:endParaRPr lang="en-US" dirty="0" smtClean="0">
              <a:effectLst>
                <a:outerShdw blurRad="38100" dist="38100" dir="2700000" algn="tl">
                  <a:srgbClr val="C0C0C0"/>
                </a:outerShdw>
              </a:effectLst>
            </a:endParaRPr>
          </a:p>
          <a:p>
            <a:pPr>
              <a:buFontTx/>
              <a:buChar char="•"/>
            </a:pPr>
            <a:r>
              <a:rPr lang="en-US" dirty="0" smtClean="0">
                <a:effectLst>
                  <a:outerShdw blurRad="38100" dist="38100" dir="2700000" algn="tl">
                    <a:srgbClr val="C0C0C0"/>
                  </a:outerShdw>
                </a:effectLst>
              </a:rPr>
              <a:t>There </a:t>
            </a:r>
            <a:r>
              <a:rPr lang="en-US" dirty="0">
                <a:effectLst>
                  <a:outerShdw blurRad="38100" dist="38100" dir="2700000" algn="tl">
                    <a:srgbClr val="C0C0C0"/>
                  </a:outerShdw>
                </a:effectLst>
              </a:rPr>
              <a:t>is no notice requirement if liability is not recommended.</a:t>
            </a:r>
          </a:p>
          <a:p>
            <a:pPr>
              <a:buFontTx/>
              <a:buChar char="•"/>
            </a:pPr>
            <a:r>
              <a:rPr lang="en-US" dirty="0">
                <a:effectLst>
                  <a:outerShdw blurRad="38100" dist="38100" dir="2700000" algn="tl">
                    <a:srgbClr val="C0C0C0"/>
                  </a:outerShdw>
                </a:effectLst>
              </a:rPr>
              <a:t>Notification templates are found in AR 735-5.</a:t>
            </a:r>
          </a:p>
          <a:p>
            <a:pPr>
              <a:buFontTx/>
              <a:buChar char="•"/>
            </a:pPr>
            <a:r>
              <a:rPr lang="en-US" dirty="0">
                <a:effectLst>
                  <a:outerShdw blurRad="38100" dist="38100" dir="2700000" algn="tl">
                    <a:srgbClr val="C0C0C0"/>
                  </a:outerShdw>
                </a:effectLst>
              </a:rPr>
              <a:t>Time constraints for submitting rebuttal</a:t>
            </a:r>
          </a:p>
          <a:p>
            <a:pPr lvl="1">
              <a:buFontTx/>
              <a:buChar char="•"/>
            </a:pPr>
            <a:r>
              <a:rPr lang="en-US" dirty="0">
                <a:effectLst>
                  <a:outerShdw blurRad="38100" dist="38100" dir="2700000" algn="tl">
                    <a:srgbClr val="C0C0C0"/>
                  </a:outerShdw>
                </a:effectLst>
              </a:rPr>
              <a:t> 7 days  for Soldiers on the installation</a:t>
            </a:r>
          </a:p>
          <a:p>
            <a:pPr lvl="1">
              <a:buFontTx/>
              <a:buChar char="•"/>
            </a:pPr>
            <a:r>
              <a:rPr lang="en-US" dirty="0">
                <a:effectLst>
                  <a:outerShdw blurRad="38100" dist="38100" dir="2700000" algn="tl">
                    <a:srgbClr val="C0C0C0"/>
                  </a:outerShdw>
                </a:effectLst>
              </a:rPr>
              <a:t> 15 days for CONUS Soldiers (not on the installation)</a:t>
            </a:r>
          </a:p>
          <a:p>
            <a:pPr lvl="1">
              <a:buFontTx/>
              <a:buChar char="•"/>
            </a:pPr>
            <a:r>
              <a:rPr lang="en-US" dirty="0">
                <a:effectLst>
                  <a:outerShdw blurRad="38100" dist="38100" dir="2700000" algn="tl">
                    <a:srgbClr val="C0C0C0"/>
                  </a:outerShdw>
                </a:effectLst>
              </a:rPr>
              <a:t> 30 days for </a:t>
            </a:r>
            <a:r>
              <a:rPr lang="en-US" dirty="0" smtClean="0">
                <a:effectLst>
                  <a:outerShdw blurRad="38100" dist="38100" dir="2700000" algn="tl">
                    <a:srgbClr val="C0C0C0"/>
                  </a:outerShdw>
                </a:effectLst>
              </a:rPr>
              <a:t>OCONUS Soldiers</a:t>
            </a:r>
          </a:p>
          <a:p>
            <a:pPr lvl="0">
              <a:buFontTx/>
              <a:buChar char="•"/>
            </a:pPr>
            <a:r>
              <a:rPr lang="en-US" dirty="0" smtClean="0">
                <a:effectLst>
                  <a:outerShdw blurRad="38100" dist="38100" dir="2700000" algn="tl">
                    <a:srgbClr val="C0C0C0"/>
                  </a:outerShdw>
                </a:effectLst>
              </a:rPr>
              <a:t>Upon</a:t>
            </a:r>
            <a:r>
              <a:rPr lang="en-US" baseline="0" dirty="0" smtClean="0">
                <a:effectLst>
                  <a:outerShdw blurRad="38100" dist="38100" dir="2700000" algn="tl">
                    <a:srgbClr val="C0C0C0"/>
                  </a:outerShdw>
                </a:effectLst>
              </a:rPr>
              <a:t> receipt of any matters from the respondent, the FLO MUST, MUST, MUST review those submitted matters and provide commentary in the final report about those matters.  If the respondent’s submissions did not change the FLO’s findings, then the FLO should note that in the report.  If the matters adjust the FLO’s findings, the FLO should note that in the report.  In all cases, however, the FLO must address the rebuttal/submission. </a:t>
            </a:r>
            <a:endParaRPr lang="en-US" dirty="0">
              <a:effectLst>
                <a:outerShdw blurRad="38100" dist="38100" dir="2700000" algn="tl">
                  <a:srgbClr val="C0C0C0"/>
                </a:outerShdw>
              </a:effectLst>
            </a:endParaRPr>
          </a:p>
        </p:txBody>
      </p:sp>
    </p:spTree>
    <p:extLst>
      <p:ext uri="{BB962C8B-B14F-4D97-AF65-F5344CB8AC3E}">
        <p14:creationId xmlns:p14="http://schemas.microsoft.com/office/powerpoint/2010/main" val="3570401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5E9A9-1608-4DE8-B17B-3E4771DFA043}" type="slidenum">
              <a:rPr lang="en-US"/>
              <a:pPr/>
              <a:t>53</a:t>
            </a:fld>
            <a:endParaRPr lang="en-US" dirty="0"/>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xfrm>
            <a:off x="605306" y="4409750"/>
            <a:ext cx="5963857" cy="4428825"/>
          </a:xfrm>
        </p:spPr>
        <p:txBody>
          <a:bodyPr/>
          <a:lstStyle/>
          <a:p>
            <a:pPr defTabSz="916412" eaLnBrk="1" hangingPunct="1">
              <a:buFontTx/>
              <a:buChar char="•"/>
              <a:defRPr/>
            </a:pPr>
            <a:r>
              <a:rPr lang="en-US" sz="1000" b="1" dirty="0"/>
              <a:t>Instructor Comments:</a:t>
            </a:r>
          </a:p>
          <a:p>
            <a:pPr>
              <a:buFontTx/>
              <a:buChar char="•"/>
            </a:pPr>
            <a:endParaRPr lang="en-US" sz="1000" dirty="0"/>
          </a:p>
          <a:p>
            <a:pPr>
              <a:buFontTx/>
              <a:buChar char="•"/>
            </a:pPr>
            <a:r>
              <a:rPr lang="en-US" sz="1000" dirty="0"/>
              <a:t>Respondent has 30 days to request reconsideration</a:t>
            </a:r>
          </a:p>
          <a:p>
            <a:pPr>
              <a:buFontTx/>
              <a:buChar char="•"/>
            </a:pPr>
            <a:r>
              <a:rPr lang="en-US" sz="1000" dirty="0"/>
              <a:t>Appellate Authority is the next higher commander above the Approval Authority (Often a GO)</a:t>
            </a:r>
          </a:p>
          <a:p>
            <a:endParaRPr lang="en-US" sz="1000" b="1" u="sng" dirty="0"/>
          </a:p>
          <a:p>
            <a:r>
              <a:rPr lang="en-US" sz="1000" u="sng" dirty="0"/>
              <a:t>Background:</a:t>
            </a:r>
            <a:r>
              <a:rPr lang="en-US" sz="1000" dirty="0"/>
              <a:t>  </a:t>
            </a:r>
          </a:p>
          <a:p>
            <a:r>
              <a:rPr lang="en-US" sz="1000" dirty="0"/>
              <a:t>Excerpt taken from AR 735-5.</a:t>
            </a:r>
          </a:p>
          <a:p>
            <a:r>
              <a:rPr lang="en-US" sz="1000" dirty="0"/>
              <a:t>13–44. Requests for reconsideration </a:t>
            </a:r>
          </a:p>
          <a:p>
            <a:r>
              <a:rPr lang="en-US" sz="1000" dirty="0"/>
              <a:t>The approving authority, upon receipt of a request for reconsideration, will review any new evidence offered, and make a decision to either reverse the previous decision assessing financial liability against the individual or recommend the continuation of the assessment of financial liability. A request for reconsideration will be reviewed only on the basis of legal error…</a:t>
            </a:r>
            <a:endParaRPr lang="en-US" sz="1000" i="1" dirty="0"/>
          </a:p>
          <a:p>
            <a:r>
              <a:rPr lang="en-US" sz="1000" i="1" dirty="0"/>
              <a:t>b. Continuation of financial liability. </a:t>
            </a:r>
            <a:r>
              <a:rPr lang="en-US" sz="1000" dirty="0"/>
              <a:t>When the approving authority determines that the assessment of financial liability should be continued, the approving authority will-— </a:t>
            </a:r>
          </a:p>
          <a:p>
            <a:r>
              <a:rPr lang="en-US" sz="1000" dirty="0"/>
              <a:t>(1) Prepare and sign a memorandum addressing subparagraphs </a:t>
            </a:r>
            <a:r>
              <a:rPr lang="en-US" sz="1000" i="1" dirty="0"/>
              <a:t>(a) </a:t>
            </a:r>
            <a:r>
              <a:rPr lang="en-US" sz="1000" dirty="0"/>
              <a:t>through </a:t>
            </a:r>
            <a:r>
              <a:rPr lang="en-US" sz="1000" i="1" dirty="0"/>
              <a:t>(c) </a:t>
            </a:r>
            <a:r>
              <a:rPr lang="en-US" sz="1000" dirty="0"/>
              <a:t>below to the appeal authority. ..</a:t>
            </a:r>
          </a:p>
          <a:p>
            <a:r>
              <a:rPr lang="en-US" sz="1000" i="1" dirty="0"/>
              <a:t>(a) </a:t>
            </a:r>
            <a:r>
              <a:rPr lang="en-US" sz="1000" dirty="0"/>
              <a:t>The memorandum will give the basis for denying the requested relief. </a:t>
            </a:r>
            <a:endParaRPr lang="en-US" sz="1000" i="1" dirty="0"/>
          </a:p>
          <a:p>
            <a:r>
              <a:rPr lang="en-US" sz="1000" i="1" dirty="0"/>
              <a:t>(b) </a:t>
            </a:r>
            <a:r>
              <a:rPr lang="en-US" sz="1000" dirty="0"/>
              <a:t>The memorandum will show the dollar amount of financial liability assessed. </a:t>
            </a:r>
            <a:endParaRPr lang="en-US" sz="1000" i="1" dirty="0"/>
          </a:p>
          <a:p>
            <a:r>
              <a:rPr lang="en-US" sz="1000" i="1" dirty="0"/>
              <a:t>(c) </a:t>
            </a:r>
            <a:r>
              <a:rPr lang="en-US" sz="1000" dirty="0"/>
              <a:t>If estimated costs were initially used, the actual cost will be included in the memorandum, if available. </a:t>
            </a:r>
            <a:endParaRPr lang="en-US" sz="1000" b="1" dirty="0"/>
          </a:p>
          <a:p>
            <a:r>
              <a:rPr lang="en-US" sz="1000" dirty="0"/>
              <a:t>(2) </a:t>
            </a:r>
            <a:r>
              <a:rPr lang="en-US" dirty="0"/>
              <a:t>Enclose the original DD Form 200 and all exhibits to the memorandum. When the original DD Form 200 is not available, the approving authority will include a statement in the memorandum explaining why the file is not available.</a:t>
            </a:r>
            <a:endParaRPr lang="en-US" sz="1000" dirty="0">
              <a:solidFill>
                <a:srgbClr val="000000"/>
              </a:solidFill>
            </a:endParaRPr>
          </a:p>
        </p:txBody>
      </p:sp>
    </p:spTree>
    <p:extLst>
      <p:ext uri="{BB962C8B-B14F-4D97-AF65-F5344CB8AC3E}">
        <p14:creationId xmlns:p14="http://schemas.microsoft.com/office/powerpoint/2010/main" val="2306323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7A5BA-8180-4582-A5F6-106774FEB394}" type="slidenum">
              <a:rPr lang="en-US"/>
              <a:pPr/>
              <a:t>54</a:t>
            </a:fld>
            <a:endParaRPr lang="en-US" dirty="0"/>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a:xfrm>
            <a:off x="911145" y="4355700"/>
            <a:ext cx="5151473" cy="4482874"/>
          </a:xfrm>
        </p:spPr>
        <p:txBody>
          <a:bodyPr/>
          <a:lstStyle/>
          <a:p>
            <a:pPr defTabSz="916412" eaLnBrk="1" hangingPunct="1">
              <a:buFontTx/>
              <a:buChar char="•"/>
              <a:defRPr/>
            </a:pPr>
            <a:r>
              <a:rPr lang="en-US" sz="1000" b="1" dirty="0"/>
              <a:t>Instructor Comments:</a:t>
            </a:r>
          </a:p>
          <a:p>
            <a:pPr>
              <a:buFontTx/>
              <a:buChar char="•"/>
            </a:pPr>
            <a:endParaRPr lang="en-US" sz="1000" dirty="0"/>
          </a:p>
          <a:p>
            <a:pPr>
              <a:buFontTx/>
              <a:buChar char="•"/>
            </a:pPr>
            <a:r>
              <a:rPr lang="en-US" sz="1000" dirty="0"/>
              <a:t>Civilians may request a hearing after they have requested reconsideration and been denied.</a:t>
            </a:r>
          </a:p>
          <a:p>
            <a:pPr>
              <a:buFontTx/>
              <a:buChar char="•"/>
            </a:pPr>
            <a:r>
              <a:rPr lang="en-US" sz="1000" dirty="0"/>
              <a:t>ABCMR = Army Board for Corrections of Military Records</a:t>
            </a:r>
          </a:p>
          <a:p>
            <a:pPr>
              <a:buFontTx/>
              <a:buChar char="•"/>
            </a:pPr>
            <a:endParaRPr lang="en-US" sz="1000" dirty="0"/>
          </a:p>
          <a:p>
            <a:pPr>
              <a:buFontTx/>
              <a:buChar char="•"/>
            </a:pPr>
            <a:r>
              <a:rPr lang="en-US" sz="1000" u="sng" dirty="0"/>
              <a:t>Background</a:t>
            </a:r>
          </a:p>
          <a:p>
            <a:endParaRPr lang="en-US" sz="1000" b="1" u="sng" dirty="0"/>
          </a:p>
          <a:p>
            <a:r>
              <a:rPr lang="en-US" sz="1000" b="1" dirty="0"/>
              <a:t>13–46. Remission or cancellation of indebtedness (Enlisted personnel only)* </a:t>
            </a:r>
          </a:p>
          <a:p>
            <a:r>
              <a:rPr lang="en-US" sz="1000" dirty="0"/>
              <a:t>When financial liability assessed through a financial liability investigation of property loss causes financial hardship on an enlisted Soldier, he or she may submit an application for remission or cancellation of the debt through their commander, per AR 600–4, para 2–1. </a:t>
            </a:r>
            <a:r>
              <a:rPr lang="en-US" dirty="0"/>
              <a:t>A copy of the approved DD Form 200 assessing financial liability will be submitted with the application.</a:t>
            </a:r>
          </a:p>
          <a:p>
            <a:endParaRPr lang="en-US" sz="1000" b="1" dirty="0"/>
          </a:p>
          <a:p>
            <a:r>
              <a:rPr lang="en-US" sz="1000" b="1" dirty="0"/>
              <a:t>13–47. Requests for extension of the collection period </a:t>
            </a:r>
            <a:endParaRPr lang="en-US" sz="1000" dirty="0"/>
          </a:p>
          <a:p>
            <a:r>
              <a:rPr lang="en-US" sz="1000" dirty="0"/>
              <a:t>…The approving authority will make a recommendation regarding extending the collection period using the following factors as the basis for the recommendation: </a:t>
            </a:r>
            <a:endParaRPr lang="en-US" sz="1000" i="1" dirty="0"/>
          </a:p>
          <a:p>
            <a:r>
              <a:rPr lang="en-US" sz="1000" i="1" dirty="0"/>
              <a:t>a. </a:t>
            </a:r>
            <a:r>
              <a:rPr lang="en-US" sz="1000" dirty="0"/>
              <a:t>Monthly income. </a:t>
            </a:r>
            <a:endParaRPr lang="en-US" sz="1000" i="1" dirty="0"/>
          </a:p>
          <a:p>
            <a:r>
              <a:rPr lang="en-US" sz="1000" i="1" dirty="0"/>
              <a:t>b. </a:t>
            </a:r>
            <a:r>
              <a:rPr lang="en-US" sz="1000" dirty="0"/>
              <a:t>Additional income or assets (including spouse’s). </a:t>
            </a:r>
            <a:endParaRPr lang="en-US" sz="1000" i="1" dirty="0"/>
          </a:p>
          <a:p>
            <a:r>
              <a:rPr lang="en-US" sz="1000" i="1" dirty="0"/>
              <a:t>c. </a:t>
            </a:r>
            <a:r>
              <a:rPr lang="en-US" sz="1000" dirty="0"/>
              <a:t>Expenses caused by living standards that are too high or by mishandling of personal funds are not a basis for a hardship determination. </a:t>
            </a:r>
          </a:p>
          <a:p>
            <a:endParaRPr lang="en-US" sz="1000" b="1" dirty="0"/>
          </a:p>
          <a:p>
            <a:r>
              <a:rPr lang="en-US" b="1" dirty="0"/>
              <a:t>13–48. Submitting an application DD Form 149 to the ABCMR</a:t>
            </a:r>
          </a:p>
          <a:p>
            <a:r>
              <a:rPr lang="en-US" dirty="0"/>
              <a:t>Individuals assessed financial liability though a financial liability investigation may submit an application, DD Form 149 to the ABCMR if they believe the findings of negligence on their part are unjust. Applications are submitted on</a:t>
            </a:r>
          </a:p>
          <a:p>
            <a:r>
              <a:rPr lang="en-US" dirty="0"/>
              <a:t>DD Form 149, with a complete copy of the DD Form 200 to include all exhibits, attached. Instructions for submitting an application are contained in AR 15–185.</a:t>
            </a:r>
          </a:p>
          <a:p>
            <a:endParaRPr lang="en-US" sz="1000" dirty="0"/>
          </a:p>
          <a:p>
            <a:r>
              <a:rPr lang="en-US" sz="1000" dirty="0"/>
              <a:t>*Note that the remission and cancellation provisions in AR 600-4 are available to both officers (including warrant officers) and enlisted Soldiers.  This appears to contradict the “enlisted only” provision in para 13-46, AR 735-5, cited above.  The current version of AR 735-5 </a:t>
            </a:r>
            <a:r>
              <a:rPr lang="en-US" sz="1000" dirty="0" smtClean="0"/>
              <a:t>refers </a:t>
            </a:r>
            <a:r>
              <a:rPr lang="en-US" sz="1000" dirty="0"/>
              <a:t>to an outdated version of AR 600-4, which was revised in 2007 to include officers</a:t>
            </a:r>
            <a:r>
              <a:rPr lang="en-US" sz="1000" dirty="0" smtClean="0"/>
              <a:t>. AR 600-4 has</a:t>
            </a:r>
            <a:r>
              <a:rPr lang="en-US" sz="1000" baseline="0" dirty="0" smtClean="0"/>
              <a:t> been updated as recently as 2021.</a:t>
            </a:r>
            <a:endParaRPr lang="en-US" sz="1000" dirty="0"/>
          </a:p>
        </p:txBody>
      </p:sp>
    </p:spTree>
    <p:extLst>
      <p:ext uri="{BB962C8B-B14F-4D97-AF65-F5344CB8AC3E}">
        <p14:creationId xmlns:p14="http://schemas.microsoft.com/office/powerpoint/2010/main" val="249875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2F7B6-164C-46F0-A7E1-B067593B3260}" type="slidenum">
              <a:rPr lang="en-US"/>
              <a:pPr/>
              <a:t>55</a:t>
            </a:fld>
            <a:endParaRPr lang="en-US" dirty="0"/>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a:xfrm>
            <a:off x="935039" y="4409750"/>
            <a:ext cx="5151473" cy="4505130"/>
          </a:xfrm>
        </p:spPr>
        <p:txBody>
          <a:bodyPr/>
          <a:lstStyle/>
          <a:p>
            <a:pPr defTabSz="916412" eaLnBrk="1" hangingPunct="1">
              <a:buFont typeface="Arial" pitchFamily="34" charset="0"/>
              <a:buChar char="•"/>
              <a:defRPr/>
            </a:pPr>
            <a:r>
              <a:rPr lang="en-US" sz="1000" b="1" dirty="0"/>
              <a:t> Instructor Comments:</a:t>
            </a:r>
          </a:p>
          <a:p>
            <a:pPr defTabSz="916412" eaLnBrk="1" hangingPunct="1">
              <a:buFont typeface="Arial" pitchFamily="34" charset="0"/>
              <a:buChar char="•"/>
              <a:defRPr/>
            </a:pPr>
            <a:endParaRPr lang="en-US" sz="1000" b="1" dirty="0"/>
          </a:p>
          <a:p>
            <a:r>
              <a:rPr lang="en-US" sz="1000" u="sng" dirty="0"/>
              <a:t>Background</a:t>
            </a:r>
            <a:r>
              <a:rPr lang="en-US" sz="1000" dirty="0"/>
              <a:t>:  Excerpts taken from AR 735-5, para. 13–49.</a:t>
            </a:r>
          </a:p>
          <a:p>
            <a:r>
              <a:rPr lang="en-US" dirty="0"/>
              <a:t>These are administrative procedures. They may be activated by either—</a:t>
            </a:r>
          </a:p>
          <a:p>
            <a:r>
              <a:rPr lang="en-US" i="1" dirty="0"/>
              <a:t>a. A decision at the approval authority level previously acting on the DD Form 200 that such action is necessary.</a:t>
            </a:r>
          </a:p>
          <a:p>
            <a:r>
              <a:rPr lang="en-US" i="1" dirty="0"/>
              <a:t>b. At the direction of the appeal authority.</a:t>
            </a:r>
          </a:p>
          <a:p>
            <a:r>
              <a:rPr lang="en-US" i="1" dirty="0"/>
              <a:t>c. The financial liability investigation approving authority will reopen a DD Form 200 when either of the situations </a:t>
            </a:r>
            <a:r>
              <a:rPr lang="en-US" dirty="0"/>
              <a:t>shown in paragraph 13–49</a:t>
            </a:r>
            <a:r>
              <a:rPr lang="en-US" i="1" dirty="0"/>
              <a:t>a and paragraph 13–49b occur and result from one of the following actions:</a:t>
            </a:r>
          </a:p>
          <a:p>
            <a:r>
              <a:rPr lang="en-US" dirty="0"/>
              <a:t>(1) An individual has requested reconsideration of the assessment of financial liability.</a:t>
            </a:r>
          </a:p>
          <a:p>
            <a:r>
              <a:rPr lang="en-US" dirty="0"/>
              <a:t>(2) A response to the financial liability officer’s original notification from an individual recommended for assessment of financial liability is received after the approving authority has approved financial liability. The financial</a:t>
            </a:r>
          </a:p>
          <a:p>
            <a:r>
              <a:rPr lang="en-US" dirty="0"/>
              <a:t>liability officer who receives such a correspondence, will prepare a memorandum as discussed in paragraph 13–35</a:t>
            </a:r>
            <a:r>
              <a:rPr lang="en-US" i="1" dirty="0"/>
              <a:t>b(7) </a:t>
            </a:r>
            <a:r>
              <a:rPr lang="en-US" dirty="0"/>
              <a:t>to the approving authority level that approved financial liability. Such a response, although received late, will not be</a:t>
            </a:r>
          </a:p>
          <a:p>
            <a:r>
              <a:rPr lang="en-US" dirty="0"/>
              <a:t>considered a request for reconsideration.</a:t>
            </a:r>
          </a:p>
          <a:p>
            <a:r>
              <a:rPr lang="en-US" dirty="0"/>
              <a:t>(3) A memorandum from a subordinate headquarters that previously acted on a financial liability investigation supporting reopening based on new evidence.</a:t>
            </a:r>
          </a:p>
          <a:p>
            <a:r>
              <a:rPr lang="en-US" dirty="0"/>
              <a:t>(4) Property is recovered.</a:t>
            </a:r>
          </a:p>
          <a:p>
            <a:r>
              <a:rPr lang="en-US" dirty="0"/>
              <a:t>(5) The approving authority becomes aware of an injustice against either the Government or the individual assessed</a:t>
            </a:r>
          </a:p>
          <a:p>
            <a:r>
              <a:rPr lang="en-US" dirty="0"/>
              <a:t>financial liability.</a:t>
            </a:r>
            <a:endParaRPr lang="en-US" sz="1000" dirty="0"/>
          </a:p>
        </p:txBody>
      </p:sp>
    </p:spTree>
    <p:extLst>
      <p:ext uri="{BB962C8B-B14F-4D97-AF65-F5344CB8AC3E}">
        <p14:creationId xmlns:p14="http://schemas.microsoft.com/office/powerpoint/2010/main" val="1332837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53B40-B332-467F-ACB1-5B3F2F066EBF}" type="slidenum">
              <a:rPr lang="en-US"/>
              <a:pPr/>
              <a:t>56</a:t>
            </a:fld>
            <a:endParaRPr lang="en-US" dirty="0"/>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xfrm>
            <a:off x="935039" y="4409749"/>
            <a:ext cx="5151473" cy="4177657"/>
          </a:xfrm>
        </p:spPr>
        <p:txBody>
          <a:bodyPr/>
          <a:lstStyle/>
          <a:p>
            <a:pPr defTabSz="916412" eaLnBrk="1" hangingPunct="1">
              <a:buFont typeface="Arial" pitchFamily="34" charset="0"/>
              <a:buChar char="•"/>
              <a:defRPr/>
            </a:pPr>
            <a:r>
              <a:rPr lang="en-US" sz="1000" b="1" dirty="0"/>
              <a:t>Instructor Comments:</a:t>
            </a:r>
          </a:p>
          <a:p>
            <a:pPr defTabSz="916412" eaLnBrk="1" hangingPunct="1">
              <a:buFont typeface="Arial" pitchFamily="34" charset="0"/>
              <a:buChar char="•"/>
              <a:defRPr/>
            </a:pPr>
            <a:endParaRPr lang="en-US" sz="1000" b="1" dirty="0"/>
          </a:p>
          <a:p>
            <a:pPr defTabSz="916412" eaLnBrk="1" hangingPunct="1">
              <a:buFont typeface="Arial" pitchFamily="34" charset="0"/>
              <a:buChar char="•"/>
              <a:defRPr/>
            </a:pPr>
            <a:r>
              <a:rPr lang="en-US" sz="1000" b="1" dirty="0"/>
              <a:t> </a:t>
            </a:r>
            <a:r>
              <a:rPr lang="en-US" dirty="0"/>
              <a:t>There are five situations warranting an investigation performed per AR 15–6 in lieu of a financial liability investigation conducted under this regulation. These situations occur when directed by—</a:t>
            </a:r>
          </a:p>
          <a:p>
            <a:r>
              <a:rPr lang="en-US" dirty="0"/>
              <a:t>(1) Other regulatory guidance.</a:t>
            </a:r>
          </a:p>
          <a:p>
            <a:r>
              <a:rPr lang="en-US" dirty="0"/>
              <a:t>(2) A commander.</a:t>
            </a:r>
          </a:p>
          <a:p>
            <a:r>
              <a:rPr lang="en-US" dirty="0"/>
              <a:t>(3) A financial liability investigation approving or appointing authority per AR 15–6.</a:t>
            </a:r>
          </a:p>
          <a:p>
            <a:r>
              <a:rPr lang="en-US" dirty="0"/>
              <a:t>(4) The loss or destruction involves a controlled item with a CIIC (Controlled Inventory Item Code) of 1-6, 8, 9, N, P, Q, R, night vision devices, and navigation systems (for example, Global Positioning System).</a:t>
            </a:r>
          </a:p>
          <a:p>
            <a:r>
              <a:rPr lang="en-US" dirty="0"/>
              <a:t>(5) Serial number changes for sensitive items will require the processing of a DD Form 200 and an AR 15–6 investigation if changes involve more than two characters.</a:t>
            </a:r>
            <a:endParaRPr lang="en-US" sz="1000" u="sng" dirty="0"/>
          </a:p>
          <a:p>
            <a:endParaRPr lang="en-US" sz="1000" u="sng" dirty="0"/>
          </a:p>
          <a:p>
            <a:pPr>
              <a:buFont typeface="Arial" pitchFamily="34" charset="0"/>
              <a:buChar char="•"/>
            </a:pPr>
            <a:r>
              <a:rPr lang="en-US" sz="1000" u="sng" dirty="0"/>
              <a:t>Background</a:t>
            </a:r>
            <a:r>
              <a:rPr lang="en-US" sz="1000" dirty="0"/>
              <a:t>:  Excerpts taken from AR 735-5 Glossary:</a:t>
            </a:r>
          </a:p>
          <a:p>
            <a:r>
              <a:rPr lang="en-US" sz="1000" dirty="0"/>
              <a:t>Controlled inventory items:  </a:t>
            </a:r>
            <a:r>
              <a:rPr lang="en-US" dirty="0"/>
              <a:t>Those items designated as having characteristics requiring they be identified, accounted for, secured, segregated, or handled in a special manner to ensure their safekeeping and integrity. Controlled inventory items in descending order of the degree of control normally exercised are:</a:t>
            </a:r>
          </a:p>
          <a:p>
            <a:pPr>
              <a:buFont typeface="Arial" pitchFamily="34" charset="0"/>
              <a:buChar char="•"/>
            </a:pPr>
            <a:r>
              <a:rPr lang="en-US" i="1" dirty="0"/>
              <a:t> Classified item. Materiel requiring protection in the interest of national security.</a:t>
            </a:r>
          </a:p>
          <a:p>
            <a:pPr>
              <a:buFont typeface="Arial" pitchFamily="34" charset="0"/>
              <a:buChar char="•"/>
            </a:pPr>
            <a:r>
              <a:rPr lang="en-US" i="1" dirty="0"/>
              <a:t> Sensitive item. (See CIIC 1–6, 8, 9 $, N, P, Q, R, and Y for night vision devices in the Army portion of FEDLOG </a:t>
            </a:r>
            <a:r>
              <a:rPr lang="en-US" dirty="0"/>
              <a:t>as explained by DA Pam 708–2.)</a:t>
            </a:r>
          </a:p>
          <a:p>
            <a:r>
              <a:rPr lang="en-US" dirty="0"/>
              <a:t>(1) Materiel requiring a high degree of protection and control because of statutory requirements or regulations.</a:t>
            </a:r>
          </a:p>
          <a:p>
            <a:r>
              <a:rPr lang="en-US" dirty="0"/>
              <a:t>(2) High-value, highly technical, or hazardous items.</a:t>
            </a:r>
          </a:p>
          <a:p>
            <a:r>
              <a:rPr lang="en-US" dirty="0"/>
              <a:t>(3) Small arms, ammunition, explosives, and demolition materiel.</a:t>
            </a:r>
          </a:p>
          <a:p>
            <a:pPr>
              <a:buFont typeface="Arial" pitchFamily="34" charset="0"/>
              <a:buChar char="•"/>
            </a:pPr>
            <a:r>
              <a:rPr lang="en-US" i="1" dirty="0"/>
              <a:t> </a:t>
            </a:r>
            <a:r>
              <a:rPr lang="en-US" i="1" dirty="0" err="1"/>
              <a:t>Pilferable</a:t>
            </a:r>
            <a:r>
              <a:rPr lang="en-US" i="1" dirty="0"/>
              <a:t> item. Materiel having ready resale value or civilian application to personal possession and, therefore, </a:t>
            </a:r>
            <a:r>
              <a:rPr lang="en-US" dirty="0"/>
              <a:t>especially subject to theft. An item with a CIIC of :7,” “M,” and “W” does not require an AR 15–6 investigation if an item is lost or damaged unless directed by the command. Examples are binoculars, projectors, cigarettes, pagers, handheld two-way radios, cameras, tapes, laptop computers, cell phones, palm devices, or recorders. (See CIICs in the Army portion of FEDLOG as explained by DA Pam 708–2.)</a:t>
            </a:r>
            <a:endParaRPr lang="en-US" sz="1000" dirty="0"/>
          </a:p>
        </p:txBody>
      </p:sp>
    </p:spTree>
    <p:extLst>
      <p:ext uri="{BB962C8B-B14F-4D97-AF65-F5344CB8AC3E}">
        <p14:creationId xmlns:p14="http://schemas.microsoft.com/office/powerpoint/2010/main" val="34367141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D609AF-AFD2-487F-A0AC-EE6122873EBD}" type="slidenum">
              <a:rPr lang="en-US"/>
              <a:pPr/>
              <a:t>57</a:t>
            </a:fld>
            <a:endParaRPr 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87605" y="4336624"/>
            <a:ext cx="5151473" cy="4654559"/>
          </a:xfrm>
        </p:spPr>
        <p:txBody>
          <a:bodyPr/>
          <a:lstStyle/>
          <a:p>
            <a:pPr defTabSz="916412" eaLnBrk="1" hangingPunct="1">
              <a:buFontTx/>
              <a:buChar char="•"/>
              <a:defRPr/>
            </a:pPr>
            <a:r>
              <a:rPr lang="en-US" sz="1000" b="1" dirty="0"/>
              <a:t>Instructor Comments:</a:t>
            </a:r>
          </a:p>
          <a:p>
            <a:pPr>
              <a:buFontTx/>
              <a:buChar char="•"/>
            </a:pPr>
            <a:endParaRPr lang="en-US" sz="1000" dirty="0"/>
          </a:p>
          <a:p>
            <a:pPr>
              <a:buFontTx/>
              <a:buChar char="•"/>
            </a:pPr>
            <a:r>
              <a:rPr lang="en-US" sz="1000" dirty="0"/>
              <a:t>If liability is not in dispute, the liable party can sign DD Form 362.  The following limitations apply:</a:t>
            </a:r>
          </a:p>
          <a:p>
            <a:pPr>
              <a:buFontTx/>
              <a:buChar char="•"/>
            </a:pPr>
            <a:r>
              <a:rPr lang="en-US" sz="1000" dirty="0"/>
              <a:t> Charge does not exceed individuals monthly base pay.</a:t>
            </a:r>
          </a:p>
          <a:p>
            <a:endParaRPr lang="en-US" sz="1000" b="1" u="sng" dirty="0"/>
          </a:p>
          <a:p>
            <a:r>
              <a:rPr lang="en-US" sz="1000" u="sng" dirty="0"/>
              <a:t>Background</a:t>
            </a:r>
            <a:r>
              <a:rPr lang="en-US" sz="1000" dirty="0"/>
              <a:t>:  Excerpts taken from AR 735-5</a:t>
            </a:r>
          </a:p>
          <a:p>
            <a:r>
              <a:rPr lang="en-US" sz="1000" dirty="0"/>
              <a:t>12–3. DD Form 362 </a:t>
            </a:r>
          </a:p>
          <a:p>
            <a:r>
              <a:rPr lang="en-US" sz="1000" i="1" dirty="0"/>
              <a:t>a. </a:t>
            </a:r>
            <a:r>
              <a:rPr lang="en-US" sz="1000" dirty="0"/>
              <a:t>This form will be used when-— </a:t>
            </a:r>
          </a:p>
          <a:p>
            <a:r>
              <a:rPr lang="en-US" sz="1000" dirty="0"/>
              <a:t>(1) Individual admits liability and offers cash payment or agrees to payroll deduction to settle the charge of financial liability. </a:t>
            </a:r>
          </a:p>
          <a:p>
            <a:r>
              <a:rPr lang="en-US" sz="1000" dirty="0"/>
              <a:t>(2) The charge does not exceed the monthly basic pay of the individual being charged. </a:t>
            </a:r>
          </a:p>
          <a:p>
            <a:r>
              <a:rPr lang="en-US" sz="1000" dirty="0"/>
              <a:t>(3) There is not a mandatory requirement for either a financial liability investigation of property loss or an AR 15–6 investigation per para 13–3 or 13–25 of this regulation. </a:t>
            </a:r>
          </a:p>
          <a:p>
            <a:r>
              <a:rPr lang="en-US" sz="1000" b="1" dirty="0"/>
              <a:t>14–7. Property ordered to be abandoned</a:t>
            </a:r>
            <a:endParaRPr lang="en-US" sz="1000" i="1" dirty="0"/>
          </a:p>
          <a:p>
            <a:r>
              <a:rPr lang="en-US" i="1" dirty="0"/>
              <a:t>a. When abandonment or destruction of property is necessary because of operational requirements the commander in</a:t>
            </a:r>
          </a:p>
          <a:p>
            <a:r>
              <a:rPr lang="en-US" dirty="0"/>
              <a:t>the grade of colonel or above, or the civilian equivalent, may authorize the abandonment or destruction of the property.</a:t>
            </a:r>
          </a:p>
          <a:p>
            <a:r>
              <a:rPr lang="en-US" dirty="0"/>
              <a:t>Authority to destroy or abandon property may initially be granted verbally or electronically (such as, secure e-mail) in</a:t>
            </a:r>
          </a:p>
          <a:p>
            <a:r>
              <a:rPr lang="en-US" dirty="0"/>
              <a:t>situations where granting written authority is not practical because of the operational situation.</a:t>
            </a:r>
          </a:p>
          <a:p>
            <a:r>
              <a:rPr lang="en-US" i="1" dirty="0"/>
              <a:t>b. Before abandoning sensitive or classified components or technology, the authorizing authority must take into</a:t>
            </a:r>
          </a:p>
          <a:p>
            <a:r>
              <a:rPr lang="en-US" dirty="0"/>
              <a:t>consideration the potential compromise of that technology or information. If such equipment is abandoned, notify the</a:t>
            </a:r>
          </a:p>
          <a:p>
            <a:r>
              <a:rPr lang="en-US" dirty="0"/>
              <a:t>local S–2 and supporting counter intelligence element within 24 hours.</a:t>
            </a:r>
          </a:p>
          <a:p>
            <a:r>
              <a:rPr lang="en-US" sz="1000" b="1" dirty="0"/>
              <a:t>13–22. Decision by the approving authority without further investigation </a:t>
            </a:r>
            <a:endParaRPr lang="en-US" sz="1000" dirty="0"/>
          </a:p>
          <a:p>
            <a:r>
              <a:rPr lang="en-US" sz="1000" dirty="0"/>
              <a:t>This action, a "short financial liability investigation of property loss" provides the approving authority the option of shortening the financial liability investigation of property loss process when the facts and circumstances permit. </a:t>
            </a:r>
          </a:p>
        </p:txBody>
      </p:sp>
    </p:spTree>
    <p:extLst>
      <p:ext uri="{BB962C8B-B14F-4D97-AF65-F5344CB8AC3E}">
        <p14:creationId xmlns:p14="http://schemas.microsoft.com/office/powerpoint/2010/main" val="21590197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8C7C98-564A-4BE6-B20F-4FFD255375C5}" type="slidenum">
              <a:rPr lang="en-US"/>
              <a:pPr/>
              <a:t>58</a:t>
            </a:fld>
            <a:endParaRPr lang="en-US" dirty="0"/>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pPr defTabSz="916412" eaLnBrk="1" hangingPunct="1">
              <a:buFontTx/>
              <a:buChar char="•"/>
              <a:defRPr/>
            </a:pPr>
            <a:r>
              <a:rPr lang="en-US" b="1" dirty="0" smtClean="0"/>
              <a:t>Instructor Comments:</a:t>
            </a:r>
          </a:p>
          <a:p>
            <a:pPr>
              <a:buFontTx/>
              <a:buChar char="•"/>
            </a:pPr>
            <a:endParaRPr lang="en-US" dirty="0" smtClean="0"/>
          </a:p>
          <a:p>
            <a:pPr>
              <a:buFontTx/>
              <a:buChar char="•"/>
            </a:pPr>
            <a:r>
              <a:rPr lang="en-US" dirty="0" smtClean="0"/>
              <a:t>This </a:t>
            </a:r>
            <a:r>
              <a:rPr lang="en-US" dirty="0"/>
              <a:t>slide summarizes the 4 main items the FLO must remember in determining whether to recommend financial liability.</a:t>
            </a:r>
          </a:p>
          <a:p>
            <a:pPr>
              <a:buFontTx/>
              <a:buChar char="•"/>
            </a:pPr>
            <a:r>
              <a:rPr lang="en-US" dirty="0"/>
              <a:t> The most crucial purpose of the FLIPL system is to make a record of a loss, not to punish a Soldier.</a:t>
            </a:r>
          </a:p>
        </p:txBody>
      </p:sp>
    </p:spTree>
    <p:extLst>
      <p:ext uri="{BB962C8B-B14F-4D97-AF65-F5344CB8AC3E}">
        <p14:creationId xmlns:p14="http://schemas.microsoft.com/office/powerpoint/2010/main" val="16218370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2BCD05E5-7D78-42A3-BB09-16E6F8AA52C7}" type="slidenum">
              <a:rPr lang="en-US" smtClean="0"/>
              <a:pPr>
                <a:defRPr/>
              </a:pPr>
              <a:t>59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buFontTx/>
              <a:buChar char="•"/>
            </a:pPr>
            <a:r>
              <a:rPr lang="en-US" sz="1400" b="1" dirty="0"/>
              <a:t> </a:t>
            </a:r>
            <a:r>
              <a:rPr lang="en-US" dirty="0" smtClean="0"/>
              <a:t>Instructor Comments:</a:t>
            </a:r>
          </a:p>
          <a:p>
            <a:pPr eaLnBrk="1" hangingPunct="1"/>
            <a:r>
              <a:rPr lang="en-US" dirty="0" smtClean="0"/>
              <a:t> </a:t>
            </a:r>
          </a:p>
          <a:p>
            <a:pPr lvl="1" eaLnBrk="1" hangingPunct="1">
              <a:buFontTx/>
              <a:buChar char="•"/>
            </a:pPr>
            <a:endParaRPr lang="en-US" dirty="0" smtClean="0"/>
          </a:p>
          <a:p>
            <a:pPr eaLnBrk="1" hangingPunct="1"/>
            <a:r>
              <a:rPr lang="en-US" dirty="0" smtClean="0"/>
              <a:t>Questions or comments about this briefing may be referred to the Training Developments Directorate, Distributed Learning Division, The Judge Advocate General’s Legal Center and School by going to https://jagu.army.mil and submitting a helpdesk ticket.</a:t>
            </a:r>
          </a:p>
          <a:p>
            <a:pPr eaLnBrk="1" hangingPunct="1"/>
            <a:endParaRPr lang="en-US" dirty="0" smtClean="0"/>
          </a:p>
          <a:p>
            <a:pPr eaLnBrk="1" hangingPunct="1"/>
            <a:endParaRPr lang="en-US" b="1" dirty="0" smtClean="0"/>
          </a:p>
        </p:txBody>
      </p:sp>
    </p:spTree>
    <p:extLst>
      <p:ext uri="{BB962C8B-B14F-4D97-AF65-F5344CB8AC3E}">
        <p14:creationId xmlns:p14="http://schemas.microsoft.com/office/powerpoint/2010/main" val="391506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557338" y="219075"/>
            <a:ext cx="3760787" cy="2819400"/>
          </a:xfrm>
          <a:ln/>
        </p:spPr>
      </p:sp>
      <p:sp>
        <p:nvSpPr>
          <p:cNvPr id="43011" name="Rectangle 3"/>
          <p:cNvSpPr>
            <a:spLocks noGrp="1" noChangeArrowheads="1"/>
          </p:cNvSpPr>
          <p:nvPr>
            <p:ph type="body" idx="1"/>
          </p:nvPr>
        </p:nvSpPr>
        <p:spPr>
          <a:xfrm>
            <a:off x="328614" y="3214688"/>
            <a:ext cx="6343650" cy="5383212"/>
          </a:xfrm>
          <a:noFill/>
          <a:ln/>
        </p:spPr>
        <p:txBody>
          <a:bodyPr/>
          <a:lstStyle/>
          <a:p>
            <a:pPr eaLnBrk="1" hangingPunct="1"/>
            <a:r>
              <a:rPr lang="en-US" b="1" dirty="0" smtClean="0"/>
              <a:t>Suicides</a:t>
            </a:r>
            <a:r>
              <a:rPr lang="en-US" dirty="0" smtClean="0"/>
              <a:t>:  It’s worth noting that AR</a:t>
            </a:r>
            <a:r>
              <a:rPr lang="en-US" baseline="0" dirty="0" smtClean="0"/>
              <a:t> 600-8-1 has been replaced with AR 638-8.  Previous to the change, we investigated suspected suicides pursuant to </a:t>
            </a:r>
            <a:r>
              <a:rPr lang="en-US" dirty="0" smtClean="0"/>
              <a:t>Army Directive 2010-01, 26 March 2010.  This requirement applied to the Army Reserve and National Guard, even when a Reserve or National Guard Soldier is not on an active duty or training status.  The</a:t>
            </a:r>
            <a:r>
              <a:rPr lang="en-US" baseline="0" dirty="0" smtClean="0"/>
              <a:t> requirement is now codified in the regulation and is applicable to all components and all duty statuses</a:t>
            </a:r>
            <a:r>
              <a:rPr lang="en-US" dirty="0" smtClean="0"/>
              <a:t>.</a:t>
            </a:r>
            <a:endParaRPr lang="en-US" b="1" dirty="0" smtClean="0"/>
          </a:p>
        </p:txBody>
      </p:sp>
    </p:spTree>
    <p:extLst>
      <p:ext uri="{BB962C8B-B14F-4D97-AF65-F5344CB8AC3E}">
        <p14:creationId xmlns:p14="http://schemas.microsoft.com/office/powerpoint/2010/main" val="386447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522413" y="215900"/>
            <a:ext cx="3703637" cy="2778125"/>
          </a:xfrm>
          <a:ln/>
        </p:spPr>
      </p:sp>
      <p:sp>
        <p:nvSpPr>
          <p:cNvPr id="70659" name="Rectangle 3"/>
          <p:cNvSpPr>
            <a:spLocks noGrp="1" noChangeArrowheads="1"/>
          </p:cNvSpPr>
          <p:nvPr>
            <p:ph type="body" idx="1"/>
          </p:nvPr>
        </p:nvSpPr>
        <p:spPr>
          <a:xfrm>
            <a:off x="322565" y="3166314"/>
            <a:ext cx="6226896" cy="5302206"/>
          </a:xfrm>
          <a:noFill/>
          <a:ln/>
        </p:spPr>
        <p:txBody>
          <a:bodyPr>
            <a:normAutofit fontScale="92500" lnSpcReduction="10000"/>
          </a:bodyPr>
          <a:lstStyle/>
          <a:p>
            <a:pPr eaLnBrk="1" hangingPunct="1">
              <a:buFontTx/>
              <a:buChar char="•"/>
            </a:pPr>
            <a:r>
              <a:rPr lang="en-US" b="1" dirty="0" smtClean="0"/>
              <a:t> Instructor Comments:</a:t>
            </a:r>
            <a:endParaRPr lang="en-US" u="sng" dirty="0" smtClean="0"/>
          </a:p>
          <a:p>
            <a:pPr eaLnBrk="1" hangingPunct="1">
              <a:buFontTx/>
              <a:buChar char="•"/>
            </a:pPr>
            <a:endParaRPr lang="en-US" u="sng" dirty="0" smtClean="0"/>
          </a:p>
          <a:p>
            <a:pPr eaLnBrk="1" hangingPunct="1">
              <a:buFontTx/>
              <a:buChar char="•"/>
            </a:pPr>
            <a:r>
              <a:rPr lang="en-US" dirty="0" smtClean="0"/>
              <a:t> An AR 15-6 investigation is used to ascertain facts, make assessments (findings) based on those facts, and make recommendations to the appropriate authority based on the findings.</a:t>
            </a:r>
          </a:p>
          <a:p>
            <a:pPr eaLnBrk="1" hangingPunct="1">
              <a:buFontTx/>
              <a:buChar char="•"/>
            </a:pPr>
            <a:endParaRPr lang="en-US" dirty="0" smtClean="0"/>
          </a:p>
          <a:p>
            <a:pPr eaLnBrk="1" hangingPunct="1">
              <a:buFontTx/>
              <a:buChar char="•"/>
            </a:pPr>
            <a:r>
              <a:rPr lang="en-US" dirty="0" smtClean="0"/>
              <a:t> There are three types of AR 15-6 investigations—Preliminary</a:t>
            </a:r>
            <a:r>
              <a:rPr lang="en-US" baseline="0" dirty="0" smtClean="0"/>
              <a:t> Inquiries, Administrative Investigations and Boards of Officers</a:t>
            </a:r>
            <a:r>
              <a:rPr lang="en-US" dirty="0" smtClean="0"/>
              <a:t>.</a:t>
            </a:r>
          </a:p>
          <a:p>
            <a:pPr lvl="1" eaLnBrk="1" hangingPunct="1">
              <a:buFontTx/>
              <a:buChar char="•"/>
            </a:pPr>
            <a:r>
              <a:rPr lang="en-US" dirty="0" smtClean="0"/>
              <a:t> Boards of Officers were previously referred to as formal boards. They are used to provide a hearing for a named respondent, for example, an enlisted soldier administrative separation board.  A board of officers affords significant rights and entails detailed procedures.</a:t>
            </a:r>
          </a:p>
          <a:p>
            <a:pPr lvl="2" eaLnBrk="1" hangingPunct="1">
              <a:buFontTx/>
              <a:buChar char="•"/>
            </a:pPr>
            <a:r>
              <a:rPr lang="en-US" dirty="0" smtClean="0"/>
              <a:t> Some of these rights include: notice, time to prepare, right to be present, counsel, ability to challenge members, object to evidence, and present evidence, and make argument.</a:t>
            </a:r>
          </a:p>
          <a:p>
            <a:pPr lvl="2" eaLnBrk="1" hangingPunct="1">
              <a:buFontTx/>
              <a:buChar char="•"/>
            </a:pPr>
            <a:r>
              <a:rPr lang="en-US" dirty="0" smtClean="0"/>
              <a:t> As a result, it is more cumbersome and resource-intensive than an informal investigation.</a:t>
            </a:r>
          </a:p>
          <a:p>
            <a:pPr lvl="2" eaLnBrk="1" hangingPunct="1">
              <a:buFontTx/>
              <a:buChar char="•"/>
            </a:pPr>
            <a:r>
              <a:rPr lang="en-US" dirty="0" smtClean="0"/>
              <a:t> Formal boards are rarely, if ever, required in any context other than administrative separation boards and Flying Evaluation Boards (FEB).</a:t>
            </a:r>
          </a:p>
          <a:p>
            <a:pPr lvl="1" eaLnBrk="1" hangingPunct="1">
              <a:buFontTx/>
              <a:buChar char="•"/>
            </a:pPr>
            <a:r>
              <a:rPr lang="en-US" dirty="0" smtClean="0"/>
              <a:t> Administrative</a:t>
            </a:r>
            <a:r>
              <a:rPr lang="en-US" baseline="0" dirty="0" smtClean="0"/>
              <a:t> Investigations were previously referred to as i</a:t>
            </a:r>
            <a:r>
              <a:rPr lang="en-US" dirty="0" smtClean="0"/>
              <a:t>nformal investigations. These administrative investigations are far more common than boards of officers.  They are used to investigate many different types of incidents from friendly fire in combat to improper use of government cell phones CONUS.  They are much more flexible than formal boards.  No formal hearings, usually just one investigating officer, statements taken and evidence obtained informally, no named respondent so the individual’s rights at a formal board not involved.  </a:t>
            </a:r>
          </a:p>
          <a:p>
            <a:pPr lvl="1" eaLnBrk="1" hangingPunct="1">
              <a:buFontTx/>
              <a:buChar char="•"/>
            </a:pPr>
            <a:r>
              <a:rPr lang="en-US" baseline="0" dirty="0" smtClean="0"/>
              <a:t> A preliminary inquiry is very similar to a commander’s inquiry.  It is the least formal procedure: only requires written findings and filing if adverse finding and no additional investigation follows.</a:t>
            </a:r>
            <a:endParaRPr lang="en-US" dirty="0" smtClean="0"/>
          </a:p>
          <a:p>
            <a:pPr eaLnBrk="1" hangingPunct="1">
              <a:buFontTx/>
              <a:buChar char="•"/>
            </a:pPr>
            <a:endParaRPr lang="en-US" dirty="0" smtClean="0"/>
          </a:p>
          <a:p>
            <a:pPr eaLnBrk="1" hangingPunct="1"/>
            <a:r>
              <a:rPr lang="en-US" dirty="0" smtClean="0"/>
              <a:t>	</a:t>
            </a:r>
          </a:p>
        </p:txBody>
      </p:sp>
    </p:spTree>
    <p:extLst>
      <p:ext uri="{BB962C8B-B14F-4D97-AF65-F5344CB8AC3E}">
        <p14:creationId xmlns:p14="http://schemas.microsoft.com/office/powerpoint/2010/main" val="75327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522413" y="215900"/>
            <a:ext cx="3703637" cy="2778125"/>
          </a:xfrm>
          <a:ln/>
        </p:spPr>
      </p:sp>
      <p:sp>
        <p:nvSpPr>
          <p:cNvPr id="71683" name="Rectangle 3"/>
          <p:cNvSpPr>
            <a:spLocks noGrp="1" noChangeArrowheads="1"/>
          </p:cNvSpPr>
          <p:nvPr>
            <p:ph type="body" idx="1"/>
          </p:nvPr>
        </p:nvSpPr>
        <p:spPr>
          <a:xfrm>
            <a:off x="322565" y="3166314"/>
            <a:ext cx="6226896" cy="5302206"/>
          </a:xfrm>
          <a:noFill/>
          <a:ln/>
        </p:spPr>
        <p:txBody>
          <a:bodyPr/>
          <a:lstStyle/>
          <a:p>
            <a:pPr eaLnBrk="1" hangingPunct="1">
              <a:buFontTx/>
              <a:buChar char="•"/>
            </a:pPr>
            <a:r>
              <a:rPr lang="en-US" b="1" dirty="0" smtClean="0"/>
              <a:t> Instructor Comments:</a:t>
            </a:r>
          </a:p>
          <a:p>
            <a:pPr eaLnBrk="1" hangingPunct="1">
              <a:buFontTx/>
              <a:buChar char="•"/>
            </a:pPr>
            <a:endParaRPr lang="en-US" dirty="0" smtClean="0"/>
          </a:p>
          <a:p>
            <a:pPr eaLnBrk="1" hangingPunct="1">
              <a:buFontTx/>
              <a:buChar char="•"/>
            </a:pPr>
            <a:r>
              <a:rPr lang="en-US" dirty="0" smtClean="0"/>
              <a:t> Individual who directs the investigation commonly referred to as the appointing authority, approving  authority, or convening authority.  AR 15-6 refers to the individual as the appointing authority.   </a:t>
            </a:r>
          </a:p>
          <a:p>
            <a:pPr eaLnBrk="1" hangingPunct="1"/>
            <a:endParaRPr lang="en-US" dirty="0" smtClean="0"/>
          </a:p>
          <a:p>
            <a:pPr eaLnBrk="1" hangingPunct="1">
              <a:buFontTx/>
              <a:buChar char="•"/>
            </a:pPr>
            <a:r>
              <a:rPr lang="en-US" dirty="0" smtClean="0"/>
              <a:t> Some regulations require a certain level of officer to  appoint a 15-6.  (AR 638-8, requires General Court-Martial Convening Authorities (GCMCAs) to  appoint investigations into friendly fire fatality cases). Note that AR 638-8 is directly contrary</a:t>
            </a:r>
            <a:r>
              <a:rPr lang="en-US" baseline="0" dirty="0" smtClean="0"/>
              <a:t> to DODI 6055.07 which requires that the combatant commander appoint administrative investigations into allegations of friendly fire.</a:t>
            </a:r>
            <a:r>
              <a:rPr lang="en-US" dirty="0" smtClean="0"/>
              <a:t>  </a:t>
            </a:r>
          </a:p>
          <a:p>
            <a:pPr eaLnBrk="1" hangingPunct="1">
              <a:buFontTx/>
              <a:buChar char="•"/>
            </a:pPr>
            <a:endParaRPr lang="en-US" dirty="0" smtClean="0"/>
          </a:p>
          <a:p>
            <a:pPr eaLnBrk="1" hangingPunct="1">
              <a:buFontTx/>
              <a:buChar char="•"/>
            </a:pPr>
            <a:r>
              <a:rPr lang="en-US" dirty="0" smtClean="0"/>
              <a:t> Conflicts when there are two apparent appointing authorities that have an interest in a matter—a single investigation should be conducted.  When agreement cannot be made, first superior commander will resolve the issue.</a:t>
            </a:r>
          </a:p>
          <a:p>
            <a:pPr eaLnBrk="1" hangingPunct="1">
              <a:buFontTx/>
              <a:buChar char="•"/>
            </a:pPr>
            <a:endParaRPr lang="en-US" dirty="0" smtClean="0"/>
          </a:p>
          <a:p>
            <a:pPr eaLnBrk="1" hangingPunct="1">
              <a:buFontTx/>
              <a:buChar char="•"/>
            </a:pPr>
            <a:r>
              <a:rPr lang="en-US" baseline="0" dirty="0" smtClean="0"/>
              <a:t> The vast majority of AR 15-6 investigations are administrative investigations, even when the purpose of the investigation is to inquire into a individual Soldier’s conduct.</a:t>
            </a:r>
            <a:endParaRPr lang="en-US" dirty="0" smtClean="0"/>
          </a:p>
          <a:p>
            <a:pPr eaLnBrk="1" hangingPunct="1">
              <a:buFontTx/>
              <a:buChar char="•"/>
            </a:pPr>
            <a:endParaRPr lang="en-US" dirty="0" smtClean="0"/>
          </a:p>
          <a:p>
            <a:pPr eaLnBrk="1" hangingPunct="1">
              <a:buFontTx/>
              <a:buChar char="•"/>
            </a:pPr>
            <a:endParaRPr lang="en-US" dirty="0" smtClean="0"/>
          </a:p>
        </p:txBody>
      </p:sp>
    </p:spTree>
    <p:extLst>
      <p:ext uri="{BB962C8B-B14F-4D97-AF65-F5344CB8AC3E}">
        <p14:creationId xmlns:p14="http://schemas.microsoft.com/office/powerpoint/2010/main" val="176344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 including limitations on appointing authorities with actual or perceived bias &amp; 15-6’s definition of perceived bias in para 2-1(f).</a:t>
            </a:r>
          </a:p>
          <a:p>
            <a:r>
              <a:rPr lang="en-US" b="1" dirty="0" smtClean="0"/>
              <a:t>May</a:t>
            </a:r>
            <a:r>
              <a:rPr lang="en-US" b="1" baseline="0" dirty="0" smtClean="0"/>
              <a:t> also want to mention withholding policies that can limit appointing authority. </a:t>
            </a:r>
            <a:endParaRPr lang="en-US" b="1" dirty="0"/>
          </a:p>
        </p:txBody>
      </p:sp>
      <p:sp>
        <p:nvSpPr>
          <p:cNvPr id="4" name="Slide Number Placeholder 3"/>
          <p:cNvSpPr>
            <a:spLocks noGrp="1"/>
          </p:cNvSpPr>
          <p:nvPr>
            <p:ph type="sldNum" sz="quarter" idx="10"/>
          </p:nvPr>
        </p:nvSpPr>
        <p:spPr/>
        <p:txBody>
          <a:bodyPr/>
          <a:lstStyle/>
          <a:p>
            <a:pPr>
              <a:defRPr/>
            </a:pPr>
            <a:fld id="{91F9D9A5-172F-4D4B-9118-9F278AA03784}" type="slidenum">
              <a:rPr lang="en-US" smtClean="0"/>
              <a:pPr>
                <a:defRPr/>
              </a:pPr>
              <a:t>9</a:t>
            </a:fld>
            <a:endParaRPr lang="en-US"/>
          </a:p>
        </p:txBody>
      </p:sp>
    </p:spTree>
    <p:extLst>
      <p:ext uri="{BB962C8B-B14F-4D97-AF65-F5344CB8AC3E}">
        <p14:creationId xmlns:p14="http://schemas.microsoft.com/office/powerpoint/2010/main" val="137554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286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4638"/>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463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ChangeArrowheads="1"/>
          </p:cNvSpPr>
          <p:nvPr/>
        </p:nvSpPr>
        <p:spPr bwMode="auto">
          <a:xfrm>
            <a:off x="354013" y="304800"/>
            <a:ext cx="8485187" cy="6248400"/>
          </a:xfrm>
          <a:prstGeom prst="rect">
            <a:avLst/>
          </a:prstGeom>
          <a:noFill/>
          <a:ln w="101600">
            <a:solidFill>
              <a:srgbClr val="FF0000"/>
            </a:solidFill>
            <a:miter lim="800000"/>
            <a:headEnd/>
            <a:tailEnd/>
          </a:ln>
          <a:effectLst>
            <a:outerShdw dist="107763" dir="2700000" algn="ctr" rotWithShape="0">
              <a:schemeClr val="accent1"/>
            </a:outerShdw>
          </a:effectLst>
        </p:spPr>
        <p:txBody>
          <a:bodyPr wrap="none" anchor="ctr"/>
          <a:lstStyle/>
          <a:p>
            <a:pPr algn="ctr" eaLnBrk="0" hangingPunct="0">
              <a:defRPr/>
            </a:pPr>
            <a:endParaRPr lang="en-US" sz="2400">
              <a:solidFill>
                <a:srgbClr val="FF0000"/>
              </a:solidFill>
              <a:latin typeface="Times New Roman" pitchFamily="18" charset="0"/>
              <a:cs typeface="+mn-cs"/>
            </a:endParaRPr>
          </a:p>
        </p:txBody>
      </p:sp>
      <p:sp>
        <p:nvSpPr>
          <p:cNvPr id="50181" name="Text Box 5"/>
          <p:cNvSpPr txBox="1">
            <a:spLocks noChangeArrowheads="1"/>
          </p:cNvSpPr>
          <p:nvPr/>
        </p:nvSpPr>
        <p:spPr bwMode="auto">
          <a:xfrm>
            <a:off x="4267200" y="6146800"/>
            <a:ext cx="4572000" cy="400050"/>
          </a:xfrm>
          <a:prstGeom prst="rect">
            <a:avLst/>
          </a:prstGeom>
          <a:solidFill>
            <a:srgbClr val="FF0000"/>
          </a:solidFill>
          <a:ln w="9525" algn="ctr">
            <a:solidFill>
              <a:srgbClr val="FF0000"/>
            </a:solidFill>
            <a:miter lim="800000"/>
            <a:headEnd/>
            <a:tailEnd/>
          </a:ln>
          <a:effectLst/>
        </p:spPr>
        <p:txBody>
          <a:bodyPr>
            <a:spAutoFit/>
          </a:bodyPr>
          <a:lstStyle/>
          <a:p>
            <a:pPr marL="342900" indent="-342900" algn="ctr">
              <a:spcBef>
                <a:spcPct val="50000"/>
              </a:spcBef>
              <a:defRPr/>
            </a:pPr>
            <a:r>
              <a:rPr lang="en-US" sz="2000" b="1" i="1" dirty="0">
                <a:solidFill>
                  <a:schemeClr val="bg1"/>
                </a:solidFill>
                <a:cs typeface="+mn-cs"/>
              </a:rPr>
              <a:t>ADMINISTRATIVE INVESTIGATIONS</a:t>
            </a:r>
          </a:p>
        </p:txBody>
      </p:sp>
      <p:sp>
        <p:nvSpPr>
          <p:cNvPr id="7" name="Text Box 5"/>
          <p:cNvSpPr txBox="1">
            <a:spLocks noChangeArrowheads="1"/>
          </p:cNvSpPr>
          <p:nvPr userDrawn="1"/>
        </p:nvSpPr>
        <p:spPr bwMode="auto">
          <a:xfrm>
            <a:off x="212725" y="6629400"/>
            <a:ext cx="1997075" cy="246221"/>
          </a:xfrm>
          <a:prstGeom prst="rect">
            <a:avLst/>
          </a:prstGeom>
          <a:noFill/>
          <a:ln w="9525">
            <a:noFill/>
            <a:miter lim="800000"/>
            <a:headEnd/>
            <a:tailEnd/>
          </a:ln>
        </p:spPr>
        <p:txBody>
          <a:bodyPr>
            <a:spAutoFit/>
          </a:bodyPr>
          <a:lstStyle/>
          <a:p>
            <a:pPr eaLnBrk="0" hangingPunct="0">
              <a:defRPr/>
            </a:pPr>
            <a:r>
              <a:rPr lang="en-US" sz="1000" dirty="0">
                <a:solidFill>
                  <a:srgbClr val="003366"/>
                </a:solidFill>
                <a:latin typeface="Arial" pitchFamily="34" charset="0"/>
              </a:rPr>
              <a:t>Current as of  </a:t>
            </a:r>
            <a:r>
              <a:rPr lang="en-US" sz="1000" dirty="0" smtClean="0">
                <a:solidFill>
                  <a:srgbClr val="003366"/>
                </a:solidFill>
                <a:latin typeface="Arial" pitchFamily="34" charset="0"/>
              </a:rPr>
              <a:t>03</a:t>
            </a:r>
            <a:r>
              <a:rPr lang="en-US" sz="1000" baseline="0" dirty="0" smtClean="0">
                <a:solidFill>
                  <a:srgbClr val="003366"/>
                </a:solidFill>
                <a:latin typeface="Arial" pitchFamily="34" charset="0"/>
              </a:rPr>
              <a:t> Oct</a:t>
            </a:r>
            <a:r>
              <a:rPr lang="en-US" sz="1000" dirty="0" smtClean="0">
                <a:solidFill>
                  <a:srgbClr val="003366"/>
                </a:solidFill>
                <a:latin typeface="Arial" pitchFamily="34" charset="0"/>
              </a:rPr>
              <a:t> 2019</a:t>
            </a:r>
            <a:endParaRPr lang="en-US" sz="1000" dirty="0">
              <a:solidFill>
                <a:srgbClr val="003366"/>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eaLnBrk="0" fontAlgn="base" hangingPunct="0">
        <a:spcBef>
          <a:spcPct val="0"/>
        </a:spcBef>
        <a:spcAft>
          <a:spcPct val="0"/>
        </a:spcAft>
        <a:defRPr sz="4000">
          <a:solidFill>
            <a:srgbClr val="FF0000"/>
          </a:solidFill>
          <a:latin typeface="+mj-lt"/>
          <a:ea typeface="+mj-ea"/>
          <a:cs typeface="+mj-cs"/>
        </a:defRPr>
      </a:lvl1pPr>
      <a:lvl2pPr algn="ctr" rtl="0" eaLnBrk="0" fontAlgn="base" hangingPunct="0">
        <a:spcBef>
          <a:spcPct val="0"/>
        </a:spcBef>
        <a:spcAft>
          <a:spcPct val="0"/>
        </a:spcAft>
        <a:defRPr sz="4000">
          <a:solidFill>
            <a:srgbClr val="FF0000"/>
          </a:solidFill>
          <a:latin typeface="Arial" charset="0"/>
        </a:defRPr>
      </a:lvl2pPr>
      <a:lvl3pPr algn="ctr" rtl="0" eaLnBrk="0" fontAlgn="base" hangingPunct="0">
        <a:spcBef>
          <a:spcPct val="0"/>
        </a:spcBef>
        <a:spcAft>
          <a:spcPct val="0"/>
        </a:spcAft>
        <a:defRPr sz="4000">
          <a:solidFill>
            <a:srgbClr val="FF0000"/>
          </a:solidFill>
          <a:latin typeface="Arial" charset="0"/>
        </a:defRPr>
      </a:lvl3pPr>
      <a:lvl4pPr algn="ctr" rtl="0" eaLnBrk="0" fontAlgn="base" hangingPunct="0">
        <a:spcBef>
          <a:spcPct val="0"/>
        </a:spcBef>
        <a:spcAft>
          <a:spcPct val="0"/>
        </a:spcAft>
        <a:defRPr sz="4000">
          <a:solidFill>
            <a:srgbClr val="FF0000"/>
          </a:solidFill>
          <a:latin typeface="Arial" charset="0"/>
        </a:defRPr>
      </a:lvl4pPr>
      <a:lvl5pPr algn="ctr" rtl="0" eaLnBrk="0" fontAlgn="base" hangingPunct="0">
        <a:spcBef>
          <a:spcPct val="0"/>
        </a:spcBef>
        <a:spcAft>
          <a:spcPct val="0"/>
        </a:spcAft>
        <a:defRPr sz="4000">
          <a:solidFill>
            <a:srgbClr val="FF0000"/>
          </a:solidFill>
          <a:latin typeface="Arial" charset="0"/>
        </a:defRPr>
      </a:lvl5pPr>
      <a:lvl6pPr marL="457200" algn="ctr" rtl="0" fontAlgn="base">
        <a:spcBef>
          <a:spcPct val="0"/>
        </a:spcBef>
        <a:spcAft>
          <a:spcPct val="0"/>
        </a:spcAft>
        <a:defRPr sz="4000">
          <a:solidFill>
            <a:srgbClr val="FF0000"/>
          </a:solidFill>
          <a:latin typeface="Arial" charset="0"/>
        </a:defRPr>
      </a:lvl6pPr>
      <a:lvl7pPr marL="914400" algn="ctr" rtl="0" fontAlgn="base">
        <a:spcBef>
          <a:spcPct val="0"/>
        </a:spcBef>
        <a:spcAft>
          <a:spcPct val="0"/>
        </a:spcAft>
        <a:defRPr sz="4000">
          <a:solidFill>
            <a:srgbClr val="FF0000"/>
          </a:solidFill>
          <a:latin typeface="Arial" charset="0"/>
        </a:defRPr>
      </a:lvl7pPr>
      <a:lvl8pPr marL="1371600" algn="ctr" rtl="0" fontAlgn="base">
        <a:spcBef>
          <a:spcPct val="0"/>
        </a:spcBef>
        <a:spcAft>
          <a:spcPct val="0"/>
        </a:spcAft>
        <a:defRPr sz="4000">
          <a:solidFill>
            <a:srgbClr val="FF0000"/>
          </a:solidFill>
          <a:latin typeface="Arial" charset="0"/>
        </a:defRPr>
      </a:lvl8pPr>
      <a:lvl9pPr marL="1828800" algn="ctr" rtl="0" fontAlgn="base">
        <a:spcBef>
          <a:spcPct val="0"/>
        </a:spcBef>
        <a:spcAft>
          <a:spcPct val="0"/>
        </a:spcAft>
        <a:defRPr sz="40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3B7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B76"/>
          </a:solidFill>
          <a:latin typeface="+mn-lt"/>
        </a:defRPr>
      </a:lvl2pPr>
      <a:lvl3pPr marL="1143000" indent="-228600" algn="l" rtl="0" eaLnBrk="0" fontAlgn="base" hangingPunct="0">
        <a:spcBef>
          <a:spcPct val="20000"/>
        </a:spcBef>
        <a:spcAft>
          <a:spcPct val="0"/>
        </a:spcAft>
        <a:buChar char="•"/>
        <a:defRPr sz="2400">
          <a:solidFill>
            <a:srgbClr val="003B76"/>
          </a:solidFill>
          <a:latin typeface="+mn-lt"/>
        </a:defRPr>
      </a:lvl3pPr>
      <a:lvl4pPr marL="1600200" indent="-228600" algn="l" rtl="0" eaLnBrk="0" fontAlgn="base" hangingPunct="0">
        <a:spcBef>
          <a:spcPct val="20000"/>
        </a:spcBef>
        <a:spcAft>
          <a:spcPct val="0"/>
        </a:spcAft>
        <a:buChar char="–"/>
        <a:defRPr sz="2000">
          <a:solidFill>
            <a:srgbClr val="003B76"/>
          </a:solidFill>
          <a:latin typeface="+mn-lt"/>
        </a:defRPr>
      </a:lvl4pPr>
      <a:lvl5pPr marL="2057400" indent="-228600" algn="l" rtl="0" eaLnBrk="0" fontAlgn="base" hangingPunct="0">
        <a:spcBef>
          <a:spcPct val="20000"/>
        </a:spcBef>
        <a:spcAft>
          <a:spcPct val="0"/>
        </a:spcAft>
        <a:buChar char="»"/>
        <a:defRPr sz="2000">
          <a:solidFill>
            <a:srgbClr val="003B76"/>
          </a:solidFill>
          <a:latin typeface="+mn-lt"/>
        </a:defRPr>
      </a:lvl5pPr>
      <a:lvl6pPr marL="2514600" indent="-228600" algn="l" rtl="0" fontAlgn="base">
        <a:spcBef>
          <a:spcPct val="20000"/>
        </a:spcBef>
        <a:spcAft>
          <a:spcPct val="0"/>
        </a:spcAft>
        <a:buChar char="»"/>
        <a:defRPr sz="2000">
          <a:solidFill>
            <a:srgbClr val="003B76"/>
          </a:solidFill>
          <a:latin typeface="+mn-lt"/>
        </a:defRPr>
      </a:lvl6pPr>
      <a:lvl7pPr marL="2971800" indent="-228600" algn="l" rtl="0" fontAlgn="base">
        <a:spcBef>
          <a:spcPct val="20000"/>
        </a:spcBef>
        <a:spcAft>
          <a:spcPct val="0"/>
        </a:spcAft>
        <a:buChar char="»"/>
        <a:defRPr sz="2000">
          <a:solidFill>
            <a:srgbClr val="003B76"/>
          </a:solidFill>
          <a:latin typeface="+mn-lt"/>
        </a:defRPr>
      </a:lvl7pPr>
      <a:lvl8pPr marL="3429000" indent="-228600" algn="l" rtl="0" fontAlgn="base">
        <a:spcBef>
          <a:spcPct val="20000"/>
        </a:spcBef>
        <a:spcAft>
          <a:spcPct val="0"/>
        </a:spcAft>
        <a:buChar char="»"/>
        <a:defRPr sz="2000">
          <a:solidFill>
            <a:srgbClr val="003B76"/>
          </a:solidFill>
          <a:latin typeface="+mn-lt"/>
        </a:defRPr>
      </a:lvl8pPr>
      <a:lvl9pPr marL="3886200" indent="-228600" algn="l" rtl="0" fontAlgn="base">
        <a:spcBef>
          <a:spcPct val="20000"/>
        </a:spcBef>
        <a:spcAft>
          <a:spcPct val="0"/>
        </a:spcAft>
        <a:buChar char="»"/>
        <a:defRPr sz="2000">
          <a:solidFill>
            <a:srgbClr val="003B7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rc.army.mil/hom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2286000"/>
            <a:ext cx="8153400" cy="1470025"/>
          </a:xfrm>
        </p:spPr>
        <p:txBody>
          <a:bodyPr/>
          <a:lstStyle/>
          <a:p>
            <a:pPr eaLnBrk="1" hangingPunct="1"/>
            <a:r>
              <a:rPr lang="en-US" sz="4400" smtClean="0"/>
              <a:t>Administrative Investigations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90600" y="442913"/>
            <a:ext cx="7162800" cy="1143000"/>
          </a:xfrm>
        </p:spPr>
        <p:txBody>
          <a:bodyPr/>
          <a:lstStyle/>
          <a:p>
            <a:pPr eaLnBrk="1" hangingPunct="1"/>
            <a:r>
              <a:rPr lang="en-US" sz="3600" smtClean="0"/>
              <a:t>How to Appoint: </a:t>
            </a:r>
            <a:br>
              <a:rPr lang="en-US" sz="3600" smtClean="0"/>
            </a:br>
            <a:r>
              <a:rPr lang="en-US" sz="3600" smtClean="0"/>
              <a:t>The Appointment Memorandum</a:t>
            </a:r>
          </a:p>
        </p:txBody>
      </p:sp>
      <p:sp>
        <p:nvSpPr>
          <p:cNvPr id="16387" name="Rectangle 3"/>
          <p:cNvSpPr>
            <a:spLocks noGrp="1" noChangeArrowheads="1"/>
          </p:cNvSpPr>
          <p:nvPr>
            <p:ph type="body" idx="1"/>
          </p:nvPr>
        </p:nvSpPr>
        <p:spPr>
          <a:xfrm>
            <a:off x="685800" y="1897063"/>
            <a:ext cx="7772400" cy="4408487"/>
          </a:xfrm>
        </p:spPr>
        <p:txBody>
          <a:bodyPr/>
          <a:lstStyle/>
          <a:p>
            <a:pPr eaLnBrk="1" hangingPunct="1"/>
            <a:r>
              <a:rPr lang="en-US" dirty="0"/>
              <a:t>Written appointment for administrative investigations and boards of </a:t>
            </a:r>
            <a:r>
              <a:rPr lang="en-US" dirty="0" smtClean="0"/>
              <a:t>officers</a:t>
            </a:r>
          </a:p>
          <a:p>
            <a:pPr eaLnBrk="1" hangingPunct="1"/>
            <a:r>
              <a:rPr lang="en-US" dirty="0" smtClean="0"/>
              <a:t>Describe the facts as they are known at the time</a:t>
            </a:r>
          </a:p>
          <a:p>
            <a:pPr eaLnBrk="1" hangingPunct="1"/>
            <a:r>
              <a:rPr lang="en-US" dirty="0" smtClean="0"/>
              <a:t>Be specific in what the investigating officer is to accomplish – scope!</a:t>
            </a:r>
          </a:p>
          <a:p>
            <a:pPr eaLnBrk="1" hangingPunct="1"/>
            <a:r>
              <a:rPr lang="en-US" dirty="0" smtClean="0"/>
              <a:t>Give adequate guidance and special instructions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442913"/>
            <a:ext cx="7162800" cy="1143000"/>
          </a:xfrm>
        </p:spPr>
        <p:txBody>
          <a:bodyPr>
            <a:normAutofit fontScale="90000"/>
          </a:bodyPr>
          <a:lstStyle/>
          <a:p>
            <a:pPr algn="ctr" eaLnBrk="1" hangingPunct="1"/>
            <a:r>
              <a:rPr lang="en-US" sz="4900" dirty="0" smtClean="0"/>
              <a:t>Whom to Appoint: </a:t>
            </a:r>
            <a:r>
              <a:rPr lang="en-US" sz="3600" dirty="0" smtClean="0"/>
              <a:t/>
            </a:r>
            <a:br>
              <a:rPr lang="en-US" sz="3600" dirty="0" smtClean="0"/>
            </a:br>
            <a:r>
              <a:rPr lang="en-US" sz="3600" dirty="0" smtClean="0"/>
              <a:t>The AR 15-6 Investigating Officer</a:t>
            </a:r>
          </a:p>
        </p:txBody>
      </p:sp>
      <p:sp>
        <p:nvSpPr>
          <p:cNvPr id="17411" name="Rectangle 3"/>
          <p:cNvSpPr>
            <a:spLocks noGrp="1" noChangeArrowheads="1"/>
          </p:cNvSpPr>
          <p:nvPr>
            <p:ph type="body" idx="1"/>
          </p:nvPr>
        </p:nvSpPr>
        <p:spPr>
          <a:xfrm>
            <a:off x="685800" y="1752600"/>
            <a:ext cx="8077200" cy="4343400"/>
          </a:xfrm>
        </p:spPr>
        <p:txBody>
          <a:bodyPr>
            <a:normAutofit fontScale="92500" lnSpcReduction="20000"/>
          </a:bodyPr>
          <a:lstStyle/>
          <a:p>
            <a:pPr eaLnBrk="1" hangingPunct="1">
              <a:lnSpc>
                <a:spcPct val="90000"/>
              </a:lnSpc>
              <a:buClr>
                <a:schemeClr val="hlink"/>
              </a:buClr>
            </a:pPr>
            <a:r>
              <a:rPr lang="en-US" dirty="0" smtClean="0"/>
              <a:t>Grade </a:t>
            </a:r>
          </a:p>
          <a:p>
            <a:pPr lvl="1" eaLnBrk="1" hangingPunct="1">
              <a:lnSpc>
                <a:spcPct val="90000"/>
              </a:lnSpc>
              <a:buClr>
                <a:schemeClr val="hlink"/>
              </a:buClr>
            </a:pPr>
            <a:r>
              <a:rPr lang="en-US" sz="2400" dirty="0" smtClean="0"/>
              <a:t>Commissioned/warrant officer</a:t>
            </a:r>
          </a:p>
          <a:p>
            <a:pPr lvl="1" eaLnBrk="1" hangingPunct="1">
              <a:lnSpc>
                <a:spcPct val="90000"/>
              </a:lnSpc>
              <a:buClr>
                <a:schemeClr val="hlink"/>
              </a:buClr>
            </a:pPr>
            <a:r>
              <a:rPr lang="en-US" sz="2400" dirty="0" smtClean="0"/>
              <a:t>GS-11 and above</a:t>
            </a:r>
          </a:p>
          <a:p>
            <a:pPr eaLnBrk="1" hangingPunct="1">
              <a:lnSpc>
                <a:spcPct val="90000"/>
              </a:lnSpc>
              <a:buClr>
                <a:schemeClr val="hlink"/>
              </a:buClr>
            </a:pPr>
            <a:r>
              <a:rPr lang="en-US" dirty="0" smtClean="0"/>
              <a:t>Senior to person under investigation</a:t>
            </a:r>
          </a:p>
          <a:p>
            <a:pPr eaLnBrk="1" hangingPunct="1">
              <a:lnSpc>
                <a:spcPct val="90000"/>
              </a:lnSpc>
              <a:buClr>
                <a:schemeClr val="hlink"/>
              </a:buClr>
            </a:pPr>
            <a:r>
              <a:rPr lang="en-US" dirty="0" smtClean="0"/>
              <a:t>Impartial </a:t>
            </a:r>
          </a:p>
          <a:p>
            <a:pPr eaLnBrk="1" hangingPunct="1">
              <a:lnSpc>
                <a:spcPct val="90000"/>
              </a:lnSpc>
              <a:buClr>
                <a:schemeClr val="hlink"/>
              </a:buClr>
            </a:pPr>
            <a:r>
              <a:rPr lang="en-US" b="1" dirty="0" smtClean="0"/>
              <a:t>Best qualified</a:t>
            </a:r>
            <a:r>
              <a:rPr lang="en-US" dirty="0" smtClean="0"/>
              <a:t> by reason of education, training, experience, length of service, demonstrated sound judgment and temperament</a:t>
            </a:r>
          </a:p>
          <a:p>
            <a:pPr eaLnBrk="1" hangingPunct="1">
              <a:lnSpc>
                <a:spcPct val="90000"/>
              </a:lnSpc>
              <a:buClr>
                <a:schemeClr val="hlink"/>
              </a:buClr>
            </a:pPr>
            <a:r>
              <a:rPr lang="en-US" dirty="0" smtClean="0"/>
              <a:t>E-7 if military exigencies exist</a:t>
            </a:r>
          </a:p>
          <a:p>
            <a:pPr eaLnBrk="1" hangingPunct="1">
              <a:lnSpc>
                <a:spcPct val="90000"/>
              </a:lnSpc>
              <a:buClr>
                <a:schemeClr val="hlink"/>
              </a:buClr>
            </a:pPr>
            <a:r>
              <a:rPr lang="en-US" dirty="0" smtClean="0"/>
              <a:t>Assistant Investigating Officers are allowed</a:t>
            </a:r>
          </a:p>
          <a:p>
            <a:pPr eaLnBrk="1" hangingPunct="1">
              <a:lnSpc>
                <a:spcPct val="90000"/>
              </a:lnSpc>
            </a:pPr>
            <a:endParaRPr lang="en-US" sz="2800" dirty="0" smtClean="0"/>
          </a:p>
        </p:txBody>
      </p:sp>
    </p:spTree>
    <p:extLst>
      <p:ext uri="{BB962C8B-B14F-4D97-AF65-F5344CB8AC3E}">
        <p14:creationId xmlns:p14="http://schemas.microsoft.com/office/powerpoint/2010/main" val="1717376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722313" y="1371600"/>
            <a:ext cx="7735887" cy="2946400"/>
          </a:xfrm>
        </p:spPr>
        <p:txBody>
          <a:bodyPr/>
          <a:lstStyle/>
          <a:p>
            <a:pPr eaLnBrk="1" hangingPunct="1">
              <a:lnSpc>
                <a:spcPct val="90000"/>
              </a:lnSpc>
              <a:buClr>
                <a:schemeClr val="hlink"/>
              </a:buClr>
            </a:pPr>
            <a:r>
              <a:rPr lang="en-US" sz="2800" dirty="0" smtClean="0">
                <a:solidFill>
                  <a:schemeClr val="accent6">
                    <a:lumMod val="75000"/>
                  </a:schemeClr>
                </a:solidFill>
              </a:rPr>
              <a:t>Mandatory legal brief</a:t>
            </a:r>
          </a:p>
          <a:p>
            <a:pPr eaLnBrk="1" hangingPunct="1">
              <a:lnSpc>
                <a:spcPct val="90000"/>
              </a:lnSpc>
              <a:buClr>
                <a:schemeClr val="hlink"/>
              </a:buClr>
            </a:pPr>
            <a:r>
              <a:rPr lang="en-US" sz="2800" dirty="0" smtClean="0">
                <a:solidFill>
                  <a:schemeClr val="accent6">
                    <a:lumMod val="75000"/>
                  </a:schemeClr>
                </a:solidFill>
              </a:rPr>
              <a:t>Must be thorough and impartial</a:t>
            </a:r>
          </a:p>
          <a:p>
            <a:pPr eaLnBrk="1" hangingPunct="1">
              <a:lnSpc>
                <a:spcPct val="90000"/>
              </a:lnSpc>
              <a:buClr>
                <a:schemeClr val="hlink"/>
              </a:buClr>
            </a:pPr>
            <a:r>
              <a:rPr lang="en-US" sz="2800" dirty="0" smtClean="0">
                <a:solidFill>
                  <a:schemeClr val="accent6">
                    <a:lumMod val="75000"/>
                  </a:schemeClr>
                </a:solidFill>
              </a:rPr>
              <a:t>Using an investigative plan is a must</a:t>
            </a:r>
          </a:p>
          <a:p>
            <a:pPr lvl="1" eaLnBrk="1" hangingPunct="1">
              <a:buClr>
                <a:schemeClr val="hlink"/>
              </a:buClr>
            </a:pPr>
            <a:r>
              <a:rPr lang="en-US" sz="2400" dirty="0" smtClean="0">
                <a:solidFill>
                  <a:schemeClr val="accent6">
                    <a:lumMod val="75000"/>
                  </a:schemeClr>
                </a:solidFill>
              </a:rPr>
              <a:t>Who, what, where, when, why, and how</a:t>
            </a:r>
          </a:p>
          <a:p>
            <a:pPr eaLnBrk="1" hangingPunct="1">
              <a:buClr>
                <a:schemeClr val="hlink"/>
              </a:buClr>
            </a:pPr>
            <a:r>
              <a:rPr lang="en-US" sz="2800" dirty="0" smtClean="0">
                <a:solidFill>
                  <a:schemeClr val="accent6">
                    <a:lumMod val="75000"/>
                  </a:schemeClr>
                </a:solidFill>
              </a:rPr>
              <a:t>Rules of evidence generally do not apply – </a:t>
            </a:r>
            <a:r>
              <a:rPr lang="en-US" sz="2800" b="1" dirty="0" smtClean="0">
                <a:solidFill>
                  <a:schemeClr val="accent6">
                    <a:lumMod val="75000"/>
                  </a:schemeClr>
                </a:solidFill>
              </a:rPr>
              <a:t>but evidence must be relevant and material</a:t>
            </a:r>
          </a:p>
          <a:p>
            <a:pPr lvl="1" eaLnBrk="1" hangingPunct="1">
              <a:buClr>
                <a:schemeClr val="hlink"/>
              </a:buClr>
            </a:pPr>
            <a:r>
              <a:rPr lang="en-US" sz="2400" dirty="0" smtClean="0">
                <a:solidFill>
                  <a:schemeClr val="accent6">
                    <a:lumMod val="75000"/>
                  </a:schemeClr>
                </a:solidFill>
              </a:rPr>
              <a:t>Limits:  Privileged communications, evidence of polygraph only with consent of subject, no involuntary admissions, no bad faith searches, MRE 412. See AR 15-6, para. 3-7.</a:t>
            </a:r>
          </a:p>
        </p:txBody>
      </p:sp>
      <p:sp>
        <p:nvSpPr>
          <p:cNvPr id="18435" name="Rectangle 3"/>
          <p:cNvSpPr>
            <a:spLocks noGrp="1" noChangeArrowheads="1"/>
          </p:cNvSpPr>
          <p:nvPr>
            <p:ph type="title"/>
          </p:nvPr>
        </p:nvSpPr>
        <p:spPr>
          <a:xfrm>
            <a:off x="798513" y="419100"/>
            <a:ext cx="7546975" cy="1143000"/>
          </a:xfrm>
        </p:spPr>
        <p:txBody>
          <a:bodyPr/>
          <a:lstStyle/>
          <a:p>
            <a:pPr eaLnBrk="1" hangingPunct="1"/>
            <a:r>
              <a:rPr lang="en-US" smtClean="0"/>
              <a:t>Conducting the Investigation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533400" y="1295400"/>
            <a:ext cx="8324850" cy="5789613"/>
          </a:xfrm>
        </p:spPr>
        <p:txBody>
          <a:bodyPr/>
          <a:lstStyle/>
          <a:p>
            <a:pPr eaLnBrk="1" hangingPunct="1">
              <a:lnSpc>
                <a:spcPct val="90000"/>
              </a:lnSpc>
              <a:buClr>
                <a:schemeClr val="hlink"/>
              </a:buClr>
            </a:pPr>
            <a:r>
              <a:rPr lang="en-US" sz="2800" dirty="0" smtClean="0"/>
              <a:t>Facts </a:t>
            </a:r>
          </a:p>
          <a:p>
            <a:pPr lvl="1" eaLnBrk="1" hangingPunct="1">
              <a:lnSpc>
                <a:spcPct val="90000"/>
              </a:lnSpc>
              <a:buClr>
                <a:schemeClr val="hlink"/>
              </a:buClr>
            </a:pPr>
            <a:r>
              <a:rPr lang="en-US" dirty="0" smtClean="0"/>
              <a:t>Clear, concise, and readily deduced from the evidence in the record – should refer to a piece of evidence</a:t>
            </a:r>
          </a:p>
          <a:p>
            <a:pPr eaLnBrk="1" hangingPunct="1">
              <a:lnSpc>
                <a:spcPct val="90000"/>
              </a:lnSpc>
              <a:buClr>
                <a:schemeClr val="hlink"/>
              </a:buClr>
            </a:pPr>
            <a:r>
              <a:rPr lang="en-US" sz="2800" dirty="0" smtClean="0"/>
              <a:t>Findings </a:t>
            </a:r>
          </a:p>
          <a:p>
            <a:pPr lvl="1" eaLnBrk="1" hangingPunct="1">
              <a:lnSpc>
                <a:spcPct val="90000"/>
              </a:lnSpc>
              <a:buClr>
                <a:schemeClr val="hlink"/>
              </a:buClr>
            </a:pPr>
            <a:r>
              <a:rPr lang="en-US" b="1" dirty="0" smtClean="0">
                <a:solidFill>
                  <a:srgbClr val="660066"/>
                </a:solidFill>
              </a:rPr>
              <a:t>Preponderance of the evidence</a:t>
            </a:r>
            <a:r>
              <a:rPr lang="en-US" dirty="0" smtClean="0"/>
              <a:t> (more likely than not)</a:t>
            </a:r>
          </a:p>
          <a:p>
            <a:pPr lvl="1" eaLnBrk="1" hangingPunct="1">
              <a:lnSpc>
                <a:spcPct val="90000"/>
              </a:lnSpc>
              <a:buClr>
                <a:schemeClr val="hlink"/>
              </a:buClr>
            </a:pPr>
            <a:r>
              <a:rPr lang="en-US" dirty="0" smtClean="0"/>
              <a:t>Supported by the facts</a:t>
            </a:r>
          </a:p>
          <a:p>
            <a:pPr lvl="1" eaLnBrk="1" hangingPunct="1">
              <a:lnSpc>
                <a:spcPct val="90000"/>
              </a:lnSpc>
              <a:buClr>
                <a:schemeClr val="hlink"/>
              </a:buClr>
            </a:pPr>
            <a:r>
              <a:rPr lang="en-US" dirty="0" smtClean="0"/>
              <a:t>Findings must make common sense</a:t>
            </a:r>
          </a:p>
          <a:p>
            <a:pPr eaLnBrk="1" hangingPunct="1">
              <a:lnSpc>
                <a:spcPct val="90000"/>
              </a:lnSpc>
              <a:buClr>
                <a:schemeClr val="hlink"/>
              </a:buClr>
            </a:pPr>
            <a:r>
              <a:rPr lang="en-US" sz="2800" dirty="0" smtClean="0"/>
              <a:t>Recommendations</a:t>
            </a:r>
          </a:p>
          <a:p>
            <a:pPr lvl="1" eaLnBrk="1" hangingPunct="1">
              <a:lnSpc>
                <a:spcPct val="90000"/>
              </a:lnSpc>
              <a:buClr>
                <a:schemeClr val="hlink"/>
              </a:buClr>
            </a:pPr>
            <a:r>
              <a:rPr lang="en-US" dirty="0" smtClean="0"/>
              <a:t>Consistent with the findings</a:t>
            </a:r>
          </a:p>
        </p:txBody>
      </p:sp>
      <p:sp>
        <p:nvSpPr>
          <p:cNvPr id="19459" name="Rectangle 3"/>
          <p:cNvSpPr>
            <a:spLocks noGrp="1" noChangeArrowheads="1"/>
          </p:cNvSpPr>
          <p:nvPr>
            <p:ph type="title"/>
          </p:nvPr>
        </p:nvSpPr>
        <p:spPr>
          <a:xfrm>
            <a:off x="936625" y="154577"/>
            <a:ext cx="7270750" cy="1143000"/>
          </a:xfrm>
        </p:spPr>
        <p:txBody>
          <a:bodyPr/>
          <a:lstStyle/>
          <a:p>
            <a:pPr eaLnBrk="1" hangingPunct="1"/>
            <a:r>
              <a:rPr lang="en-US" dirty="0" smtClean="0"/>
              <a:t>Concluding the Investigation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7772400" cy="1066800"/>
          </a:xfrm>
        </p:spPr>
        <p:txBody>
          <a:bodyPr/>
          <a:lstStyle/>
          <a:p>
            <a:pPr eaLnBrk="1" hangingPunct="1"/>
            <a:r>
              <a:rPr lang="en-US" dirty="0" smtClean="0"/>
              <a:t>Legal Review</a:t>
            </a:r>
          </a:p>
        </p:txBody>
      </p:sp>
      <p:sp>
        <p:nvSpPr>
          <p:cNvPr id="20483" name="Rectangle 3"/>
          <p:cNvSpPr>
            <a:spLocks noGrp="1" noChangeArrowheads="1"/>
          </p:cNvSpPr>
          <p:nvPr>
            <p:ph type="body" idx="1"/>
          </p:nvPr>
        </p:nvSpPr>
        <p:spPr>
          <a:xfrm>
            <a:off x="457200" y="1704975"/>
            <a:ext cx="8401050" cy="5105400"/>
          </a:xfrm>
        </p:spPr>
        <p:txBody>
          <a:bodyPr/>
          <a:lstStyle/>
          <a:p>
            <a:pPr eaLnBrk="1" hangingPunct="1">
              <a:lnSpc>
                <a:spcPct val="85000"/>
              </a:lnSpc>
            </a:pPr>
            <a:r>
              <a:rPr lang="en-US" sz="2800" dirty="0" smtClean="0"/>
              <a:t>Required for </a:t>
            </a:r>
          </a:p>
          <a:p>
            <a:pPr lvl="1" eaLnBrk="1" hangingPunct="1">
              <a:lnSpc>
                <a:spcPct val="85000"/>
              </a:lnSpc>
            </a:pPr>
            <a:r>
              <a:rPr lang="en-US" sz="2400" dirty="0" smtClean="0"/>
              <a:t>All administrative investigations</a:t>
            </a:r>
          </a:p>
          <a:p>
            <a:pPr lvl="1" eaLnBrk="1" hangingPunct="1">
              <a:lnSpc>
                <a:spcPct val="85000"/>
              </a:lnSpc>
            </a:pPr>
            <a:r>
              <a:rPr lang="en-US" sz="2400" dirty="0" smtClean="0"/>
              <a:t>Preliminary inquiries where adverse administrative action is contemplated</a:t>
            </a:r>
          </a:p>
          <a:p>
            <a:pPr eaLnBrk="1" hangingPunct="1">
              <a:lnSpc>
                <a:spcPct val="85000"/>
              </a:lnSpc>
            </a:pPr>
            <a:r>
              <a:rPr lang="en-US" sz="2800" dirty="0" smtClean="0"/>
              <a:t>Determine</a:t>
            </a:r>
          </a:p>
          <a:p>
            <a:pPr lvl="1" eaLnBrk="1" hangingPunct="1">
              <a:lnSpc>
                <a:spcPct val="85000"/>
              </a:lnSpc>
            </a:pPr>
            <a:r>
              <a:rPr lang="en-US" sz="2400" dirty="0" smtClean="0"/>
              <a:t>Whether the proceedings comply with legal requirements and the appointment memo</a:t>
            </a:r>
          </a:p>
          <a:p>
            <a:pPr lvl="1" eaLnBrk="1" hangingPunct="1">
              <a:lnSpc>
                <a:spcPct val="85000"/>
              </a:lnSpc>
            </a:pPr>
            <a:r>
              <a:rPr lang="en-US" sz="2400" dirty="0" smtClean="0"/>
              <a:t>What effects any errors have</a:t>
            </a:r>
          </a:p>
          <a:p>
            <a:pPr lvl="1" eaLnBrk="1" hangingPunct="1">
              <a:lnSpc>
                <a:spcPct val="85000"/>
              </a:lnSpc>
            </a:pPr>
            <a:r>
              <a:rPr lang="en-US" sz="2400" dirty="0" smtClean="0"/>
              <a:t>Whether sufficient evidence supports the findings</a:t>
            </a:r>
          </a:p>
          <a:p>
            <a:pPr lvl="1" eaLnBrk="1" hangingPunct="1">
              <a:lnSpc>
                <a:spcPct val="85000"/>
              </a:lnSpc>
            </a:pPr>
            <a:r>
              <a:rPr lang="en-US" sz="2400" dirty="0" smtClean="0"/>
              <a:t>Whether the recommendations are consistent with the findings</a:t>
            </a:r>
          </a:p>
        </p:txBody>
      </p:sp>
      <p:pic>
        <p:nvPicPr>
          <p:cNvPr id="20484" name="Picture 6" descr="punch_card_and_magnifying_glass_3"/>
          <p:cNvPicPr>
            <a:picLocks noChangeAspect="1" noChangeArrowheads="1"/>
          </p:cNvPicPr>
          <p:nvPr/>
        </p:nvPicPr>
        <p:blipFill>
          <a:blip r:embed="rId3" cstate="print"/>
          <a:srcRect/>
          <a:stretch>
            <a:fillRect/>
          </a:stretch>
        </p:blipFill>
        <p:spPr bwMode="auto">
          <a:xfrm>
            <a:off x="7162800" y="457200"/>
            <a:ext cx="1371600" cy="209951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Grp="1" noChangeArrowheads="1"/>
          </p:cNvSpPr>
          <p:nvPr>
            <p:ph type="title"/>
          </p:nvPr>
        </p:nvSpPr>
        <p:spPr>
          <a:xfrm>
            <a:off x="1028700" y="442913"/>
            <a:ext cx="7086600" cy="1066800"/>
          </a:xfrm>
        </p:spPr>
        <p:txBody>
          <a:bodyPr/>
          <a:lstStyle/>
          <a:p>
            <a:pPr eaLnBrk="1" hangingPunct="1">
              <a:defRPr/>
            </a:pPr>
            <a:r>
              <a:rPr lang="en-US" dirty="0" smtClean="0"/>
              <a:t>Appointing/Approving Authority Action</a:t>
            </a:r>
            <a:r>
              <a:rPr lang="en-US" b="1" dirty="0" smtClean="0">
                <a:effectLst>
                  <a:outerShdw blurRad="38100" dist="38100" dir="2700000" algn="tl">
                    <a:srgbClr val="000000"/>
                  </a:outerShdw>
                </a:effectLst>
              </a:rPr>
              <a:t> </a:t>
            </a:r>
          </a:p>
        </p:txBody>
      </p:sp>
      <p:sp>
        <p:nvSpPr>
          <p:cNvPr id="21507" name="Rectangle 3"/>
          <p:cNvSpPr>
            <a:spLocks noGrp="1" noChangeArrowheads="1"/>
          </p:cNvSpPr>
          <p:nvPr>
            <p:ph type="body" idx="1"/>
          </p:nvPr>
        </p:nvSpPr>
        <p:spPr>
          <a:xfrm>
            <a:off x="503238" y="1720850"/>
            <a:ext cx="8640762" cy="4862513"/>
          </a:xfrm>
        </p:spPr>
        <p:txBody>
          <a:bodyPr/>
          <a:lstStyle/>
          <a:p>
            <a:pPr eaLnBrk="1" hangingPunct="1">
              <a:lnSpc>
                <a:spcPct val="80000"/>
              </a:lnSpc>
            </a:pPr>
            <a:r>
              <a:rPr lang="en-US" sz="2800" dirty="0" smtClean="0"/>
              <a:t>Appointing/approving authority may</a:t>
            </a:r>
          </a:p>
          <a:p>
            <a:pPr lvl="1" eaLnBrk="1" hangingPunct="1">
              <a:lnSpc>
                <a:spcPct val="80000"/>
              </a:lnSpc>
            </a:pPr>
            <a:r>
              <a:rPr lang="en-US" sz="2400" dirty="0" smtClean="0"/>
              <a:t>Approve as is</a:t>
            </a:r>
          </a:p>
          <a:p>
            <a:pPr lvl="1" eaLnBrk="1" hangingPunct="1">
              <a:lnSpc>
                <a:spcPct val="80000"/>
              </a:lnSpc>
            </a:pPr>
            <a:r>
              <a:rPr lang="en-US" sz="2400" dirty="0" smtClean="0"/>
              <a:t>Disapprove</a:t>
            </a:r>
          </a:p>
          <a:p>
            <a:pPr lvl="1" eaLnBrk="1" hangingPunct="1">
              <a:lnSpc>
                <a:spcPct val="80000"/>
              </a:lnSpc>
            </a:pPr>
            <a:r>
              <a:rPr lang="en-US" sz="2400" dirty="0" smtClean="0"/>
              <a:t>Return for additional investigation</a:t>
            </a:r>
          </a:p>
          <a:p>
            <a:pPr lvl="1" eaLnBrk="1" hangingPunct="1">
              <a:lnSpc>
                <a:spcPct val="80000"/>
              </a:lnSpc>
            </a:pPr>
            <a:r>
              <a:rPr lang="en-US" sz="2400" dirty="0" smtClean="0"/>
              <a:t>Make exceptions and substitutions</a:t>
            </a:r>
          </a:p>
          <a:p>
            <a:pPr eaLnBrk="1" hangingPunct="1">
              <a:lnSpc>
                <a:spcPct val="80000"/>
              </a:lnSpc>
            </a:pPr>
            <a:r>
              <a:rPr lang="en-US" sz="2800" dirty="0" smtClean="0"/>
              <a:t>Recommendations </a:t>
            </a:r>
          </a:p>
          <a:p>
            <a:pPr lvl="1" eaLnBrk="1" hangingPunct="1">
              <a:lnSpc>
                <a:spcPct val="80000"/>
              </a:lnSpc>
            </a:pPr>
            <a:r>
              <a:rPr lang="en-US" sz="2400" dirty="0" smtClean="0"/>
              <a:t>Treat just as findings: approving, disapproving, or substituting them as necessary</a:t>
            </a:r>
          </a:p>
          <a:p>
            <a:pPr lvl="1" eaLnBrk="1" hangingPunct="1">
              <a:lnSpc>
                <a:spcPct val="80000"/>
              </a:lnSpc>
            </a:pPr>
            <a:r>
              <a:rPr lang="en-US" sz="2400" dirty="0" smtClean="0"/>
              <a:t>Become final agency decision once approved and thus may be released under the Freedom of Information Act </a:t>
            </a:r>
          </a:p>
          <a:p>
            <a:pPr eaLnBrk="1" hangingPunct="1">
              <a:lnSpc>
                <a:spcPct val="80000"/>
              </a:lnSpc>
            </a:pPr>
            <a:r>
              <a:rPr lang="en-US" sz="2800" dirty="0" smtClean="0"/>
              <a:t>Corrective action</a:t>
            </a:r>
          </a:p>
          <a:p>
            <a:pPr eaLnBrk="1" hangingPunct="1">
              <a:lnSpc>
                <a:spcPct val="80000"/>
              </a:lnSpc>
              <a:buFontTx/>
              <a:buNone/>
            </a:pPr>
            <a:endParaRPr lang="en-US" b="1" dirty="0" smtClean="0"/>
          </a:p>
          <a:p>
            <a:pPr eaLnBrk="1" hangingPunct="1">
              <a:lnSpc>
                <a:spcPct val="80000"/>
              </a:lnSpc>
            </a:pPr>
            <a:endParaRPr lang="en-US" sz="28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Flags</a:t>
            </a:r>
            <a:endParaRPr lang="en-US" dirty="0"/>
          </a:p>
        </p:txBody>
      </p:sp>
      <p:sp>
        <p:nvSpPr>
          <p:cNvPr id="3" name="Content Placeholder 2"/>
          <p:cNvSpPr>
            <a:spLocks noGrp="1"/>
          </p:cNvSpPr>
          <p:nvPr>
            <p:ph idx="1"/>
          </p:nvPr>
        </p:nvSpPr>
        <p:spPr>
          <a:xfrm>
            <a:off x="457200" y="1417638"/>
            <a:ext cx="8229600" cy="4800600"/>
          </a:xfrm>
        </p:spPr>
        <p:txBody>
          <a:bodyPr>
            <a:normAutofit fontScale="92500" lnSpcReduction="20000"/>
          </a:bodyPr>
          <a:lstStyle/>
          <a:p>
            <a:r>
              <a:rPr lang="en-US" dirty="0" smtClean="0"/>
              <a:t>Mandatory for commander’s investigations</a:t>
            </a:r>
          </a:p>
          <a:p>
            <a:pPr lvl="1"/>
            <a:r>
              <a:rPr lang="en-US" sz="2400" dirty="0" smtClean="0"/>
              <a:t>Subjects of AR 15-6 preliminary inquiry, administrative investigation, CDR’s Inquiry</a:t>
            </a:r>
          </a:p>
          <a:p>
            <a:r>
              <a:rPr lang="en-US" dirty="0" smtClean="0"/>
              <a:t>Failure to flag is a regulatory violation</a:t>
            </a:r>
          </a:p>
          <a:p>
            <a:r>
              <a:rPr lang="en-US" dirty="0" smtClean="0"/>
              <a:t>Administrative action, not punishment</a:t>
            </a:r>
          </a:p>
          <a:p>
            <a:r>
              <a:rPr lang="en-US" dirty="0" smtClean="0"/>
              <a:t>Impose within 3 working days of:</a:t>
            </a:r>
          </a:p>
          <a:p>
            <a:pPr lvl="1"/>
            <a:r>
              <a:rPr lang="en-US" sz="2400" dirty="0" smtClean="0"/>
              <a:t>Suspect/Subject of investigation; or</a:t>
            </a:r>
          </a:p>
          <a:p>
            <a:pPr lvl="1"/>
            <a:r>
              <a:rPr lang="en-US" sz="2400" dirty="0" smtClean="0"/>
              <a:t>IO later suspects witness of misconduct</a:t>
            </a:r>
          </a:p>
          <a:p>
            <a:r>
              <a:rPr lang="en-US" dirty="0" smtClean="0"/>
              <a:t>Remove within 3 working days of:</a:t>
            </a:r>
          </a:p>
          <a:p>
            <a:pPr lvl="1"/>
            <a:r>
              <a:rPr lang="en-US" sz="2400" dirty="0" smtClean="0"/>
              <a:t>No adverse findings against Soldier;</a:t>
            </a:r>
          </a:p>
          <a:p>
            <a:pPr lvl="1"/>
            <a:r>
              <a:rPr lang="en-US" sz="2400" dirty="0" smtClean="0"/>
              <a:t>CDR decides to take no action against Soldier; or</a:t>
            </a:r>
          </a:p>
          <a:p>
            <a:pPr lvl="1"/>
            <a:r>
              <a:rPr lang="en-US" sz="2400" dirty="0" smtClean="0"/>
              <a:t>Different flag imposed</a:t>
            </a:r>
          </a:p>
        </p:txBody>
      </p:sp>
    </p:spTree>
    <p:extLst>
      <p:ext uri="{BB962C8B-B14F-4D97-AF65-F5344CB8AC3E}">
        <p14:creationId xmlns:p14="http://schemas.microsoft.com/office/powerpoint/2010/main" val="2208987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Follow-on Actions</a:t>
            </a:r>
            <a:endParaRPr lang="en-US" sz="4400" dirty="0"/>
          </a:p>
        </p:txBody>
      </p:sp>
      <p:sp>
        <p:nvSpPr>
          <p:cNvPr id="3" name="Content Placeholder 2"/>
          <p:cNvSpPr>
            <a:spLocks noGrp="1"/>
          </p:cNvSpPr>
          <p:nvPr>
            <p:ph idx="1"/>
          </p:nvPr>
        </p:nvSpPr>
        <p:spPr/>
        <p:txBody>
          <a:bodyPr>
            <a:normAutofit/>
          </a:bodyPr>
          <a:lstStyle/>
          <a:p>
            <a:r>
              <a:rPr lang="en-US" sz="2800" dirty="0" smtClean="0"/>
              <a:t>Before adverse admin action based on 15-6:*</a:t>
            </a:r>
          </a:p>
          <a:p>
            <a:pPr lvl="1"/>
            <a:r>
              <a:rPr lang="en-US" sz="2000" dirty="0" smtClean="0"/>
              <a:t>Subject is given notice and a redacted copy of the report of investigation;</a:t>
            </a:r>
          </a:p>
          <a:p>
            <a:pPr lvl="1"/>
            <a:r>
              <a:rPr lang="en-US" sz="2000" dirty="0" smtClean="0"/>
              <a:t>Subject has reasonable opportunity, no less than 10 days, to </a:t>
            </a:r>
            <a:r>
              <a:rPr lang="en-US" sz="2000" u="sng" dirty="0" smtClean="0"/>
              <a:t>respond;</a:t>
            </a:r>
            <a:r>
              <a:rPr lang="en-US" sz="2000" dirty="0" smtClean="0"/>
              <a:t> and</a:t>
            </a:r>
          </a:p>
          <a:p>
            <a:pPr lvl="1"/>
            <a:r>
              <a:rPr lang="en-US" sz="2000" dirty="0" smtClean="0"/>
              <a:t>Commander </a:t>
            </a:r>
            <a:r>
              <a:rPr lang="en-US" sz="2000" u="sng" dirty="0" smtClean="0"/>
              <a:t>must consider response</a:t>
            </a:r>
            <a:r>
              <a:rPr lang="en-US" sz="2000" dirty="0" smtClean="0"/>
              <a:t>, if submitted in a timely manner,  before taking adverse action</a:t>
            </a:r>
          </a:p>
          <a:p>
            <a:r>
              <a:rPr lang="en-US" sz="2800" dirty="0" smtClean="0"/>
              <a:t>Implement approved recommendations</a:t>
            </a:r>
          </a:p>
          <a:p>
            <a:pPr lvl="1"/>
            <a:r>
              <a:rPr lang="en-US" sz="2000" dirty="0" smtClean="0"/>
              <a:t>Organizational corrections for the staff process</a:t>
            </a:r>
          </a:p>
        </p:txBody>
      </p:sp>
      <p:sp>
        <p:nvSpPr>
          <p:cNvPr id="5" name="TextBox 4"/>
          <p:cNvSpPr txBox="1"/>
          <p:nvPr/>
        </p:nvSpPr>
        <p:spPr>
          <a:xfrm>
            <a:off x="647700" y="5029200"/>
            <a:ext cx="7848600" cy="1384995"/>
          </a:xfrm>
          <a:prstGeom prst="rect">
            <a:avLst/>
          </a:prstGeom>
          <a:noFill/>
        </p:spPr>
        <p:txBody>
          <a:bodyPr wrap="square" rtlCol="0">
            <a:spAutoFit/>
          </a:bodyPr>
          <a:lstStyle/>
          <a:p>
            <a:r>
              <a:rPr lang="en-US" sz="2800" b="1" dirty="0" smtClean="0">
                <a:solidFill>
                  <a:srgbClr val="003B76"/>
                </a:solidFill>
              </a:rPr>
              <a:t>*Only when adverse action does not provide its own procedural safeguards or subject is a field grade officer.</a:t>
            </a:r>
            <a:endParaRPr lang="en-US" sz="2800" b="1" dirty="0">
              <a:solidFill>
                <a:srgbClr val="003B76"/>
              </a:solidFill>
            </a:endParaRPr>
          </a:p>
        </p:txBody>
      </p:sp>
    </p:spTree>
    <p:extLst>
      <p:ext uri="{BB962C8B-B14F-4D97-AF65-F5344CB8AC3E}">
        <p14:creationId xmlns:p14="http://schemas.microsoft.com/office/powerpoint/2010/main" val="356672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of Adverse Information</a:t>
            </a:r>
            <a:endParaRPr lang="en-US" dirty="0"/>
          </a:p>
        </p:txBody>
      </p:sp>
      <p:sp>
        <p:nvSpPr>
          <p:cNvPr id="3" name="Content Placeholder 2"/>
          <p:cNvSpPr>
            <a:spLocks noGrp="1"/>
          </p:cNvSpPr>
          <p:nvPr>
            <p:ph idx="1"/>
          </p:nvPr>
        </p:nvSpPr>
        <p:spPr>
          <a:xfrm>
            <a:off x="0" y="1600200"/>
            <a:ext cx="8686800" cy="4525963"/>
          </a:xfrm>
        </p:spPr>
        <p:txBody>
          <a:bodyPr>
            <a:normAutofit fontScale="92500"/>
          </a:bodyPr>
          <a:lstStyle/>
          <a:p>
            <a:pPr marL="400050" lvl="1" indent="0">
              <a:buNone/>
            </a:pPr>
            <a:r>
              <a:rPr lang="en-US" dirty="0" smtClean="0"/>
              <a:t>Investigations containing adverse information regarding a FG officer must be referred to that officer advising the officer of:</a:t>
            </a:r>
          </a:p>
          <a:p>
            <a:pPr lvl="1"/>
            <a:r>
              <a:rPr lang="en-US" dirty="0" smtClean="0"/>
              <a:t>Their ability to have a redacted copy and relevant portions</a:t>
            </a:r>
          </a:p>
          <a:p>
            <a:pPr lvl="1"/>
            <a:r>
              <a:rPr lang="en-US" dirty="0" smtClean="0"/>
              <a:t>Right to remain silent</a:t>
            </a:r>
          </a:p>
          <a:p>
            <a:pPr lvl="1"/>
            <a:r>
              <a:rPr lang="en-US" dirty="0" smtClean="0"/>
              <a:t>The adverse information may be uploaded to the Army Adverse Information Portal (AAIP)</a:t>
            </a:r>
          </a:p>
          <a:p>
            <a:pPr lvl="1"/>
            <a:r>
              <a:rPr lang="en-US" dirty="0" smtClean="0"/>
              <a:t>The approving authority will consider their response</a:t>
            </a:r>
          </a:p>
          <a:p>
            <a:pPr lvl="1"/>
            <a:r>
              <a:rPr lang="en-US" dirty="0" smtClean="0"/>
              <a:t>At least </a:t>
            </a:r>
            <a:r>
              <a:rPr lang="en-US" b="1" u="sng" dirty="0" smtClean="0"/>
              <a:t>10 business days </a:t>
            </a:r>
            <a:r>
              <a:rPr lang="en-US" dirty="0" smtClean="0"/>
              <a:t>to respond</a:t>
            </a:r>
            <a:endParaRPr lang="en-US" dirty="0"/>
          </a:p>
        </p:txBody>
      </p:sp>
    </p:spTree>
    <p:extLst>
      <p:ext uri="{BB962C8B-B14F-4D97-AF65-F5344CB8AC3E}">
        <p14:creationId xmlns:p14="http://schemas.microsoft.com/office/powerpoint/2010/main" val="2906982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04799" y="808037"/>
            <a:ext cx="8639175" cy="1325563"/>
          </a:xfrm>
        </p:spPr>
        <p:txBody>
          <a:bodyPr/>
          <a:lstStyle/>
          <a:p>
            <a:r>
              <a:rPr lang="en-US" altLang="en-US" dirty="0" smtClean="0"/>
              <a:t>AR 600-20, para. 4-19, </a:t>
            </a:r>
            <a:r>
              <a:rPr lang="en-US" dirty="0"/>
              <a:t>The Army Harassment Prevention and Response </a:t>
            </a:r>
            <a:r>
              <a:rPr lang="en-US" dirty="0" smtClean="0"/>
              <a:t>Program</a:t>
            </a:r>
            <a:endParaRPr lang="en-US" altLang="en-US" dirty="0" smtClean="0"/>
          </a:p>
        </p:txBody>
      </p:sp>
      <p:sp>
        <p:nvSpPr>
          <p:cNvPr id="3" name="Content Placeholder 2"/>
          <p:cNvSpPr>
            <a:spLocks noGrp="1"/>
          </p:cNvSpPr>
          <p:nvPr>
            <p:ph idx="1"/>
          </p:nvPr>
        </p:nvSpPr>
        <p:spPr>
          <a:xfrm>
            <a:off x="509587" y="2133600"/>
            <a:ext cx="8229600" cy="4525963"/>
          </a:xfrm>
        </p:spPr>
        <p:txBody>
          <a:bodyPr>
            <a:normAutofit/>
          </a:bodyPr>
          <a:lstStyle/>
          <a:p>
            <a:pPr marL="0" indent="0">
              <a:buFontTx/>
              <a:buNone/>
              <a:defRPr/>
            </a:pPr>
            <a:endParaRPr lang="en-US" sz="3000" dirty="0" smtClean="0"/>
          </a:p>
          <a:p>
            <a:pPr marL="0" indent="0">
              <a:buFontTx/>
              <a:buNone/>
              <a:defRPr/>
            </a:pPr>
            <a:r>
              <a:rPr lang="en-US" sz="3000" dirty="0" smtClean="0"/>
              <a:t>Command Responsibilities </a:t>
            </a:r>
          </a:p>
          <a:p>
            <a:pPr marL="457200" lvl="1" indent="0">
              <a:buFontTx/>
              <a:buNone/>
              <a:defRPr/>
            </a:pPr>
            <a:r>
              <a:rPr lang="en-US" sz="3000" dirty="0" smtClean="0"/>
              <a:t>- Commanders </a:t>
            </a:r>
            <a:r>
              <a:rPr lang="en-US" sz="3000" dirty="0"/>
              <a:t>will immediately report allegations </a:t>
            </a:r>
            <a:r>
              <a:rPr lang="en-US" sz="3000" dirty="0" smtClean="0"/>
              <a:t>of criminal </a:t>
            </a:r>
            <a:r>
              <a:rPr lang="en-US" sz="3000" dirty="0"/>
              <a:t>behavior in violation of this paragraph </a:t>
            </a:r>
            <a:r>
              <a:rPr lang="en-US" sz="3000" dirty="0" smtClean="0"/>
              <a:t>to law </a:t>
            </a:r>
            <a:r>
              <a:rPr lang="en-US" sz="3000" dirty="0"/>
              <a:t>enforcement. </a:t>
            </a:r>
            <a:endParaRPr lang="en-US" sz="3000" dirty="0" smtClean="0"/>
          </a:p>
          <a:p>
            <a:pPr marL="457200" lvl="1" indent="0">
              <a:buFontTx/>
              <a:buNone/>
              <a:defRPr/>
            </a:pPr>
            <a:r>
              <a:rPr lang="en-US" sz="3000" dirty="0" smtClean="0"/>
              <a:t>- If not within purview of law enforcement, command should investigate IAW AR 15-6</a:t>
            </a:r>
          </a:p>
          <a:p>
            <a:pPr lvl="1">
              <a:defRPr/>
            </a:pPr>
            <a:endParaRPr lang="en-US" dirty="0" smtClean="0"/>
          </a:p>
          <a:p>
            <a:pPr lvl="1">
              <a:defRPr/>
            </a:pPr>
            <a:endParaRPr lang="en-US" dirty="0"/>
          </a:p>
        </p:txBody>
      </p:sp>
    </p:spTree>
    <p:extLst>
      <p:ext uri="{BB962C8B-B14F-4D97-AF65-F5344CB8AC3E}">
        <p14:creationId xmlns:p14="http://schemas.microsoft.com/office/powerpoint/2010/main" val="2522276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Agenda/References</a:t>
            </a:r>
          </a:p>
        </p:txBody>
      </p:sp>
      <p:sp>
        <p:nvSpPr>
          <p:cNvPr id="10243" name="Content Placeholder 2"/>
          <p:cNvSpPr>
            <a:spLocks noGrp="1"/>
          </p:cNvSpPr>
          <p:nvPr>
            <p:ph idx="1"/>
          </p:nvPr>
        </p:nvSpPr>
        <p:spPr>
          <a:xfrm>
            <a:off x="533400" y="1447800"/>
            <a:ext cx="8229600" cy="4525963"/>
          </a:xfrm>
        </p:spPr>
        <p:txBody>
          <a:bodyPr/>
          <a:lstStyle/>
          <a:p>
            <a:pPr>
              <a:spcBef>
                <a:spcPts val="1200"/>
              </a:spcBef>
            </a:pPr>
            <a:r>
              <a:rPr lang="en-US" sz="2400" dirty="0" smtClean="0"/>
              <a:t>AR </a:t>
            </a:r>
            <a:r>
              <a:rPr lang="en-US" sz="2400" dirty="0"/>
              <a:t>15-6, </a:t>
            </a:r>
            <a:r>
              <a:rPr lang="en-US" sz="2400" i="1" dirty="0"/>
              <a:t>Procedure for Administrative Investigations and Boards of Officers</a:t>
            </a:r>
            <a:r>
              <a:rPr lang="en-US" sz="2400" dirty="0"/>
              <a:t>, 1 April </a:t>
            </a:r>
            <a:r>
              <a:rPr lang="en-US" sz="2400" dirty="0" smtClean="0"/>
              <a:t>2016</a:t>
            </a:r>
            <a:endParaRPr lang="en-US" altLang="en-US" sz="2400" dirty="0" smtClean="0"/>
          </a:p>
          <a:p>
            <a:pPr>
              <a:spcBef>
                <a:spcPts val="1200"/>
              </a:spcBef>
            </a:pPr>
            <a:r>
              <a:rPr lang="en-US" altLang="en-US" sz="2400" dirty="0" smtClean="0"/>
              <a:t>AR 385-10, </a:t>
            </a:r>
            <a:r>
              <a:rPr lang="en-US" altLang="en-US" sz="2400" i="1" dirty="0" smtClean="0"/>
              <a:t>The Army Safety Program</a:t>
            </a:r>
            <a:r>
              <a:rPr lang="en-US" altLang="en-US" sz="2400" dirty="0" smtClean="0"/>
              <a:t>, 24 February 2017</a:t>
            </a:r>
          </a:p>
          <a:p>
            <a:pPr>
              <a:spcBef>
                <a:spcPts val="1200"/>
              </a:spcBef>
            </a:pPr>
            <a:r>
              <a:rPr lang="en-US" altLang="en-US" sz="2400" dirty="0" smtClean="0"/>
              <a:t>AR 600-8-4, </a:t>
            </a:r>
            <a:r>
              <a:rPr lang="en-US" altLang="en-US" sz="2400" i="1" dirty="0" smtClean="0"/>
              <a:t>Line of Duty Policy, Procedures, and Investigations</a:t>
            </a:r>
            <a:r>
              <a:rPr lang="en-US" altLang="en-US" sz="2400" dirty="0" smtClean="0"/>
              <a:t>, 12 November 2020</a:t>
            </a:r>
          </a:p>
          <a:p>
            <a:pPr>
              <a:spcBef>
                <a:spcPts val="1200"/>
              </a:spcBef>
            </a:pPr>
            <a:r>
              <a:rPr lang="en-US" altLang="en-US" sz="2400" dirty="0" smtClean="0"/>
              <a:t>AR 638-34, </a:t>
            </a:r>
            <a:r>
              <a:rPr lang="en-US" altLang="en-US" sz="2400" i="1" dirty="0" smtClean="0"/>
              <a:t>Army Fatal Incident Family Brief Program</a:t>
            </a:r>
            <a:r>
              <a:rPr lang="en-US" altLang="en-US" sz="2400" dirty="0" smtClean="0"/>
              <a:t>, 19 February 2015</a:t>
            </a:r>
          </a:p>
          <a:p>
            <a:r>
              <a:rPr lang="en-US" altLang="en-US" sz="2400" dirty="0" smtClean="0"/>
              <a:t>AR 600-20, Army Command Policy, 24 July 2020</a:t>
            </a:r>
            <a:endParaRPr lang="en-US" altLang="en-US" sz="2800" b="1" dirty="0" smtClean="0"/>
          </a:p>
        </p:txBody>
      </p:sp>
    </p:spTree>
    <p:extLst>
      <p:ext uri="{BB962C8B-B14F-4D97-AF65-F5344CB8AC3E}">
        <p14:creationId xmlns:p14="http://schemas.microsoft.com/office/powerpoint/2010/main" val="799052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90600" y="466725"/>
            <a:ext cx="7162800" cy="1143000"/>
          </a:xfrm>
        </p:spPr>
        <p:txBody>
          <a:bodyPr/>
          <a:lstStyle/>
          <a:p>
            <a:pPr eaLnBrk="1" hangingPunct="1"/>
            <a:r>
              <a:rPr lang="en-US" dirty="0" smtClean="0"/>
              <a:t>AR 385-10 Safety Accident Investigations</a:t>
            </a:r>
          </a:p>
        </p:txBody>
      </p:sp>
      <p:sp>
        <p:nvSpPr>
          <p:cNvPr id="22531" name="Rectangle 3"/>
          <p:cNvSpPr>
            <a:spLocks noGrp="1" noChangeArrowheads="1"/>
          </p:cNvSpPr>
          <p:nvPr>
            <p:ph type="body" idx="1"/>
          </p:nvPr>
        </p:nvSpPr>
        <p:spPr>
          <a:xfrm>
            <a:off x="685800" y="1716087"/>
            <a:ext cx="8129588" cy="4262438"/>
          </a:xfrm>
        </p:spPr>
        <p:txBody>
          <a:bodyPr/>
          <a:lstStyle/>
          <a:p>
            <a:pPr eaLnBrk="1" hangingPunct="1">
              <a:lnSpc>
                <a:spcPct val="90000"/>
              </a:lnSpc>
              <a:spcBef>
                <a:spcPts val="1200"/>
              </a:spcBef>
            </a:pPr>
            <a:r>
              <a:rPr lang="en-US" dirty="0" smtClean="0"/>
              <a:t>Purpose of safety accident investigation is to </a:t>
            </a:r>
            <a:r>
              <a:rPr lang="en-US" b="1" dirty="0" smtClean="0">
                <a:solidFill>
                  <a:srgbClr val="660066"/>
                </a:solidFill>
              </a:rPr>
              <a:t>prevent future accidents</a:t>
            </a:r>
            <a:r>
              <a:rPr lang="en-US" dirty="0" smtClean="0"/>
              <a:t>, it cannot be used to take adverse action</a:t>
            </a:r>
          </a:p>
          <a:p>
            <a:pPr eaLnBrk="1" hangingPunct="1">
              <a:lnSpc>
                <a:spcPct val="90000"/>
              </a:lnSpc>
              <a:spcBef>
                <a:spcPts val="1200"/>
              </a:spcBef>
            </a:pPr>
            <a:r>
              <a:rPr lang="en-US" dirty="0" smtClean="0"/>
              <a:t>Anticipate multiple investigations into same incident, each serving specific purpose</a:t>
            </a:r>
          </a:p>
          <a:p>
            <a:pPr lvl="1" eaLnBrk="1" hangingPunct="1">
              <a:lnSpc>
                <a:spcPct val="90000"/>
              </a:lnSpc>
              <a:spcBef>
                <a:spcPts val="1200"/>
              </a:spcBef>
            </a:pPr>
            <a:r>
              <a:rPr lang="en-US" dirty="0" smtClean="0"/>
              <a:t>Safety, AR 15-6, criminal, line of duty, and FLIPL</a:t>
            </a:r>
          </a:p>
        </p:txBody>
      </p:sp>
      <p:pic>
        <p:nvPicPr>
          <p:cNvPr id="22532" name="Picture 4" descr="Combat Readiness Center">
            <a:hlinkClick r:id="rId3"/>
          </p:cNvPr>
          <p:cNvPicPr>
            <a:picLocks noChangeAspect="1" noChangeArrowheads="1"/>
          </p:cNvPicPr>
          <p:nvPr/>
        </p:nvPicPr>
        <p:blipFill>
          <a:blip r:embed="rId4" cstate="print"/>
          <a:srcRect/>
          <a:stretch>
            <a:fillRect/>
          </a:stretch>
        </p:blipFill>
        <p:spPr bwMode="auto">
          <a:xfrm>
            <a:off x="1447800" y="5638800"/>
            <a:ext cx="1981200" cy="67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395288"/>
            <a:ext cx="7162800" cy="1143000"/>
          </a:xfrm>
        </p:spPr>
        <p:txBody>
          <a:bodyPr/>
          <a:lstStyle/>
          <a:p>
            <a:pPr eaLnBrk="1" hangingPunct="1"/>
            <a:r>
              <a:rPr lang="en-US" smtClean="0"/>
              <a:t>Classes of Accidents</a:t>
            </a:r>
          </a:p>
        </p:txBody>
      </p:sp>
      <p:sp>
        <p:nvSpPr>
          <p:cNvPr id="23555" name="Rectangle 3"/>
          <p:cNvSpPr>
            <a:spLocks noGrp="1" noChangeArrowheads="1"/>
          </p:cNvSpPr>
          <p:nvPr>
            <p:ph type="body" idx="1"/>
          </p:nvPr>
        </p:nvSpPr>
        <p:spPr>
          <a:xfrm>
            <a:off x="685800" y="1371600"/>
            <a:ext cx="7772400" cy="4935538"/>
          </a:xfrm>
        </p:spPr>
        <p:txBody>
          <a:bodyPr anchor="ctr"/>
          <a:lstStyle/>
          <a:p>
            <a:pPr eaLnBrk="1" hangingPunct="1">
              <a:lnSpc>
                <a:spcPct val="80000"/>
              </a:lnSpc>
            </a:pPr>
            <a:r>
              <a:rPr lang="en-US" sz="2400" b="1" dirty="0" smtClean="0"/>
              <a:t>Class A:</a:t>
            </a:r>
            <a:r>
              <a:rPr lang="en-US" sz="2400" dirty="0" smtClean="0"/>
              <a:t>  Damage totaling $2M or more; accidents involving aircraft*; injury/occupational illness resulting in fatality or permanent total disability (includes friendly fire incidents)</a:t>
            </a:r>
          </a:p>
          <a:p>
            <a:pPr eaLnBrk="1" hangingPunct="1">
              <a:lnSpc>
                <a:spcPct val="80000"/>
              </a:lnSpc>
            </a:pPr>
            <a:r>
              <a:rPr lang="en-US" sz="2400" b="1" dirty="0" smtClean="0"/>
              <a:t>Class B:</a:t>
            </a:r>
            <a:r>
              <a:rPr lang="en-US" sz="2400" dirty="0" smtClean="0"/>
              <a:t>  Damage between $500k - $2M; injury/occupational illness resulting in permanent, partial disability; 3 or more personnel hospitalized in a single occurrence</a:t>
            </a:r>
          </a:p>
          <a:p>
            <a:pPr eaLnBrk="1" hangingPunct="1">
              <a:lnSpc>
                <a:spcPct val="80000"/>
              </a:lnSpc>
            </a:pPr>
            <a:r>
              <a:rPr lang="en-US" sz="2400" b="1" dirty="0" smtClean="0"/>
              <a:t>Class C:</a:t>
            </a:r>
            <a:r>
              <a:rPr lang="en-US" sz="2400" dirty="0" smtClean="0"/>
              <a:t>  Damage between $50k - $500k; injury/occupational illness resulting in loss of one or more days of work beyond the day of injury/illness</a:t>
            </a:r>
          </a:p>
          <a:p>
            <a:pPr eaLnBrk="1" hangingPunct="1">
              <a:lnSpc>
                <a:spcPct val="80000"/>
              </a:lnSpc>
            </a:pPr>
            <a:r>
              <a:rPr lang="en-US" sz="2400" b="1" dirty="0" smtClean="0"/>
              <a:t>Class D:</a:t>
            </a:r>
            <a:r>
              <a:rPr lang="en-US" sz="2400" dirty="0" smtClean="0"/>
              <a:t>  Damage between $20k - $50k; injury/occupational illness resulting in restricted work, transfer, medical treatment greater than first aid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395288"/>
            <a:ext cx="7162800" cy="1143000"/>
          </a:xfrm>
        </p:spPr>
        <p:txBody>
          <a:bodyPr/>
          <a:lstStyle/>
          <a:p>
            <a:pPr eaLnBrk="1" hangingPunct="1"/>
            <a:r>
              <a:rPr lang="en-US" smtClean="0"/>
              <a:t>Classes of Accidents</a:t>
            </a:r>
          </a:p>
        </p:txBody>
      </p:sp>
      <p:sp>
        <p:nvSpPr>
          <p:cNvPr id="23555" name="Rectangle 3"/>
          <p:cNvSpPr>
            <a:spLocks noGrp="1" noChangeArrowheads="1"/>
          </p:cNvSpPr>
          <p:nvPr>
            <p:ph type="body" idx="1"/>
          </p:nvPr>
        </p:nvSpPr>
        <p:spPr>
          <a:xfrm>
            <a:off x="685800" y="1371600"/>
            <a:ext cx="7772400" cy="4935538"/>
          </a:xfrm>
        </p:spPr>
        <p:txBody>
          <a:bodyPr anchor="ctr"/>
          <a:lstStyle/>
          <a:p>
            <a:pPr eaLnBrk="1" hangingPunct="1">
              <a:lnSpc>
                <a:spcPct val="80000"/>
              </a:lnSpc>
            </a:pPr>
            <a:r>
              <a:rPr lang="en-US" sz="2800" b="1" dirty="0" smtClean="0"/>
              <a:t>Class E Ground Accident:</a:t>
            </a:r>
            <a:r>
              <a:rPr lang="en-US" sz="2800" dirty="0" smtClean="0"/>
              <a:t>  An accident in which the resulting total cost of property damage is $5k-$20k</a:t>
            </a:r>
          </a:p>
          <a:p>
            <a:pPr eaLnBrk="1" hangingPunct="1">
              <a:lnSpc>
                <a:spcPct val="80000"/>
              </a:lnSpc>
            </a:pPr>
            <a:r>
              <a:rPr lang="en-US" sz="2800" b="1" dirty="0" smtClean="0"/>
              <a:t>Class E Aviation Accident:</a:t>
            </a:r>
            <a:r>
              <a:rPr lang="en-US" sz="2800" dirty="0" smtClean="0"/>
              <a:t>  An accident in which the resulting total cost of property damage is $5k-$20k</a:t>
            </a:r>
          </a:p>
          <a:p>
            <a:pPr eaLnBrk="1" hangingPunct="1">
              <a:lnSpc>
                <a:spcPct val="80000"/>
              </a:lnSpc>
            </a:pPr>
            <a:r>
              <a:rPr lang="en-US" sz="2800" b="1" dirty="0" smtClean="0"/>
              <a:t>Class F Aviation Incident:</a:t>
            </a:r>
            <a:r>
              <a:rPr lang="en-US" sz="2800" dirty="0" smtClean="0"/>
              <a:t>  Aircraft turbine engine damage because of unavoidable internal or external foreign object damage, where that is the only damage</a:t>
            </a:r>
          </a:p>
        </p:txBody>
      </p:sp>
    </p:spTree>
    <p:extLst>
      <p:ext uri="{BB962C8B-B14F-4D97-AF65-F5344CB8AC3E}">
        <p14:creationId xmlns:p14="http://schemas.microsoft.com/office/powerpoint/2010/main" val="3035522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90600" y="419100"/>
            <a:ext cx="7162800" cy="1143000"/>
          </a:xfrm>
        </p:spPr>
        <p:txBody>
          <a:bodyPr/>
          <a:lstStyle/>
          <a:p>
            <a:pPr eaLnBrk="1" hangingPunct="1"/>
            <a:r>
              <a:rPr lang="en-US" smtClean="0"/>
              <a:t>Accident Investigations</a:t>
            </a:r>
          </a:p>
        </p:txBody>
      </p:sp>
      <p:sp>
        <p:nvSpPr>
          <p:cNvPr id="24579" name="Rectangle 3"/>
          <p:cNvSpPr>
            <a:spLocks noGrp="1" noChangeArrowheads="1"/>
          </p:cNvSpPr>
          <p:nvPr>
            <p:ph type="body" idx="1"/>
          </p:nvPr>
        </p:nvSpPr>
        <p:spPr>
          <a:xfrm>
            <a:off x="485775" y="1533525"/>
            <a:ext cx="8367713" cy="5413375"/>
          </a:xfrm>
        </p:spPr>
        <p:txBody>
          <a:bodyPr/>
          <a:lstStyle/>
          <a:p>
            <a:pPr eaLnBrk="1" hangingPunct="1"/>
            <a:r>
              <a:rPr lang="en-US" dirty="0" smtClean="0"/>
              <a:t>Two Types</a:t>
            </a:r>
          </a:p>
          <a:p>
            <a:pPr lvl="1" eaLnBrk="1" hangingPunct="1"/>
            <a:r>
              <a:rPr lang="en-US" b="1" dirty="0" smtClean="0"/>
              <a:t>Safety Accident Investigation</a:t>
            </a:r>
          </a:p>
          <a:p>
            <a:pPr lvl="2" eaLnBrk="1" hangingPunct="1"/>
            <a:r>
              <a:rPr lang="en-US" dirty="0" smtClean="0"/>
              <a:t>IAW AR 385-10</a:t>
            </a:r>
          </a:p>
          <a:p>
            <a:pPr lvl="2" eaLnBrk="1" hangingPunct="1"/>
            <a:r>
              <a:rPr lang="en-US" dirty="0" smtClean="0"/>
              <a:t>Boards convened by GCMCA; </a:t>
            </a:r>
            <a:r>
              <a:rPr lang="en-US" dirty="0" err="1" smtClean="0"/>
              <a:t>Cdr</a:t>
            </a:r>
            <a:r>
              <a:rPr lang="en-US" dirty="0" smtClean="0"/>
              <a:t>, USARC (USAR); State Adjutant General (ARNG) for serious incidents</a:t>
            </a:r>
          </a:p>
          <a:p>
            <a:pPr lvl="1" eaLnBrk="1" hangingPunct="1"/>
            <a:r>
              <a:rPr lang="en-US" b="1" dirty="0" smtClean="0"/>
              <a:t>Legal Accident Investigation</a:t>
            </a:r>
          </a:p>
          <a:p>
            <a:pPr lvl="2" eaLnBrk="1" hangingPunct="1"/>
            <a:r>
              <a:rPr lang="en-US" dirty="0" smtClean="0"/>
              <a:t>IAW AR 385-10 and other regulations (AR 15-6)</a:t>
            </a:r>
          </a:p>
          <a:p>
            <a:pPr lvl="2" eaLnBrk="1" hangingPunct="1"/>
            <a:r>
              <a:rPr lang="en-US" dirty="0" smtClean="0"/>
              <a:t>Serious incident investigations convened by GCMCA due to the nature of the event</a:t>
            </a:r>
          </a:p>
          <a:p>
            <a:pPr lvl="2" eaLnBrk="1" hangingPunct="1">
              <a:buFontTx/>
              <a:buNone/>
            </a:pPr>
            <a:endParaRPr lang="en-US" dirty="0" smtClean="0"/>
          </a:p>
          <a:p>
            <a:pPr eaLnBrk="1" hangingPunct="1">
              <a:buFontTx/>
              <a:buNone/>
            </a:pPr>
            <a:endParaRPr lang="en-US" dirty="0" smtClean="0"/>
          </a:p>
          <a:p>
            <a:pPr lvl="1" eaLnBrk="1" hangingPunct="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90600" y="442913"/>
            <a:ext cx="7162800" cy="1143000"/>
          </a:xfrm>
        </p:spPr>
        <p:txBody>
          <a:bodyPr/>
          <a:lstStyle/>
          <a:p>
            <a:pPr eaLnBrk="1" hangingPunct="1"/>
            <a:r>
              <a:rPr lang="en-US" smtClean="0"/>
              <a:t>Legal Accident Investigations</a:t>
            </a:r>
          </a:p>
        </p:txBody>
      </p:sp>
      <p:sp>
        <p:nvSpPr>
          <p:cNvPr id="25603" name="Rectangle 3"/>
          <p:cNvSpPr>
            <a:spLocks noGrp="1" noChangeArrowheads="1"/>
          </p:cNvSpPr>
          <p:nvPr>
            <p:ph type="body" idx="1"/>
          </p:nvPr>
        </p:nvSpPr>
        <p:spPr>
          <a:xfrm>
            <a:off x="538163" y="1516063"/>
            <a:ext cx="8229600" cy="5373687"/>
          </a:xfrm>
        </p:spPr>
        <p:txBody>
          <a:bodyPr/>
          <a:lstStyle/>
          <a:p>
            <a:pPr eaLnBrk="1" hangingPunct="1">
              <a:lnSpc>
                <a:spcPct val="90000"/>
              </a:lnSpc>
              <a:spcBef>
                <a:spcPts val="1200"/>
              </a:spcBef>
            </a:pPr>
            <a:r>
              <a:rPr lang="en-US" sz="2300" dirty="0" smtClean="0"/>
              <a:t>AR 15-6, AR 385-10, AR 385-40, and AR 638-34</a:t>
            </a:r>
          </a:p>
          <a:p>
            <a:pPr eaLnBrk="1" hangingPunct="1">
              <a:lnSpc>
                <a:spcPct val="90000"/>
              </a:lnSpc>
              <a:spcBef>
                <a:spcPts val="1200"/>
              </a:spcBef>
            </a:pPr>
            <a:r>
              <a:rPr lang="en-US" sz="2300" u="sng" dirty="0" smtClean="0"/>
              <a:t>Required</a:t>
            </a:r>
            <a:r>
              <a:rPr lang="en-US" sz="2300" dirty="0" smtClean="0"/>
              <a:t> for</a:t>
            </a:r>
          </a:p>
          <a:p>
            <a:pPr lvl="1" eaLnBrk="1" hangingPunct="1">
              <a:lnSpc>
                <a:spcPct val="90000"/>
              </a:lnSpc>
              <a:spcBef>
                <a:spcPts val="1200"/>
              </a:spcBef>
            </a:pPr>
            <a:r>
              <a:rPr lang="en-US" sz="2300" dirty="0" smtClean="0"/>
              <a:t>All Class A accidents, to include cases of friendly fire </a:t>
            </a:r>
          </a:p>
          <a:p>
            <a:pPr lvl="1" eaLnBrk="1" hangingPunct="1">
              <a:lnSpc>
                <a:spcPct val="90000"/>
              </a:lnSpc>
              <a:spcBef>
                <a:spcPts val="1200"/>
              </a:spcBef>
            </a:pPr>
            <a:r>
              <a:rPr lang="en-US" sz="2300" dirty="0" smtClean="0"/>
              <a:t>As directed by the SJA IAW the claims regulation </a:t>
            </a:r>
          </a:p>
          <a:p>
            <a:pPr lvl="1" eaLnBrk="1" hangingPunct="1">
              <a:lnSpc>
                <a:spcPct val="90000"/>
              </a:lnSpc>
              <a:spcBef>
                <a:spcPts val="1200"/>
              </a:spcBef>
            </a:pPr>
            <a:r>
              <a:rPr lang="en-US" sz="2300" dirty="0" smtClean="0"/>
              <a:t>On accidents where there is a potential claim or litigation for or against the government or government contractor</a:t>
            </a:r>
          </a:p>
          <a:p>
            <a:pPr lvl="1" eaLnBrk="1" hangingPunct="1">
              <a:lnSpc>
                <a:spcPct val="90000"/>
              </a:lnSpc>
              <a:spcBef>
                <a:spcPts val="1200"/>
              </a:spcBef>
            </a:pPr>
            <a:r>
              <a:rPr lang="en-US" sz="2300" dirty="0" smtClean="0"/>
              <a:t>On accidents with a high degree of public interest or anticipated disciplinary or adverse administrative action</a:t>
            </a:r>
          </a:p>
          <a:p>
            <a:pPr eaLnBrk="1" hangingPunct="1">
              <a:lnSpc>
                <a:spcPct val="90000"/>
              </a:lnSpc>
              <a:spcBef>
                <a:spcPts val="1200"/>
              </a:spcBef>
            </a:pPr>
            <a:r>
              <a:rPr lang="en-US" sz="2300" b="1" dirty="0" smtClean="0">
                <a:solidFill>
                  <a:srgbClr val="660066"/>
                </a:solidFill>
              </a:rPr>
              <a:t>Used to obtain and preserve all available evidence for use in litigation, claims, disciplinary action, or adverse administrative action</a:t>
            </a:r>
          </a:p>
          <a:p>
            <a:pPr eaLnBrk="1" hangingPunct="1">
              <a:lnSpc>
                <a:spcPct val="90000"/>
              </a:lnSpc>
              <a:buFontTx/>
              <a:buNone/>
            </a:pPr>
            <a:endParaRPr lang="en-US" sz="2300" b="1" dirty="0" smtClean="0">
              <a:solidFill>
                <a:srgbClr val="660066"/>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442913"/>
            <a:ext cx="7162800" cy="1143000"/>
          </a:xfrm>
        </p:spPr>
        <p:txBody>
          <a:bodyPr/>
          <a:lstStyle/>
          <a:p>
            <a:pPr eaLnBrk="1" hangingPunct="1"/>
            <a:r>
              <a:rPr lang="en-US" smtClean="0"/>
              <a:t>Priority and Sharing</a:t>
            </a:r>
          </a:p>
        </p:txBody>
      </p:sp>
      <p:sp>
        <p:nvSpPr>
          <p:cNvPr id="26627" name="Rectangle 3"/>
          <p:cNvSpPr>
            <a:spLocks noGrp="1" noChangeArrowheads="1"/>
          </p:cNvSpPr>
          <p:nvPr>
            <p:ph type="body" idx="1"/>
          </p:nvPr>
        </p:nvSpPr>
        <p:spPr>
          <a:xfrm>
            <a:off x="685800" y="1668463"/>
            <a:ext cx="8001000" cy="4606925"/>
          </a:xfrm>
        </p:spPr>
        <p:txBody>
          <a:bodyPr/>
          <a:lstStyle/>
          <a:p>
            <a:pPr eaLnBrk="1" hangingPunct="1"/>
            <a:r>
              <a:rPr lang="en-US" sz="2800" dirty="0" smtClean="0"/>
              <a:t>Priority:  Criminal (CID), safety, legal (AR 15-6)  </a:t>
            </a:r>
          </a:p>
          <a:p>
            <a:pPr eaLnBrk="1" hangingPunct="1"/>
            <a:r>
              <a:rPr lang="en-US" sz="2800" dirty="0" smtClean="0"/>
              <a:t>Safety investigations will not be enclosed in any other report (not shared)</a:t>
            </a:r>
          </a:p>
          <a:p>
            <a:pPr eaLnBrk="1" hangingPunct="1"/>
            <a:r>
              <a:rPr lang="en-US" sz="2800" dirty="0" smtClean="0"/>
              <a:t>But, safety investigation can share common-source documents, photographs, and those documents (other than witness statements) containing purely factual information (but not assessments/conclusions)</a:t>
            </a:r>
          </a:p>
          <a:p>
            <a:pPr eaLnBrk="1" hangingPunct="1"/>
            <a:r>
              <a:rPr lang="en-US" sz="2800" dirty="0" smtClean="0"/>
              <a:t>AR 15-6 IO can share all information with CID and safety center</a:t>
            </a:r>
          </a:p>
          <a:p>
            <a:pPr eaLnBrk="1" hangingPunct="1">
              <a:buFontTx/>
              <a:buNone/>
            </a:pPr>
            <a:endParaRPr lang="en-US" sz="28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533400"/>
            <a:ext cx="9144000" cy="1143000"/>
          </a:xfrm>
        </p:spPr>
        <p:txBody>
          <a:bodyPr/>
          <a:lstStyle/>
          <a:p>
            <a:r>
              <a:rPr lang="en-US" sz="3600" dirty="0" smtClean="0"/>
              <a:t>Army Regulation 638-34</a:t>
            </a:r>
            <a:br>
              <a:rPr lang="en-US" sz="3600" dirty="0" smtClean="0"/>
            </a:br>
            <a:r>
              <a:rPr lang="en-US" sz="3600" dirty="0" smtClean="0"/>
              <a:t>Family Brief</a:t>
            </a:r>
          </a:p>
        </p:txBody>
      </p:sp>
      <p:sp>
        <p:nvSpPr>
          <p:cNvPr id="27651" name="Rectangle 3"/>
          <p:cNvSpPr>
            <a:spLocks noGrp="1" noChangeArrowheads="1"/>
          </p:cNvSpPr>
          <p:nvPr>
            <p:ph type="body" idx="1"/>
          </p:nvPr>
        </p:nvSpPr>
        <p:spPr>
          <a:xfrm>
            <a:off x="685800" y="1828800"/>
            <a:ext cx="7924800" cy="5133975"/>
          </a:xfrm>
        </p:spPr>
        <p:txBody>
          <a:bodyPr/>
          <a:lstStyle/>
          <a:p>
            <a:r>
              <a:rPr lang="en-US" sz="2800" dirty="0" smtClean="0"/>
              <a:t>Purpose of the brief is to provide results of fatal accident investigations and confirmed cases of suicide to the next of kin</a:t>
            </a:r>
          </a:p>
          <a:p>
            <a:r>
              <a:rPr lang="en-US" sz="2800" dirty="0" smtClean="0"/>
              <a:t>Must be conducted within 30 days after completion of investigation</a:t>
            </a:r>
          </a:p>
          <a:p>
            <a:r>
              <a:rPr lang="en-US" sz="2800" dirty="0" smtClean="0"/>
              <a:t>Conducted by an O6 in chain of command</a:t>
            </a:r>
          </a:p>
          <a:p>
            <a:pPr lvl="1"/>
            <a:r>
              <a:rPr lang="en-US" sz="2400" dirty="0" smtClean="0"/>
              <a:t>Chaplain, Casualty Assistance Officer</a:t>
            </a:r>
          </a:p>
          <a:p>
            <a:pPr lvl="1"/>
            <a:r>
              <a:rPr lang="en-US" sz="2400" dirty="0" smtClean="0"/>
              <a:t>Others as needed (PAO, SJA, Medical, Interpreter)</a:t>
            </a:r>
          </a:p>
          <a:p>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54088" y="609600"/>
            <a:ext cx="7235825" cy="1143000"/>
          </a:xfrm>
        </p:spPr>
        <p:txBody>
          <a:bodyPr/>
          <a:lstStyle/>
          <a:p>
            <a:pPr eaLnBrk="1" hangingPunct="1"/>
            <a:r>
              <a:rPr lang="en-US" sz="3600" smtClean="0"/>
              <a:t>AR 600-8-4 Line of Duty Determination/Investigation</a:t>
            </a:r>
          </a:p>
        </p:txBody>
      </p:sp>
      <p:sp>
        <p:nvSpPr>
          <p:cNvPr id="28675" name="Rectangle 3"/>
          <p:cNvSpPr>
            <a:spLocks noGrp="1" noChangeArrowheads="1"/>
          </p:cNvSpPr>
          <p:nvPr>
            <p:ph type="body" idx="1"/>
          </p:nvPr>
        </p:nvSpPr>
        <p:spPr>
          <a:xfrm>
            <a:off x="685800" y="2044700"/>
            <a:ext cx="7772400" cy="4451350"/>
          </a:xfrm>
        </p:spPr>
        <p:txBody>
          <a:bodyPr/>
          <a:lstStyle/>
          <a:p>
            <a:pPr eaLnBrk="1" hangingPunct="1"/>
            <a:r>
              <a:rPr lang="en-US" smtClean="0"/>
              <a:t>Line of duty determination required when service is interrupted by injury, disease, or death</a:t>
            </a:r>
          </a:p>
          <a:p>
            <a:pPr eaLnBrk="1" hangingPunct="1"/>
            <a:r>
              <a:rPr lang="en-US" smtClean="0"/>
              <a:t>Purpose is to protect the                    interest of the individual                       and the United States</a:t>
            </a:r>
          </a:p>
        </p:txBody>
      </p:sp>
      <p:pic>
        <p:nvPicPr>
          <p:cNvPr id="28676" name="Picture 4" descr="P3170016"/>
          <p:cNvPicPr>
            <a:picLocks noChangeAspect="1" noChangeArrowheads="1"/>
          </p:cNvPicPr>
          <p:nvPr/>
        </p:nvPicPr>
        <p:blipFill>
          <a:blip r:embed="rId3" cstate="print"/>
          <a:srcRect/>
          <a:stretch>
            <a:fillRect/>
          </a:stretch>
        </p:blipFill>
        <p:spPr bwMode="auto">
          <a:xfrm>
            <a:off x="5589042" y="3498850"/>
            <a:ext cx="3197771" cy="168275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008063" y="533400"/>
            <a:ext cx="7129462" cy="1143000"/>
          </a:xfrm>
        </p:spPr>
        <p:txBody>
          <a:bodyPr/>
          <a:lstStyle/>
          <a:p>
            <a:pPr eaLnBrk="1" hangingPunct="1"/>
            <a:r>
              <a:rPr lang="en-US" smtClean="0"/>
              <a:t>Three Possible Outcomes</a:t>
            </a:r>
            <a:br>
              <a:rPr lang="en-US" smtClean="0"/>
            </a:br>
            <a:r>
              <a:rPr lang="en-US" sz="3200" smtClean="0"/>
              <a:t>(and consequences)</a:t>
            </a:r>
          </a:p>
        </p:txBody>
      </p:sp>
      <p:sp>
        <p:nvSpPr>
          <p:cNvPr id="29699" name="Rectangle 3"/>
          <p:cNvSpPr>
            <a:spLocks noGrp="1" noChangeArrowheads="1"/>
          </p:cNvSpPr>
          <p:nvPr>
            <p:ph type="body" idx="1"/>
          </p:nvPr>
        </p:nvSpPr>
        <p:spPr>
          <a:xfrm>
            <a:off x="685800" y="1882775"/>
            <a:ext cx="7772400" cy="4670425"/>
          </a:xfrm>
        </p:spPr>
        <p:txBody>
          <a:bodyPr/>
          <a:lstStyle/>
          <a:p>
            <a:pPr eaLnBrk="1" hangingPunct="1">
              <a:lnSpc>
                <a:spcPct val="80000"/>
              </a:lnSpc>
            </a:pPr>
            <a:r>
              <a:rPr lang="en-US" sz="2400" smtClean="0"/>
              <a:t>In line of duty</a:t>
            </a:r>
          </a:p>
          <a:p>
            <a:pPr lvl="1" eaLnBrk="1" hangingPunct="1">
              <a:lnSpc>
                <a:spcPct val="80000"/>
              </a:lnSpc>
            </a:pPr>
            <a:r>
              <a:rPr lang="en-US" sz="2000" u="sng" smtClean="0"/>
              <a:t>May receive</a:t>
            </a:r>
            <a:r>
              <a:rPr lang="en-US" sz="2000" smtClean="0"/>
              <a:t> - Army Disability Retirement, Separation Compensation, DVA Compensation &amp; Hospitalization, Incapacitation Pay (USAR &amp; ARNG)</a:t>
            </a:r>
          </a:p>
          <a:p>
            <a:pPr eaLnBrk="1" hangingPunct="1">
              <a:lnSpc>
                <a:spcPct val="80000"/>
              </a:lnSpc>
              <a:buFontTx/>
              <a:buNone/>
            </a:pPr>
            <a:endParaRPr lang="en-US" sz="1000" smtClean="0"/>
          </a:p>
          <a:p>
            <a:pPr eaLnBrk="1" hangingPunct="1">
              <a:lnSpc>
                <a:spcPct val="80000"/>
              </a:lnSpc>
            </a:pPr>
            <a:r>
              <a:rPr lang="en-US" sz="2400" smtClean="0"/>
              <a:t>Not in line of duty – Not due to own misconduct</a:t>
            </a:r>
          </a:p>
          <a:p>
            <a:pPr lvl="1" eaLnBrk="1" hangingPunct="1">
              <a:lnSpc>
                <a:spcPct val="80000"/>
              </a:lnSpc>
            </a:pPr>
            <a:r>
              <a:rPr lang="en-US" sz="2000" u="sng" smtClean="0"/>
              <a:t>May lose</a:t>
            </a:r>
            <a:r>
              <a:rPr lang="en-US" sz="2000" smtClean="0"/>
              <a:t> - disability retirement, separation compensation, DVA disability or hospitalization, civil service preference</a:t>
            </a:r>
          </a:p>
          <a:p>
            <a:pPr eaLnBrk="1" hangingPunct="1">
              <a:lnSpc>
                <a:spcPct val="80000"/>
              </a:lnSpc>
              <a:buFontTx/>
              <a:buNone/>
            </a:pPr>
            <a:endParaRPr lang="en-US" sz="1000" smtClean="0"/>
          </a:p>
          <a:p>
            <a:pPr eaLnBrk="1" hangingPunct="1">
              <a:lnSpc>
                <a:spcPct val="80000"/>
              </a:lnSpc>
            </a:pPr>
            <a:r>
              <a:rPr lang="en-US" sz="2400" smtClean="0"/>
              <a:t>Not in line of duty – Due to own misconduct</a:t>
            </a:r>
          </a:p>
          <a:p>
            <a:pPr lvl="1" eaLnBrk="1" hangingPunct="1">
              <a:lnSpc>
                <a:spcPct val="80000"/>
              </a:lnSpc>
            </a:pPr>
            <a:r>
              <a:rPr lang="en-US" sz="2000" smtClean="0"/>
              <a:t>Must make up lost days, lost days excluded from longevity and retirement pay computations, forfeit pay (for days lost due to disease resulting from intemperate use of drugs/alcohol), loss of disability retirement and severance pay, potential loss of DVA benefits (DVA determination)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990600" y="211138"/>
            <a:ext cx="7162800" cy="1143000"/>
          </a:xfrm>
        </p:spPr>
        <p:txBody>
          <a:bodyPr/>
          <a:lstStyle/>
          <a:p>
            <a:pPr eaLnBrk="1" hangingPunct="1"/>
            <a:r>
              <a:rPr lang="en-US" smtClean="0"/>
              <a:t>Line of Duty Analysis</a:t>
            </a:r>
          </a:p>
        </p:txBody>
      </p:sp>
      <p:sp>
        <p:nvSpPr>
          <p:cNvPr id="1193989" name="Text Box 5"/>
          <p:cNvSpPr txBox="1">
            <a:spLocks noChangeArrowheads="1"/>
          </p:cNvSpPr>
          <p:nvPr/>
        </p:nvSpPr>
        <p:spPr bwMode="auto">
          <a:xfrm>
            <a:off x="671513" y="1447800"/>
            <a:ext cx="3443287" cy="1092200"/>
          </a:xfrm>
          <a:prstGeom prst="rect">
            <a:avLst/>
          </a:prstGeom>
          <a:noFill/>
          <a:ln w="25400" algn="ctr">
            <a:solidFill>
              <a:schemeClr val="bg2"/>
            </a:solidFill>
            <a:miter lim="800000"/>
            <a:headEnd/>
            <a:tailEnd/>
          </a:ln>
          <a:effectLst/>
        </p:spPr>
        <p:txBody>
          <a:bodyPr>
            <a:spAutoFit/>
          </a:bodyPr>
          <a:lstStyle/>
          <a:p>
            <a:pPr algn="ctr">
              <a:spcBef>
                <a:spcPct val="50000"/>
              </a:spcBef>
              <a:defRPr/>
            </a:pPr>
            <a:r>
              <a:rPr lang="en-US" sz="3200" b="1" dirty="0">
                <a:solidFill>
                  <a:srgbClr val="000099"/>
                </a:solidFill>
                <a:latin typeface="+mj-lt"/>
                <a:cs typeface="+mn-cs"/>
              </a:rPr>
              <a:t>Soldier Misconduct?</a:t>
            </a:r>
          </a:p>
        </p:txBody>
      </p:sp>
      <p:sp>
        <p:nvSpPr>
          <p:cNvPr id="1193990" name="AutoShape 6"/>
          <p:cNvSpPr>
            <a:spLocks noChangeArrowheads="1"/>
          </p:cNvSpPr>
          <p:nvPr/>
        </p:nvSpPr>
        <p:spPr bwMode="auto">
          <a:xfrm>
            <a:off x="4214813" y="2085975"/>
            <a:ext cx="928687" cy="328613"/>
          </a:xfrm>
          <a:prstGeom prst="rightArrow">
            <a:avLst>
              <a:gd name="adj1" fmla="val 50000"/>
              <a:gd name="adj2" fmla="val 70652"/>
            </a:avLst>
          </a:prstGeom>
          <a:solidFill>
            <a:srgbClr val="FF0000"/>
          </a:solidFill>
          <a:ln w="9525" algn="ctr">
            <a:solidFill>
              <a:schemeClr val="tx1"/>
            </a:solidFill>
            <a:miter lim="800000"/>
            <a:headEnd/>
            <a:tailEnd/>
          </a:ln>
          <a:effectLst/>
        </p:spPr>
        <p:txBody>
          <a:bodyPr wrap="none" anchor="ctr"/>
          <a:lstStyle/>
          <a:p>
            <a:pPr>
              <a:defRPr/>
            </a:pPr>
            <a:endParaRPr lang="en-US">
              <a:latin typeface="+mj-lt"/>
              <a:cs typeface="+mn-cs"/>
            </a:endParaRPr>
          </a:p>
        </p:txBody>
      </p:sp>
      <p:sp>
        <p:nvSpPr>
          <p:cNvPr id="1193991" name="Text Box 7"/>
          <p:cNvSpPr txBox="1">
            <a:spLocks noChangeArrowheads="1"/>
          </p:cNvSpPr>
          <p:nvPr/>
        </p:nvSpPr>
        <p:spPr bwMode="auto">
          <a:xfrm>
            <a:off x="514350" y="3438525"/>
            <a:ext cx="3600450" cy="523875"/>
          </a:xfrm>
          <a:prstGeom prst="rect">
            <a:avLst/>
          </a:prstGeom>
          <a:noFill/>
          <a:ln w="25400" algn="ctr">
            <a:solidFill>
              <a:schemeClr val="bg2"/>
            </a:solidFill>
            <a:miter lim="800000"/>
            <a:headEnd/>
            <a:tailEnd/>
          </a:ln>
          <a:effectLst/>
        </p:spPr>
        <p:txBody>
          <a:bodyPr>
            <a:spAutoFit/>
          </a:bodyPr>
          <a:lstStyle/>
          <a:p>
            <a:pPr algn="ctr">
              <a:spcBef>
                <a:spcPct val="50000"/>
              </a:spcBef>
              <a:defRPr/>
            </a:pPr>
            <a:r>
              <a:rPr lang="en-US" sz="2800" b="1" dirty="0">
                <a:solidFill>
                  <a:srgbClr val="000099"/>
                </a:solidFill>
                <a:latin typeface="+mj-lt"/>
                <a:cs typeface="+mn-cs"/>
              </a:rPr>
              <a:t>Authorized Status?*</a:t>
            </a:r>
          </a:p>
        </p:txBody>
      </p:sp>
      <p:sp>
        <p:nvSpPr>
          <p:cNvPr id="1193993" name="AutoShape 9"/>
          <p:cNvSpPr>
            <a:spLocks noChangeArrowheads="1"/>
          </p:cNvSpPr>
          <p:nvPr/>
        </p:nvSpPr>
        <p:spPr bwMode="auto">
          <a:xfrm rot="5400000">
            <a:off x="1994694" y="2797969"/>
            <a:ext cx="571500" cy="328612"/>
          </a:xfrm>
          <a:prstGeom prst="rightArrow">
            <a:avLst>
              <a:gd name="adj1" fmla="val 50000"/>
              <a:gd name="adj2" fmla="val 43478"/>
            </a:avLst>
          </a:prstGeom>
          <a:solidFill>
            <a:srgbClr val="FF0000"/>
          </a:solidFill>
          <a:ln w="9525" algn="ctr">
            <a:solidFill>
              <a:schemeClr val="tx1"/>
            </a:solidFill>
            <a:miter lim="800000"/>
            <a:headEnd/>
            <a:tailEnd/>
          </a:ln>
          <a:effectLst/>
        </p:spPr>
        <p:txBody>
          <a:bodyPr wrap="none" anchor="ctr"/>
          <a:lstStyle/>
          <a:p>
            <a:pPr>
              <a:defRPr/>
            </a:pPr>
            <a:endParaRPr lang="en-US">
              <a:latin typeface="+mj-lt"/>
              <a:cs typeface="+mn-cs"/>
            </a:endParaRPr>
          </a:p>
        </p:txBody>
      </p:sp>
      <p:sp>
        <p:nvSpPr>
          <p:cNvPr id="1193994" name="Text Box 10"/>
          <p:cNvSpPr txBox="1">
            <a:spLocks noChangeArrowheads="1"/>
          </p:cNvSpPr>
          <p:nvPr/>
        </p:nvSpPr>
        <p:spPr bwMode="auto">
          <a:xfrm>
            <a:off x="5272088" y="1700213"/>
            <a:ext cx="3443287" cy="1270000"/>
          </a:xfrm>
          <a:prstGeom prst="rect">
            <a:avLst/>
          </a:prstGeom>
          <a:noFill/>
          <a:ln w="25400" algn="ctr">
            <a:solidFill>
              <a:schemeClr val="hlink"/>
            </a:solidFill>
            <a:miter lim="800000"/>
            <a:headEnd/>
            <a:tailEnd/>
          </a:ln>
          <a:effectLst/>
        </p:spPr>
        <p:txBody>
          <a:bodyPr>
            <a:spAutoFit/>
          </a:bodyPr>
          <a:lstStyle/>
          <a:p>
            <a:pPr algn="ctr">
              <a:lnSpc>
                <a:spcPct val="90000"/>
              </a:lnSpc>
              <a:spcBef>
                <a:spcPct val="50000"/>
              </a:spcBef>
              <a:defRPr/>
            </a:pPr>
            <a:r>
              <a:rPr lang="en-US" sz="2800" dirty="0">
                <a:solidFill>
                  <a:srgbClr val="000099"/>
                </a:solidFill>
                <a:latin typeface="+mj-lt"/>
                <a:cs typeface="+mn-cs"/>
              </a:rPr>
              <a:t>Not in Line of Duty - Due to Own Misconduct</a:t>
            </a:r>
          </a:p>
        </p:txBody>
      </p:sp>
      <p:sp>
        <p:nvSpPr>
          <p:cNvPr id="1193995" name="AutoShape 11"/>
          <p:cNvSpPr>
            <a:spLocks noChangeArrowheads="1"/>
          </p:cNvSpPr>
          <p:nvPr/>
        </p:nvSpPr>
        <p:spPr bwMode="auto">
          <a:xfrm>
            <a:off x="4210050" y="3581400"/>
            <a:ext cx="928688" cy="328613"/>
          </a:xfrm>
          <a:prstGeom prst="rightArrow">
            <a:avLst>
              <a:gd name="adj1" fmla="val 50000"/>
              <a:gd name="adj2" fmla="val 70652"/>
            </a:avLst>
          </a:prstGeom>
          <a:solidFill>
            <a:srgbClr val="FF0000"/>
          </a:solidFill>
          <a:ln w="9525" algn="ctr">
            <a:solidFill>
              <a:schemeClr val="tx1"/>
            </a:solidFill>
            <a:miter lim="800000"/>
            <a:headEnd/>
            <a:tailEnd/>
          </a:ln>
          <a:effectLst/>
        </p:spPr>
        <p:txBody>
          <a:bodyPr wrap="none" anchor="ctr"/>
          <a:lstStyle/>
          <a:p>
            <a:pPr>
              <a:defRPr/>
            </a:pPr>
            <a:endParaRPr lang="en-US">
              <a:latin typeface="+mj-lt"/>
              <a:cs typeface="+mn-cs"/>
            </a:endParaRPr>
          </a:p>
        </p:txBody>
      </p:sp>
      <p:sp>
        <p:nvSpPr>
          <p:cNvPr id="1193996" name="Text Box 12"/>
          <p:cNvSpPr txBox="1">
            <a:spLocks noChangeArrowheads="1"/>
          </p:cNvSpPr>
          <p:nvPr/>
        </p:nvSpPr>
        <p:spPr bwMode="auto">
          <a:xfrm>
            <a:off x="666750" y="4738688"/>
            <a:ext cx="3443288" cy="1208087"/>
          </a:xfrm>
          <a:prstGeom prst="rect">
            <a:avLst/>
          </a:prstGeom>
          <a:noFill/>
          <a:ln w="25400" algn="ctr">
            <a:solidFill>
              <a:schemeClr val="hlink"/>
            </a:solidFill>
            <a:miter lim="800000"/>
            <a:headEnd/>
            <a:tailEnd/>
          </a:ln>
          <a:effectLst/>
        </p:spPr>
        <p:txBody>
          <a:bodyPr>
            <a:spAutoFit/>
          </a:bodyPr>
          <a:lstStyle/>
          <a:p>
            <a:pPr algn="ctr">
              <a:lnSpc>
                <a:spcPct val="85000"/>
              </a:lnSpc>
              <a:spcBef>
                <a:spcPct val="50000"/>
              </a:spcBef>
              <a:defRPr/>
            </a:pPr>
            <a:r>
              <a:rPr lang="en-US" sz="2800" dirty="0">
                <a:solidFill>
                  <a:srgbClr val="000099"/>
                </a:solidFill>
                <a:latin typeface="+mj-lt"/>
                <a:cs typeface="+mn-cs"/>
              </a:rPr>
              <a:t>Not in Line of Duty – Not Due to Own Misconduct</a:t>
            </a:r>
          </a:p>
        </p:txBody>
      </p:sp>
      <p:sp>
        <p:nvSpPr>
          <p:cNvPr id="1193997" name="Text Box 13"/>
          <p:cNvSpPr txBox="1">
            <a:spLocks noChangeArrowheads="1"/>
          </p:cNvSpPr>
          <p:nvPr/>
        </p:nvSpPr>
        <p:spPr bwMode="auto">
          <a:xfrm>
            <a:off x="5281613" y="3519488"/>
            <a:ext cx="3443287" cy="458787"/>
          </a:xfrm>
          <a:prstGeom prst="rect">
            <a:avLst/>
          </a:prstGeom>
          <a:noFill/>
          <a:ln w="25400" algn="ctr">
            <a:solidFill>
              <a:srgbClr val="008000"/>
            </a:solidFill>
            <a:miter lim="800000"/>
            <a:headEnd/>
            <a:tailEnd/>
          </a:ln>
          <a:effectLst/>
        </p:spPr>
        <p:txBody>
          <a:bodyPr>
            <a:spAutoFit/>
          </a:bodyPr>
          <a:lstStyle/>
          <a:p>
            <a:pPr algn="ctr">
              <a:lnSpc>
                <a:spcPct val="85000"/>
              </a:lnSpc>
              <a:spcBef>
                <a:spcPct val="50000"/>
              </a:spcBef>
              <a:defRPr/>
            </a:pPr>
            <a:r>
              <a:rPr lang="en-US" sz="2800" dirty="0">
                <a:solidFill>
                  <a:srgbClr val="000099"/>
                </a:solidFill>
                <a:latin typeface="+mj-lt"/>
                <a:cs typeface="+mn-cs"/>
              </a:rPr>
              <a:t>In Line of Duty</a:t>
            </a:r>
          </a:p>
        </p:txBody>
      </p:sp>
      <p:sp>
        <p:nvSpPr>
          <p:cNvPr id="1193998" name="AutoShape 14"/>
          <p:cNvSpPr>
            <a:spLocks noChangeArrowheads="1"/>
          </p:cNvSpPr>
          <p:nvPr/>
        </p:nvSpPr>
        <p:spPr bwMode="auto">
          <a:xfrm rot="5400000">
            <a:off x="1989932" y="4236243"/>
            <a:ext cx="571500" cy="328613"/>
          </a:xfrm>
          <a:prstGeom prst="rightArrow">
            <a:avLst>
              <a:gd name="adj1" fmla="val 50000"/>
              <a:gd name="adj2" fmla="val 43478"/>
            </a:avLst>
          </a:prstGeom>
          <a:solidFill>
            <a:srgbClr val="FF0000"/>
          </a:solidFill>
          <a:ln w="9525" algn="ctr">
            <a:solidFill>
              <a:schemeClr val="tx1"/>
            </a:solidFill>
            <a:miter lim="800000"/>
            <a:headEnd/>
            <a:tailEnd/>
          </a:ln>
          <a:effectLst/>
        </p:spPr>
        <p:txBody>
          <a:bodyPr wrap="none" anchor="ctr"/>
          <a:lstStyle/>
          <a:p>
            <a:pPr>
              <a:defRPr/>
            </a:pPr>
            <a:endParaRPr lang="en-US">
              <a:latin typeface="+mj-lt"/>
              <a:cs typeface="+mn-cs"/>
            </a:endParaRPr>
          </a:p>
        </p:txBody>
      </p:sp>
      <p:sp>
        <p:nvSpPr>
          <p:cNvPr id="1193999" name="Text Box 15"/>
          <p:cNvSpPr txBox="1">
            <a:spLocks noChangeArrowheads="1"/>
          </p:cNvSpPr>
          <p:nvPr/>
        </p:nvSpPr>
        <p:spPr bwMode="auto">
          <a:xfrm>
            <a:off x="4572000" y="5181600"/>
            <a:ext cx="4114800" cy="831850"/>
          </a:xfrm>
          <a:prstGeom prst="rect">
            <a:avLst/>
          </a:prstGeom>
          <a:noFill/>
          <a:ln w="25400" algn="ctr">
            <a:solidFill>
              <a:schemeClr val="bg2"/>
            </a:solidFill>
            <a:prstDash val="dash"/>
            <a:miter lim="800000"/>
            <a:headEnd/>
            <a:tailEnd/>
          </a:ln>
          <a:effectLst/>
        </p:spPr>
        <p:txBody>
          <a:bodyPr>
            <a:spAutoFit/>
          </a:bodyPr>
          <a:lstStyle/>
          <a:p>
            <a:pPr algn="ctr">
              <a:lnSpc>
                <a:spcPct val="75000"/>
              </a:lnSpc>
              <a:spcBef>
                <a:spcPct val="50000"/>
              </a:spcBef>
              <a:defRPr/>
            </a:pPr>
            <a:r>
              <a:rPr lang="en-US" sz="1600" dirty="0">
                <a:solidFill>
                  <a:srgbClr val="000099"/>
                </a:solidFill>
                <a:latin typeface="+mj-lt"/>
                <a:cs typeface="+mn-cs"/>
              </a:rPr>
              <a:t>*Authorized status = present for duty, leave, pass, etc., versus AWOL or deserter.            It does not necessarily mean “performing military duties” or “in scope of employment”</a:t>
            </a:r>
          </a:p>
        </p:txBody>
      </p:sp>
      <p:sp>
        <p:nvSpPr>
          <p:cNvPr id="1194000" name="Text Box 16"/>
          <p:cNvSpPr txBox="1">
            <a:spLocks noChangeArrowheads="1"/>
          </p:cNvSpPr>
          <p:nvPr/>
        </p:nvSpPr>
        <p:spPr bwMode="auto">
          <a:xfrm>
            <a:off x="4214813" y="1643063"/>
            <a:ext cx="828675" cy="519112"/>
          </a:xfrm>
          <a:prstGeom prst="rect">
            <a:avLst/>
          </a:prstGeom>
          <a:noFill/>
          <a:ln w="9525" algn="ctr">
            <a:noFill/>
            <a:miter lim="800000"/>
            <a:headEnd/>
            <a:tailEnd/>
          </a:ln>
          <a:effectLst/>
        </p:spPr>
        <p:txBody>
          <a:bodyPr>
            <a:spAutoFit/>
          </a:bodyPr>
          <a:lstStyle/>
          <a:p>
            <a:pPr>
              <a:spcBef>
                <a:spcPct val="50000"/>
              </a:spcBef>
              <a:defRPr/>
            </a:pPr>
            <a:r>
              <a:rPr lang="en-US" sz="2800" dirty="0">
                <a:solidFill>
                  <a:schemeClr val="hlink"/>
                </a:solidFill>
                <a:latin typeface="+mj-lt"/>
                <a:cs typeface="+mn-cs"/>
              </a:rPr>
              <a:t>Yes</a:t>
            </a:r>
          </a:p>
        </p:txBody>
      </p:sp>
      <p:sp>
        <p:nvSpPr>
          <p:cNvPr id="1194001" name="Text Box 17"/>
          <p:cNvSpPr txBox="1">
            <a:spLocks noChangeArrowheads="1"/>
          </p:cNvSpPr>
          <p:nvPr/>
        </p:nvSpPr>
        <p:spPr bwMode="auto">
          <a:xfrm>
            <a:off x="4195763" y="3109913"/>
            <a:ext cx="828675" cy="519112"/>
          </a:xfrm>
          <a:prstGeom prst="rect">
            <a:avLst/>
          </a:prstGeom>
          <a:noFill/>
          <a:ln w="9525" algn="ctr">
            <a:noFill/>
            <a:miter lim="800000"/>
            <a:headEnd/>
            <a:tailEnd/>
          </a:ln>
          <a:effectLst/>
        </p:spPr>
        <p:txBody>
          <a:bodyPr>
            <a:spAutoFit/>
          </a:bodyPr>
          <a:lstStyle/>
          <a:p>
            <a:pPr>
              <a:spcBef>
                <a:spcPct val="50000"/>
              </a:spcBef>
              <a:defRPr/>
            </a:pPr>
            <a:r>
              <a:rPr lang="en-US" sz="2800">
                <a:solidFill>
                  <a:srgbClr val="006600"/>
                </a:solidFill>
                <a:latin typeface="+mj-lt"/>
                <a:cs typeface="+mn-cs"/>
              </a:rPr>
              <a:t>Yes</a:t>
            </a:r>
          </a:p>
        </p:txBody>
      </p:sp>
      <p:sp>
        <p:nvSpPr>
          <p:cNvPr id="1194002" name="Text Box 18"/>
          <p:cNvSpPr txBox="1">
            <a:spLocks noChangeArrowheads="1"/>
          </p:cNvSpPr>
          <p:nvPr/>
        </p:nvSpPr>
        <p:spPr bwMode="auto">
          <a:xfrm>
            <a:off x="1423988" y="2709863"/>
            <a:ext cx="828675" cy="519112"/>
          </a:xfrm>
          <a:prstGeom prst="rect">
            <a:avLst/>
          </a:prstGeom>
          <a:noFill/>
          <a:ln w="9525" algn="ctr">
            <a:noFill/>
            <a:miter lim="800000"/>
            <a:headEnd/>
            <a:tailEnd/>
          </a:ln>
          <a:effectLst/>
        </p:spPr>
        <p:txBody>
          <a:bodyPr>
            <a:spAutoFit/>
          </a:bodyPr>
          <a:lstStyle/>
          <a:p>
            <a:pPr>
              <a:spcBef>
                <a:spcPct val="50000"/>
              </a:spcBef>
              <a:defRPr/>
            </a:pPr>
            <a:r>
              <a:rPr lang="en-US" sz="2800">
                <a:solidFill>
                  <a:srgbClr val="006600"/>
                </a:solidFill>
                <a:latin typeface="+mj-lt"/>
                <a:cs typeface="+mn-cs"/>
              </a:rPr>
              <a:t>No</a:t>
            </a:r>
          </a:p>
        </p:txBody>
      </p:sp>
      <p:sp>
        <p:nvSpPr>
          <p:cNvPr id="1194003" name="Text Box 19"/>
          <p:cNvSpPr txBox="1">
            <a:spLocks noChangeArrowheads="1"/>
          </p:cNvSpPr>
          <p:nvPr/>
        </p:nvSpPr>
        <p:spPr bwMode="auto">
          <a:xfrm>
            <a:off x="1433513" y="4114800"/>
            <a:ext cx="828675" cy="519113"/>
          </a:xfrm>
          <a:prstGeom prst="rect">
            <a:avLst/>
          </a:prstGeom>
          <a:noFill/>
          <a:ln w="9525" algn="ctr">
            <a:noFill/>
            <a:miter lim="800000"/>
            <a:headEnd/>
            <a:tailEnd/>
          </a:ln>
          <a:effectLst/>
        </p:spPr>
        <p:txBody>
          <a:bodyPr>
            <a:spAutoFit/>
          </a:bodyPr>
          <a:lstStyle/>
          <a:p>
            <a:pPr>
              <a:spcBef>
                <a:spcPct val="50000"/>
              </a:spcBef>
              <a:defRPr/>
            </a:pPr>
            <a:r>
              <a:rPr lang="en-US" sz="2800">
                <a:solidFill>
                  <a:schemeClr val="hlink"/>
                </a:solidFill>
                <a:latin typeface="+mj-lt"/>
                <a:cs typeface="+mn-cs"/>
              </a:rPr>
              <a:t>No</a:t>
            </a:r>
          </a:p>
        </p:txBody>
      </p:sp>
      <p:sp>
        <p:nvSpPr>
          <p:cNvPr id="30737" name="TextBox 16"/>
          <p:cNvSpPr txBox="1">
            <a:spLocks noChangeArrowheads="1"/>
          </p:cNvSpPr>
          <p:nvPr/>
        </p:nvSpPr>
        <p:spPr bwMode="auto">
          <a:xfrm>
            <a:off x="3149600" y="2590800"/>
            <a:ext cx="2209800" cy="369888"/>
          </a:xfrm>
          <a:prstGeom prst="rect">
            <a:avLst/>
          </a:prstGeom>
          <a:noFill/>
          <a:ln w="9525">
            <a:noFill/>
            <a:miter lim="800000"/>
            <a:headEnd/>
            <a:tailEnd/>
          </a:ln>
        </p:spPr>
        <p:txBody>
          <a:bodyPr>
            <a:spAutoFit/>
          </a:bodyPr>
          <a:lstStyle/>
          <a:p>
            <a:r>
              <a:rPr lang="en-US"/>
              <a:t>(if proximate cause)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00088" y="1295400"/>
            <a:ext cx="7724775" cy="2686050"/>
          </a:xfrm>
          <a:prstGeom prst="rect">
            <a:avLst/>
          </a:prstGeom>
          <a:noFill/>
          <a:ln w="31750" algn="ctr">
            <a:solidFill>
              <a:srgbClr val="000000"/>
            </a:solidFill>
            <a:miter lim="800000"/>
            <a:headEnd/>
            <a:tailEnd/>
          </a:ln>
        </p:spPr>
        <p:txBody>
          <a:bodyPr>
            <a:spAutoFit/>
          </a:bodyPr>
          <a:lstStyle/>
          <a:p>
            <a:pPr algn="ctr">
              <a:spcBef>
                <a:spcPct val="50000"/>
              </a:spcBef>
            </a:pPr>
            <a:r>
              <a:rPr lang="en-US" sz="2800">
                <a:solidFill>
                  <a:srgbClr val="000099"/>
                </a:solidFill>
              </a:rPr>
              <a:t>Commanders have the                                 </a:t>
            </a:r>
            <a:r>
              <a:rPr lang="en-US" sz="2800" b="1">
                <a:solidFill>
                  <a:srgbClr val="660066"/>
                </a:solidFill>
              </a:rPr>
              <a:t>inherent authority to investigate</a:t>
            </a:r>
            <a:r>
              <a:rPr lang="en-US" sz="2800">
                <a:solidFill>
                  <a:srgbClr val="000099"/>
                </a:solidFill>
              </a:rPr>
              <a:t>                     any matter under their responsibility, unless otherwise prohibited or limited, if undertaken for the purpose of furthering the good order and discipline of their command</a:t>
            </a:r>
          </a:p>
        </p:txBody>
      </p:sp>
      <p:sp>
        <p:nvSpPr>
          <p:cNvPr id="3075" name="Rectangle 3"/>
          <p:cNvSpPr>
            <a:spLocks noGrp="1" noChangeArrowheads="1"/>
          </p:cNvSpPr>
          <p:nvPr>
            <p:ph type="title"/>
          </p:nvPr>
        </p:nvSpPr>
        <p:spPr>
          <a:xfrm>
            <a:off x="990600" y="228600"/>
            <a:ext cx="7162800" cy="1143000"/>
          </a:xfrm>
        </p:spPr>
        <p:txBody>
          <a:bodyPr/>
          <a:lstStyle/>
          <a:p>
            <a:r>
              <a:rPr lang="en-US" sz="3600" smtClean="0"/>
              <a:t>Administrative Investigations</a:t>
            </a:r>
          </a:p>
        </p:txBody>
      </p:sp>
      <p:sp>
        <p:nvSpPr>
          <p:cNvPr id="3076" name="Text Box 4"/>
          <p:cNvSpPr txBox="1">
            <a:spLocks noChangeArrowheads="1"/>
          </p:cNvSpPr>
          <p:nvPr/>
        </p:nvSpPr>
        <p:spPr bwMode="auto">
          <a:xfrm>
            <a:off x="2381250" y="4419600"/>
            <a:ext cx="4024313" cy="1404938"/>
          </a:xfrm>
          <a:prstGeom prst="rect">
            <a:avLst/>
          </a:prstGeom>
          <a:noFill/>
          <a:ln w="31750" algn="ctr">
            <a:solidFill>
              <a:schemeClr val="bg2"/>
            </a:solidFill>
            <a:miter lim="800000"/>
            <a:headEnd/>
            <a:tailEnd/>
          </a:ln>
        </p:spPr>
        <p:txBody>
          <a:bodyPr>
            <a:spAutoFit/>
          </a:bodyPr>
          <a:lstStyle/>
          <a:p>
            <a:pPr algn="ctr">
              <a:spcBef>
                <a:spcPct val="50000"/>
              </a:spcBef>
            </a:pPr>
            <a:r>
              <a:rPr lang="en-US" sz="2800">
                <a:solidFill>
                  <a:srgbClr val="000099"/>
                </a:solidFill>
              </a:rPr>
              <a:t>Do them                         Do them right                     Do them right away</a:t>
            </a:r>
          </a:p>
        </p:txBody>
      </p:sp>
      <p:sp>
        <p:nvSpPr>
          <p:cNvPr id="3077" name="Text Box 5"/>
          <p:cNvSpPr txBox="1">
            <a:spLocks noChangeArrowheads="1"/>
          </p:cNvSpPr>
          <p:nvPr/>
        </p:nvSpPr>
        <p:spPr bwMode="auto">
          <a:xfrm>
            <a:off x="533400" y="4800600"/>
            <a:ext cx="1752600" cy="822325"/>
          </a:xfrm>
          <a:prstGeom prst="rect">
            <a:avLst/>
          </a:prstGeom>
          <a:noFill/>
          <a:ln w="9525">
            <a:noFill/>
            <a:miter lim="800000"/>
            <a:headEnd/>
            <a:tailEnd/>
          </a:ln>
        </p:spPr>
        <p:txBody>
          <a:bodyPr>
            <a:spAutoFit/>
          </a:bodyPr>
          <a:lstStyle/>
          <a:p>
            <a:pPr algn="ctr">
              <a:spcBef>
                <a:spcPct val="50000"/>
              </a:spcBef>
            </a:pPr>
            <a:r>
              <a:rPr lang="en-US" sz="2400" b="1"/>
              <a:t>Key to Success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27113" y="439738"/>
            <a:ext cx="7091362" cy="1143000"/>
          </a:xfrm>
        </p:spPr>
        <p:txBody>
          <a:bodyPr/>
          <a:lstStyle/>
          <a:p>
            <a:pPr eaLnBrk="1" hangingPunct="1"/>
            <a:r>
              <a:rPr lang="en-US" smtClean="0"/>
              <a:t>Presumptions</a:t>
            </a:r>
          </a:p>
        </p:txBody>
      </p:sp>
      <p:sp>
        <p:nvSpPr>
          <p:cNvPr id="31747" name="Rectangle 3"/>
          <p:cNvSpPr>
            <a:spLocks noGrp="1" noChangeArrowheads="1"/>
          </p:cNvSpPr>
          <p:nvPr>
            <p:ph type="body" idx="1"/>
          </p:nvPr>
        </p:nvSpPr>
        <p:spPr>
          <a:xfrm>
            <a:off x="609600" y="1590675"/>
            <a:ext cx="7620000" cy="4429125"/>
          </a:xfrm>
        </p:spPr>
        <p:txBody>
          <a:bodyPr/>
          <a:lstStyle/>
          <a:p>
            <a:pPr eaLnBrk="1" hangingPunct="1"/>
            <a:r>
              <a:rPr lang="en-US" dirty="0" smtClean="0"/>
              <a:t>Presume ILD without investigation:</a:t>
            </a:r>
          </a:p>
          <a:p>
            <a:pPr lvl="1" eaLnBrk="1" hangingPunct="1"/>
            <a:r>
              <a:rPr lang="en-US" dirty="0" smtClean="0"/>
              <a:t> Disease (exceptions)</a:t>
            </a:r>
          </a:p>
          <a:p>
            <a:pPr lvl="1" eaLnBrk="1" hangingPunct="1"/>
            <a:r>
              <a:rPr lang="en-US" dirty="0" smtClean="0"/>
              <a:t> Enemy action or terrorist attack</a:t>
            </a:r>
          </a:p>
          <a:p>
            <a:pPr lvl="1" eaLnBrk="1" hangingPunct="1"/>
            <a:r>
              <a:rPr lang="en-US" dirty="0" smtClean="0"/>
              <a:t> Death from natural causes  </a:t>
            </a:r>
          </a:p>
          <a:p>
            <a:pPr lvl="1" eaLnBrk="1" hangingPunct="1"/>
            <a:r>
              <a:rPr lang="en-US" dirty="0" smtClean="0"/>
              <a:t> Death as passenger on common commercial carrier or military aircraft</a:t>
            </a:r>
          </a:p>
          <a:p>
            <a:pPr lvl="1" eaLnBrk="1" hangingPunct="1"/>
            <a:r>
              <a:rPr lang="en-US" dirty="0" smtClean="0"/>
              <a:t> Superficial injuries with no lasting significance</a:t>
            </a:r>
          </a:p>
          <a:p>
            <a:pPr lvl="2" eaLnBrk="1" hangingPunct="1"/>
            <a:r>
              <a:rPr lang="en-US" dirty="0" smtClean="0"/>
              <a:t>See AR 600-8-2, para. 2-2</a:t>
            </a:r>
          </a:p>
          <a:p>
            <a:pPr eaLnBrk="1" hangingPunct="1"/>
            <a:endParaRPr lang="en-US" dirty="0" smtClean="0"/>
          </a:p>
          <a:p>
            <a:pPr lvl="1" eaLnBrk="1" hangingPunct="1">
              <a:buFontTx/>
              <a:buNone/>
            </a:pPr>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14413" y="422275"/>
            <a:ext cx="7116762" cy="1143000"/>
          </a:xfrm>
        </p:spPr>
        <p:txBody>
          <a:bodyPr/>
          <a:lstStyle/>
          <a:p>
            <a:pPr eaLnBrk="1" hangingPunct="1"/>
            <a:r>
              <a:rPr lang="en-US" smtClean="0"/>
              <a:t>Informal Investigation</a:t>
            </a:r>
          </a:p>
        </p:txBody>
      </p:sp>
      <p:sp>
        <p:nvSpPr>
          <p:cNvPr id="32771" name="Rectangle 3"/>
          <p:cNvSpPr>
            <a:spLocks noGrp="1" noChangeArrowheads="1"/>
          </p:cNvSpPr>
          <p:nvPr>
            <p:ph type="body" idx="1"/>
          </p:nvPr>
        </p:nvSpPr>
        <p:spPr>
          <a:xfrm>
            <a:off x="685800" y="1676400"/>
            <a:ext cx="7772400" cy="4114800"/>
          </a:xfrm>
        </p:spPr>
        <p:txBody>
          <a:bodyPr/>
          <a:lstStyle/>
          <a:p>
            <a:pPr eaLnBrk="1" hangingPunct="1">
              <a:lnSpc>
                <a:spcPct val="90000"/>
              </a:lnSpc>
            </a:pPr>
            <a:r>
              <a:rPr lang="en-US" sz="2800" b="1" u="sng" dirty="0" smtClean="0"/>
              <a:t>Informal</a:t>
            </a:r>
            <a:r>
              <a:rPr lang="en-US" sz="2800" dirty="0" smtClean="0"/>
              <a:t>:  Company commander performs and signs </a:t>
            </a:r>
            <a:r>
              <a:rPr lang="en-US" sz="2800" b="1" dirty="0" smtClean="0"/>
              <a:t>DA Form 2173</a:t>
            </a:r>
            <a:r>
              <a:rPr lang="en-US" sz="2800" dirty="0" smtClean="0"/>
              <a:t> and provides to appointing/approving authority </a:t>
            </a:r>
          </a:p>
          <a:p>
            <a:pPr lvl="1" eaLnBrk="1" hangingPunct="1">
              <a:lnSpc>
                <a:spcPct val="90000"/>
              </a:lnSpc>
            </a:pPr>
            <a:r>
              <a:rPr lang="en-US" sz="2400" dirty="0" smtClean="0"/>
              <a:t>No misconduct or negligence suspected</a:t>
            </a:r>
          </a:p>
          <a:p>
            <a:pPr lvl="1" eaLnBrk="1" hangingPunct="1">
              <a:lnSpc>
                <a:spcPct val="90000"/>
              </a:lnSpc>
            </a:pPr>
            <a:r>
              <a:rPr lang="en-US" sz="2400" dirty="0" smtClean="0"/>
              <a:t>Medical Treatment Facility (MTF) rep and commander sign a DA Form 2173</a:t>
            </a:r>
          </a:p>
          <a:p>
            <a:pPr lvl="1" eaLnBrk="1" hangingPunct="1">
              <a:lnSpc>
                <a:spcPct val="90000"/>
              </a:lnSpc>
            </a:pPr>
            <a:r>
              <a:rPr lang="en-US" sz="2400" dirty="0" smtClean="0"/>
              <a:t>Appointing/Approving authority: Special Court-Martial Convening Authority </a:t>
            </a:r>
          </a:p>
          <a:p>
            <a:pPr lvl="1" eaLnBrk="1" hangingPunct="1">
              <a:lnSpc>
                <a:spcPct val="90000"/>
              </a:lnSpc>
            </a:pPr>
            <a:r>
              <a:rPr lang="en-US" sz="2400" dirty="0" smtClean="0"/>
              <a:t>Can only result in a finding of ILD or EPTS.</a:t>
            </a:r>
          </a:p>
          <a:p>
            <a:pPr lvl="1" eaLnBrk="1" hangingPunct="1">
              <a:lnSpc>
                <a:spcPct val="90000"/>
              </a:lnSpc>
            </a:pPr>
            <a:r>
              <a:rPr lang="en-US" sz="2400" b="1" dirty="0" smtClean="0"/>
              <a:t>Requires a legal review</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685800" y="1371600"/>
            <a:ext cx="8132763" cy="4695825"/>
          </a:xfrm>
        </p:spPr>
        <p:txBody>
          <a:bodyPr/>
          <a:lstStyle/>
          <a:p>
            <a:pPr eaLnBrk="1" hangingPunct="1">
              <a:lnSpc>
                <a:spcPct val="90000"/>
              </a:lnSpc>
            </a:pPr>
            <a:r>
              <a:rPr lang="en-US" sz="2800" b="1" u="sng" dirty="0" smtClean="0"/>
              <a:t>Formal</a:t>
            </a:r>
            <a:r>
              <a:rPr lang="en-US" sz="2800" dirty="0" smtClean="0"/>
              <a:t>:  IO appointed, findings and recommendations on </a:t>
            </a:r>
            <a:r>
              <a:rPr lang="en-US" sz="2800" b="1" dirty="0" smtClean="0"/>
              <a:t>DD Form 261</a:t>
            </a:r>
          </a:p>
          <a:p>
            <a:pPr lvl="1" eaLnBrk="1" hangingPunct="1">
              <a:lnSpc>
                <a:spcPct val="90000"/>
              </a:lnSpc>
            </a:pPr>
            <a:r>
              <a:rPr lang="en-US" sz="2400" dirty="0" smtClean="0"/>
              <a:t>Strange or doubtful circumstances</a:t>
            </a:r>
          </a:p>
          <a:p>
            <a:pPr lvl="1" eaLnBrk="1" hangingPunct="1">
              <a:lnSpc>
                <a:spcPct val="90000"/>
              </a:lnSpc>
            </a:pPr>
            <a:r>
              <a:rPr lang="en-US" sz="2400" dirty="0" smtClean="0"/>
              <a:t>Injury or death involving drugs or alcohol abuse</a:t>
            </a:r>
          </a:p>
          <a:p>
            <a:pPr lvl="1" eaLnBrk="1" hangingPunct="1">
              <a:lnSpc>
                <a:spcPct val="90000"/>
              </a:lnSpc>
            </a:pPr>
            <a:r>
              <a:rPr lang="en-US" sz="2400" dirty="0" smtClean="0"/>
              <a:t>Self-inflicted injuries/suicide</a:t>
            </a:r>
          </a:p>
          <a:p>
            <a:pPr lvl="1" eaLnBrk="1" hangingPunct="1">
              <a:lnSpc>
                <a:spcPct val="90000"/>
              </a:lnSpc>
            </a:pPr>
            <a:r>
              <a:rPr lang="en-US" sz="2400" dirty="0" smtClean="0"/>
              <a:t>Injury/death while AWOL</a:t>
            </a:r>
          </a:p>
          <a:p>
            <a:pPr lvl="2" eaLnBrk="1" hangingPunct="1">
              <a:lnSpc>
                <a:spcPct val="90000"/>
              </a:lnSpc>
            </a:pPr>
            <a:r>
              <a:rPr lang="en-US" sz="2000" dirty="0" smtClean="0"/>
              <a:t>See para. 2-2 for full list</a:t>
            </a:r>
          </a:p>
          <a:p>
            <a:pPr lvl="1" eaLnBrk="1" hangingPunct="1">
              <a:lnSpc>
                <a:spcPct val="90000"/>
              </a:lnSpc>
            </a:pPr>
            <a:r>
              <a:rPr lang="en-US" sz="2400" dirty="0" smtClean="0"/>
              <a:t>Appointing authority: Special Court-Martial Convening Authority</a:t>
            </a:r>
          </a:p>
          <a:p>
            <a:pPr lvl="1" eaLnBrk="1" hangingPunct="1">
              <a:lnSpc>
                <a:spcPct val="90000"/>
              </a:lnSpc>
            </a:pPr>
            <a:r>
              <a:rPr lang="en-US" sz="2400" dirty="0" smtClean="0"/>
              <a:t>Approving authority: General Court-Martial Convening Authority</a:t>
            </a:r>
          </a:p>
        </p:txBody>
      </p:sp>
      <p:sp>
        <p:nvSpPr>
          <p:cNvPr id="33795" name="Rectangle 3"/>
          <p:cNvSpPr>
            <a:spLocks noGrp="1" noChangeArrowheads="1"/>
          </p:cNvSpPr>
          <p:nvPr>
            <p:ph type="title"/>
          </p:nvPr>
        </p:nvSpPr>
        <p:spPr>
          <a:xfrm>
            <a:off x="1014413" y="422275"/>
            <a:ext cx="7116762" cy="1143000"/>
          </a:xfrm>
        </p:spPr>
        <p:txBody>
          <a:bodyPr/>
          <a:lstStyle/>
          <a:p>
            <a:pPr eaLnBrk="1" hangingPunct="1"/>
            <a:r>
              <a:rPr lang="en-US" smtClean="0"/>
              <a:t>Formal Investigation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685800" y="1636713"/>
            <a:ext cx="7772400" cy="4775200"/>
          </a:xfrm>
        </p:spPr>
        <p:txBody>
          <a:bodyPr/>
          <a:lstStyle/>
          <a:p>
            <a:pPr eaLnBrk="1" hangingPunct="1"/>
            <a:r>
              <a:rPr lang="en-US" sz="2800" dirty="0" smtClean="0"/>
              <a:t>Soldier presumed in line of duty</a:t>
            </a:r>
          </a:p>
          <a:p>
            <a:pPr eaLnBrk="1" hangingPunct="1"/>
            <a:r>
              <a:rPr lang="en-US" sz="2800" dirty="0" smtClean="0"/>
              <a:t>Contrary finding must be rebutted by substantial evidence, under a preponderance standard</a:t>
            </a:r>
          </a:p>
          <a:p>
            <a:pPr eaLnBrk="1" hangingPunct="1"/>
            <a:r>
              <a:rPr lang="en-US" sz="2800" dirty="0" smtClean="0"/>
              <a:t>Soldier not required to make a statement against interest</a:t>
            </a:r>
          </a:p>
          <a:p>
            <a:pPr eaLnBrk="1" hangingPunct="1"/>
            <a:r>
              <a:rPr lang="en-US" sz="2800" dirty="0" smtClean="0"/>
              <a:t>Soldier afforded notice and opportunity to rebut adverse findings</a:t>
            </a:r>
          </a:p>
          <a:p>
            <a:pPr eaLnBrk="1" hangingPunct="1"/>
            <a:r>
              <a:rPr lang="en-US" sz="2800" b="1" dirty="0" smtClean="0"/>
              <a:t>Legal review for all formal investigations</a:t>
            </a:r>
          </a:p>
        </p:txBody>
      </p:sp>
      <p:sp>
        <p:nvSpPr>
          <p:cNvPr id="34819" name="Rectangle 3"/>
          <p:cNvSpPr>
            <a:spLocks noGrp="1" noChangeArrowheads="1"/>
          </p:cNvSpPr>
          <p:nvPr>
            <p:ph type="title"/>
          </p:nvPr>
        </p:nvSpPr>
        <p:spPr>
          <a:xfrm>
            <a:off x="1014413" y="422275"/>
            <a:ext cx="7116762" cy="1143000"/>
          </a:xfrm>
        </p:spPr>
        <p:txBody>
          <a:bodyPr/>
          <a:lstStyle/>
          <a:p>
            <a:pPr eaLnBrk="1" hangingPunct="1"/>
            <a:r>
              <a:rPr lang="en-US" smtClean="0"/>
              <a:t>Formal Investigation (cont.)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552700" y="2925763"/>
            <a:ext cx="4038600" cy="1006475"/>
          </a:xfrm>
          <a:prstGeom prst="rect">
            <a:avLst/>
          </a:prstGeom>
          <a:noFill/>
          <a:ln w="9525">
            <a:noFill/>
            <a:miter lim="800000"/>
            <a:headEnd/>
            <a:tailEnd/>
          </a:ln>
        </p:spPr>
        <p:txBody>
          <a:bodyPr wrap="none">
            <a:spAutoFit/>
          </a:bodyPr>
          <a:lstStyle/>
          <a:p>
            <a:r>
              <a:rPr lang="en-US" sz="6000" dirty="0">
                <a:solidFill>
                  <a:srgbClr val="FF0000"/>
                </a:solidFill>
              </a:rPr>
              <a:t>Questions?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body" idx="1"/>
          </p:nvPr>
        </p:nvSpPr>
        <p:spPr>
          <a:xfrm>
            <a:off x="457200" y="1219200"/>
            <a:ext cx="8229600" cy="4525963"/>
          </a:xfrm>
        </p:spPr>
        <p:txBody>
          <a:bodyPr/>
          <a:lstStyle/>
          <a:p>
            <a:pPr algn="ctr">
              <a:buFontTx/>
              <a:buNone/>
            </a:pPr>
            <a:r>
              <a:rPr lang="en-US" sz="4800" dirty="0">
                <a:solidFill>
                  <a:srgbClr val="FF0000"/>
                </a:solidFill>
              </a:rPr>
              <a:t>Financial Liability Investigations </a:t>
            </a:r>
            <a:r>
              <a:rPr lang="en-US" sz="4800" dirty="0" smtClean="0">
                <a:solidFill>
                  <a:srgbClr val="FF0000"/>
                </a:solidFill>
              </a:rPr>
              <a:t>of Property Loss(FLIPL</a:t>
            </a:r>
            <a:r>
              <a:rPr lang="en-US" sz="4800" dirty="0">
                <a:solidFill>
                  <a:srgbClr val="FF0000"/>
                </a:solidFill>
              </a:rPr>
              <a:t>)</a:t>
            </a:r>
          </a:p>
        </p:txBody>
      </p:sp>
      <p:pic>
        <p:nvPicPr>
          <p:cNvPr id="552963" name="Picture 3" descr="army van"/>
          <p:cNvPicPr>
            <a:picLocks noChangeAspect="1" noChangeArrowheads="1"/>
          </p:cNvPicPr>
          <p:nvPr/>
        </p:nvPicPr>
        <p:blipFill>
          <a:blip r:embed="rId3" cstate="print"/>
          <a:srcRect/>
          <a:stretch>
            <a:fillRect/>
          </a:stretch>
        </p:blipFill>
        <p:spPr bwMode="auto">
          <a:xfrm>
            <a:off x="2743200" y="3462337"/>
            <a:ext cx="3849688" cy="2557463"/>
          </a:xfrm>
          <a:prstGeom prst="rect">
            <a:avLst/>
          </a:prstGeom>
          <a:noFill/>
          <a:effectLst>
            <a:softEdge rad="127000"/>
          </a:effectLst>
        </p:spPr>
      </p:pic>
    </p:spTree>
    <p:extLst>
      <p:ext uri="{BB962C8B-B14F-4D97-AF65-F5344CB8AC3E}">
        <p14:creationId xmlns:p14="http://schemas.microsoft.com/office/powerpoint/2010/main" val="254861485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685800" y="304800"/>
            <a:ext cx="7772400" cy="1143000"/>
          </a:xfrm>
        </p:spPr>
        <p:txBody>
          <a:bodyPr/>
          <a:lstStyle/>
          <a:p>
            <a:r>
              <a:rPr lang="en-US" sz="4000" dirty="0"/>
              <a:t>References</a:t>
            </a:r>
          </a:p>
        </p:txBody>
      </p:sp>
      <p:sp>
        <p:nvSpPr>
          <p:cNvPr id="561155" name="Rectangle 3"/>
          <p:cNvSpPr>
            <a:spLocks noGrp="1" noChangeArrowheads="1"/>
          </p:cNvSpPr>
          <p:nvPr>
            <p:ph type="body" idx="1"/>
          </p:nvPr>
        </p:nvSpPr>
        <p:spPr>
          <a:xfrm>
            <a:off x="609600" y="1600200"/>
            <a:ext cx="7864475" cy="4648200"/>
          </a:xfrm>
        </p:spPr>
        <p:txBody>
          <a:bodyPr/>
          <a:lstStyle/>
          <a:p>
            <a:pPr>
              <a:spcAft>
                <a:spcPct val="20000"/>
              </a:spcAft>
            </a:pPr>
            <a:r>
              <a:rPr lang="en-US" sz="2000" dirty="0" smtClean="0"/>
              <a:t>AR </a:t>
            </a:r>
            <a:r>
              <a:rPr lang="en-US" sz="2000" dirty="0"/>
              <a:t>735-5, </a:t>
            </a:r>
            <a:r>
              <a:rPr lang="en-US" sz="2000" i="1" dirty="0" smtClean="0"/>
              <a:t>Property Accountability Policies</a:t>
            </a:r>
            <a:r>
              <a:rPr lang="en-US" sz="2000" dirty="0" smtClean="0"/>
              <a:t>, 9 November 2016</a:t>
            </a:r>
            <a:endParaRPr lang="en-US" sz="2000" dirty="0"/>
          </a:p>
          <a:p>
            <a:pPr>
              <a:spcAft>
                <a:spcPct val="20000"/>
              </a:spcAft>
            </a:pPr>
            <a:r>
              <a:rPr lang="en-US" sz="2000" dirty="0"/>
              <a:t>AR 600-4, </a:t>
            </a:r>
            <a:r>
              <a:rPr lang="en-US" sz="2000" i="1" dirty="0"/>
              <a:t>Remission or Cancellation of Indebtedness</a:t>
            </a:r>
            <a:r>
              <a:rPr lang="en-US" sz="2000" dirty="0"/>
              <a:t>,                    </a:t>
            </a:r>
            <a:r>
              <a:rPr lang="en-US" sz="2000" dirty="0" smtClean="0"/>
              <a:t>20 April 2021</a:t>
            </a:r>
            <a:endParaRPr lang="en-US" sz="2000" dirty="0"/>
          </a:p>
          <a:p>
            <a:pPr>
              <a:spcAft>
                <a:spcPct val="20000"/>
              </a:spcAft>
            </a:pPr>
            <a:r>
              <a:rPr lang="en-US" sz="2000" dirty="0"/>
              <a:t>AR 15-6, </a:t>
            </a:r>
            <a:r>
              <a:rPr lang="en-US" sz="2000" i="1" dirty="0"/>
              <a:t>Procedure for </a:t>
            </a:r>
            <a:r>
              <a:rPr lang="en-US" sz="2000" i="1" dirty="0" smtClean="0"/>
              <a:t>Administrative Investigations </a:t>
            </a:r>
            <a:r>
              <a:rPr lang="en-US" sz="2000" i="1" dirty="0"/>
              <a:t>and Boards of Officers</a:t>
            </a:r>
            <a:r>
              <a:rPr lang="en-US" sz="2000" dirty="0"/>
              <a:t>, </a:t>
            </a:r>
            <a:r>
              <a:rPr lang="en-US" sz="2000" dirty="0" smtClean="0"/>
              <a:t>1 April 2016</a:t>
            </a:r>
          </a:p>
          <a:p>
            <a:pPr>
              <a:spcAft>
                <a:spcPct val="20000"/>
              </a:spcAft>
            </a:pPr>
            <a:r>
              <a:rPr lang="en-US" sz="2000" dirty="0" smtClean="0"/>
              <a:t>DA </a:t>
            </a:r>
            <a:r>
              <a:rPr lang="en-US" sz="2000" dirty="0"/>
              <a:t>Pam 735-5, </a:t>
            </a:r>
            <a:r>
              <a:rPr lang="en-US" sz="2000" i="1" dirty="0" smtClean="0"/>
              <a:t>Property accountability Procedures and Financial </a:t>
            </a:r>
            <a:r>
              <a:rPr lang="en-US" sz="2000" i="1" dirty="0"/>
              <a:t>Liability Officer’s Guide</a:t>
            </a:r>
            <a:r>
              <a:rPr lang="en-US" sz="2000" dirty="0"/>
              <a:t>, </a:t>
            </a:r>
            <a:r>
              <a:rPr lang="en-US" sz="2000" dirty="0" smtClean="0"/>
              <a:t>23 March 2016</a:t>
            </a:r>
            <a:endParaRPr lang="en-US" sz="2000" dirty="0"/>
          </a:p>
        </p:txBody>
      </p:sp>
    </p:spTree>
    <p:extLst>
      <p:ext uri="{BB962C8B-B14F-4D97-AF65-F5344CB8AC3E}">
        <p14:creationId xmlns:p14="http://schemas.microsoft.com/office/powerpoint/2010/main" val="368950416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0" y="274638"/>
            <a:ext cx="9144000" cy="1143000"/>
          </a:xfrm>
        </p:spPr>
        <p:txBody>
          <a:bodyPr/>
          <a:lstStyle/>
          <a:p>
            <a:r>
              <a:rPr lang="en-US" dirty="0"/>
              <a:t>Purpose</a:t>
            </a:r>
          </a:p>
        </p:txBody>
      </p:sp>
      <p:sp>
        <p:nvSpPr>
          <p:cNvPr id="411651" name="Rectangle 3"/>
          <p:cNvSpPr>
            <a:spLocks noGrp="1" noChangeArrowheads="1"/>
          </p:cNvSpPr>
          <p:nvPr>
            <p:ph type="body" idx="1"/>
          </p:nvPr>
        </p:nvSpPr>
        <p:spPr>
          <a:xfrm>
            <a:off x="533400" y="1600200"/>
            <a:ext cx="8153400" cy="4525963"/>
          </a:xfrm>
        </p:spPr>
        <p:txBody>
          <a:bodyPr/>
          <a:lstStyle/>
          <a:p>
            <a:pPr>
              <a:lnSpc>
                <a:spcPct val="90000"/>
              </a:lnSpc>
            </a:pPr>
            <a:r>
              <a:rPr lang="en-US" sz="2800" dirty="0">
                <a:solidFill>
                  <a:srgbClr val="003366"/>
                </a:solidFill>
              </a:rPr>
              <a:t>Document the circumstances surrounding the loss, damage or destruction of Government property</a:t>
            </a:r>
          </a:p>
          <a:p>
            <a:pPr>
              <a:lnSpc>
                <a:spcPct val="90000"/>
              </a:lnSpc>
            </a:pPr>
            <a:endParaRPr lang="en-US" sz="2800" dirty="0">
              <a:solidFill>
                <a:srgbClr val="003366"/>
              </a:solidFill>
            </a:endParaRPr>
          </a:p>
          <a:p>
            <a:pPr>
              <a:lnSpc>
                <a:spcPct val="90000"/>
              </a:lnSpc>
            </a:pPr>
            <a:r>
              <a:rPr lang="en-US" sz="2800" dirty="0">
                <a:solidFill>
                  <a:srgbClr val="003366"/>
                </a:solidFill>
              </a:rPr>
              <a:t>Serve as voucher (documentation) allowing for the adjustment of property books</a:t>
            </a:r>
          </a:p>
          <a:p>
            <a:pPr>
              <a:lnSpc>
                <a:spcPct val="90000"/>
              </a:lnSpc>
            </a:pPr>
            <a:endParaRPr lang="en-US" sz="2800" dirty="0">
              <a:solidFill>
                <a:srgbClr val="003366"/>
              </a:solidFill>
            </a:endParaRPr>
          </a:p>
          <a:p>
            <a:pPr>
              <a:lnSpc>
                <a:spcPct val="90000"/>
              </a:lnSpc>
            </a:pPr>
            <a:r>
              <a:rPr lang="en-US" sz="2800" dirty="0">
                <a:solidFill>
                  <a:srgbClr val="003366"/>
                </a:solidFill>
              </a:rPr>
              <a:t>Document charges of or relief from </a:t>
            </a:r>
          </a:p>
          <a:p>
            <a:pPr>
              <a:lnSpc>
                <a:spcPct val="90000"/>
              </a:lnSpc>
              <a:buFontTx/>
              <a:buNone/>
            </a:pPr>
            <a:r>
              <a:rPr lang="en-US" sz="2800" dirty="0">
                <a:solidFill>
                  <a:srgbClr val="003366"/>
                </a:solidFill>
              </a:rPr>
              <a:t>	financial liability</a:t>
            </a:r>
          </a:p>
        </p:txBody>
      </p:sp>
    </p:spTree>
    <p:extLst>
      <p:ext uri="{BB962C8B-B14F-4D97-AF65-F5344CB8AC3E}">
        <p14:creationId xmlns:p14="http://schemas.microsoft.com/office/powerpoint/2010/main" val="30160576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457200" y="381000"/>
            <a:ext cx="8229600" cy="1143000"/>
          </a:xfrm>
        </p:spPr>
        <p:txBody>
          <a:bodyPr/>
          <a:lstStyle/>
          <a:p>
            <a:r>
              <a:rPr lang="en-US" sz="4000" dirty="0" smtClean="0"/>
              <a:t>Processing Timelines</a:t>
            </a:r>
            <a:endParaRPr lang="en-US" sz="2400" dirty="0"/>
          </a:p>
        </p:txBody>
      </p:sp>
      <p:sp>
        <p:nvSpPr>
          <p:cNvPr id="563204" name="Rectangle 4"/>
          <p:cNvSpPr>
            <a:spLocks noChangeArrowheads="1"/>
          </p:cNvSpPr>
          <p:nvPr/>
        </p:nvSpPr>
        <p:spPr bwMode="auto">
          <a:xfrm>
            <a:off x="685800" y="1738313"/>
            <a:ext cx="3810000" cy="4357687"/>
          </a:xfrm>
          <a:prstGeom prst="rect">
            <a:avLst/>
          </a:prstGeom>
          <a:noFill/>
          <a:ln w="12700">
            <a:noFill/>
            <a:miter lim="800000"/>
            <a:headEnd/>
            <a:tailEnd/>
          </a:ln>
          <a:effectLst/>
        </p:spPr>
        <p:txBody>
          <a:bodyPr lIns="90488" tIns="44450" rIns="90488" bIns="44450"/>
          <a:lstStyle/>
          <a:p>
            <a:pPr marL="342900" indent="-342900" algn="l">
              <a:lnSpc>
                <a:spcPct val="80000"/>
              </a:lnSpc>
              <a:spcBef>
                <a:spcPct val="20000"/>
              </a:spcBef>
            </a:pPr>
            <a:r>
              <a:rPr lang="en-US" sz="2000" dirty="0">
                <a:solidFill>
                  <a:srgbClr val="003B76"/>
                </a:solidFill>
                <a:latin typeface="Arial" charset="0"/>
              </a:rPr>
              <a:t>1. Initiation (upon discovery of </a:t>
            </a:r>
            <a:r>
              <a:rPr lang="en-US" sz="2000" dirty="0" smtClean="0">
                <a:solidFill>
                  <a:srgbClr val="003B76"/>
                </a:solidFill>
                <a:latin typeface="Arial" charset="0"/>
              </a:rPr>
              <a:t>LDDT)</a:t>
            </a:r>
            <a:endParaRPr lang="en-US" sz="2000" dirty="0">
              <a:solidFill>
                <a:srgbClr val="003B76"/>
              </a:solidFill>
              <a:latin typeface="Arial" charset="0"/>
            </a:endParaRPr>
          </a:p>
          <a:p>
            <a:pPr marL="742950" lvl="1" indent="-285750" algn="l">
              <a:lnSpc>
                <a:spcPct val="80000"/>
              </a:lnSpc>
              <a:spcBef>
                <a:spcPct val="20000"/>
              </a:spcBef>
              <a:buFontTx/>
              <a:buChar char="–"/>
            </a:pPr>
            <a:r>
              <a:rPr lang="en-US" sz="1800" b="0" dirty="0">
                <a:solidFill>
                  <a:srgbClr val="003B76"/>
                </a:solidFill>
                <a:latin typeface="Arial" charset="0"/>
              </a:rPr>
              <a:t>Active Army:  15 calendar days</a:t>
            </a:r>
          </a:p>
          <a:p>
            <a:pPr marL="742950" lvl="1" indent="-285750" algn="l">
              <a:lnSpc>
                <a:spcPct val="80000"/>
              </a:lnSpc>
              <a:spcBef>
                <a:spcPct val="20000"/>
              </a:spcBef>
              <a:buFontTx/>
              <a:buChar char="–"/>
            </a:pPr>
            <a:r>
              <a:rPr lang="en-US" sz="1800" b="0" dirty="0">
                <a:solidFill>
                  <a:srgbClr val="003B76"/>
                </a:solidFill>
                <a:latin typeface="Arial" charset="0"/>
              </a:rPr>
              <a:t>USAR:  75 calendar days</a:t>
            </a:r>
          </a:p>
          <a:p>
            <a:pPr marL="742950" lvl="1" indent="-285750" algn="l">
              <a:lnSpc>
                <a:spcPct val="80000"/>
              </a:lnSpc>
              <a:spcBef>
                <a:spcPct val="20000"/>
              </a:spcBef>
              <a:buFontTx/>
              <a:buChar char="–"/>
            </a:pPr>
            <a:r>
              <a:rPr lang="en-US" sz="1800" b="0" dirty="0">
                <a:solidFill>
                  <a:srgbClr val="003B76"/>
                </a:solidFill>
                <a:latin typeface="Arial" charset="0"/>
              </a:rPr>
              <a:t>ARNG:  </a:t>
            </a:r>
            <a:r>
              <a:rPr lang="en-US" sz="1800" b="0" dirty="0" smtClean="0">
                <a:solidFill>
                  <a:srgbClr val="003B76"/>
                </a:solidFill>
                <a:latin typeface="Arial" charset="0"/>
              </a:rPr>
              <a:t>75 </a:t>
            </a:r>
            <a:r>
              <a:rPr lang="en-US" sz="1800" b="0" dirty="0">
                <a:solidFill>
                  <a:srgbClr val="003B76"/>
                </a:solidFill>
                <a:latin typeface="Arial" charset="0"/>
              </a:rPr>
              <a:t>calendar days</a:t>
            </a:r>
          </a:p>
          <a:p>
            <a:pPr marL="742950" lvl="1" indent="-285750" algn="l">
              <a:lnSpc>
                <a:spcPct val="80000"/>
              </a:lnSpc>
              <a:spcBef>
                <a:spcPct val="20000"/>
              </a:spcBef>
              <a:buFontTx/>
              <a:buChar char="–"/>
            </a:pPr>
            <a:endParaRPr lang="en-US" sz="1800" b="0" dirty="0">
              <a:solidFill>
                <a:srgbClr val="003B76"/>
              </a:solidFill>
              <a:latin typeface="Arial" charset="0"/>
            </a:endParaRPr>
          </a:p>
          <a:p>
            <a:pPr marL="342900" indent="-342900" algn="l">
              <a:lnSpc>
                <a:spcPct val="80000"/>
              </a:lnSpc>
              <a:spcBef>
                <a:spcPct val="20000"/>
              </a:spcBef>
            </a:pPr>
            <a:r>
              <a:rPr lang="en-US" sz="2000" dirty="0">
                <a:solidFill>
                  <a:srgbClr val="003B76"/>
                </a:solidFill>
                <a:latin typeface="Arial" charset="0"/>
              </a:rPr>
              <a:t>2. Investigation and Recommendation</a:t>
            </a:r>
          </a:p>
          <a:p>
            <a:pPr marL="742950" lvl="1" indent="-285750" algn="l">
              <a:lnSpc>
                <a:spcPct val="80000"/>
              </a:lnSpc>
              <a:spcBef>
                <a:spcPct val="20000"/>
              </a:spcBef>
              <a:buFontTx/>
              <a:buChar char="–"/>
            </a:pPr>
            <a:r>
              <a:rPr lang="en-US" sz="1800" b="0" dirty="0">
                <a:solidFill>
                  <a:srgbClr val="003B76"/>
                </a:solidFill>
                <a:latin typeface="Arial" charset="0"/>
              </a:rPr>
              <a:t>Active Army:  </a:t>
            </a:r>
            <a:r>
              <a:rPr lang="en-US" sz="1800" b="0" dirty="0" smtClean="0">
                <a:solidFill>
                  <a:srgbClr val="003B76"/>
                </a:solidFill>
                <a:latin typeface="Arial" charset="0"/>
              </a:rPr>
              <a:t>30 </a:t>
            </a:r>
            <a:r>
              <a:rPr lang="en-US" sz="1800" b="0" dirty="0">
                <a:solidFill>
                  <a:srgbClr val="003B76"/>
                </a:solidFill>
                <a:latin typeface="Arial" charset="0"/>
              </a:rPr>
              <a:t>calendar days</a:t>
            </a:r>
          </a:p>
          <a:p>
            <a:pPr marL="742950" lvl="1" indent="-285750" algn="l">
              <a:lnSpc>
                <a:spcPct val="80000"/>
              </a:lnSpc>
              <a:spcBef>
                <a:spcPct val="20000"/>
              </a:spcBef>
              <a:buFontTx/>
              <a:buChar char="–"/>
            </a:pPr>
            <a:r>
              <a:rPr lang="en-US" sz="1800" b="0" dirty="0">
                <a:solidFill>
                  <a:srgbClr val="003B76"/>
                </a:solidFill>
                <a:latin typeface="Arial" charset="0"/>
              </a:rPr>
              <a:t>USAR:  85 calendar days</a:t>
            </a:r>
          </a:p>
          <a:p>
            <a:pPr marL="742950" lvl="1" indent="-285750" algn="l">
              <a:lnSpc>
                <a:spcPct val="80000"/>
              </a:lnSpc>
              <a:spcBef>
                <a:spcPct val="20000"/>
              </a:spcBef>
              <a:buFontTx/>
              <a:buChar char="–"/>
            </a:pPr>
            <a:r>
              <a:rPr lang="en-US" sz="1800" b="0" dirty="0">
                <a:solidFill>
                  <a:srgbClr val="003B76"/>
                </a:solidFill>
                <a:latin typeface="Arial" charset="0"/>
              </a:rPr>
              <a:t>ARNG:  </a:t>
            </a:r>
            <a:r>
              <a:rPr lang="en-US" sz="1800" b="0" dirty="0" smtClean="0">
                <a:solidFill>
                  <a:srgbClr val="003B76"/>
                </a:solidFill>
                <a:latin typeface="Arial" charset="0"/>
              </a:rPr>
              <a:t>85 </a:t>
            </a:r>
            <a:r>
              <a:rPr lang="en-US" sz="1800" b="0" dirty="0">
                <a:solidFill>
                  <a:srgbClr val="003B76"/>
                </a:solidFill>
                <a:latin typeface="Arial" charset="0"/>
              </a:rPr>
              <a:t>calendar days</a:t>
            </a:r>
          </a:p>
          <a:p>
            <a:pPr marL="742950" lvl="1" indent="-285750" algn="l">
              <a:lnSpc>
                <a:spcPct val="80000"/>
              </a:lnSpc>
              <a:spcBef>
                <a:spcPct val="20000"/>
              </a:spcBef>
            </a:pPr>
            <a:endParaRPr lang="en-US" sz="1800" b="0" dirty="0">
              <a:solidFill>
                <a:srgbClr val="003B76"/>
              </a:solidFill>
              <a:latin typeface="Arial" charset="0"/>
            </a:endParaRPr>
          </a:p>
          <a:p>
            <a:pPr marL="742950" lvl="1" indent="-285750" algn="l">
              <a:lnSpc>
                <a:spcPct val="80000"/>
              </a:lnSpc>
              <a:spcBef>
                <a:spcPct val="20000"/>
              </a:spcBef>
              <a:buFontTx/>
              <a:buChar char="–"/>
            </a:pPr>
            <a:endParaRPr lang="en-US" sz="1800" b="0" dirty="0">
              <a:solidFill>
                <a:srgbClr val="003B76"/>
              </a:solidFill>
              <a:latin typeface="Arial" charset="0"/>
            </a:endParaRPr>
          </a:p>
          <a:p>
            <a:pPr marL="342900" indent="-342900" algn="l">
              <a:lnSpc>
                <a:spcPct val="80000"/>
              </a:lnSpc>
              <a:spcBef>
                <a:spcPct val="20000"/>
              </a:spcBef>
              <a:buFontTx/>
              <a:buChar char="•"/>
            </a:pPr>
            <a:endParaRPr lang="en-US" sz="2000" b="0" dirty="0">
              <a:solidFill>
                <a:srgbClr val="003B76"/>
              </a:solidFill>
              <a:latin typeface="Arial" charset="0"/>
            </a:endParaRPr>
          </a:p>
          <a:p>
            <a:pPr marL="342900" indent="-342900" algn="l">
              <a:lnSpc>
                <a:spcPct val="80000"/>
              </a:lnSpc>
              <a:spcBef>
                <a:spcPct val="20000"/>
              </a:spcBef>
              <a:buFontTx/>
              <a:buChar char="•"/>
            </a:pPr>
            <a:endParaRPr lang="en-US" sz="2000" b="0" dirty="0">
              <a:solidFill>
                <a:srgbClr val="003B76"/>
              </a:solidFill>
              <a:latin typeface="Arial" charset="0"/>
            </a:endParaRPr>
          </a:p>
        </p:txBody>
      </p:sp>
      <p:sp>
        <p:nvSpPr>
          <p:cNvPr id="563205" name="Rectangle 5"/>
          <p:cNvSpPr>
            <a:spLocks noChangeArrowheads="1"/>
          </p:cNvSpPr>
          <p:nvPr/>
        </p:nvSpPr>
        <p:spPr bwMode="auto">
          <a:xfrm>
            <a:off x="4533900" y="1709738"/>
            <a:ext cx="3810000" cy="4386262"/>
          </a:xfrm>
          <a:prstGeom prst="rect">
            <a:avLst/>
          </a:prstGeom>
          <a:noFill/>
          <a:ln w="12700">
            <a:noFill/>
            <a:miter lim="800000"/>
            <a:headEnd/>
            <a:tailEnd/>
          </a:ln>
          <a:effectLst/>
        </p:spPr>
        <p:txBody>
          <a:bodyPr lIns="90488" tIns="44450" rIns="90488" bIns="44450"/>
          <a:lstStyle/>
          <a:p>
            <a:pPr marL="342900" indent="-342900" algn="l">
              <a:lnSpc>
                <a:spcPct val="80000"/>
              </a:lnSpc>
              <a:spcBef>
                <a:spcPct val="20000"/>
              </a:spcBef>
            </a:pPr>
            <a:r>
              <a:rPr lang="en-US" sz="2000" dirty="0">
                <a:solidFill>
                  <a:srgbClr val="003B76"/>
                </a:solidFill>
                <a:latin typeface="Arial" charset="0"/>
              </a:rPr>
              <a:t>3. Adjudication</a:t>
            </a:r>
          </a:p>
          <a:p>
            <a:pPr marL="742950" lvl="1" indent="-285750" algn="l">
              <a:lnSpc>
                <a:spcPct val="80000"/>
              </a:lnSpc>
              <a:spcBef>
                <a:spcPct val="20000"/>
              </a:spcBef>
              <a:buFontTx/>
              <a:buChar char="–"/>
            </a:pPr>
            <a:r>
              <a:rPr lang="en-US" sz="1800" b="0" dirty="0">
                <a:solidFill>
                  <a:srgbClr val="003B76"/>
                </a:solidFill>
                <a:latin typeface="Arial" charset="0"/>
              </a:rPr>
              <a:t>Active Army:  </a:t>
            </a:r>
            <a:r>
              <a:rPr lang="en-US" sz="1800" b="0" dirty="0" smtClean="0">
                <a:solidFill>
                  <a:srgbClr val="003B76"/>
                </a:solidFill>
                <a:latin typeface="Arial" charset="0"/>
              </a:rPr>
              <a:t>10 </a:t>
            </a:r>
            <a:r>
              <a:rPr lang="en-US" sz="1800" b="0" dirty="0">
                <a:solidFill>
                  <a:srgbClr val="003B76"/>
                </a:solidFill>
                <a:latin typeface="Arial" charset="0"/>
              </a:rPr>
              <a:t>calendar days</a:t>
            </a:r>
          </a:p>
          <a:p>
            <a:pPr marL="742950" lvl="1" indent="-285750" algn="l">
              <a:lnSpc>
                <a:spcPct val="80000"/>
              </a:lnSpc>
              <a:spcBef>
                <a:spcPct val="20000"/>
              </a:spcBef>
              <a:buFontTx/>
              <a:buChar char="–"/>
            </a:pPr>
            <a:r>
              <a:rPr lang="en-US" sz="1800" b="0" dirty="0">
                <a:solidFill>
                  <a:srgbClr val="003B76"/>
                </a:solidFill>
                <a:latin typeface="Arial" charset="0"/>
              </a:rPr>
              <a:t>USAR:  80 calendar days</a:t>
            </a:r>
          </a:p>
          <a:p>
            <a:pPr marL="742950" lvl="1" indent="-285750" algn="l">
              <a:lnSpc>
                <a:spcPct val="80000"/>
              </a:lnSpc>
              <a:spcBef>
                <a:spcPct val="20000"/>
              </a:spcBef>
              <a:buFontTx/>
              <a:buChar char="–"/>
            </a:pPr>
            <a:r>
              <a:rPr lang="en-US" sz="1800" b="0" dirty="0">
                <a:solidFill>
                  <a:srgbClr val="003B76"/>
                </a:solidFill>
                <a:latin typeface="Arial" charset="0"/>
              </a:rPr>
              <a:t>ARNG:  </a:t>
            </a:r>
            <a:r>
              <a:rPr lang="en-US" sz="1800" b="0" dirty="0" smtClean="0">
                <a:solidFill>
                  <a:srgbClr val="003B76"/>
                </a:solidFill>
                <a:latin typeface="Arial" charset="0"/>
              </a:rPr>
              <a:t>80 </a:t>
            </a:r>
            <a:r>
              <a:rPr lang="en-US" sz="1800" b="0" dirty="0">
                <a:solidFill>
                  <a:srgbClr val="003B76"/>
                </a:solidFill>
                <a:latin typeface="Arial" charset="0"/>
              </a:rPr>
              <a:t>calendar days</a:t>
            </a:r>
          </a:p>
          <a:p>
            <a:pPr marL="342900" indent="-342900" algn="l">
              <a:lnSpc>
                <a:spcPct val="80000"/>
              </a:lnSpc>
              <a:spcBef>
                <a:spcPct val="20000"/>
              </a:spcBef>
              <a:buFontTx/>
              <a:buChar char="•"/>
            </a:pPr>
            <a:endParaRPr lang="en-US" sz="2000" dirty="0">
              <a:solidFill>
                <a:srgbClr val="003B76"/>
              </a:solidFill>
              <a:latin typeface="Arial" charset="0"/>
            </a:endParaRPr>
          </a:p>
          <a:p>
            <a:pPr marL="342900" indent="-342900" algn="l">
              <a:lnSpc>
                <a:spcPct val="80000"/>
              </a:lnSpc>
              <a:spcBef>
                <a:spcPct val="20000"/>
              </a:spcBef>
              <a:buFontTx/>
              <a:buChar char="•"/>
            </a:pPr>
            <a:endParaRPr lang="en-US" sz="2000" dirty="0">
              <a:solidFill>
                <a:srgbClr val="003B76"/>
              </a:solidFill>
              <a:latin typeface="Arial" charset="0"/>
            </a:endParaRPr>
          </a:p>
          <a:p>
            <a:pPr marL="342900" indent="-342900" algn="l">
              <a:lnSpc>
                <a:spcPct val="80000"/>
              </a:lnSpc>
              <a:spcBef>
                <a:spcPct val="20000"/>
              </a:spcBef>
            </a:pPr>
            <a:r>
              <a:rPr lang="en-US" sz="2000" dirty="0" smtClean="0">
                <a:solidFill>
                  <a:srgbClr val="003B76"/>
                </a:solidFill>
                <a:latin typeface="Arial" charset="0"/>
              </a:rPr>
              <a:t>Total Cumulative Time</a:t>
            </a:r>
            <a:endParaRPr lang="en-US" sz="2000" dirty="0">
              <a:solidFill>
                <a:srgbClr val="003B76"/>
              </a:solidFill>
              <a:latin typeface="Arial" charset="0"/>
            </a:endParaRPr>
          </a:p>
          <a:p>
            <a:pPr marL="742950" lvl="1" indent="-285750" algn="l">
              <a:lnSpc>
                <a:spcPct val="80000"/>
              </a:lnSpc>
              <a:spcBef>
                <a:spcPct val="20000"/>
              </a:spcBef>
              <a:buFontTx/>
              <a:buChar char="–"/>
            </a:pPr>
            <a:r>
              <a:rPr lang="en-US" sz="1800" dirty="0">
                <a:solidFill>
                  <a:srgbClr val="003B76"/>
                </a:solidFill>
                <a:latin typeface="Arial" charset="0"/>
              </a:rPr>
              <a:t>Active Army:  75 calendar days</a:t>
            </a:r>
          </a:p>
          <a:p>
            <a:pPr marL="742950" lvl="1" indent="-285750" algn="l">
              <a:lnSpc>
                <a:spcPct val="80000"/>
              </a:lnSpc>
              <a:spcBef>
                <a:spcPct val="20000"/>
              </a:spcBef>
              <a:buFontTx/>
              <a:buChar char="–"/>
            </a:pPr>
            <a:r>
              <a:rPr lang="en-US" sz="1800" dirty="0">
                <a:solidFill>
                  <a:srgbClr val="003B76"/>
                </a:solidFill>
                <a:latin typeface="Arial" charset="0"/>
              </a:rPr>
              <a:t>USAR:  240 calendar days</a:t>
            </a:r>
          </a:p>
          <a:p>
            <a:pPr marL="742950" lvl="1" indent="-285750" algn="l">
              <a:lnSpc>
                <a:spcPct val="80000"/>
              </a:lnSpc>
              <a:spcBef>
                <a:spcPct val="20000"/>
              </a:spcBef>
              <a:buFontTx/>
              <a:buChar char="–"/>
            </a:pPr>
            <a:r>
              <a:rPr lang="en-US" sz="1800" dirty="0">
                <a:solidFill>
                  <a:srgbClr val="003B76"/>
                </a:solidFill>
                <a:latin typeface="Arial" charset="0"/>
              </a:rPr>
              <a:t>ARNG:  </a:t>
            </a:r>
            <a:r>
              <a:rPr lang="en-US" sz="1800" dirty="0" smtClean="0">
                <a:solidFill>
                  <a:srgbClr val="003B76"/>
                </a:solidFill>
                <a:latin typeface="Arial" charset="0"/>
              </a:rPr>
              <a:t>240 </a:t>
            </a:r>
            <a:r>
              <a:rPr lang="en-US" sz="1800" dirty="0">
                <a:solidFill>
                  <a:srgbClr val="003B76"/>
                </a:solidFill>
                <a:latin typeface="Arial" charset="0"/>
              </a:rPr>
              <a:t>calendar days</a:t>
            </a:r>
          </a:p>
          <a:p>
            <a:pPr marL="342900" indent="-342900" algn="l">
              <a:lnSpc>
                <a:spcPct val="80000"/>
              </a:lnSpc>
              <a:spcBef>
                <a:spcPct val="20000"/>
              </a:spcBef>
              <a:buFontTx/>
              <a:buChar char="•"/>
            </a:pPr>
            <a:endParaRPr lang="en-US" sz="2000" dirty="0">
              <a:solidFill>
                <a:srgbClr val="003B76"/>
              </a:solidFill>
              <a:latin typeface="Arial" charset="0"/>
            </a:endParaRPr>
          </a:p>
        </p:txBody>
      </p:sp>
    </p:spTree>
    <p:extLst>
      <p:ext uri="{BB962C8B-B14F-4D97-AF65-F5344CB8AC3E}">
        <p14:creationId xmlns:p14="http://schemas.microsoft.com/office/powerpoint/2010/main" val="6179305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0" y="228600"/>
            <a:ext cx="9144000" cy="1143000"/>
          </a:xfrm>
        </p:spPr>
        <p:txBody>
          <a:bodyPr/>
          <a:lstStyle/>
          <a:p>
            <a:r>
              <a:rPr lang="en-US" sz="4000" dirty="0"/>
              <a:t>Initiating an Investigation</a:t>
            </a:r>
          </a:p>
        </p:txBody>
      </p:sp>
      <p:sp>
        <p:nvSpPr>
          <p:cNvPr id="417795" name="Rectangle 3"/>
          <p:cNvSpPr>
            <a:spLocks noGrp="1" noChangeArrowheads="1"/>
          </p:cNvSpPr>
          <p:nvPr>
            <p:ph type="body" idx="1"/>
          </p:nvPr>
        </p:nvSpPr>
        <p:spPr>
          <a:xfrm>
            <a:off x="533400" y="1447800"/>
            <a:ext cx="8305800" cy="4114800"/>
          </a:xfrm>
        </p:spPr>
        <p:txBody>
          <a:bodyPr/>
          <a:lstStyle/>
          <a:p>
            <a:pPr>
              <a:lnSpc>
                <a:spcPct val="95000"/>
              </a:lnSpc>
              <a:buFontTx/>
              <a:buNone/>
            </a:pPr>
            <a:r>
              <a:rPr lang="en-US" sz="2000" dirty="0">
                <a:solidFill>
                  <a:srgbClr val="003366"/>
                </a:solidFill>
              </a:rPr>
              <a:t>WHO:</a:t>
            </a:r>
          </a:p>
          <a:p>
            <a:pPr lvl="1">
              <a:lnSpc>
                <a:spcPct val="95000"/>
              </a:lnSpc>
              <a:buFontTx/>
              <a:buChar char="•"/>
            </a:pPr>
            <a:r>
              <a:rPr lang="en-US" sz="2000" dirty="0">
                <a:solidFill>
                  <a:srgbClr val="003366"/>
                </a:solidFill>
              </a:rPr>
              <a:t>Hand receipt holder</a:t>
            </a:r>
          </a:p>
          <a:p>
            <a:pPr lvl="1">
              <a:lnSpc>
                <a:spcPct val="95000"/>
              </a:lnSpc>
              <a:buFontTx/>
              <a:buChar char="•"/>
            </a:pPr>
            <a:r>
              <a:rPr lang="en-US" sz="2000" dirty="0">
                <a:solidFill>
                  <a:srgbClr val="003366"/>
                </a:solidFill>
              </a:rPr>
              <a:t>Accountable officer</a:t>
            </a:r>
          </a:p>
          <a:p>
            <a:pPr lvl="1">
              <a:lnSpc>
                <a:spcPct val="95000"/>
              </a:lnSpc>
              <a:buFontTx/>
              <a:buChar char="•"/>
            </a:pPr>
            <a:r>
              <a:rPr lang="en-US" sz="2000" dirty="0">
                <a:solidFill>
                  <a:srgbClr val="003366"/>
                </a:solidFill>
              </a:rPr>
              <a:t>Person with the most knowledge</a:t>
            </a:r>
          </a:p>
          <a:p>
            <a:pPr lvl="1">
              <a:lnSpc>
                <a:spcPct val="95000"/>
              </a:lnSpc>
              <a:buFontTx/>
              <a:buNone/>
            </a:pPr>
            <a:r>
              <a:rPr lang="en-US" sz="2000" dirty="0">
                <a:solidFill>
                  <a:srgbClr val="003366"/>
                </a:solidFill>
              </a:rPr>
              <a:t>     of the loss</a:t>
            </a:r>
          </a:p>
          <a:p>
            <a:pPr lvl="1">
              <a:lnSpc>
                <a:spcPct val="95000"/>
              </a:lnSpc>
              <a:buFontTx/>
              <a:buNone/>
            </a:pPr>
            <a:endParaRPr lang="en-US" sz="800" dirty="0">
              <a:solidFill>
                <a:srgbClr val="003366"/>
              </a:solidFill>
            </a:endParaRPr>
          </a:p>
          <a:p>
            <a:pPr>
              <a:lnSpc>
                <a:spcPct val="95000"/>
              </a:lnSpc>
              <a:buFontTx/>
              <a:buNone/>
            </a:pPr>
            <a:r>
              <a:rPr lang="en-US" sz="2000" dirty="0">
                <a:solidFill>
                  <a:srgbClr val="003366"/>
                </a:solidFill>
              </a:rPr>
              <a:t>WHEN:</a:t>
            </a:r>
          </a:p>
          <a:p>
            <a:pPr lvl="1">
              <a:lnSpc>
                <a:spcPct val="95000"/>
              </a:lnSpc>
              <a:buFontTx/>
              <a:buChar char="•"/>
            </a:pPr>
            <a:r>
              <a:rPr lang="en-US" sz="2000" dirty="0">
                <a:solidFill>
                  <a:srgbClr val="003366"/>
                </a:solidFill>
              </a:rPr>
              <a:t>Loss, </a:t>
            </a:r>
            <a:r>
              <a:rPr lang="en-US" sz="2000" dirty="0" smtClean="0">
                <a:solidFill>
                  <a:srgbClr val="003366"/>
                </a:solidFill>
              </a:rPr>
              <a:t>Damage, Destruction or Theft </a:t>
            </a:r>
            <a:r>
              <a:rPr lang="en-US" sz="2000" dirty="0">
                <a:solidFill>
                  <a:srgbClr val="003366"/>
                </a:solidFill>
              </a:rPr>
              <a:t>of property is </a:t>
            </a:r>
            <a:r>
              <a:rPr lang="en-US" sz="2000" dirty="0" smtClean="0">
                <a:solidFill>
                  <a:srgbClr val="003366"/>
                </a:solidFill>
              </a:rPr>
              <a:t>discovered</a:t>
            </a:r>
            <a:endParaRPr lang="en-US" sz="2000" dirty="0">
              <a:solidFill>
                <a:srgbClr val="003366"/>
              </a:solidFill>
            </a:endParaRPr>
          </a:p>
          <a:p>
            <a:pPr lvl="1">
              <a:lnSpc>
                <a:spcPct val="95000"/>
              </a:lnSpc>
              <a:buFontTx/>
              <a:buNone/>
            </a:pPr>
            <a:r>
              <a:rPr lang="en-US" sz="800" dirty="0">
                <a:solidFill>
                  <a:srgbClr val="003366"/>
                </a:solidFill>
              </a:rPr>
              <a:t>	</a:t>
            </a:r>
          </a:p>
          <a:p>
            <a:pPr>
              <a:lnSpc>
                <a:spcPct val="95000"/>
              </a:lnSpc>
              <a:buFontTx/>
              <a:buNone/>
            </a:pPr>
            <a:r>
              <a:rPr lang="en-US" sz="2000" dirty="0">
                <a:solidFill>
                  <a:srgbClr val="003366"/>
                </a:solidFill>
              </a:rPr>
              <a:t>MUST (not exhaustive list):</a:t>
            </a:r>
          </a:p>
          <a:p>
            <a:pPr lvl="1">
              <a:lnSpc>
                <a:spcPct val="95000"/>
              </a:lnSpc>
              <a:buFontTx/>
              <a:buChar char="•"/>
            </a:pPr>
            <a:r>
              <a:rPr lang="en-US" sz="2000" dirty="0" smtClean="0">
                <a:solidFill>
                  <a:srgbClr val="003366"/>
                </a:solidFill>
              </a:rPr>
              <a:t>Negligence/willful misconduct </a:t>
            </a:r>
            <a:r>
              <a:rPr lang="en-US" sz="2000" dirty="0">
                <a:solidFill>
                  <a:srgbClr val="003366"/>
                </a:solidFill>
              </a:rPr>
              <a:t>suspected (No admission)</a:t>
            </a:r>
          </a:p>
          <a:p>
            <a:pPr lvl="1">
              <a:lnSpc>
                <a:spcPct val="95000"/>
              </a:lnSpc>
              <a:buFontTx/>
              <a:buChar char="•"/>
            </a:pPr>
            <a:r>
              <a:rPr lang="en-US" sz="2000" dirty="0">
                <a:solidFill>
                  <a:srgbClr val="003366"/>
                </a:solidFill>
              </a:rPr>
              <a:t>Controlled inventory item (NVGs)(AR 15-6 investigation required)</a:t>
            </a:r>
          </a:p>
          <a:p>
            <a:pPr lvl="1">
              <a:lnSpc>
                <a:spcPct val="95000"/>
              </a:lnSpc>
              <a:buFontTx/>
              <a:buChar char="•"/>
            </a:pPr>
            <a:r>
              <a:rPr lang="en-US" sz="2000" dirty="0">
                <a:solidFill>
                  <a:srgbClr val="003366"/>
                </a:solidFill>
              </a:rPr>
              <a:t>Loss exceeds respondent’s monthly basic pay</a:t>
            </a:r>
          </a:p>
          <a:p>
            <a:pPr>
              <a:lnSpc>
                <a:spcPct val="95000"/>
              </a:lnSpc>
            </a:pPr>
            <a:endParaRPr lang="en-US" sz="2000" dirty="0">
              <a:solidFill>
                <a:srgbClr val="003366"/>
              </a:solidFill>
            </a:endParaRPr>
          </a:p>
          <a:p>
            <a:endParaRPr lang="en-US" sz="2000" dirty="0">
              <a:solidFill>
                <a:srgbClr val="003366"/>
              </a:solidFill>
            </a:endParaRPr>
          </a:p>
        </p:txBody>
      </p:sp>
      <p:pic>
        <p:nvPicPr>
          <p:cNvPr id="417798" name="Picture 6" descr="uparmoured humvee"/>
          <p:cNvPicPr>
            <a:picLocks noChangeAspect="1" noChangeArrowheads="1"/>
          </p:cNvPicPr>
          <p:nvPr/>
        </p:nvPicPr>
        <p:blipFill>
          <a:blip r:embed="rId3" cstate="print"/>
          <a:srcRect/>
          <a:stretch>
            <a:fillRect/>
          </a:stretch>
        </p:blipFill>
        <p:spPr bwMode="auto">
          <a:xfrm>
            <a:off x="5562600" y="1371600"/>
            <a:ext cx="3124200" cy="1858963"/>
          </a:xfrm>
          <a:prstGeom prst="rect">
            <a:avLst/>
          </a:prstGeom>
          <a:noFill/>
          <a:effectLst>
            <a:softEdge rad="127000"/>
          </a:effectLst>
        </p:spPr>
      </p:pic>
    </p:spTree>
    <p:extLst>
      <p:ext uri="{BB962C8B-B14F-4D97-AF65-F5344CB8AC3E}">
        <p14:creationId xmlns:p14="http://schemas.microsoft.com/office/powerpoint/2010/main" val="9965437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3886200" y="2590800"/>
            <a:ext cx="0" cy="0"/>
          </a:xfrm>
          <a:prstGeom prst="line">
            <a:avLst/>
          </a:prstGeom>
          <a:noFill/>
          <a:ln w="12700">
            <a:solidFill>
              <a:schemeClr val="tx1"/>
            </a:solidFill>
            <a:round/>
            <a:headEnd/>
            <a:tailEnd/>
          </a:ln>
          <a:effectLst>
            <a:outerShdw dist="107763" dir="2700000" algn="ctr" rotWithShape="0">
              <a:schemeClr val="bg2">
                <a:alpha val="50000"/>
              </a:schemeClr>
            </a:outerShdw>
          </a:effectLst>
        </p:spPr>
        <p:txBody>
          <a:bodyPr/>
          <a:lstStyle/>
          <a:p>
            <a:pPr>
              <a:defRPr/>
            </a:pPr>
            <a:endParaRPr lang="en-US" dirty="0">
              <a:cs typeface="+mn-cs"/>
            </a:endParaRPr>
          </a:p>
        </p:txBody>
      </p:sp>
      <p:sp>
        <p:nvSpPr>
          <p:cNvPr id="7171" name="Line 3"/>
          <p:cNvSpPr>
            <a:spLocks noChangeShapeType="1"/>
          </p:cNvSpPr>
          <p:nvPr/>
        </p:nvSpPr>
        <p:spPr bwMode="auto">
          <a:xfrm>
            <a:off x="4114800" y="3048000"/>
            <a:ext cx="0" cy="0"/>
          </a:xfrm>
          <a:prstGeom prst="line">
            <a:avLst/>
          </a:prstGeom>
          <a:noFill/>
          <a:ln w="12700">
            <a:solidFill>
              <a:schemeClr val="tx1"/>
            </a:solidFill>
            <a:round/>
            <a:headEnd/>
            <a:tailEnd/>
          </a:ln>
          <a:effectLst>
            <a:outerShdw dist="107763" dir="2700000" algn="ctr" rotWithShape="0">
              <a:schemeClr val="bg2">
                <a:alpha val="50000"/>
              </a:schemeClr>
            </a:outerShdw>
          </a:effectLst>
        </p:spPr>
        <p:txBody>
          <a:bodyPr/>
          <a:lstStyle/>
          <a:p>
            <a:pPr>
              <a:defRPr/>
            </a:pPr>
            <a:endParaRPr lang="en-US" dirty="0">
              <a:cs typeface="+mn-cs"/>
            </a:endParaRPr>
          </a:p>
        </p:txBody>
      </p:sp>
      <p:sp>
        <p:nvSpPr>
          <p:cNvPr id="7172" name="Oval 4"/>
          <p:cNvSpPr>
            <a:spLocks noChangeArrowheads="1"/>
          </p:cNvSpPr>
          <p:nvPr/>
        </p:nvSpPr>
        <p:spPr bwMode="auto">
          <a:xfrm>
            <a:off x="3427413" y="2622550"/>
            <a:ext cx="2154237" cy="1765300"/>
          </a:xfrm>
          <a:prstGeom prst="ellipse">
            <a:avLst/>
          </a:prstGeom>
          <a:solidFill>
            <a:srgbClr val="FFFF00"/>
          </a:solidFill>
          <a:ln w="12700">
            <a:solidFill>
              <a:srgbClr val="FF3300"/>
            </a:solidFill>
            <a:round/>
            <a:headEnd/>
            <a:tailEnd/>
          </a:ln>
          <a:effectLst/>
        </p:spPr>
        <p:txBody>
          <a:bodyPr wrap="none" anchor="ctr"/>
          <a:lstStyle/>
          <a:p>
            <a:pPr algn="ctr" eaLnBrk="0" hangingPunct="0">
              <a:defRPr/>
            </a:pPr>
            <a:endParaRPr lang="en-US" sz="2800" dirty="0">
              <a:effectLst>
                <a:outerShdw blurRad="38100" dist="38100" dir="2700000" algn="tl">
                  <a:srgbClr val="000000">
                    <a:alpha val="43137"/>
                  </a:srgbClr>
                </a:outerShdw>
              </a:effectLst>
              <a:cs typeface="+mn-cs"/>
            </a:endParaRPr>
          </a:p>
          <a:p>
            <a:pPr algn="ctr" eaLnBrk="0" hangingPunct="0">
              <a:defRPr/>
            </a:pPr>
            <a:r>
              <a:rPr lang="en-US" sz="2800" dirty="0">
                <a:effectLst>
                  <a:outerShdw blurRad="38100" dist="38100" dir="2700000" algn="tl">
                    <a:srgbClr val="000000">
                      <a:alpha val="43137"/>
                    </a:srgbClr>
                  </a:outerShdw>
                </a:effectLst>
                <a:cs typeface="+mn-cs"/>
              </a:rPr>
              <a:t> Incident </a:t>
            </a:r>
          </a:p>
          <a:p>
            <a:pPr algn="ctr" eaLnBrk="0" hangingPunct="0">
              <a:defRPr/>
            </a:pPr>
            <a:r>
              <a:rPr lang="en-US" sz="2400" dirty="0">
                <a:effectLst>
                  <a:outerShdw blurRad="38100" dist="38100" dir="2700000" algn="tl">
                    <a:srgbClr val="000000">
                      <a:alpha val="43137"/>
                    </a:srgbClr>
                  </a:outerShdw>
                </a:effectLst>
                <a:cs typeface="+mn-cs"/>
              </a:rPr>
              <a:t> </a:t>
            </a:r>
          </a:p>
        </p:txBody>
      </p:sp>
      <p:sp>
        <p:nvSpPr>
          <p:cNvPr id="7173" name="Oval 5"/>
          <p:cNvSpPr>
            <a:spLocks noChangeArrowheads="1"/>
          </p:cNvSpPr>
          <p:nvPr/>
        </p:nvSpPr>
        <p:spPr bwMode="auto">
          <a:xfrm>
            <a:off x="533400" y="2819400"/>
            <a:ext cx="2057400" cy="1114425"/>
          </a:xfrm>
          <a:prstGeom prst="ellipse">
            <a:avLst/>
          </a:prstGeom>
          <a:solidFill>
            <a:srgbClr val="FFFF00"/>
          </a:solidFill>
          <a:ln w="12700">
            <a:solidFill>
              <a:srgbClr val="FF3300"/>
            </a:solidFill>
            <a:round/>
            <a:headEnd/>
            <a:tailEnd/>
          </a:ln>
          <a:effectLst/>
        </p:spPr>
        <p:txBody>
          <a:bodyPr wrap="none" anchor="ctr"/>
          <a:lstStyle/>
          <a:p>
            <a:pPr algn="ctr" eaLnBrk="0" hangingPunct="0">
              <a:defRPr/>
            </a:pPr>
            <a:r>
              <a:rPr lang="en-US" sz="2400" dirty="0">
                <a:effectLst>
                  <a:outerShdw blurRad="38100" dist="38100" dir="2700000" algn="tl">
                    <a:srgbClr val="000000">
                      <a:alpha val="43137"/>
                    </a:srgbClr>
                  </a:outerShdw>
                </a:effectLst>
                <a:cs typeface="+mn-cs"/>
              </a:rPr>
              <a:t>Safety</a:t>
            </a:r>
          </a:p>
          <a:p>
            <a:pPr algn="ctr" eaLnBrk="0" hangingPunct="0">
              <a:defRPr/>
            </a:pPr>
            <a:r>
              <a:rPr lang="en-US" sz="2400" dirty="0">
                <a:effectLst>
                  <a:outerShdw blurRad="38100" dist="38100" dir="2700000" algn="tl">
                    <a:srgbClr val="000000">
                      <a:alpha val="43137"/>
                    </a:srgbClr>
                  </a:outerShdw>
                </a:effectLst>
                <a:cs typeface="+mn-cs"/>
              </a:rPr>
              <a:t>Investigation</a:t>
            </a:r>
          </a:p>
        </p:txBody>
      </p:sp>
      <p:sp>
        <p:nvSpPr>
          <p:cNvPr id="7174" name="Oval 6"/>
          <p:cNvSpPr>
            <a:spLocks noChangeArrowheads="1"/>
          </p:cNvSpPr>
          <p:nvPr/>
        </p:nvSpPr>
        <p:spPr bwMode="auto">
          <a:xfrm>
            <a:off x="762000" y="838200"/>
            <a:ext cx="2154238" cy="1271588"/>
          </a:xfrm>
          <a:prstGeom prst="ellipse">
            <a:avLst/>
          </a:prstGeom>
          <a:solidFill>
            <a:srgbClr val="FFFF00"/>
          </a:solidFill>
          <a:ln w="12700">
            <a:solidFill>
              <a:srgbClr val="FF3300"/>
            </a:solidFill>
            <a:round/>
            <a:headEnd/>
            <a:tailEnd/>
          </a:ln>
          <a:effectLst/>
        </p:spPr>
        <p:txBody>
          <a:bodyPr wrap="none" anchor="ctr"/>
          <a:lstStyle/>
          <a:p>
            <a:pPr algn="ctr" eaLnBrk="0" hangingPunct="0">
              <a:defRPr/>
            </a:pPr>
            <a:r>
              <a:rPr lang="en-US" sz="2400" dirty="0">
                <a:effectLst>
                  <a:outerShdw blurRad="38100" dist="38100" dir="2700000" algn="tl">
                    <a:srgbClr val="000000">
                      <a:alpha val="43137"/>
                    </a:srgbClr>
                  </a:outerShdw>
                </a:effectLst>
                <a:cs typeface="+mn-cs"/>
              </a:rPr>
              <a:t>Line of Duty </a:t>
            </a:r>
          </a:p>
          <a:p>
            <a:pPr algn="ctr" eaLnBrk="0" hangingPunct="0">
              <a:defRPr/>
            </a:pPr>
            <a:r>
              <a:rPr lang="en-US" sz="2400" dirty="0">
                <a:effectLst>
                  <a:outerShdw blurRad="38100" dist="38100" dir="2700000" algn="tl">
                    <a:srgbClr val="000000">
                      <a:alpha val="43137"/>
                    </a:srgbClr>
                  </a:outerShdw>
                </a:effectLst>
                <a:cs typeface="+mn-cs"/>
              </a:rPr>
              <a:t>Investigation</a:t>
            </a:r>
          </a:p>
        </p:txBody>
      </p:sp>
      <p:sp>
        <p:nvSpPr>
          <p:cNvPr id="7175" name="Oval 7"/>
          <p:cNvSpPr>
            <a:spLocks noChangeArrowheads="1"/>
          </p:cNvSpPr>
          <p:nvPr/>
        </p:nvSpPr>
        <p:spPr bwMode="auto">
          <a:xfrm>
            <a:off x="3276600" y="685800"/>
            <a:ext cx="2282825" cy="1130300"/>
          </a:xfrm>
          <a:prstGeom prst="ellipse">
            <a:avLst/>
          </a:prstGeom>
          <a:solidFill>
            <a:srgbClr val="FFFF00"/>
          </a:solidFill>
          <a:ln w="12700">
            <a:solidFill>
              <a:srgbClr val="FF3300"/>
            </a:solidFill>
            <a:round/>
            <a:headEnd/>
            <a:tailEnd/>
          </a:ln>
          <a:effectLst/>
        </p:spPr>
        <p:txBody>
          <a:bodyPr wrap="none" anchor="ctr"/>
          <a:lstStyle/>
          <a:p>
            <a:pPr algn="ctr" eaLnBrk="0" hangingPunct="0">
              <a:defRPr/>
            </a:pPr>
            <a:r>
              <a:rPr lang="en-US" sz="2400" dirty="0">
                <a:effectLst>
                  <a:outerShdw blurRad="38100" dist="38100" dir="2700000" algn="tl">
                    <a:srgbClr val="000000">
                      <a:alpha val="43137"/>
                    </a:srgbClr>
                  </a:outerShdw>
                </a:effectLst>
                <a:cs typeface="+mn-cs"/>
              </a:rPr>
              <a:t>Criminal </a:t>
            </a:r>
          </a:p>
          <a:p>
            <a:pPr algn="ctr" eaLnBrk="0" hangingPunct="0">
              <a:defRPr/>
            </a:pPr>
            <a:r>
              <a:rPr lang="en-US" sz="2400" dirty="0">
                <a:effectLst>
                  <a:outerShdw blurRad="38100" dist="38100" dir="2700000" algn="tl">
                    <a:srgbClr val="000000">
                      <a:alpha val="43137"/>
                    </a:srgbClr>
                  </a:outerShdw>
                </a:effectLst>
                <a:cs typeface="+mn-cs"/>
              </a:rPr>
              <a:t>Investigation</a:t>
            </a:r>
          </a:p>
        </p:txBody>
      </p:sp>
      <p:sp>
        <p:nvSpPr>
          <p:cNvPr id="7176" name="Oval 8"/>
          <p:cNvSpPr>
            <a:spLocks noChangeArrowheads="1"/>
          </p:cNvSpPr>
          <p:nvPr/>
        </p:nvSpPr>
        <p:spPr bwMode="auto">
          <a:xfrm>
            <a:off x="5791200" y="609600"/>
            <a:ext cx="2743200" cy="1182688"/>
          </a:xfrm>
          <a:prstGeom prst="ellipse">
            <a:avLst/>
          </a:prstGeom>
          <a:solidFill>
            <a:srgbClr val="FFFF00"/>
          </a:solidFill>
          <a:ln w="12700">
            <a:solidFill>
              <a:srgbClr val="FF3300"/>
            </a:solidFill>
            <a:round/>
            <a:headEnd/>
            <a:tailEnd/>
          </a:ln>
          <a:effectLst/>
        </p:spPr>
        <p:txBody>
          <a:bodyPr wrap="none" anchor="ctr"/>
          <a:lstStyle/>
          <a:p>
            <a:pPr algn="ctr" eaLnBrk="0" hangingPunct="0">
              <a:defRPr/>
            </a:pPr>
            <a:r>
              <a:rPr lang="en-US" sz="2400" dirty="0">
                <a:effectLst>
                  <a:outerShdw blurRad="38100" dist="38100" dir="2700000" algn="tl">
                    <a:srgbClr val="000000">
                      <a:alpha val="43137"/>
                    </a:srgbClr>
                  </a:outerShdw>
                </a:effectLst>
                <a:cs typeface="+mn-cs"/>
              </a:rPr>
              <a:t>Court-Martial</a:t>
            </a:r>
          </a:p>
        </p:txBody>
      </p:sp>
      <p:sp>
        <p:nvSpPr>
          <p:cNvPr id="7178" name="Oval 10"/>
          <p:cNvSpPr>
            <a:spLocks noChangeArrowheads="1"/>
          </p:cNvSpPr>
          <p:nvPr/>
        </p:nvSpPr>
        <p:spPr bwMode="auto">
          <a:xfrm>
            <a:off x="5105400" y="4800600"/>
            <a:ext cx="2133600" cy="987425"/>
          </a:xfrm>
          <a:prstGeom prst="ellipse">
            <a:avLst/>
          </a:prstGeom>
          <a:solidFill>
            <a:srgbClr val="FFFF00"/>
          </a:solidFill>
          <a:ln w="12700">
            <a:solidFill>
              <a:srgbClr val="FF3300"/>
            </a:solidFill>
            <a:round/>
            <a:headEnd/>
            <a:tailEnd/>
          </a:ln>
          <a:effectLst/>
        </p:spPr>
        <p:txBody>
          <a:bodyPr wrap="none" anchor="ctr"/>
          <a:lstStyle/>
          <a:p>
            <a:pPr algn="ctr" eaLnBrk="0" hangingPunct="0">
              <a:defRPr/>
            </a:pPr>
            <a:r>
              <a:rPr lang="en-US" sz="2000" dirty="0">
                <a:effectLst>
                  <a:outerShdw blurRad="38100" dist="38100" dir="2700000" algn="tl">
                    <a:srgbClr val="000000">
                      <a:alpha val="43137"/>
                    </a:srgbClr>
                  </a:outerShdw>
                </a:effectLst>
                <a:cs typeface="+mn-cs"/>
              </a:rPr>
              <a:t>AR 15-6 </a:t>
            </a:r>
          </a:p>
          <a:p>
            <a:pPr algn="ctr" eaLnBrk="0" hangingPunct="0">
              <a:defRPr/>
            </a:pPr>
            <a:r>
              <a:rPr lang="en-US" sz="2000" dirty="0">
                <a:effectLst>
                  <a:outerShdw blurRad="38100" dist="38100" dir="2700000" algn="tl">
                    <a:srgbClr val="000000">
                      <a:alpha val="43137"/>
                    </a:srgbClr>
                  </a:outerShdw>
                </a:effectLst>
                <a:cs typeface="+mn-cs"/>
              </a:rPr>
              <a:t>Investigation</a:t>
            </a:r>
          </a:p>
        </p:txBody>
      </p:sp>
      <p:sp>
        <p:nvSpPr>
          <p:cNvPr id="4106" name="Oval 11"/>
          <p:cNvSpPr>
            <a:spLocks noChangeArrowheads="1"/>
          </p:cNvSpPr>
          <p:nvPr/>
        </p:nvSpPr>
        <p:spPr bwMode="auto">
          <a:xfrm>
            <a:off x="6172200" y="2590800"/>
            <a:ext cx="2286000" cy="1550988"/>
          </a:xfrm>
          <a:prstGeom prst="ellipse">
            <a:avLst/>
          </a:prstGeom>
          <a:solidFill>
            <a:srgbClr val="FFFF00"/>
          </a:solidFill>
          <a:ln w="12700">
            <a:solidFill>
              <a:srgbClr val="FF3300"/>
            </a:solidFill>
            <a:round/>
            <a:headEnd/>
            <a:tailEnd/>
          </a:ln>
        </p:spPr>
        <p:txBody>
          <a:bodyPr wrap="none" anchor="ctr"/>
          <a:lstStyle/>
          <a:p>
            <a:pPr algn="ctr" eaLnBrk="0" hangingPunct="0">
              <a:defRPr/>
            </a:pPr>
            <a:r>
              <a:rPr lang="en-US" sz="2400" dirty="0">
                <a:effectLst>
                  <a:outerShdw blurRad="38100" dist="38100" dir="2700000" algn="tl">
                    <a:srgbClr val="000000">
                      <a:alpha val="43137"/>
                    </a:srgbClr>
                  </a:outerShdw>
                </a:effectLst>
              </a:rPr>
              <a:t>Financial </a:t>
            </a:r>
          </a:p>
          <a:p>
            <a:pPr algn="ctr" eaLnBrk="0" hangingPunct="0">
              <a:defRPr/>
            </a:pPr>
            <a:r>
              <a:rPr lang="en-US" sz="2400" dirty="0">
                <a:effectLst>
                  <a:outerShdw blurRad="38100" dist="38100" dir="2700000" algn="tl">
                    <a:srgbClr val="000000">
                      <a:alpha val="43137"/>
                    </a:srgbClr>
                  </a:outerShdw>
                </a:effectLst>
              </a:rPr>
              <a:t>Liability </a:t>
            </a:r>
          </a:p>
          <a:p>
            <a:pPr algn="ctr" eaLnBrk="0" hangingPunct="0">
              <a:defRPr/>
            </a:pPr>
            <a:r>
              <a:rPr lang="en-US" sz="2400" dirty="0">
                <a:effectLst>
                  <a:outerShdw blurRad="38100" dist="38100" dir="2700000" algn="tl">
                    <a:srgbClr val="000000">
                      <a:alpha val="43137"/>
                    </a:srgbClr>
                  </a:outerShdw>
                </a:effectLst>
              </a:rPr>
              <a:t>Investigation</a:t>
            </a:r>
          </a:p>
        </p:txBody>
      </p:sp>
      <p:sp>
        <p:nvSpPr>
          <p:cNvPr id="4107" name="Line 12"/>
          <p:cNvSpPr>
            <a:spLocks noChangeShapeType="1"/>
          </p:cNvSpPr>
          <p:nvPr/>
        </p:nvSpPr>
        <p:spPr bwMode="auto">
          <a:xfrm flipH="1" flipV="1">
            <a:off x="4343400" y="5432425"/>
            <a:ext cx="776288" cy="53975"/>
          </a:xfrm>
          <a:prstGeom prst="line">
            <a:avLst/>
          </a:prstGeom>
          <a:noFill/>
          <a:ln w="76200">
            <a:solidFill>
              <a:schemeClr val="hlink"/>
            </a:solidFill>
            <a:round/>
            <a:headEnd/>
            <a:tailEnd type="arrow" w="med" len="med"/>
          </a:ln>
        </p:spPr>
        <p:txBody>
          <a:bodyPr/>
          <a:lstStyle/>
          <a:p>
            <a:endParaRPr lang="en-US"/>
          </a:p>
        </p:txBody>
      </p:sp>
      <p:sp>
        <p:nvSpPr>
          <p:cNvPr id="4108" name="Line 13"/>
          <p:cNvSpPr>
            <a:spLocks noChangeShapeType="1"/>
          </p:cNvSpPr>
          <p:nvPr/>
        </p:nvSpPr>
        <p:spPr bwMode="auto">
          <a:xfrm flipH="1" flipV="1">
            <a:off x="2590800" y="3429000"/>
            <a:ext cx="838200" cy="0"/>
          </a:xfrm>
          <a:prstGeom prst="line">
            <a:avLst/>
          </a:prstGeom>
          <a:noFill/>
          <a:ln w="76200">
            <a:solidFill>
              <a:schemeClr val="hlink"/>
            </a:solidFill>
            <a:round/>
            <a:headEnd/>
            <a:tailEnd type="arrow" w="med" len="med"/>
          </a:ln>
        </p:spPr>
        <p:txBody>
          <a:bodyPr/>
          <a:lstStyle/>
          <a:p>
            <a:endParaRPr lang="en-US"/>
          </a:p>
        </p:txBody>
      </p:sp>
      <p:sp>
        <p:nvSpPr>
          <p:cNvPr id="4109" name="Line 14"/>
          <p:cNvSpPr>
            <a:spLocks noChangeShapeType="1"/>
          </p:cNvSpPr>
          <p:nvPr/>
        </p:nvSpPr>
        <p:spPr bwMode="auto">
          <a:xfrm flipH="1" flipV="1">
            <a:off x="2811463" y="2058988"/>
            <a:ext cx="936625" cy="817562"/>
          </a:xfrm>
          <a:prstGeom prst="line">
            <a:avLst/>
          </a:prstGeom>
          <a:noFill/>
          <a:ln w="76200">
            <a:solidFill>
              <a:schemeClr val="hlink"/>
            </a:solidFill>
            <a:round/>
            <a:headEnd/>
            <a:tailEnd type="arrow" w="med" len="med"/>
          </a:ln>
        </p:spPr>
        <p:txBody>
          <a:bodyPr/>
          <a:lstStyle/>
          <a:p>
            <a:endParaRPr lang="en-US"/>
          </a:p>
        </p:txBody>
      </p:sp>
      <p:sp>
        <p:nvSpPr>
          <p:cNvPr id="4110" name="Line 15"/>
          <p:cNvSpPr>
            <a:spLocks noChangeShapeType="1"/>
          </p:cNvSpPr>
          <p:nvPr/>
        </p:nvSpPr>
        <p:spPr bwMode="auto">
          <a:xfrm flipV="1">
            <a:off x="4505325" y="1987550"/>
            <a:ext cx="31750" cy="635000"/>
          </a:xfrm>
          <a:prstGeom prst="line">
            <a:avLst/>
          </a:prstGeom>
          <a:noFill/>
          <a:ln w="76200">
            <a:solidFill>
              <a:schemeClr val="hlink"/>
            </a:solidFill>
            <a:round/>
            <a:headEnd/>
            <a:tailEnd type="arrow" w="med" len="med"/>
          </a:ln>
        </p:spPr>
        <p:txBody>
          <a:bodyPr/>
          <a:lstStyle/>
          <a:p>
            <a:endParaRPr lang="en-US"/>
          </a:p>
        </p:txBody>
      </p:sp>
      <p:sp>
        <p:nvSpPr>
          <p:cNvPr id="4111" name="Line 16"/>
          <p:cNvSpPr>
            <a:spLocks noChangeShapeType="1"/>
          </p:cNvSpPr>
          <p:nvPr/>
        </p:nvSpPr>
        <p:spPr bwMode="auto">
          <a:xfrm flipH="1" flipV="1">
            <a:off x="5257800" y="4191000"/>
            <a:ext cx="325438" cy="661988"/>
          </a:xfrm>
          <a:prstGeom prst="line">
            <a:avLst/>
          </a:prstGeom>
          <a:noFill/>
          <a:ln w="76200">
            <a:solidFill>
              <a:schemeClr val="hlink"/>
            </a:solidFill>
            <a:round/>
            <a:headEnd type="arrow" w="med" len="med"/>
            <a:tailEnd/>
          </a:ln>
        </p:spPr>
        <p:txBody>
          <a:bodyPr/>
          <a:lstStyle/>
          <a:p>
            <a:endParaRPr lang="en-US"/>
          </a:p>
        </p:txBody>
      </p:sp>
      <p:sp>
        <p:nvSpPr>
          <p:cNvPr id="4112" name="Line 17"/>
          <p:cNvSpPr>
            <a:spLocks noChangeShapeType="1"/>
          </p:cNvSpPr>
          <p:nvPr/>
        </p:nvSpPr>
        <p:spPr bwMode="auto">
          <a:xfrm flipV="1">
            <a:off x="5562600" y="3352800"/>
            <a:ext cx="609600" cy="0"/>
          </a:xfrm>
          <a:prstGeom prst="line">
            <a:avLst/>
          </a:prstGeom>
          <a:noFill/>
          <a:ln w="76200">
            <a:solidFill>
              <a:schemeClr val="hlink"/>
            </a:solidFill>
            <a:round/>
            <a:headEnd/>
            <a:tailEnd type="arrow" w="med" len="med"/>
          </a:ln>
        </p:spPr>
        <p:txBody>
          <a:bodyPr/>
          <a:lstStyle/>
          <a:p>
            <a:endParaRPr lang="en-US"/>
          </a:p>
        </p:txBody>
      </p:sp>
      <p:sp>
        <p:nvSpPr>
          <p:cNvPr id="7187" name="Oval 19"/>
          <p:cNvSpPr>
            <a:spLocks noChangeArrowheads="1"/>
          </p:cNvSpPr>
          <p:nvPr/>
        </p:nvSpPr>
        <p:spPr bwMode="auto">
          <a:xfrm>
            <a:off x="1017588" y="4670425"/>
            <a:ext cx="3417887" cy="987425"/>
          </a:xfrm>
          <a:prstGeom prst="ellipse">
            <a:avLst/>
          </a:prstGeom>
          <a:solidFill>
            <a:srgbClr val="FFFF00"/>
          </a:solidFill>
          <a:ln w="12700">
            <a:solidFill>
              <a:srgbClr val="FF3300"/>
            </a:solidFill>
            <a:round/>
            <a:headEnd/>
            <a:tailEnd/>
          </a:ln>
          <a:effectLst/>
        </p:spPr>
        <p:txBody>
          <a:bodyPr wrap="none" anchor="ctr"/>
          <a:lstStyle/>
          <a:p>
            <a:pPr algn="ctr" eaLnBrk="0" hangingPunct="0">
              <a:defRPr/>
            </a:pPr>
            <a:r>
              <a:rPr lang="en-US" sz="2400" dirty="0" smtClean="0">
                <a:effectLst>
                  <a:outerShdw blurRad="38100" dist="38100" dir="2700000" algn="tl">
                    <a:srgbClr val="000000">
                      <a:alpha val="43137"/>
                    </a:srgbClr>
                  </a:outerShdw>
                </a:effectLst>
                <a:cs typeface="+mn-cs"/>
              </a:rPr>
              <a:t>Family Brief</a:t>
            </a:r>
            <a:endParaRPr lang="en-US" sz="2400" dirty="0">
              <a:effectLst>
                <a:outerShdw blurRad="38100" dist="38100" dir="2700000" algn="tl">
                  <a:srgbClr val="000000">
                    <a:alpha val="43137"/>
                  </a:srgbClr>
                </a:outerShdw>
              </a:effectLst>
              <a:cs typeface="+mn-cs"/>
            </a:endParaRPr>
          </a:p>
        </p:txBody>
      </p:sp>
      <p:sp>
        <p:nvSpPr>
          <p:cNvPr id="4114" name="Line 20"/>
          <p:cNvSpPr>
            <a:spLocks noChangeShapeType="1"/>
          </p:cNvSpPr>
          <p:nvPr/>
        </p:nvSpPr>
        <p:spPr bwMode="auto">
          <a:xfrm flipV="1">
            <a:off x="5207000" y="1817688"/>
            <a:ext cx="1265238" cy="1031875"/>
          </a:xfrm>
          <a:prstGeom prst="line">
            <a:avLst/>
          </a:prstGeom>
          <a:noFill/>
          <a:ln w="76200">
            <a:solidFill>
              <a:schemeClr val="hlink"/>
            </a:solidFill>
            <a:round/>
            <a:headEnd/>
            <a:tailEnd type="arrow" w="med" len="med"/>
          </a:ln>
        </p:spPr>
        <p:txBody>
          <a:bodyP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0" y="274638"/>
            <a:ext cx="9144000" cy="1143000"/>
          </a:xfrm>
        </p:spPr>
        <p:txBody>
          <a:bodyPr/>
          <a:lstStyle/>
          <a:p>
            <a:r>
              <a:rPr lang="en-US" dirty="0">
                <a:solidFill>
                  <a:srgbClr val="FF3300"/>
                </a:solidFill>
              </a:rPr>
              <a:t>Financial </a:t>
            </a:r>
            <a:r>
              <a:rPr lang="en-US" dirty="0"/>
              <a:t>Liability</a:t>
            </a:r>
            <a:r>
              <a:rPr lang="en-US" dirty="0">
                <a:solidFill>
                  <a:srgbClr val="FF3300"/>
                </a:solidFill>
              </a:rPr>
              <a:t> Officer</a:t>
            </a:r>
          </a:p>
        </p:txBody>
      </p:sp>
      <p:sp>
        <p:nvSpPr>
          <p:cNvPr id="421891" name="Rectangle 3"/>
          <p:cNvSpPr>
            <a:spLocks noGrp="1" noChangeArrowheads="1"/>
          </p:cNvSpPr>
          <p:nvPr>
            <p:ph type="body" idx="1"/>
          </p:nvPr>
        </p:nvSpPr>
        <p:spPr>
          <a:xfrm>
            <a:off x="533400" y="1447800"/>
            <a:ext cx="8229600" cy="4525963"/>
          </a:xfrm>
        </p:spPr>
        <p:txBody>
          <a:bodyPr/>
          <a:lstStyle/>
          <a:p>
            <a:pPr>
              <a:buFontTx/>
              <a:buNone/>
            </a:pPr>
            <a:r>
              <a:rPr lang="en-US" sz="2800" dirty="0">
                <a:solidFill>
                  <a:schemeClr val="accent2"/>
                </a:solidFill>
              </a:rPr>
              <a:t>		</a:t>
            </a:r>
            <a:r>
              <a:rPr lang="en-US" sz="2800" dirty="0">
                <a:solidFill>
                  <a:srgbClr val="003366"/>
                </a:solidFill>
              </a:rPr>
              <a:t>Appointed by the Appointing Authority</a:t>
            </a:r>
          </a:p>
          <a:p>
            <a:pPr lvl="3">
              <a:buFontTx/>
              <a:buChar char="•"/>
            </a:pPr>
            <a:endParaRPr lang="en-US" sz="2400" dirty="0">
              <a:solidFill>
                <a:srgbClr val="003366"/>
              </a:solidFill>
            </a:endParaRPr>
          </a:p>
          <a:p>
            <a:pPr marL="2974975" lvl="4" indent="-231775">
              <a:buFontTx/>
              <a:buChar char="•"/>
            </a:pPr>
            <a:r>
              <a:rPr lang="en-US" sz="2800" dirty="0">
                <a:solidFill>
                  <a:srgbClr val="003366"/>
                </a:solidFill>
              </a:rPr>
              <a:t>Senior to the person subject to possible liability</a:t>
            </a:r>
          </a:p>
          <a:p>
            <a:pPr marL="2974975" lvl="4" indent="-231775">
              <a:buFontTx/>
              <a:buChar char="•"/>
            </a:pPr>
            <a:endParaRPr lang="en-US" sz="2800" dirty="0">
              <a:solidFill>
                <a:srgbClr val="003366"/>
              </a:solidFill>
            </a:endParaRPr>
          </a:p>
          <a:p>
            <a:pPr marL="2974975" lvl="4" indent="-231775">
              <a:buFontTx/>
              <a:buChar char="•"/>
            </a:pPr>
            <a:r>
              <a:rPr lang="en-US" sz="2800" dirty="0">
                <a:solidFill>
                  <a:srgbClr val="003366"/>
                </a:solidFill>
              </a:rPr>
              <a:t>E7 or higher</a:t>
            </a:r>
          </a:p>
          <a:p>
            <a:pPr marL="2974975" lvl="4" indent="-231775">
              <a:buFontTx/>
              <a:buChar char="•"/>
            </a:pPr>
            <a:endParaRPr lang="en-US" sz="2800" dirty="0">
              <a:solidFill>
                <a:srgbClr val="003366"/>
              </a:solidFill>
            </a:endParaRPr>
          </a:p>
          <a:p>
            <a:pPr marL="2974975" lvl="4" indent="-231775">
              <a:buFontTx/>
              <a:buChar char="•"/>
            </a:pPr>
            <a:r>
              <a:rPr lang="en-US" sz="2800" dirty="0">
                <a:solidFill>
                  <a:srgbClr val="003366"/>
                </a:solidFill>
              </a:rPr>
              <a:t>GS-07 or higher</a:t>
            </a:r>
          </a:p>
        </p:txBody>
      </p:sp>
      <p:pic>
        <p:nvPicPr>
          <p:cNvPr id="421892" name="Picture 4" descr="USAr"/>
          <p:cNvPicPr>
            <a:picLocks noChangeAspect="1" noChangeArrowheads="1"/>
          </p:cNvPicPr>
          <p:nvPr/>
        </p:nvPicPr>
        <p:blipFill>
          <a:blip r:embed="rId3" cstate="print"/>
          <a:srcRect/>
          <a:stretch>
            <a:fillRect/>
          </a:stretch>
        </p:blipFill>
        <p:spPr bwMode="auto">
          <a:xfrm>
            <a:off x="990600" y="2590800"/>
            <a:ext cx="1738313" cy="2971800"/>
          </a:xfrm>
          <a:prstGeom prst="rect">
            <a:avLst/>
          </a:prstGeom>
          <a:noFill/>
        </p:spPr>
      </p:pic>
    </p:spTree>
    <p:extLst>
      <p:ext uri="{BB962C8B-B14F-4D97-AF65-F5344CB8AC3E}">
        <p14:creationId xmlns:p14="http://schemas.microsoft.com/office/powerpoint/2010/main" val="358217959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r>
              <a:rPr lang="en-US" sz="3600" dirty="0"/>
              <a:t>Approving/Appointing Authority</a:t>
            </a:r>
          </a:p>
        </p:txBody>
      </p:sp>
      <p:sp>
        <p:nvSpPr>
          <p:cNvPr id="557059" name="Rectangle 3"/>
          <p:cNvSpPr>
            <a:spLocks noGrp="1" noChangeArrowheads="1"/>
          </p:cNvSpPr>
          <p:nvPr>
            <p:ph type="body" idx="1"/>
          </p:nvPr>
        </p:nvSpPr>
        <p:spPr>
          <a:xfrm>
            <a:off x="685800" y="1066800"/>
            <a:ext cx="8077200" cy="4865688"/>
          </a:xfrm>
        </p:spPr>
        <p:txBody>
          <a:bodyPr/>
          <a:lstStyle/>
          <a:p>
            <a:pPr>
              <a:spcAft>
                <a:spcPct val="20000"/>
              </a:spcAft>
            </a:pPr>
            <a:r>
              <a:rPr lang="en-US" sz="2800" dirty="0"/>
              <a:t>Approving </a:t>
            </a:r>
            <a:r>
              <a:rPr lang="en-US" sz="2800" dirty="0" smtClean="0"/>
              <a:t>authority</a:t>
            </a:r>
            <a:endParaRPr lang="en-US" sz="1600" b="1" dirty="0">
              <a:solidFill>
                <a:srgbClr val="660066"/>
              </a:solidFill>
            </a:endParaRPr>
          </a:p>
          <a:p>
            <a:pPr lvl="1">
              <a:spcAft>
                <a:spcPct val="20000"/>
              </a:spcAft>
            </a:pPr>
            <a:r>
              <a:rPr lang="en-US" sz="2400" dirty="0"/>
              <a:t>$100,000 or more or a controlled item – First GO or SES in rating chain</a:t>
            </a:r>
          </a:p>
          <a:p>
            <a:pPr lvl="1">
              <a:spcAft>
                <a:spcPct val="20000"/>
              </a:spcAft>
            </a:pPr>
            <a:r>
              <a:rPr lang="en-US" sz="2400" dirty="0" smtClean="0"/>
              <a:t>More than $5,000 and less than $100,000 – COL or GS-15 </a:t>
            </a:r>
            <a:r>
              <a:rPr lang="en-US" sz="2400" dirty="0"/>
              <a:t>in </a:t>
            </a:r>
            <a:r>
              <a:rPr lang="en-US" sz="2400" dirty="0" smtClean="0"/>
              <a:t>a supervisory position</a:t>
            </a:r>
          </a:p>
          <a:p>
            <a:pPr lvl="1">
              <a:spcAft>
                <a:spcPct val="20000"/>
              </a:spcAft>
            </a:pPr>
            <a:r>
              <a:rPr lang="en-US" sz="2400" dirty="0" smtClean="0"/>
              <a:t>$</a:t>
            </a:r>
            <a:r>
              <a:rPr lang="en-US" sz="2400" dirty="0"/>
              <a:t>5,000 or less (not SI, COMSEC, or PII) – </a:t>
            </a:r>
            <a:r>
              <a:rPr lang="en-US" sz="2400" dirty="0" smtClean="0"/>
              <a:t>LTC if delegated in writing</a:t>
            </a:r>
            <a:endParaRPr lang="en-US" sz="2400" dirty="0"/>
          </a:p>
          <a:p>
            <a:pPr>
              <a:spcAft>
                <a:spcPct val="20000"/>
              </a:spcAft>
            </a:pPr>
            <a:r>
              <a:rPr lang="en-US" sz="2800" dirty="0" smtClean="0"/>
              <a:t>Appointing </a:t>
            </a:r>
            <a:r>
              <a:rPr lang="en-US" sz="2800" dirty="0"/>
              <a:t>authority</a:t>
            </a:r>
          </a:p>
          <a:p>
            <a:pPr lvl="1">
              <a:spcAft>
                <a:spcPct val="20000"/>
              </a:spcAft>
            </a:pPr>
            <a:r>
              <a:rPr lang="en-US" sz="2400" dirty="0" smtClean="0"/>
              <a:t>Must be LTC </a:t>
            </a:r>
            <a:r>
              <a:rPr lang="en-US" sz="2400" dirty="0"/>
              <a:t>(or </a:t>
            </a:r>
            <a:r>
              <a:rPr lang="en-US" sz="2400" dirty="0" smtClean="0"/>
              <a:t>MAJ in LTC billet) </a:t>
            </a:r>
            <a:r>
              <a:rPr lang="en-US" sz="2400" dirty="0"/>
              <a:t>or DOD civilian GS-13 </a:t>
            </a:r>
            <a:r>
              <a:rPr lang="en-US" sz="2400" dirty="0" smtClean="0"/>
              <a:t>(GS-12 </a:t>
            </a:r>
            <a:r>
              <a:rPr lang="en-US" sz="2400" dirty="0"/>
              <a:t>in GS-13 billet</a:t>
            </a:r>
            <a:r>
              <a:rPr lang="en-US" sz="2400" dirty="0" smtClean="0"/>
              <a:t>)</a:t>
            </a:r>
          </a:p>
          <a:p>
            <a:pPr lvl="1">
              <a:spcAft>
                <a:spcPct val="20000"/>
              </a:spcAft>
            </a:pPr>
            <a:r>
              <a:rPr lang="en-US" sz="2400" dirty="0" smtClean="0"/>
              <a:t>First COL in </a:t>
            </a:r>
            <a:r>
              <a:rPr lang="en-US" sz="2400" dirty="0" err="1" smtClean="0"/>
              <a:t>CoC</a:t>
            </a:r>
            <a:r>
              <a:rPr lang="en-US" sz="2400" dirty="0" smtClean="0"/>
              <a:t> when approving authority is GO or SES</a:t>
            </a:r>
          </a:p>
          <a:p>
            <a:pPr lvl="1">
              <a:spcAft>
                <a:spcPct val="20000"/>
              </a:spcAft>
            </a:pPr>
            <a:endParaRPr lang="en-US" sz="2400" dirty="0"/>
          </a:p>
          <a:p>
            <a:pPr lvl="1">
              <a:lnSpc>
                <a:spcPct val="90000"/>
              </a:lnSpc>
            </a:pPr>
            <a:endParaRPr lang="en-US" sz="2400" dirty="0"/>
          </a:p>
        </p:txBody>
      </p:sp>
    </p:spTree>
    <p:extLst>
      <p:ext uri="{BB962C8B-B14F-4D97-AF65-F5344CB8AC3E}">
        <p14:creationId xmlns:p14="http://schemas.microsoft.com/office/powerpoint/2010/main" val="3886660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0" y="274638"/>
            <a:ext cx="9144000" cy="1143000"/>
          </a:xfrm>
        </p:spPr>
        <p:txBody>
          <a:bodyPr/>
          <a:lstStyle/>
          <a:p>
            <a:r>
              <a:rPr lang="en-US" dirty="0"/>
              <a:t>Appeal Authority</a:t>
            </a:r>
          </a:p>
        </p:txBody>
      </p:sp>
      <p:sp>
        <p:nvSpPr>
          <p:cNvPr id="545795" name="Rectangle 3"/>
          <p:cNvSpPr>
            <a:spLocks noGrp="1" noChangeArrowheads="1"/>
          </p:cNvSpPr>
          <p:nvPr>
            <p:ph type="body" idx="1"/>
          </p:nvPr>
        </p:nvSpPr>
        <p:spPr>
          <a:xfrm>
            <a:off x="304800" y="1295400"/>
            <a:ext cx="8229600" cy="4983163"/>
          </a:xfrm>
        </p:spPr>
        <p:txBody>
          <a:bodyPr/>
          <a:lstStyle/>
          <a:p>
            <a:pPr marL="627063" lvl="1" indent="-225425">
              <a:lnSpc>
                <a:spcPct val="60000"/>
              </a:lnSpc>
              <a:spcBef>
                <a:spcPct val="0"/>
              </a:spcBef>
              <a:tabLst>
                <a:tab pos="3311525" algn="l"/>
              </a:tabLst>
            </a:pPr>
            <a:endParaRPr lang="en-US" sz="2400" dirty="0">
              <a:solidFill>
                <a:srgbClr val="003366"/>
              </a:solidFill>
            </a:endParaRPr>
          </a:p>
          <a:p>
            <a:pPr marL="627063" lvl="1" indent="-225425">
              <a:spcAft>
                <a:spcPct val="20000"/>
              </a:spcAft>
              <a:buFontTx/>
              <a:buChar char="•"/>
              <a:tabLst>
                <a:tab pos="3311525" algn="l"/>
              </a:tabLst>
            </a:pPr>
            <a:r>
              <a:rPr lang="en-US" sz="2400" dirty="0"/>
              <a:t>Respondent must request reconsideration first</a:t>
            </a:r>
          </a:p>
          <a:p>
            <a:pPr marL="627063" lvl="1" indent="-225425">
              <a:spcAft>
                <a:spcPct val="20000"/>
              </a:spcAft>
              <a:buFontTx/>
              <a:buChar char="•"/>
              <a:tabLst>
                <a:tab pos="3311525" algn="l"/>
              </a:tabLst>
            </a:pPr>
            <a:r>
              <a:rPr lang="en-US" sz="2400" dirty="0" smtClean="0"/>
              <a:t>Denied request </a:t>
            </a:r>
            <a:r>
              <a:rPr lang="en-US" sz="2400" dirty="0"/>
              <a:t>for reconsideration </a:t>
            </a:r>
            <a:r>
              <a:rPr lang="en-US" sz="2400" dirty="0" smtClean="0"/>
              <a:t>becomes </a:t>
            </a:r>
            <a:r>
              <a:rPr lang="en-US" sz="2400" dirty="0"/>
              <a:t>appeal</a:t>
            </a:r>
          </a:p>
          <a:p>
            <a:pPr marL="627063" lvl="1" indent="-225425">
              <a:spcAft>
                <a:spcPct val="20000"/>
              </a:spcAft>
              <a:buFontTx/>
              <a:buChar char="•"/>
              <a:tabLst>
                <a:tab pos="3311525" algn="l"/>
              </a:tabLst>
            </a:pPr>
            <a:r>
              <a:rPr lang="en-US" sz="2400" dirty="0"/>
              <a:t>A request for reconsideration stops all collection action pending a decision by the approving authority and/or the appeal authority</a:t>
            </a:r>
            <a:endParaRPr lang="en-US" sz="2400" dirty="0">
              <a:solidFill>
                <a:srgbClr val="003366"/>
              </a:solidFill>
            </a:endParaRPr>
          </a:p>
          <a:p>
            <a:pPr marL="627063" lvl="1" indent="-225425">
              <a:spcAft>
                <a:spcPct val="20000"/>
              </a:spcAft>
              <a:buFontTx/>
              <a:buChar char="•"/>
              <a:tabLst>
                <a:tab pos="3311525" algn="l"/>
              </a:tabLst>
            </a:pPr>
            <a:r>
              <a:rPr lang="en-US" sz="2400" dirty="0">
                <a:solidFill>
                  <a:srgbClr val="003366"/>
                </a:solidFill>
              </a:rPr>
              <a:t>Appeal authority must be senior                                             to the </a:t>
            </a:r>
            <a:r>
              <a:rPr lang="en-US" sz="2400" dirty="0" smtClean="0">
                <a:solidFill>
                  <a:srgbClr val="003366"/>
                </a:solidFill>
              </a:rPr>
              <a:t>approval </a:t>
            </a:r>
            <a:r>
              <a:rPr lang="en-US" sz="2400" dirty="0">
                <a:solidFill>
                  <a:srgbClr val="003366"/>
                </a:solidFill>
              </a:rPr>
              <a:t>authority</a:t>
            </a:r>
          </a:p>
        </p:txBody>
      </p:sp>
      <p:pic>
        <p:nvPicPr>
          <p:cNvPr id="545802" name="Picture 10" descr="MCj00979770000[1]"/>
          <p:cNvPicPr>
            <a:picLocks noChangeAspect="1" noChangeArrowheads="1"/>
          </p:cNvPicPr>
          <p:nvPr/>
        </p:nvPicPr>
        <p:blipFill>
          <a:blip r:embed="rId3" cstate="print"/>
          <a:srcRect/>
          <a:stretch>
            <a:fillRect/>
          </a:stretch>
        </p:blipFill>
        <p:spPr bwMode="auto">
          <a:xfrm>
            <a:off x="6172200" y="4191000"/>
            <a:ext cx="1524000" cy="687388"/>
          </a:xfrm>
          <a:prstGeom prst="rect">
            <a:avLst/>
          </a:prstGeom>
          <a:noFill/>
        </p:spPr>
      </p:pic>
      <p:pic>
        <p:nvPicPr>
          <p:cNvPr id="545803" name="Picture 11" descr="MCj00979830000[1]"/>
          <p:cNvPicPr>
            <a:picLocks noChangeAspect="1" noChangeArrowheads="1"/>
          </p:cNvPicPr>
          <p:nvPr/>
        </p:nvPicPr>
        <p:blipFill>
          <a:blip r:embed="rId4" cstate="print"/>
          <a:srcRect r="74626"/>
          <a:stretch>
            <a:fillRect/>
          </a:stretch>
        </p:blipFill>
        <p:spPr bwMode="auto">
          <a:xfrm>
            <a:off x="2057400" y="5105400"/>
            <a:ext cx="1066800" cy="944563"/>
          </a:xfrm>
          <a:prstGeom prst="rect">
            <a:avLst/>
          </a:prstGeom>
          <a:noFill/>
        </p:spPr>
      </p:pic>
    </p:spTree>
    <p:extLst>
      <p:ext uri="{BB962C8B-B14F-4D97-AF65-F5344CB8AC3E}">
        <p14:creationId xmlns:p14="http://schemas.microsoft.com/office/powerpoint/2010/main" val="153393170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0" y="274638"/>
            <a:ext cx="9144000" cy="1143000"/>
          </a:xfrm>
        </p:spPr>
        <p:txBody>
          <a:bodyPr/>
          <a:lstStyle/>
          <a:p>
            <a:r>
              <a:rPr lang="en-US" dirty="0"/>
              <a:t>The Investigation</a:t>
            </a:r>
          </a:p>
        </p:txBody>
      </p:sp>
      <p:sp>
        <p:nvSpPr>
          <p:cNvPr id="425987" name="Rectangle 3"/>
          <p:cNvSpPr>
            <a:spLocks noGrp="1" noChangeArrowheads="1"/>
          </p:cNvSpPr>
          <p:nvPr>
            <p:ph type="body" idx="1"/>
          </p:nvPr>
        </p:nvSpPr>
        <p:spPr>
          <a:xfrm>
            <a:off x="609600" y="1600200"/>
            <a:ext cx="8001000" cy="4525963"/>
          </a:xfrm>
        </p:spPr>
        <p:txBody>
          <a:bodyPr/>
          <a:lstStyle/>
          <a:p>
            <a:r>
              <a:rPr lang="en-US" sz="2400" dirty="0">
                <a:solidFill>
                  <a:srgbClr val="003366"/>
                </a:solidFill>
              </a:rPr>
              <a:t>See your Judge Advocate before you start</a:t>
            </a:r>
          </a:p>
          <a:p>
            <a:pPr lvl="1"/>
            <a:r>
              <a:rPr lang="en-US" sz="2000" dirty="0">
                <a:solidFill>
                  <a:srgbClr val="003366"/>
                </a:solidFill>
              </a:rPr>
              <a:t>Understand Culpability, </a:t>
            </a:r>
            <a:r>
              <a:rPr lang="en-US" sz="2000" dirty="0" smtClean="0">
                <a:solidFill>
                  <a:srgbClr val="003366"/>
                </a:solidFill>
              </a:rPr>
              <a:t>Liability, Proximate Cause, and </a:t>
            </a:r>
            <a:r>
              <a:rPr lang="en-US" sz="2000" dirty="0">
                <a:solidFill>
                  <a:srgbClr val="003366"/>
                </a:solidFill>
              </a:rPr>
              <a:t>Loss</a:t>
            </a:r>
          </a:p>
          <a:p>
            <a:pPr lvl="1"/>
            <a:endParaRPr lang="en-US" sz="2000" dirty="0">
              <a:solidFill>
                <a:srgbClr val="003366"/>
              </a:solidFill>
            </a:endParaRPr>
          </a:p>
          <a:p>
            <a:r>
              <a:rPr lang="en-US" sz="2400" dirty="0">
                <a:solidFill>
                  <a:srgbClr val="003366"/>
                </a:solidFill>
              </a:rPr>
              <a:t>Investigation is the FLO’s </a:t>
            </a:r>
            <a:r>
              <a:rPr lang="en-US" sz="2400" b="1" dirty="0">
                <a:solidFill>
                  <a:srgbClr val="003366"/>
                </a:solidFill>
              </a:rPr>
              <a:t>PRIMARY RESPONSIBILITY</a:t>
            </a:r>
            <a:r>
              <a:rPr lang="en-US" sz="2400" dirty="0">
                <a:solidFill>
                  <a:srgbClr val="003366"/>
                </a:solidFill>
              </a:rPr>
              <a:t> until completion</a:t>
            </a:r>
          </a:p>
          <a:p>
            <a:endParaRPr lang="en-US" sz="2400" dirty="0">
              <a:solidFill>
                <a:srgbClr val="003366"/>
              </a:solidFill>
            </a:endParaRPr>
          </a:p>
          <a:p>
            <a:r>
              <a:rPr lang="en-US" sz="2400" dirty="0">
                <a:solidFill>
                  <a:srgbClr val="003366"/>
                </a:solidFill>
              </a:rPr>
              <a:t>Collect and document the evidence</a:t>
            </a:r>
          </a:p>
          <a:p>
            <a:endParaRPr lang="en-US" sz="2400" dirty="0">
              <a:solidFill>
                <a:srgbClr val="003366"/>
              </a:solidFill>
            </a:endParaRPr>
          </a:p>
          <a:p>
            <a:r>
              <a:rPr lang="en-US" sz="2400" dirty="0">
                <a:solidFill>
                  <a:srgbClr val="003366"/>
                </a:solidFill>
              </a:rPr>
              <a:t>Make recommendations</a:t>
            </a:r>
          </a:p>
          <a:p>
            <a:endParaRPr lang="en-US" sz="2400" dirty="0">
              <a:solidFill>
                <a:srgbClr val="003366"/>
              </a:solidFill>
            </a:endParaRPr>
          </a:p>
          <a:p>
            <a:pPr lvl="1"/>
            <a:endParaRPr lang="en-US" sz="2400" dirty="0">
              <a:solidFill>
                <a:srgbClr val="003366"/>
              </a:solidFill>
            </a:endParaRPr>
          </a:p>
        </p:txBody>
      </p:sp>
      <p:pic>
        <p:nvPicPr>
          <p:cNvPr id="425993" name="Picture 9" descr="crash investigation"/>
          <p:cNvPicPr>
            <a:picLocks noChangeAspect="1" noChangeArrowheads="1"/>
          </p:cNvPicPr>
          <p:nvPr/>
        </p:nvPicPr>
        <p:blipFill>
          <a:blip r:embed="rId3" cstate="print"/>
          <a:srcRect t="29062"/>
          <a:stretch>
            <a:fillRect/>
          </a:stretch>
        </p:blipFill>
        <p:spPr bwMode="auto">
          <a:xfrm>
            <a:off x="6400800" y="3505200"/>
            <a:ext cx="2143125" cy="2335213"/>
          </a:xfrm>
          <a:prstGeom prst="rect">
            <a:avLst/>
          </a:prstGeom>
          <a:noFill/>
          <a:effectLst>
            <a:softEdge rad="127000"/>
          </a:effectLst>
        </p:spPr>
      </p:pic>
    </p:spTree>
    <p:extLst>
      <p:ext uri="{BB962C8B-B14F-4D97-AF65-F5344CB8AC3E}">
        <p14:creationId xmlns:p14="http://schemas.microsoft.com/office/powerpoint/2010/main" val="255848855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0" y="274638"/>
            <a:ext cx="9144000" cy="1143000"/>
          </a:xfrm>
        </p:spPr>
        <p:txBody>
          <a:bodyPr/>
          <a:lstStyle/>
          <a:p>
            <a:r>
              <a:rPr lang="en-US" dirty="0"/>
              <a:t>The Investigation</a:t>
            </a:r>
          </a:p>
        </p:txBody>
      </p:sp>
      <p:sp>
        <p:nvSpPr>
          <p:cNvPr id="428035" name="Rectangle 3"/>
          <p:cNvSpPr>
            <a:spLocks noGrp="1" noChangeArrowheads="1"/>
          </p:cNvSpPr>
          <p:nvPr>
            <p:ph type="body" idx="1"/>
          </p:nvPr>
        </p:nvSpPr>
        <p:spPr>
          <a:xfrm>
            <a:off x="609600" y="1524000"/>
            <a:ext cx="8077200" cy="4525963"/>
          </a:xfrm>
        </p:spPr>
        <p:txBody>
          <a:bodyPr/>
          <a:lstStyle/>
          <a:p>
            <a:pPr>
              <a:buFontTx/>
              <a:buNone/>
            </a:pPr>
            <a:r>
              <a:rPr lang="en-US" dirty="0">
                <a:solidFill>
                  <a:srgbClr val="003366"/>
                </a:solidFill>
              </a:rPr>
              <a:t>The FLO must address:</a:t>
            </a:r>
          </a:p>
          <a:p>
            <a:pPr lvl="1">
              <a:buFontTx/>
              <a:buChar char="•"/>
            </a:pPr>
            <a:r>
              <a:rPr lang="en-US" b="1" dirty="0">
                <a:solidFill>
                  <a:srgbClr val="003366"/>
                </a:solidFill>
              </a:rPr>
              <a:t>Responsibility</a:t>
            </a:r>
            <a:r>
              <a:rPr lang="en-US" dirty="0">
                <a:solidFill>
                  <a:srgbClr val="003366"/>
                </a:solidFill>
              </a:rPr>
              <a:t> (Who </a:t>
            </a:r>
            <a:r>
              <a:rPr lang="en-US" dirty="0" smtClean="0">
                <a:solidFill>
                  <a:srgbClr val="003366"/>
                </a:solidFill>
              </a:rPr>
              <a:t>had an</a:t>
            </a:r>
          </a:p>
          <a:p>
            <a:pPr lvl="1">
              <a:buNone/>
            </a:pPr>
            <a:r>
              <a:rPr lang="en-US" dirty="0" smtClean="0">
                <a:solidFill>
                  <a:srgbClr val="003366"/>
                </a:solidFill>
              </a:rPr>
              <a:t>	obligation to safeguard property)</a:t>
            </a:r>
            <a:endParaRPr lang="en-US" dirty="0">
              <a:solidFill>
                <a:srgbClr val="003366"/>
              </a:solidFill>
            </a:endParaRPr>
          </a:p>
          <a:p>
            <a:pPr lvl="1">
              <a:buFontTx/>
              <a:buChar char="•"/>
            </a:pPr>
            <a:r>
              <a:rPr lang="en-US" b="1" dirty="0">
                <a:solidFill>
                  <a:srgbClr val="003366"/>
                </a:solidFill>
              </a:rPr>
              <a:t>Culpability </a:t>
            </a:r>
            <a:r>
              <a:rPr lang="en-US" dirty="0">
                <a:solidFill>
                  <a:srgbClr val="003366"/>
                </a:solidFill>
              </a:rPr>
              <a:t>(Was there </a:t>
            </a:r>
            <a:r>
              <a:rPr lang="en-US" dirty="0" smtClean="0">
                <a:solidFill>
                  <a:srgbClr val="003366"/>
                </a:solidFill>
              </a:rPr>
              <a:t>negligence </a:t>
            </a:r>
            <a:r>
              <a:rPr lang="en-US" dirty="0">
                <a:solidFill>
                  <a:srgbClr val="003366"/>
                </a:solidFill>
              </a:rPr>
              <a:t>or wrongdoing)</a:t>
            </a:r>
          </a:p>
          <a:p>
            <a:pPr lvl="1">
              <a:buFontTx/>
              <a:buChar char="•"/>
            </a:pPr>
            <a:r>
              <a:rPr lang="en-US" b="1" dirty="0">
                <a:solidFill>
                  <a:srgbClr val="003366"/>
                </a:solidFill>
              </a:rPr>
              <a:t>Proximate Cause </a:t>
            </a:r>
            <a:r>
              <a:rPr lang="en-US" b="1" dirty="0" smtClean="0">
                <a:solidFill>
                  <a:srgbClr val="003366"/>
                </a:solidFill>
              </a:rPr>
              <a:t> </a:t>
            </a:r>
            <a:r>
              <a:rPr lang="en-US" dirty="0" smtClean="0">
                <a:solidFill>
                  <a:srgbClr val="003366"/>
                </a:solidFill>
              </a:rPr>
              <a:t>(</a:t>
            </a:r>
            <a:r>
              <a:rPr lang="en-US" dirty="0">
                <a:solidFill>
                  <a:srgbClr val="003366"/>
                </a:solidFill>
              </a:rPr>
              <a:t>Did </a:t>
            </a:r>
            <a:r>
              <a:rPr lang="en-US" dirty="0" smtClean="0">
                <a:solidFill>
                  <a:srgbClr val="003366"/>
                </a:solidFill>
              </a:rPr>
              <a:t>the negligence actually lead to the loss)</a:t>
            </a:r>
            <a:endParaRPr lang="en-US" dirty="0">
              <a:solidFill>
                <a:srgbClr val="003366"/>
              </a:solidFill>
            </a:endParaRPr>
          </a:p>
          <a:p>
            <a:pPr lvl="1">
              <a:buFontTx/>
              <a:buChar char="•"/>
            </a:pPr>
            <a:r>
              <a:rPr lang="en-US" b="1" dirty="0">
                <a:solidFill>
                  <a:srgbClr val="003366"/>
                </a:solidFill>
              </a:rPr>
              <a:t>Loss</a:t>
            </a:r>
            <a:r>
              <a:rPr lang="en-US" dirty="0">
                <a:solidFill>
                  <a:srgbClr val="003366"/>
                </a:solidFill>
              </a:rPr>
              <a:t> (Value of the loss)</a:t>
            </a:r>
          </a:p>
          <a:p>
            <a:pPr lvl="1">
              <a:buFont typeface="Wingdings" pitchFamily="2" charset="2"/>
              <a:buChar char="Ø"/>
            </a:pPr>
            <a:endParaRPr lang="en-US" dirty="0">
              <a:solidFill>
                <a:srgbClr val="003366"/>
              </a:solidFill>
            </a:endParaRPr>
          </a:p>
          <a:p>
            <a:pPr>
              <a:buFontTx/>
              <a:buNone/>
            </a:pPr>
            <a:endParaRPr lang="en-US" dirty="0">
              <a:solidFill>
                <a:srgbClr val="003366"/>
              </a:solidFill>
            </a:endParaRPr>
          </a:p>
        </p:txBody>
      </p:sp>
      <p:pic>
        <p:nvPicPr>
          <p:cNvPr id="428042" name="Picture 10" descr="CSA-2006-07-21-135001"/>
          <p:cNvPicPr>
            <a:picLocks noChangeAspect="1" noChangeArrowheads="1"/>
          </p:cNvPicPr>
          <p:nvPr/>
        </p:nvPicPr>
        <p:blipFill>
          <a:blip r:embed="rId3" cstate="print"/>
          <a:srcRect/>
          <a:stretch>
            <a:fillRect/>
          </a:stretch>
        </p:blipFill>
        <p:spPr bwMode="auto">
          <a:xfrm>
            <a:off x="6781800" y="1066800"/>
            <a:ext cx="1621618" cy="1612900"/>
          </a:xfrm>
          <a:prstGeom prst="rect">
            <a:avLst/>
          </a:prstGeom>
          <a:noFill/>
          <a:effectLst>
            <a:softEdge rad="127000"/>
          </a:effectLst>
        </p:spPr>
      </p:pic>
    </p:spTree>
    <p:extLst>
      <p:ext uri="{BB962C8B-B14F-4D97-AF65-F5344CB8AC3E}">
        <p14:creationId xmlns:p14="http://schemas.microsoft.com/office/powerpoint/2010/main" val="410085437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0" y="457200"/>
            <a:ext cx="9144000" cy="1143000"/>
          </a:xfrm>
        </p:spPr>
        <p:txBody>
          <a:bodyPr/>
          <a:lstStyle/>
          <a:p>
            <a:r>
              <a:rPr lang="en-US" dirty="0"/>
              <a:t>The Investigation</a:t>
            </a:r>
            <a:br>
              <a:rPr lang="en-US" dirty="0"/>
            </a:br>
            <a:endParaRPr lang="en-US" sz="3200" dirty="0"/>
          </a:p>
        </p:txBody>
      </p:sp>
      <p:sp>
        <p:nvSpPr>
          <p:cNvPr id="430083" name="Rectangle 3"/>
          <p:cNvSpPr>
            <a:spLocks noGrp="1" noChangeArrowheads="1"/>
          </p:cNvSpPr>
          <p:nvPr>
            <p:ph type="body" idx="1"/>
          </p:nvPr>
        </p:nvSpPr>
        <p:spPr>
          <a:xfrm>
            <a:off x="685800" y="1295400"/>
            <a:ext cx="8229600" cy="5211763"/>
          </a:xfrm>
        </p:spPr>
        <p:txBody>
          <a:bodyPr/>
          <a:lstStyle/>
          <a:p>
            <a:pPr algn="ctr">
              <a:buFontTx/>
              <a:buNone/>
            </a:pPr>
            <a:r>
              <a:rPr lang="en-US" sz="3600" dirty="0">
                <a:solidFill>
                  <a:srgbClr val="003366"/>
                </a:solidFill>
              </a:rPr>
              <a:t>Know the Types of Responsibility</a:t>
            </a:r>
          </a:p>
          <a:p>
            <a:pPr algn="ctr">
              <a:buFontTx/>
              <a:buNone/>
            </a:pPr>
            <a:r>
              <a:rPr lang="en-US" sz="2800" dirty="0">
                <a:solidFill>
                  <a:srgbClr val="003366"/>
                </a:solidFill>
              </a:rPr>
              <a:t>	</a:t>
            </a:r>
          </a:p>
          <a:p>
            <a:r>
              <a:rPr lang="en-US" sz="3600" dirty="0">
                <a:solidFill>
                  <a:srgbClr val="003366"/>
                </a:solidFill>
              </a:rPr>
              <a:t>Command</a:t>
            </a:r>
          </a:p>
          <a:p>
            <a:r>
              <a:rPr lang="en-US" sz="3600" dirty="0">
                <a:solidFill>
                  <a:srgbClr val="003366"/>
                </a:solidFill>
              </a:rPr>
              <a:t>Supervisory</a:t>
            </a:r>
          </a:p>
          <a:p>
            <a:r>
              <a:rPr lang="en-US" sz="3600" dirty="0">
                <a:solidFill>
                  <a:srgbClr val="003366"/>
                </a:solidFill>
              </a:rPr>
              <a:t>Direct	</a:t>
            </a:r>
          </a:p>
          <a:p>
            <a:r>
              <a:rPr lang="en-US" sz="3600" dirty="0">
                <a:solidFill>
                  <a:srgbClr val="003366"/>
                </a:solidFill>
              </a:rPr>
              <a:t>Custodial</a:t>
            </a:r>
          </a:p>
          <a:p>
            <a:r>
              <a:rPr lang="en-US" sz="3600" dirty="0">
                <a:solidFill>
                  <a:srgbClr val="003366"/>
                </a:solidFill>
              </a:rPr>
              <a:t>Personal</a:t>
            </a:r>
          </a:p>
        </p:txBody>
      </p:sp>
      <p:pic>
        <p:nvPicPr>
          <p:cNvPr id="430108" name="Picture 28" descr="flat tire"/>
          <p:cNvPicPr>
            <a:picLocks noChangeAspect="1" noChangeArrowheads="1"/>
          </p:cNvPicPr>
          <p:nvPr/>
        </p:nvPicPr>
        <p:blipFill>
          <a:blip r:embed="rId3" cstate="print"/>
          <a:srcRect/>
          <a:stretch>
            <a:fillRect/>
          </a:stretch>
        </p:blipFill>
        <p:spPr bwMode="auto">
          <a:xfrm>
            <a:off x="4114800" y="2382838"/>
            <a:ext cx="4267200" cy="3255962"/>
          </a:xfrm>
          <a:prstGeom prst="rect">
            <a:avLst/>
          </a:prstGeom>
          <a:noFill/>
          <a:effectLst>
            <a:softEdge rad="127000"/>
          </a:effectLst>
        </p:spPr>
      </p:pic>
    </p:spTree>
    <p:extLst>
      <p:ext uri="{BB962C8B-B14F-4D97-AF65-F5344CB8AC3E}">
        <p14:creationId xmlns:p14="http://schemas.microsoft.com/office/powerpoint/2010/main" val="412191970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AutoShape 2"/>
          <p:cNvSpPr>
            <a:spLocks noChangeArrowheads="1"/>
          </p:cNvSpPr>
          <p:nvPr/>
        </p:nvSpPr>
        <p:spPr bwMode="auto">
          <a:xfrm>
            <a:off x="387350" y="320675"/>
            <a:ext cx="3074988" cy="1962150"/>
          </a:xfrm>
          <a:prstGeom prst="flowChartProcess">
            <a:avLst/>
          </a:prstGeom>
          <a:solidFill>
            <a:srgbClr val="CCFFCC"/>
          </a:solidFill>
          <a:ln w="9525" algn="ctr">
            <a:solidFill>
              <a:srgbClr val="000000"/>
            </a:solidFill>
            <a:miter lim="800000"/>
            <a:headEnd/>
            <a:tailEnd/>
          </a:ln>
          <a:effectLst>
            <a:outerShdw dist="107763" dir="2700000" algn="ctr" rotWithShape="0">
              <a:schemeClr val="bg2">
                <a:alpha val="50000"/>
              </a:schemeClr>
            </a:outerShdw>
          </a:effectLst>
        </p:spPr>
        <p:txBody>
          <a:bodyPr wrap="none" anchor="ctr"/>
          <a:lstStyle/>
          <a:p>
            <a:pPr>
              <a:lnSpc>
                <a:spcPct val="100000"/>
              </a:lnSpc>
            </a:pPr>
            <a:r>
              <a:rPr lang="en-US" sz="1800" u="sng" dirty="0">
                <a:solidFill>
                  <a:srgbClr val="FF0000"/>
                </a:solidFill>
                <a:latin typeface="+mn-lt"/>
              </a:rPr>
              <a:t>COMMAND</a:t>
            </a:r>
          </a:p>
          <a:p>
            <a:pPr>
              <a:lnSpc>
                <a:spcPct val="100000"/>
              </a:lnSpc>
            </a:pPr>
            <a:r>
              <a:rPr lang="en-US" sz="1800" u="sng" dirty="0">
                <a:solidFill>
                  <a:srgbClr val="FF0000"/>
                </a:solidFill>
                <a:latin typeface="+mn-lt"/>
              </a:rPr>
              <a:t>RESPONSIBILITY</a:t>
            </a:r>
          </a:p>
          <a:p>
            <a:pPr>
              <a:lnSpc>
                <a:spcPct val="100000"/>
              </a:lnSpc>
            </a:pPr>
            <a:r>
              <a:rPr lang="en-US" sz="1800" b="0" dirty="0">
                <a:solidFill>
                  <a:schemeClr val="bg2"/>
                </a:solidFill>
                <a:latin typeface="+mn-lt"/>
              </a:rPr>
              <a:t>Commanders at all levels.</a:t>
            </a:r>
          </a:p>
          <a:p>
            <a:pPr>
              <a:lnSpc>
                <a:spcPct val="100000"/>
              </a:lnSpc>
            </a:pPr>
            <a:r>
              <a:rPr lang="en-US" sz="1800" b="0" dirty="0">
                <a:solidFill>
                  <a:srgbClr val="FF0000"/>
                </a:solidFill>
                <a:latin typeface="+mn-lt"/>
              </a:rPr>
              <a:t>Responsibility for</a:t>
            </a:r>
          </a:p>
          <a:p>
            <a:pPr>
              <a:lnSpc>
                <a:spcPct val="100000"/>
              </a:lnSpc>
            </a:pPr>
            <a:r>
              <a:rPr lang="en-US" sz="1800" b="0" dirty="0">
                <a:solidFill>
                  <a:srgbClr val="FF0000"/>
                </a:solidFill>
                <a:latin typeface="+mn-lt"/>
              </a:rPr>
              <a:t>all property within their</a:t>
            </a:r>
          </a:p>
          <a:p>
            <a:pPr>
              <a:lnSpc>
                <a:spcPct val="100000"/>
              </a:lnSpc>
            </a:pPr>
            <a:r>
              <a:rPr lang="en-US" sz="1800" b="0" dirty="0">
                <a:solidFill>
                  <a:srgbClr val="FF0000"/>
                </a:solidFill>
                <a:latin typeface="+mn-lt"/>
              </a:rPr>
              <a:t>command</a:t>
            </a:r>
          </a:p>
        </p:txBody>
      </p:sp>
      <p:sp>
        <p:nvSpPr>
          <p:cNvPr id="559107" name="AutoShape 3"/>
          <p:cNvSpPr>
            <a:spLocks noChangeArrowheads="1"/>
          </p:cNvSpPr>
          <p:nvPr/>
        </p:nvSpPr>
        <p:spPr bwMode="auto">
          <a:xfrm>
            <a:off x="4260850" y="314325"/>
            <a:ext cx="4403725" cy="1928813"/>
          </a:xfrm>
          <a:prstGeom prst="flowChartProcess">
            <a:avLst/>
          </a:prstGeom>
          <a:solidFill>
            <a:srgbClr val="FFFFCC"/>
          </a:solidFill>
          <a:ln w="9525" algn="ctr">
            <a:solidFill>
              <a:srgbClr val="000000"/>
            </a:solidFill>
            <a:miter lim="800000"/>
            <a:headEnd/>
            <a:tailEnd/>
          </a:ln>
          <a:effectLst>
            <a:outerShdw dist="107763" dir="2700000" algn="ctr" rotWithShape="0">
              <a:schemeClr val="bg2">
                <a:alpha val="50000"/>
              </a:schemeClr>
            </a:outerShdw>
          </a:effectLst>
        </p:spPr>
        <p:txBody>
          <a:bodyPr wrap="none" anchor="ctr"/>
          <a:lstStyle/>
          <a:p>
            <a:pPr>
              <a:lnSpc>
                <a:spcPct val="100000"/>
              </a:lnSpc>
            </a:pPr>
            <a:r>
              <a:rPr lang="en-US" sz="1800" u="sng" dirty="0">
                <a:solidFill>
                  <a:srgbClr val="009900"/>
                </a:solidFill>
                <a:latin typeface="+mn-lt"/>
              </a:rPr>
              <a:t>CUSTODIAL</a:t>
            </a:r>
          </a:p>
          <a:p>
            <a:pPr>
              <a:lnSpc>
                <a:spcPct val="100000"/>
              </a:lnSpc>
            </a:pPr>
            <a:r>
              <a:rPr lang="en-US" sz="1800" u="sng" dirty="0">
                <a:solidFill>
                  <a:srgbClr val="009900"/>
                </a:solidFill>
                <a:latin typeface="+mn-lt"/>
              </a:rPr>
              <a:t>RESPONSIBILTY</a:t>
            </a:r>
            <a:endParaRPr lang="en-US" sz="1800" b="0" dirty="0">
              <a:solidFill>
                <a:srgbClr val="009900"/>
              </a:solidFill>
              <a:latin typeface="+mn-lt"/>
            </a:endParaRPr>
          </a:p>
          <a:p>
            <a:pPr>
              <a:lnSpc>
                <a:spcPct val="100000"/>
              </a:lnSpc>
            </a:pPr>
            <a:r>
              <a:rPr lang="en-US" sz="1800" b="0" dirty="0">
                <a:solidFill>
                  <a:schemeClr val="bg2"/>
                </a:solidFill>
                <a:latin typeface="+mn-lt"/>
              </a:rPr>
              <a:t>Supply SGT, supply custodian, </a:t>
            </a:r>
          </a:p>
          <a:p>
            <a:pPr>
              <a:lnSpc>
                <a:spcPct val="100000"/>
              </a:lnSpc>
            </a:pPr>
            <a:r>
              <a:rPr lang="en-US" sz="1800" b="0" dirty="0">
                <a:solidFill>
                  <a:schemeClr val="bg2"/>
                </a:solidFill>
                <a:latin typeface="+mn-lt"/>
              </a:rPr>
              <a:t>supply clerk, or warehouse person.</a:t>
            </a:r>
            <a:r>
              <a:rPr lang="en-US" sz="1800" b="0" dirty="0">
                <a:solidFill>
                  <a:srgbClr val="009900"/>
                </a:solidFill>
                <a:latin typeface="+mn-lt"/>
              </a:rPr>
              <a:t>  </a:t>
            </a:r>
          </a:p>
          <a:p>
            <a:pPr>
              <a:lnSpc>
                <a:spcPct val="100000"/>
              </a:lnSpc>
            </a:pPr>
            <a:r>
              <a:rPr lang="en-US" sz="1800" b="0" dirty="0">
                <a:solidFill>
                  <a:srgbClr val="009900"/>
                </a:solidFill>
                <a:latin typeface="+mn-lt"/>
              </a:rPr>
              <a:t>Responsibility for property in storage</a:t>
            </a:r>
          </a:p>
          <a:p>
            <a:pPr>
              <a:lnSpc>
                <a:spcPct val="100000"/>
              </a:lnSpc>
            </a:pPr>
            <a:r>
              <a:rPr lang="en-US" sz="1800" b="0" dirty="0">
                <a:solidFill>
                  <a:srgbClr val="009900"/>
                </a:solidFill>
                <a:latin typeface="+mn-lt"/>
              </a:rPr>
              <a:t>awaiting issue or turn-in</a:t>
            </a:r>
            <a:endParaRPr lang="en-US" sz="1800" u="sng" dirty="0">
              <a:solidFill>
                <a:srgbClr val="009900"/>
              </a:solidFill>
              <a:latin typeface="+mn-lt"/>
            </a:endParaRPr>
          </a:p>
        </p:txBody>
      </p:sp>
      <p:sp>
        <p:nvSpPr>
          <p:cNvPr id="559108" name="AutoShape 4"/>
          <p:cNvSpPr>
            <a:spLocks noChangeArrowheads="1"/>
          </p:cNvSpPr>
          <p:nvPr/>
        </p:nvSpPr>
        <p:spPr bwMode="auto">
          <a:xfrm>
            <a:off x="4248150" y="2709863"/>
            <a:ext cx="4579938" cy="2289175"/>
          </a:xfrm>
          <a:prstGeom prst="flowChartProcess">
            <a:avLst/>
          </a:prstGeom>
          <a:solidFill>
            <a:srgbClr val="DDDDDD"/>
          </a:solidFill>
          <a:ln w="9525" algn="ctr">
            <a:solidFill>
              <a:srgbClr val="000000"/>
            </a:solidFill>
            <a:miter lim="800000"/>
            <a:headEnd/>
            <a:tailEnd/>
          </a:ln>
          <a:effectLst>
            <a:outerShdw dist="107763" dir="2700000" algn="ctr" rotWithShape="0">
              <a:schemeClr val="bg2">
                <a:alpha val="50000"/>
              </a:schemeClr>
            </a:outerShdw>
          </a:effectLst>
        </p:spPr>
        <p:txBody>
          <a:bodyPr wrap="none" anchor="ctr"/>
          <a:lstStyle/>
          <a:p>
            <a:pPr>
              <a:lnSpc>
                <a:spcPct val="100000"/>
              </a:lnSpc>
            </a:pPr>
            <a:r>
              <a:rPr lang="en-US" sz="1800" u="sng" dirty="0">
                <a:latin typeface="+mn-lt"/>
              </a:rPr>
              <a:t>DIRECT RESPONSIBILITY</a:t>
            </a:r>
            <a:endParaRPr lang="en-US" sz="1800" b="0" dirty="0">
              <a:latin typeface="+mn-lt"/>
            </a:endParaRPr>
          </a:p>
          <a:p>
            <a:pPr>
              <a:lnSpc>
                <a:spcPct val="100000"/>
              </a:lnSpc>
            </a:pPr>
            <a:r>
              <a:rPr lang="en-US" sz="1800" b="0" dirty="0">
                <a:solidFill>
                  <a:schemeClr val="hlink"/>
                </a:solidFill>
                <a:latin typeface="+mn-lt"/>
              </a:rPr>
              <a:t>Anyone who has signed for property.</a:t>
            </a:r>
          </a:p>
          <a:p>
            <a:pPr>
              <a:lnSpc>
                <a:spcPct val="100000"/>
              </a:lnSpc>
            </a:pPr>
            <a:r>
              <a:rPr lang="en-US" sz="1800" b="0" dirty="0">
                <a:solidFill>
                  <a:schemeClr val="hlink"/>
                </a:solidFill>
                <a:latin typeface="+mn-lt"/>
              </a:rPr>
              <a:t>Accountable officers, </a:t>
            </a:r>
          </a:p>
          <a:p>
            <a:pPr>
              <a:lnSpc>
                <a:spcPct val="100000"/>
              </a:lnSpc>
            </a:pPr>
            <a:r>
              <a:rPr lang="en-US" sz="1800" b="0" dirty="0">
                <a:solidFill>
                  <a:schemeClr val="hlink"/>
                </a:solidFill>
                <a:latin typeface="+mn-lt"/>
              </a:rPr>
              <a:t>primary/sub-hand receipt holders.</a:t>
            </a:r>
          </a:p>
          <a:p>
            <a:pPr>
              <a:lnSpc>
                <a:spcPct val="100000"/>
              </a:lnSpc>
            </a:pPr>
            <a:r>
              <a:rPr lang="en-US" sz="1800" b="0" dirty="0">
                <a:latin typeface="+mn-lt"/>
              </a:rPr>
              <a:t>Responsibility for all</a:t>
            </a:r>
          </a:p>
          <a:p>
            <a:pPr>
              <a:lnSpc>
                <a:spcPct val="100000"/>
              </a:lnSpc>
            </a:pPr>
            <a:r>
              <a:rPr lang="en-US" sz="1800" b="0" dirty="0">
                <a:latin typeface="+mn-lt"/>
              </a:rPr>
              <a:t>property for which they </a:t>
            </a:r>
          </a:p>
          <a:p>
            <a:pPr>
              <a:lnSpc>
                <a:spcPct val="100000"/>
              </a:lnSpc>
            </a:pPr>
            <a:r>
              <a:rPr lang="en-US" sz="1800" b="0" dirty="0">
                <a:latin typeface="+mn-lt"/>
              </a:rPr>
              <a:t>have signed a hand receipt. </a:t>
            </a:r>
            <a:endParaRPr lang="en-US" sz="1800" b="0" u="sng" dirty="0">
              <a:latin typeface="+mn-lt"/>
            </a:endParaRPr>
          </a:p>
        </p:txBody>
      </p:sp>
      <p:sp>
        <p:nvSpPr>
          <p:cNvPr id="559109" name="AutoShape 5"/>
          <p:cNvSpPr>
            <a:spLocks noChangeArrowheads="1"/>
          </p:cNvSpPr>
          <p:nvPr/>
        </p:nvSpPr>
        <p:spPr bwMode="auto">
          <a:xfrm>
            <a:off x="347663" y="2586038"/>
            <a:ext cx="3216275" cy="2374900"/>
          </a:xfrm>
          <a:prstGeom prst="flowChartProcess">
            <a:avLst/>
          </a:prstGeom>
          <a:solidFill>
            <a:srgbClr val="CCFFFF"/>
          </a:solidFill>
          <a:ln w="9525" algn="ctr">
            <a:solidFill>
              <a:srgbClr val="000000"/>
            </a:solidFill>
            <a:miter lim="800000"/>
            <a:headEnd/>
            <a:tailEnd/>
          </a:ln>
          <a:effectLst>
            <a:outerShdw dist="107763" dir="2700000" algn="ctr" rotWithShape="0">
              <a:schemeClr val="bg2">
                <a:alpha val="50000"/>
              </a:schemeClr>
            </a:outerShdw>
          </a:effectLst>
        </p:spPr>
        <p:txBody>
          <a:bodyPr wrap="none" anchor="ctr"/>
          <a:lstStyle/>
          <a:p>
            <a:pPr>
              <a:lnSpc>
                <a:spcPct val="100000"/>
              </a:lnSpc>
            </a:pPr>
            <a:r>
              <a:rPr lang="en-US" sz="1800" u="sng" dirty="0">
                <a:solidFill>
                  <a:schemeClr val="tx1">
                    <a:lumMod val="75000"/>
                    <a:lumOff val="25000"/>
                  </a:schemeClr>
                </a:solidFill>
                <a:latin typeface="+mn-lt"/>
              </a:rPr>
              <a:t>SUPERVISORY</a:t>
            </a:r>
          </a:p>
          <a:p>
            <a:pPr>
              <a:lnSpc>
                <a:spcPct val="100000"/>
              </a:lnSpc>
            </a:pPr>
            <a:r>
              <a:rPr lang="en-US" sz="1800" u="sng" dirty="0">
                <a:solidFill>
                  <a:schemeClr val="tx1">
                    <a:lumMod val="75000"/>
                    <a:lumOff val="25000"/>
                  </a:schemeClr>
                </a:solidFill>
                <a:latin typeface="+mn-lt"/>
              </a:rPr>
              <a:t>RESPONSIBILITY</a:t>
            </a:r>
            <a:endParaRPr lang="en-US" sz="1800" b="0" dirty="0">
              <a:solidFill>
                <a:schemeClr val="tx1">
                  <a:lumMod val="75000"/>
                  <a:lumOff val="25000"/>
                </a:schemeClr>
              </a:solidFill>
              <a:latin typeface="+mn-lt"/>
            </a:endParaRPr>
          </a:p>
          <a:p>
            <a:pPr>
              <a:lnSpc>
                <a:spcPct val="100000"/>
              </a:lnSpc>
            </a:pPr>
            <a:r>
              <a:rPr lang="en-US" sz="1800" b="0" dirty="0">
                <a:solidFill>
                  <a:schemeClr val="tx1">
                    <a:lumMod val="75000"/>
                    <a:lumOff val="25000"/>
                  </a:schemeClr>
                </a:solidFill>
                <a:latin typeface="+mn-lt"/>
              </a:rPr>
              <a:t>All supervisors.</a:t>
            </a:r>
          </a:p>
          <a:p>
            <a:pPr>
              <a:lnSpc>
                <a:spcPct val="100000"/>
              </a:lnSpc>
            </a:pPr>
            <a:r>
              <a:rPr lang="en-US" sz="1800" b="0" dirty="0">
                <a:solidFill>
                  <a:schemeClr val="tx1">
                    <a:lumMod val="75000"/>
                    <a:lumOff val="25000"/>
                  </a:schemeClr>
                </a:solidFill>
                <a:latin typeface="+mn-lt"/>
              </a:rPr>
              <a:t>Responsibility for all</a:t>
            </a:r>
          </a:p>
          <a:p>
            <a:pPr>
              <a:lnSpc>
                <a:spcPct val="100000"/>
              </a:lnSpc>
            </a:pPr>
            <a:r>
              <a:rPr lang="en-US" sz="1800" b="0" dirty="0">
                <a:solidFill>
                  <a:schemeClr val="tx1">
                    <a:lumMod val="75000"/>
                    <a:lumOff val="25000"/>
                  </a:schemeClr>
                </a:solidFill>
                <a:latin typeface="+mn-lt"/>
              </a:rPr>
              <a:t>property in the</a:t>
            </a:r>
          </a:p>
          <a:p>
            <a:pPr>
              <a:lnSpc>
                <a:spcPct val="100000"/>
              </a:lnSpc>
            </a:pPr>
            <a:r>
              <a:rPr lang="en-US" sz="1800" b="0" dirty="0">
                <a:solidFill>
                  <a:schemeClr val="tx1">
                    <a:lumMod val="75000"/>
                    <a:lumOff val="25000"/>
                  </a:schemeClr>
                </a:solidFill>
                <a:latin typeface="+mn-lt"/>
              </a:rPr>
              <a:t>possession of</a:t>
            </a:r>
          </a:p>
          <a:p>
            <a:pPr>
              <a:lnSpc>
                <a:spcPct val="100000"/>
              </a:lnSpc>
            </a:pPr>
            <a:r>
              <a:rPr lang="en-US" sz="1800" b="0" dirty="0">
                <a:solidFill>
                  <a:schemeClr val="tx1">
                    <a:lumMod val="75000"/>
                    <a:lumOff val="25000"/>
                  </a:schemeClr>
                </a:solidFill>
                <a:latin typeface="+mn-lt"/>
              </a:rPr>
              <a:t>personnel under</a:t>
            </a:r>
          </a:p>
          <a:p>
            <a:pPr>
              <a:lnSpc>
                <a:spcPct val="100000"/>
              </a:lnSpc>
            </a:pPr>
            <a:r>
              <a:rPr lang="en-US" sz="1800" b="0" dirty="0">
                <a:solidFill>
                  <a:schemeClr val="tx1">
                    <a:lumMod val="75000"/>
                    <a:lumOff val="25000"/>
                  </a:schemeClr>
                </a:solidFill>
                <a:latin typeface="+mn-lt"/>
              </a:rPr>
              <a:t>their supervision</a:t>
            </a:r>
            <a:endParaRPr lang="en-US" sz="1800" u="sng" dirty="0">
              <a:solidFill>
                <a:schemeClr val="tx1">
                  <a:lumMod val="75000"/>
                  <a:lumOff val="25000"/>
                </a:schemeClr>
              </a:solidFill>
              <a:latin typeface="+mn-lt"/>
            </a:endParaRPr>
          </a:p>
        </p:txBody>
      </p:sp>
      <p:sp>
        <p:nvSpPr>
          <p:cNvPr id="559110" name="AutoShape 6"/>
          <p:cNvSpPr>
            <a:spLocks noChangeArrowheads="1"/>
          </p:cNvSpPr>
          <p:nvPr/>
        </p:nvSpPr>
        <p:spPr bwMode="auto">
          <a:xfrm>
            <a:off x="1763713" y="5272088"/>
            <a:ext cx="5514975" cy="1231900"/>
          </a:xfrm>
          <a:prstGeom prst="flowChartProcess">
            <a:avLst/>
          </a:prstGeom>
          <a:solidFill>
            <a:srgbClr val="FDF3E3"/>
          </a:solidFill>
          <a:ln w="9525" algn="ctr">
            <a:solidFill>
              <a:srgbClr val="000000"/>
            </a:solidFill>
            <a:miter lim="800000"/>
            <a:headEnd/>
            <a:tailEnd/>
          </a:ln>
          <a:effectLst>
            <a:outerShdw dist="107763" dir="2700000" algn="ctr" rotWithShape="0">
              <a:schemeClr val="bg2">
                <a:alpha val="50000"/>
              </a:schemeClr>
            </a:outerShdw>
          </a:effectLst>
        </p:spPr>
        <p:txBody>
          <a:bodyPr wrap="none" anchor="ctr"/>
          <a:lstStyle/>
          <a:p>
            <a:pPr>
              <a:lnSpc>
                <a:spcPct val="100000"/>
              </a:lnSpc>
            </a:pPr>
            <a:r>
              <a:rPr lang="en-US" sz="1800" u="sng" dirty="0">
                <a:solidFill>
                  <a:srgbClr val="FF0000"/>
                </a:solidFill>
                <a:latin typeface="+mn-lt"/>
              </a:rPr>
              <a:t>PERSONAL RESPONSIBILITY</a:t>
            </a:r>
            <a:endParaRPr lang="en-US" sz="1800" b="0" dirty="0">
              <a:solidFill>
                <a:srgbClr val="FF0000"/>
              </a:solidFill>
              <a:latin typeface="+mn-lt"/>
            </a:endParaRPr>
          </a:p>
          <a:p>
            <a:pPr>
              <a:lnSpc>
                <a:spcPct val="100000"/>
              </a:lnSpc>
            </a:pPr>
            <a:r>
              <a:rPr lang="en-US" sz="1800" b="0" dirty="0">
                <a:solidFill>
                  <a:schemeClr val="bg2"/>
                </a:solidFill>
                <a:latin typeface="+mn-lt"/>
              </a:rPr>
              <a:t>Anyone who has physical possession of property.</a:t>
            </a:r>
          </a:p>
          <a:p>
            <a:pPr>
              <a:lnSpc>
                <a:spcPct val="100000"/>
              </a:lnSpc>
            </a:pPr>
            <a:r>
              <a:rPr lang="en-US" sz="1800" b="0" dirty="0">
                <a:solidFill>
                  <a:srgbClr val="FF0000"/>
                </a:solidFill>
                <a:latin typeface="+mn-lt"/>
              </a:rPr>
              <a:t>Responsibility for property</a:t>
            </a:r>
          </a:p>
          <a:p>
            <a:pPr>
              <a:lnSpc>
                <a:spcPct val="100000"/>
              </a:lnSpc>
            </a:pPr>
            <a:r>
              <a:rPr lang="en-US" sz="1800" b="0" dirty="0">
                <a:solidFill>
                  <a:srgbClr val="FF0000"/>
                </a:solidFill>
                <a:latin typeface="+mn-lt"/>
              </a:rPr>
              <a:t>in his or her possession</a:t>
            </a:r>
            <a:endParaRPr lang="en-US" sz="1800" u="sng" dirty="0">
              <a:solidFill>
                <a:srgbClr val="FF0000"/>
              </a:solidFill>
              <a:latin typeface="+mn-lt"/>
            </a:endParaRPr>
          </a:p>
        </p:txBody>
      </p:sp>
    </p:spTree>
    <p:extLst>
      <p:ext uri="{BB962C8B-B14F-4D97-AF65-F5344CB8AC3E}">
        <p14:creationId xmlns:p14="http://schemas.microsoft.com/office/powerpoint/2010/main" val="232718539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533400"/>
            <a:ext cx="9144000" cy="1143000"/>
          </a:xfrm>
        </p:spPr>
        <p:txBody>
          <a:bodyPr/>
          <a:lstStyle/>
          <a:p>
            <a:r>
              <a:rPr lang="en-US" dirty="0"/>
              <a:t>The Investigation</a:t>
            </a:r>
            <a:br>
              <a:rPr lang="en-US" dirty="0"/>
            </a:br>
            <a:endParaRPr lang="en-US" dirty="0"/>
          </a:p>
        </p:txBody>
      </p:sp>
      <p:sp>
        <p:nvSpPr>
          <p:cNvPr id="434179" name="Rectangle 3"/>
          <p:cNvSpPr>
            <a:spLocks noGrp="1" noChangeArrowheads="1"/>
          </p:cNvSpPr>
          <p:nvPr>
            <p:ph type="body" idx="1"/>
          </p:nvPr>
        </p:nvSpPr>
        <p:spPr>
          <a:xfrm>
            <a:off x="457200" y="1143000"/>
            <a:ext cx="8229600" cy="4525963"/>
          </a:xfrm>
        </p:spPr>
        <p:txBody>
          <a:bodyPr/>
          <a:lstStyle/>
          <a:p>
            <a:pPr lvl="1">
              <a:buFontTx/>
              <a:buNone/>
              <a:tabLst>
                <a:tab pos="3206750" algn="l"/>
              </a:tabLst>
            </a:pPr>
            <a:r>
              <a:rPr lang="en-US" sz="3200" dirty="0">
                <a:solidFill>
                  <a:srgbClr val="003366"/>
                </a:solidFill>
              </a:rPr>
              <a:t>		Culpability</a:t>
            </a:r>
            <a:endParaRPr lang="en-US" sz="2000" dirty="0">
              <a:solidFill>
                <a:srgbClr val="003366"/>
              </a:solidFill>
            </a:endParaRPr>
          </a:p>
          <a:p>
            <a:pPr lvl="1">
              <a:buFontTx/>
              <a:buNone/>
              <a:tabLst>
                <a:tab pos="3206750" algn="l"/>
              </a:tabLst>
            </a:pPr>
            <a:r>
              <a:rPr lang="en-US" sz="2400" dirty="0">
                <a:solidFill>
                  <a:srgbClr val="003366"/>
                </a:solidFill>
              </a:rPr>
              <a:t>Breach in standard of care</a:t>
            </a:r>
          </a:p>
          <a:p>
            <a:pPr lvl="2">
              <a:tabLst>
                <a:tab pos="3206750" algn="l"/>
              </a:tabLst>
            </a:pPr>
            <a:r>
              <a:rPr lang="en-US" dirty="0">
                <a:solidFill>
                  <a:srgbClr val="003366"/>
                </a:solidFill>
              </a:rPr>
              <a:t>Negligence</a:t>
            </a:r>
          </a:p>
          <a:p>
            <a:pPr lvl="2">
              <a:tabLst>
                <a:tab pos="3206750" algn="l"/>
              </a:tabLst>
            </a:pPr>
            <a:r>
              <a:rPr lang="en-US" dirty="0">
                <a:solidFill>
                  <a:srgbClr val="003366"/>
                </a:solidFill>
              </a:rPr>
              <a:t>Gross Negligence or Willful Misconduct</a:t>
            </a:r>
          </a:p>
          <a:p>
            <a:pPr lvl="1">
              <a:buFontTx/>
              <a:buChar char="•"/>
              <a:tabLst>
                <a:tab pos="3206750" algn="l"/>
              </a:tabLst>
            </a:pPr>
            <a:endParaRPr lang="en-US" sz="800" dirty="0">
              <a:solidFill>
                <a:srgbClr val="003366"/>
              </a:solidFill>
            </a:endParaRPr>
          </a:p>
          <a:p>
            <a:pPr lvl="1">
              <a:buFontTx/>
              <a:buNone/>
              <a:tabLst>
                <a:tab pos="3206750" algn="l"/>
              </a:tabLst>
            </a:pPr>
            <a:r>
              <a:rPr lang="en-US" sz="2400" dirty="0">
                <a:solidFill>
                  <a:srgbClr val="003366"/>
                </a:solidFill>
              </a:rPr>
              <a:t>Factors that must be considered:</a:t>
            </a:r>
          </a:p>
          <a:p>
            <a:pPr lvl="2">
              <a:tabLst>
                <a:tab pos="3206750" algn="l"/>
              </a:tabLst>
            </a:pPr>
            <a:r>
              <a:rPr lang="en-US" dirty="0">
                <a:solidFill>
                  <a:srgbClr val="003366"/>
                </a:solidFill>
              </a:rPr>
              <a:t>Age &amp; experience</a:t>
            </a:r>
          </a:p>
          <a:p>
            <a:pPr lvl="2">
              <a:tabLst>
                <a:tab pos="3206750" algn="l"/>
              </a:tabLst>
            </a:pPr>
            <a:r>
              <a:rPr lang="en-US" dirty="0">
                <a:solidFill>
                  <a:srgbClr val="003366"/>
                </a:solidFill>
              </a:rPr>
              <a:t>Ongoing activities (e.g., combat operations)</a:t>
            </a:r>
          </a:p>
          <a:p>
            <a:pPr lvl="2">
              <a:tabLst>
                <a:tab pos="3206750" algn="l"/>
              </a:tabLst>
            </a:pPr>
            <a:r>
              <a:rPr lang="en-US" dirty="0">
                <a:solidFill>
                  <a:srgbClr val="003366"/>
                </a:solidFill>
              </a:rPr>
              <a:t>Supervision</a:t>
            </a:r>
          </a:p>
          <a:p>
            <a:pPr lvl="2">
              <a:tabLst>
                <a:tab pos="3206750" algn="l"/>
              </a:tabLst>
            </a:pPr>
            <a:r>
              <a:rPr lang="en-US" dirty="0">
                <a:solidFill>
                  <a:srgbClr val="003366"/>
                </a:solidFill>
              </a:rPr>
              <a:t>Complexity of the organization or activity</a:t>
            </a:r>
          </a:p>
          <a:p>
            <a:pPr lvl="2">
              <a:tabLst>
                <a:tab pos="3206750" algn="l"/>
              </a:tabLst>
            </a:pPr>
            <a:r>
              <a:rPr lang="en-US" dirty="0">
                <a:solidFill>
                  <a:srgbClr val="003366"/>
                </a:solidFill>
              </a:rPr>
              <a:t>Type of responsibility individual had toward the property</a:t>
            </a:r>
          </a:p>
        </p:txBody>
      </p:sp>
    </p:spTree>
    <p:extLst>
      <p:ext uri="{BB962C8B-B14F-4D97-AF65-F5344CB8AC3E}">
        <p14:creationId xmlns:p14="http://schemas.microsoft.com/office/powerpoint/2010/main" val="312416920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0" y="274638"/>
            <a:ext cx="9144000" cy="1143000"/>
          </a:xfrm>
        </p:spPr>
        <p:txBody>
          <a:bodyPr/>
          <a:lstStyle/>
          <a:p>
            <a:r>
              <a:rPr lang="en-US" dirty="0"/>
              <a:t/>
            </a:r>
            <a:br>
              <a:rPr lang="en-US" dirty="0"/>
            </a:br>
            <a:r>
              <a:rPr lang="en-US" dirty="0"/>
              <a:t> The Investigation </a:t>
            </a:r>
            <a:br>
              <a:rPr lang="en-US" dirty="0"/>
            </a:br>
            <a:endParaRPr lang="en-US" dirty="0"/>
          </a:p>
        </p:txBody>
      </p:sp>
      <p:sp>
        <p:nvSpPr>
          <p:cNvPr id="436227" name="Rectangle 3"/>
          <p:cNvSpPr>
            <a:spLocks noGrp="1" noChangeArrowheads="1"/>
          </p:cNvSpPr>
          <p:nvPr>
            <p:ph type="body" idx="1"/>
          </p:nvPr>
        </p:nvSpPr>
        <p:spPr>
          <a:xfrm>
            <a:off x="457200" y="1447800"/>
            <a:ext cx="8229600" cy="4525963"/>
          </a:xfrm>
        </p:spPr>
        <p:txBody>
          <a:bodyPr/>
          <a:lstStyle/>
          <a:p>
            <a:pPr marL="231775" indent="-231775" algn="ctr">
              <a:lnSpc>
                <a:spcPct val="75000"/>
              </a:lnSpc>
              <a:buFontTx/>
              <a:buNone/>
            </a:pPr>
            <a:r>
              <a:rPr lang="en-US" dirty="0"/>
              <a:t>Proximate Cause</a:t>
            </a:r>
            <a:r>
              <a:rPr lang="en-US" dirty="0">
                <a:solidFill>
                  <a:schemeClr val="accent2"/>
                </a:solidFill>
                <a:effectLst>
                  <a:outerShdw blurRad="38100" dist="38100" dir="2700000" algn="tl">
                    <a:srgbClr val="C0C0C0"/>
                  </a:outerShdw>
                </a:effectLst>
              </a:rPr>
              <a:t> </a:t>
            </a:r>
          </a:p>
          <a:p>
            <a:pPr marL="231775" indent="-231775" algn="ctr">
              <a:lnSpc>
                <a:spcPct val="75000"/>
              </a:lnSpc>
              <a:buFontTx/>
              <a:buNone/>
            </a:pPr>
            <a:endParaRPr lang="en-US" dirty="0">
              <a:solidFill>
                <a:schemeClr val="accent2"/>
              </a:solidFill>
              <a:effectLst>
                <a:outerShdw blurRad="38100" dist="38100" dir="2700000" algn="tl">
                  <a:srgbClr val="C0C0C0"/>
                </a:outerShdw>
              </a:effectLst>
            </a:endParaRPr>
          </a:p>
          <a:p>
            <a:pPr marL="231775" indent="-231775">
              <a:buFontTx/>
              <a:buNone/>
            </a:pPr>
            <a:r>
              <a:rPr lang="en-US" dirty="0">
                <a:solidFill>
                  <a:schemeClr val="accent2"/>
                </a:solidFill>
                <a:effectLst>
                  <a:outerShdw blurRad="38100" dist="38100" dir="2700000" algn="tl">
                    <a:srgbClr val="C0C0C0"/>
                  </a:outerShdw>
                </a:effectLst>
              </a:rPr>
              <a:t> </a:t>
            </a:r>
            <a:r>
              <a:rPr lang="en-US" sz="2400" dirty="0">
                <a:solidFill>
                  <a:srgbClr val="003366"/>
                </a:solidFill>
              </a:rPr>
              <a:t>“[T]he person’s acts or omissions</a:t>
            </a:r>
          </a:p>
          <a:p>
            <a:pPr marL="231775" indent="-231775">
              <a:buFontTx/>
              <a:buNone/>
            </a:pPr>
            <a:r>
              <a:rPr lang="en-US" sz="2400" dirty="0">
                <a:solidFill>
                  <a:srgbClr val="003366"/>
                </a:solidFill>
              </a:rPr>
              <a:t> 	were the cause that, in a natural </a:t>
            </a:r>
          </a:p>
          <a:p>
            <a:pPr marL="231775" indent="-231775">
              <a:buFontTx/>
              <a:buNone/>
            </a:pPr>
            <a:r>
              <a:rPr lang="en-US" sz="2400" dirty="0">
                <a:solidFill>
                  <a:srgbClr val="003366"/>
                </a:solidFill>
              </a:rPr>
              <a:t>	and continuous sequence, </a:t>
            </a:r>
          </a:p>
          <a:p>
            <a:pPr marL="231775" indent="-231775">
              <a:buFontTx/>
              <a:buNone/>
            </a:pPr>
            <a:r>
              <a:rPr lang="en-US" sz="2400" dirty="0">
                <a:solidFill>
                  <a:srgbClr val="003366"/>
                </a:solidFill>
              </a:rPr>
              <a:t>	unbroken by a new cause, </a:t>
            </a:r>
          </a:p>
          <a:p>
            <a:pPr marL="231775" indent="-231775">
              <a:buFontTx/>
              <a:buNone/>
            </a:pPr>
            <a:r>
              <a:rPr lang="en-US" sz="2400" dirty="0">
                <a:solidFill>
                  <a:srgbClr val="003366"/>
                </a:solidFill>
              </a:rPr>
              <a:t>	produced the loss, damage, or </a:t>
            </a:r>
          </a:p>
          <a:p>
            <a:pPr marL="231775" indent="-231775">
              <a:buFontTx/>
              <a:buNone/>
            </a:pPr>
            <a:r>
              <a:rPr lang="en-US" sz="2400" dirty="0">
                <a:solidFill>
                  <a:srgbClr val="003366"/>
                </a:solidFill>
              </a:rPr>
              <a:t>	destruction, and without which the </a:t>
            </a:r>
          </a:p>
          <a:p>
            <a:pPr marL="231775" indent="-231775">
              <a:buFontTx/>
              <a:buNone/>
            </a:pPr>
            <a:r>
              <a:rPr lang="en-US" sz="2400" dirty="0">
                <a:solidFill>
                  <a:srgbClr val="003366"/>
                </a:solidFill>
              </a:rPr>
              <a:t>	loss, damage, </a:t>
            </a:r>
            <a:r>
              <a:rPr lang="en-US" sz="2400" dirty="0" smtClean="0">
                <a:solidFill>
                  <a:srgbClr val="003366"/>
                </a:solidFill>
              </a:rPr>
              <a:t>destruction, or theft </a:t>
            </a:r>
            <a:r>
              <a:rPr lang="en-US" sz="2400" dirty="0">
                <a:solidFill>
                  <a:srgbClr val="003366"/>
                </a:solidFill>
              </a:rPr>
              <a:t>would not have occurred.”</a:t>
            </a:r>
          </a:p>
        </p:txBody>
      </p:sp>
      <p:pic>
        <p:nvPicPr>
          <p:cNvPr id="436228" name="Picture 4" descr="water ripple"/>
          <p:cNvPicPr>
            <a:picLocks noChangeAspect="1" noChangeArrowheads="1"/>
          </p:cNvPicPr>
          <p:nvPr/>
        </p:nvPicPr>
        <p:blipFill>
          <a:blip r:embed="rId3" cstate="print"/>
          <a:srcRect/>
          <a:stretch>
            <a:fillRect/>
          </a:stretch>
        </p:blipFill>
        <p:spPr bwMode="auto">
          <a:xfrm>
            <a:off x="5867400" y="2286000"/>
            <a:ext cx="2236788" cy="2362200"/>
          </a:xfrm>
          <a:prstGeom prst="rect">
            <a:avLst/>
          </a:prstGeom>
          <a:noFill/>
          <a:effectLst>
            <a:softEdge rad="127000"/>
          </a:effectLst>
        </p:spPr>
      </p:pic>
    </p:spTree>
    <p:extLst>
      <p:ext uri="{BB962C8B-B14F-4D97-AF65-F5344CB8AC3E}">
        <p14:creationId xmlns:p14="http://schemas.microsoft.com/office/powerpoint/2010/main" val="45327543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533400" y="274638"/>
            <a:ext cx="8153400" cy="1143000"/>
          </a:xfrm>
        </p:spPr>
        <p:txBody>
          <a:bodyPr/>
          <a:lstStyle/>
          <a:p>
            <a:r>
              <a:rPr lang="en-US" dirty="0"/>
              <a:t>The Investigation</a:t>
            </a:r>
          </a:p>
        </p:txBody>
      </p:sp>
      <p:sp>
        <p:nvSpPr>
          <p:cNvPr id="438275" name="Rectangle 3"/>
          <p:cNvSpPr>
            <a:spLocks noGrp="1" noChangeArrowheads="1"/>
          </p:cNvSpPr>
          <p:nvPr>
            <p:ph type="body" idx="1"/>
          </p:nvPr>
        </p:nvSpPr>
        <p:spPr>
          <a:xfrm>
            <a:off x="457200" y="1295400"/>
            <a:ext cx="8305800" cy="4724400"/>
          </a:xfrm>
        </p:spPr>
        <p:txBody>
          <a:bodyPr/>
          <a:lstStyle/>
          <a:p>
            <a:pPr algn="ctr">
              <a:lnSpc>
                <a:spcPct val="90000"/>
              </a:lnSpc>
              <a:buFontTx/>
              <a:buNone/>
            </a:pPr>
            <a:r>
              <a:rPr lang="en-US" dirty="0"/>
              <a:t>    Loss</a:t>
            </a:r>
            <a:r>
              <a:rPr lang="en-US" dirty="0">
                <a:solidFill>
                  <a:srgbClr val="003366"/>
                </a:solidFill>
              </a:rPr>
              <a:t> 	</a:t>
            </a:r>
          </a:p>
          <a:p>
            <a:pPr>
              <a:lnSpc>
                <a:spcPct val="90000"/>
              </a:lnSpc>
              <a:buFontTx/>
              <a:buNone/>
            </a:pPr>
            <a:r>
              <a:rPr lang="en-US" sz="2800" dirty="0">
                <a:solidFill>
                  <a:srgbClr val="003366"/>
                </a:solidFill>
              </a:rPr>
              <a:t>	Types of Loss</a:t>
            </a:r>
          </a:p>
          <a:p>
            <a:pPr lvl="2">
              <a:lnSpc>
                <a:spcPct val="90000"/>
              </a:lnSpc>
            </a:pPr>
            <a:r>
              <a:rPr lang="en-US" dirty="0">
                <a:solidFill>
                  <a:srgbClr val="003366"/>
                </a:solidFill>
              </a:rPr>
              <a:t>Actual Loss (actual, known physical disappearance, damage or destruction)</a:t>
            </a:r>
          </a:p>
          <a:p>
            <a:pPr lvl="2">
              <a:lnSpc>
                <a:spcPct val="90000"/>
              </a:lnSpc>
            </a:pPr>
            <a:r>
              <a:rPr lang="en-US" dirty="0">
                <a:solidFill>
                  <a:srgbClr val="003366"/>
                </a:solidFill>
              </a:rPr>
              <a:t>Loss of Accountability (“when it cannot be accounted for by the last responsible person in the audit trail”)</a:t>
            </a:r>
          </a:p>
          <a:p>
            <a:pPr>
              <a:lnSpc>
                <a:spcPct val="90000"/>
              </a:lnSpc>
              <a:buFontTx/>
              <a:buNone/>
            </a:pPr>
            <a:r>
              <a:rPr lang="en-US" dirty="0">
                <a:solidFill>
                  <a:srgbClr val="003366"/>
                </a:solidFill>
              </a:rPr>
              <a:t>	</a:t>
            </a:r>
            <a:endParaRPr lang="en-US" sz="800" dirty="0">
              <a:solidFill>
                <a:srgbClr val="003366"/>
              </a:solidFill>
            </a:endParaRPr>
          </a:p>
          <a:p>
            <a:pPr>
              <a:lnSpc>
                <a:spcPct val="90000"/>
              </a:lnSpc>
              <a:buFontTx/>
              <a:buNone/>
            </a:pPr>
            <a:r>
              <a:rPr lang="en-US" dirty="0">
                <a:solidFill>
                  <a:srgbClr val="003366"/>
                </a:solidFill>
              </a:rPr>
              <a:t>	</a:t>
            </a:r>
            <a:r>
              <a:rPr lang="en-US" sz="2800" dirty="0">
                <a:solidFill>
                  <a:srgbClr val="003366"/>
                </a:solidFill>
              </a:rPr>
              <a:t>Value of the Loss</a:t>
            </a:r>
          </a:p>
          <a:p>
            <a:pPr lvl="2">
              <a:lnSpc>
                <a:spcPct val="90000"/>
              </a:lnSpc>
            </a:pPr>
            <a:r>
              <a:rPr lang="en-US" dirty="0">
                <a:solidFill>
                  <a:srgbClr val="003366"/>
                </a:solidFill>
              </a:rPr>
              <a:t>Fair Market Value at time of the loss (Preferred)</a:t>
            </a:r>
          </a:p>
          <a:p>
            <a:pPr lvl="2">
              <a:lnSpc>
                <a:spcPct val="90000"/>
              </a:lnSpc>
            </a:pPr>
            <a:r>
              <a:rPr lang="en-US" dirty="0">
                <a:solidFill>
                  <a:srgbClr val="003366"/>
                </a:solidFill>
              </a:rPr>
              <a:t>Depreciated</a:t>
            </a:r>
          </a:p>
          <a:p>
            <a:pPr>
              <a:lnSpc>
                <a:spcPct val="90000"/>
              </a:lnSpc>
              <a:buFontTx/>
              <a:buNone/>
            </a:pPr>
            <a:r>
              <a:rPr lang="en-US" dirty="0">
                <a:solidFill>
                  <a:srgbClr val="003366"/>
                </a:solidFill>
              </a:rPr>
              <a:t>				</a:t>
            </a:r>
            <a:r>
              <a:rPr lang="en-US" sz="2400" dirty="0">
                <a:solidFill>
                  <a:srgbClr val="003366"/>
                </a:solidFill>
              </a:rPr>
              <a:t>	</a:t>
            </a:r>
            <a:endParaRPr lang="en-US" sz="2800" dirty="0">
              <a:solidFill>
                <a:srgbClr val="003366"/>
              </a:solidFill>
            </a:endParaRPr>
          </a:p>
        </p:txBody>
      </p:sp>
    </p:spTree>
    <p:extLst>
      <p:ext uri="{BB962C8B-B14F-4D97-AF65-F5344CB8AC3E}">
        <p14:creationId xmlns:p14="http://schemas.microsoft.com/office/powerpoint/2010/main" val="345737126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442913"/>
            <a:ext cx="7162800" cy="1143000"/>
          </a:xfrm>
        </p:spPr>
        <p:txBody>
          <a:bodyPr/>
          <a:lstStyle/>
          <a:p>
            <a:pPr eaLnBrk="1" hangingPunct="1"/>
            <a:r>
              <a:rPr lang="en-US" smtClean="0"/>
              <a:t>Army Regulation 15-6</a:t>
            </a:r>
          </a:p>
        </p:txBody>
      </p:sp>
      <p:sp>
        <p:nvSpPr>
          <p:cNvPr id="6147" name="Rectangle 3"/>
          <p:cNvSpPr>
            <a:spLocks noGrp="1" noChangeArrowheads="1"/>
          </p:cNvSpPr>
          <p:nvPr>
            <p:ph type="body" idx="1"/>
          </p:nvPr>
        </p:nvSpPr>
        <p:spPr>
          <a:xfrm>
            <a:off x="685800" y="1587500"/>
            <a:ext cx="8243888" cy="4991100"/>
          </a:xfrm>
        </p:spPr>
        <p:txBody>
          <a:bodyPr/>
          <a:lstStyle/>
          <a:p>
            <a:pPr eaLnBrk="1" hangingPunct="1"/>
            <a:r>
              <a:rPr lang="en-US" sz="2600" dirty="0" smtClean="0"/>
              <a:t>Provides guidance on the conduct of investigations</a:t>
            </a:r>
          </a:p>
          <a:p>
            <a:pPr eaLnBrk="1" hangingPunct="1"/>
            <a:r>
              <a:rPr lang="en-US" sz="2600" dirty="0" smtClean="0"/>
              <a:t>General and specific application to various investigations</a:t>
            </a:r>
          </a:p>
          <a:p>
            <a:pPr eaLnBrk="1" hangingPunct="1"/>
            <a:r>
              <a:rPr lang="en-US" sz="2600" dirty="0" smtClean="0"/>
              <a:t>Use AR 15-6 when:</a:t>
            </a:r>
          </a:p>
          <a:p>
            <a:pPr lvl="1" eaLnBrk="1" hangingPunct="1"/>
            <a:r>
              <a:rPr lang="en-US" sz="2600" dirty="0" smtClean="0"/>
              <a:t>Whenever an appointing                             authority needs a complete                           investigative report containing                         facts and recommendations</a:t>
            </a:r>
          </a:p>
          <a:p>
            <a:pPr lvl="1" eaLnBrk="1" hangingPunct="1"/>
            <a:r>
              <a:rPr lang="en-US" sz="2600" dirty="0" smtClean="0"/>
              <a:t>When regulations require it</a:t>
            </a:r>
          </a:p>
          <a:p>
            <a:pPr eaLnBrk="1" hangingPunct="1"/>
            <a:endParaRPr lang="en-US" sz="26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200400"/>
            <a:ext cx="2667000" cy="24384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0" y="533400"/>
            <a:ext cx="9144000" cy="1143000"/>
          </a:xfrm>
        </p:spPr>
        <p:txBody>
          <a:bodyPr/>
          <a:lstStyle/>
          <a:p>
            <a:r>
              <a:rPr lang="en-US" dirty="0"/>
              <a:t>The Investigation </a:t>
            </a:r>
            <a:br>
              <a:rPr lang="en-US" dirty="0"/>
            </a:br>
            <a:endParaRPr lang="en-US" dirty="0"/>
          </a:p>
        </p:txBody>
      </p:sp>
      <p:sp>
        <p:nvSpPr>
          <p:cNvPr id="448515" name="Rectangle 3"/>
          <p:cNvSpPr>
            <a:spLocks noGrp="1" noChangeArrowheads="1"/>
          </p:cNvSpPr>
          <p:nvPr>
            <p:ph type="body" idx="1"/>
          </p:nvPr>
        </p:nvSpPr>
        <p:spPr>
          <a:xfrm>
            <a:off x="304800" y="1371600"/>
            <a:ext cx="8534400" cy="4983163"/>
          </a:xfrm>
        </p:spPr>
        <p:txBody>
          <a:bodyPr/>
          <a:lstStyle/>
          <a:p>
            <a:pPr indent="-233363" algn="ctr">
              <a:lnSpc>
                <a:spcPct val="55000"/>
              </a:lnSpc>
              <a:buFontTx/>
              <a:buNone/>
            </a:pPr>
            <a:r>
              <a:rPr lang="en-US" dirty="0"/>
              <a:t> Loss</a:t>
            </a:r>
            <a:r>
              <a:rPr lang="en-US" dirty="0">
                <a:solidFill>
                  <a:srgbClr val="003366"/>
                </a:solidFill>
              </a:rPr>
              <a:t> </a:t>
            </a:r>
          </a:p>
          <a:p>
            <a:pPr indent="-233363" algn="ctr">
              <a:lnSpc>
                <a:spcPct val="55000"/>
              </a:lnSpc>
              <a:buFontTx/>
              <a:buNone/>
            </a:pPr>
            <a:endParaRPr lang="en-US" dirty="0"/>
          </a:p>
          <a:p>
            <a:pPr indent="-233363">
              <a:lnSpc>
                <a:spcPct val="55000"/>
              </a:lnSpc>
              <a:buFontTx/>
              <a:buNone/>
            </a:pPr>
            <a:r>
              <a:rPr lang="en-US" sz="2400" dirty="0"/>
              <a:t>	Liability Limitations:</a:t>
            </a:r>
          </a:p>
          <a:p>
            <a:pPr indent="-233363" algn="ctr">
              <a:lnSpc>
                <a:spcPct val="55000"/>
              </a:lnSpc>
              <a:buFontTx/>
              <a:buNone/>
            </a:pPr>
            <a:r>
              <a:rPr lang="en-US" sz="2000" dirty="0">
                <a:solidFill>
                  <a:srgbClr val="003366"/>
                </a:solidFill>
              </a:rPr>
              <a:t>	</a:t>
            </a:r>
          </a:p>
          <a:p>
            <a:pPr lvl="2">
              <a:lnSpc>
                <a:spcPct val="55000"/>
              </a:lnSpc>
              <a:spcBef>
                <a:spcPct val="0"/>
              </a:spcBef>
            </a:pPr>
            <a:r>
              <a:rPr lang="en-US" sz="2000" dirty="0">
                <a:solidFill>
                  <a:srgbClr val="003366"/>
                </a:solidFill>
              </a:rPr>
              <a:t>One month’s base pay at the time of the loss</a:t>
            </a:r>
          </a:p>
          <a:p>
            <a:pPr lvl="3">
              <a:spcBef>
                <a:spcPct val="0"/>
              </a:spcBef>
              <a:buFontTx/>
              <a:buNone/>
            </a:pPr>
            <a:r>
              <a:rPr lang="en-US" dirty="0">
                <a:solidFill>
                  <a:srgbClr val="003366"/>
                </a:solidFill>
              </a:rPr>
              <a:t>	- ARNG &amp; USAR (One Month AD pay, Not Drill Weekend)</a:t>
            </a:r>
          </a:p>
          <a:p>
            <a:pPr lvl="1">
              <a:spcBef>
                <a:spcPct val="0"/>
              </a:spcBef>
              <a:buFontTx/>
              <a:buNone/>
            </a:pPr>
            <a:endParaRPr lang="en-US" sz="2000" dirty="0">
              <a:solidFill>
                <a:srgbClr val="003366"/>
              </a:solidFill>
            </a:endParaRPr>
          </a:p>
          <a:p>
            <a:pPr indent="-233363">
              <a:spcBef>
                <a:spcPct val="0"/>
              </a:spcBef>
              <a:buFontTx/>
              <a:buNone/>
            </a:pPr>
            <a:r>
              <a:rPr lang="en-US" sz="2000" dirty="0">
                <a:solidFill>
                  <a:srgbClr val="003366"/>
                </a:solidFill>
              </a:rPr>
              <a:t>	</a:t>
            </a:r>
            <a:r>
              <a:rPr lang="en-US" sz="2400" dirty="0">
                <a:solidFill>
                  <a:srgbClr val="003366"/>
                </a:solidFill>
              </a:rPr>
              <a:t>Exceptions (Liable for Full Amount of Loss)</a:t>
            </a:r>
          </a:p>
          <a:p>
            <a:pPr lvl="2">
              <a:spcBef>
                <a:spcPct val="0"/>
              </a:spcBef>
            </a:pPr>
            <a:r>
              <a:rPr lang="en-US" sz="2000" dirty="0">
                <a:solidFill>
                  <a:srgbClr val="003366"/>
                </a:solidFill>
              </a:rPr>
              <a:t>Personal Arms and Equipment</a:t>
            </a:r>
          </a:p>
          <a:p>
            <a:pPr lvl="2"/>
            <a:r>
              <a:rPr lang="en-US" sz="2000" dirty="0">
                <a:solidFill>
                  <a:srgbClr val="003366"/>
                </a:solidFill>
              </a:rPr>
              <a:t>Government Quarters </a:t>
            </a:r>
          </a:p>
          <a:p>
            <a:pPr lvl="3">
              <a:buFontTx/>
              <a:buNone/>
            </a:pPr>
            <a:r>
              <a:rPr lang="en-US" dirty="0">
                <a:solidFill>
                  <a:srgbClr val="003366"/>
                </a:solidFill>
              </a:rPr>
              <a:t>	- Involving Gross Negligence/Willful Misconduct</a:t>
            </a:r>
          </a:p>
          <a:p>
            <a:pPr lvl="2"/>
            <a:r>
              <a:rPr lang="en-US" sz="2000" dirty="0">
                <a:solidFill>
                  <a:srgbClr val="003366"/>
                </a:solidFill>
              </a:rPr>
              <a:t>Loss of Public Funds</a:t>
            </a:r>
          </a:p>
          <a:p>
            <a:pPr lvl="2"/>
            <a:r>
              <a:rPr lang="en-US" sz="2000" dirty="0">
                <a:solidFill>
                  <a:srgbClr val="003366"/>
                </a:solidFill>
              </a:rPr>
              <a:t>Loss Attributable to an Accountable </a:t>
            </a:r>
            <a:r>
              <a:rPr lang="en-US" sz="2000" dirty="0" smtClean="0">
                <a:solidFill>
                  <a:srgbClr val="003366"/>
                </a:solidFill>
              </a:rPr>
              <a:t>Officer</a:t>
            </a:r>
          </a:p>
          <a:p>
            <a:pPr lvl="2"/>
            <a:r>
              <a:rPr lang="en-US" sz="2000" dirty="0" smtClean="0">
                <a:solidFill>
                  <a:srgbClr val="003366"/>
                </a:solidFill>
              </a:rPr>
              <a:t>Loss Attributable to Contractors</a:t>
            </a:r>
            <a:endParaRPr lang="en-US" sz="2000" dirty="0">
              <a:solidFill>
                <a:srgbClr val="003366"/>
              </a:solidFill>
            </a:endParaRPr>
          </a:p>
        </p:txBody>
      </p:sp>
    </p:spTree>
    <p:extLst>
      <p:ext uri="{BB962C8B-B14F-4D97-AF65-F5344CB8AC3E}">
        <p14:creationId xmlns:p14="http://schemas.microsoft.com/office/powerpoint/2010/main" val="47546762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0" y="274638"/>
            <a:ext cx="9144000" cy="1143000"/>
          </a:xfrm>
        </p:spPr>
        <p:txBody>
          <a:bodyPr/>
          <a:lstStyle/>
          <a:p>
            <a:r>
              <a:rPr lang="en-US" dirty="0"/>
              <a:t>The Investigation</a:t>
            </a:r>
          </a:p>
        </p:txBody>
      </p:sp>
      <p:sp>
        <p:nvSpPr>
          <p:cNvPr id="452611" name="Rectangle 3"/>
          <p:cNvSpPr>
            <a:spLocks noGrp="1" noChangeArrowheads="1"/>
          </p:cNvSpPr>
          <p:nvPr>
            <p:ph type="body" idx="1"/>
          </p:nvPr>
        </p:nvSpPr>
        <p:spPr>
          <a:xfrm>
            <a:off x="533400" y="1219200"/>
            <a:ext cx="8153400" cy="5097463"/>
          </a:xfrm>
        </p:spPr>
        <p:txBody>
          <a:bodyPr/>
          <a:lstStyle/>
          <a:p>
            <a:pPr algn="ctr">
              <a:lnSpc>
                <a:spcPct val="60000"/>
              </a:lnSpc>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dirty="0"/>
              <a:t>Loss</a:t>
            </a:r>
          </a:p>
          <a:p>
            <a:pPr algn="ctr">
              <a:lnSpc>
                <a:spcPct val="25000"/>
              </a:lnSpc>
              <a:spcBef>
                <a:spcPct val="0"/>
              </a:spcBef>
              <a:buFontTx/>
              <a:buNone/>
              <a:tabLst>
                <a:tab pos="1033463" algn="l"/>
                <a:tab pos="3432175" algn="l"/>
                <a:tab pos="3830638" algn="l"/>
                <a:tab pos="4054475" algn="l"/>
                <a:tab pos="4398963" algn="l"/>
                <a:tab pos="4968875" algn="l"/>
                <a:tab pos="5313363" algn="l"/>
                <a:tab pos="6108700" algn="l"/>
                <a:tab pos="6348413" algn="l"/>
              </a:tabLst>
            </a:pPr>
            <a:endParaRPr lang="en-US" sz="2800" dirty="0"/>
          </a:p>
          <a:p>
            <a:pPr algn="ctr">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2400" dirty="0"/>
              <a:t>	Collective Liability:</a:t>
            </a:r>
            <a:r>
              <a:rPr lang="en-US" sz="2400" dirty="0">
                <a:solidFill>
                  <a:srgbClr val="003366"/>
                </a:solidFill>
              </a:rPr>
              <a:t> Make more, pay more</a:t>
            </a:r>
            <a:endParaRPr lang="en-US" sz="2400" dirty="0"/>
          </a:p>
          <a:p>
            <a:pPr>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dirty="0"/>
              <a:t>	</a:t>
            </a:r>
          </a:p>
          <a:p>
            <a:pPr>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dirty="0">
                <a:solidFill>
                  <a:srgbClr val="003366"/>
                </a:solidFill>
              </a:rPr>
              <a:t>Actual Loss = $2,600				People liable = 3</a:t>
            </a: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endParaRPr lang="en-US" sz="1800" dirty="0">
              <a:solidFill>
                <a:srgbClr val="003366"/>
              </a:solidFill>
            </a:endParaRP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dirty="0">
                <a:solidFill>
                  <a:srgbClr val="003366"/>
                </a:solidFill>
              </a:rPr>
              <a:t>	Person 1 base pay = 	$1,200.00</a:t>
            </a: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dirty="0">
                <a:solidFill>
                  <a:srgbClr val="003366"/>
                </a:solidFill>
              </a:rPr>
              <a:t>	Person 2 base pay = 	$1,600.00</a:t>
            </a: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dirty="0">
                <a:solidFill>
                  <a:srgbClr val="003366"/>
                </a:solidFill>
              </a:rPr>
              <a:t>	</a:t>
            </a:r>
            <a:r>
              <a:rPr lang="en-US" sz="1800" u="sng" dirty="0">
                <a:solidFill>
                  <a:srgbClr val="003366"/>
                </a:solidFill>
              </a:rPr>
              <a:t>Person 3 base pay = 	$2,000.00</a:t>
            </a: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dirty="0">
                <a:solidFill>
                  <a:srgbClr val="003366"/>
                </a:solidFill>
              </a:rPr>
              <a:t>Total base pay of all 3 = 	$4,800.00</a:t>
            </a: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endParaRPr lang="en-US" sz="1800" dirty="0">
              <a:solidFill>
                <a:srgbClr val="003366"/>
              </a:solidFill>
            </a:endParaRP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u="sng" dirty="0">
                <a:solidFill>
                  <a:srgbClr val="003366"/>
                </a:solidFill>
              </a:rPr>
              <a:t>$1,200.00 (base pay person 1)	</a:t>
            </a:r>
            <a:r>
              <a:rPr lang="en-US" sz="1800" dirty="0">
                <a:solidFill>
                  <a:srgbClr val="003366"/>
                </a:solidFill>
              </a:rPr>
              <a:t>=	25%  X 	$2,600.00 = $650.00</a:t>
            </a: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dirty="0">
                <a:solidFill>
                  <a:srgbClr val="003366"/>
                </a:solidFill>
              </a:rPr>
              <a:t>$4,800.00 (total of all base pay)					 (loss)	(person 1 liability)</a:t>
            </a: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endParaRPr lang="en-US" sz="1800" dirty="0">
              <a:solidFill>
                <a:srgbClr val="003366"/>
              </a:solidFill>
            </a:endParaRP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u="sng" dirty="0">
                <a:solidFill>
                  <a:srgbClr val="003366"/>
                </a:solidFill>
              </a:rPr>
              <a:t>$1,600.00 (base pay person </a:t>
            </a:r>
            <a:r>
              <a:rPr lang="en-US" sz="1800" u="sng" dirty="0" smtClean="0">
                <a:solidFill>
                  <a:srgbClr val="003366"/>
                </a:solidFill>
              </a:rPr>
              <a:t>2)</a:t>
            </a:r>
            <a:r>
              <a:rPr lang="en-US" sz="1800" dirty="0">
                <a:solidFill>
                  <a:srgbClr val="003366"/>
                </a:solidFill>
              </a:rPr>
              <a:t>	=	33%	X	$2,600.00	= $585.00</a:t>
            </a: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dirty="0">
                <a:solidFill>
                  <a:srgbClr val="003366"/>
                </a:solidFill>
              </a:rPr>
              <a:t>$4,800.00 (total of all base pay)							(person 2 liability)</a:t>
            </a: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endParaRPr lang="en-US" sz="1800" dirty="0">
              <a:solidFill>
                <a:srgbClr val="003366"/>
              </a:solidFill>
            </a:endParaRP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u="sng" dirty="0" smtClean="0">
                <a:solidFill>
                  <a:srgbClr val="003366"/>
                </a:solidFill>
              </a:rPr>
              <a:t>$2,000.00 </a:t>
            </a:r>
            <a:r>
              <a:rPr lang="en-US" sz="1800" u="sng" dirty="0">
                <a:solidFill>
                  <a:srgbClr val="003366"/>
                </a:solidFill>
              </a:rPr>
              <a:t>(base pay person </a:t>
            </a:r>
            <a:r>
              <a:rPr lang="en-US" sz="1800" u="sng" dirty="0" smtClean="0">
                <a:solidFill>
                  <a:srgbClr val="003366"/>
                </a:solidFill>
              </a:rPr>
              <a:t>3)</a:t>
            </a:r>
            <a:r>
              <a:rPr lang="en-US" sz="1800" dirty="0">
                <a:solidFill>
                  <a:srgbClr val="003366"/>
                </a:solidFill>
              </a:rPr>
              <a:t>	=	42%	X	$2,600.00	= $1092.00</a:t>
            </a: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r>
              <a:rPr lang="en-US" sz="1800" dirty="0" smtClean="0">
                <a:solidFill>
                  <a:srgbClr val="003366"/>
                </a:solidFill>
              </a:rPr>
              <a:t>$4,800.00 </a:t>
            </a:r>
            <a:r>
              <a:rPr lang="en-US" sz="1800" dirty="0">
                <a:solidFill>
                  <a:srgbClr val="003366"/>
                </a:solidFill>
              </a:rPr>
              <a:t>(total of all base pay)							(person 3 liability)</a:t>
            </a:r>
          </a:p>
          <a:p>
            <a:pPr>
              <a:lnSpc>
                <a:spcPct val="85000"/>
              </a:lnSpc>
              <a:spcBef>
                <a:spcPct val="0"/>
              </a:spcBef>
              <a:buFontTx/>
              <a:buNone/>
              <a:tabLst>
                <a:tab pos="1033463" algn="l"/>
                <a:tab pos="3432175" algn="l"/>
                <a:tab pos="3830638" algn="l"/>
                <a:tab pos="4054475" algn="l"/>
                <a:tab pos="4398963" algn="l"/>
                <a:tab pos="4968875" algn="l"/>
                <a:tab pos="5313363" algn="l"/>
                <a:tab pos="6108700" algn="l"/>
                <a:tab pos="6348413" algn="l"/>
              </a:tabLst>
            </a:pPr>
            <a:endParaRPr lang="en-US" sz="1800" dirty="0">
              <a:solidFill>
                <a:srgbClr val="003366"/>
              </a:solidFill>
            </a:endParaRPr>
          </a:p>
          <a:p>
            <a:pPr algn="ctr">
              <a:lnSpc>
                <a:spcPct val="80000"/>
              </a:lnSpc>
              <a:buFontTx/>
              <a:buNone/>
              <a:tabLst>
                <a:tab pos="1033463" algn="l"/>
                <a:tab pos="3432175" algn="l"/>
                <a:tab pos="3830638" algn="l"/>
                <a:tab pos="4054475" algn="l"/>
                <a:tab pos="4398963" algn="l"/>
                <a:tab pos="4968875" algn="l"/>
                <a:tab pos="5313363" algn="l"/>
                <a:tab pos="6108700" algn="l"/>
                <a:tab pos="6348413" algn="l"/>
              </a:tabLst>
            </a:pPr>
            <a:endParaRPr lang="en-US" sz="2000" dirty="0">
              <a:solidFill>
                <a:srgbClr val="003366"/>
              </a:solidFill>
            </a:endParaRPr>
          </a:p>
        </p:txBody>
      </p:sp>
    </p:spTree>
    <p:extLst>
      <p:ext uri="{BB962C8B-B14F-4D97-AF65-F5344CB8AC3E}">
        <p14:creationId xmlns:p14="http://schemas.microsoft.com/office/powerpoint/2010/main" val="357606921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457200" y="228600"/>
            <a:ext cx="8305800" cy="1143000"/>
          </a:xfrm>
        </p:spPr>
        <p:txBody>
          <a:bodyPr/>
          <a:lstStyle/>
          <a:p>
            <a:r>
              <a:rPr lang="en-US" dirty="0"/>
              <a:t>Respondent’s Rights</a:t>
            </a:r>
          </a:p>
        </p:txBody>
      </p:sp>
      <p:sp>
        <p:nvSpPr>
          <p:cNvPr id="440323" name="Rectangle 3"/>
          <p:cNvSpPr>
            <a:spLocks noGrp="1" noChangeArrowheads="1"/>
          </p:cNvSpPr>
          <p:nvPr>
            <p:ph type="body" idx="1"/>
          </p:nvPr>
        </p:nvSpPr>
        <p:spPr>
          <a:xfrm>
            <a:off x="533400" y="1600200"/>
            <a:ext cx="8077200" cy="4419600"/>
          </a:xfrm>
        </p:spPr>
        <p:txBody>
          <a:bodyPr/>
          <a:lstStyle/>
          <a:p>
            <a:pPr>
              <a:lnSpc>
                <a:spcPct val="90000"/>
              </a:lnSpc>
              <a:buFontTx/>
              <a:buNone/>
            </a:pPr>
            <a:r>
              <a:rPr lang="en-US" sz="2000" dirty="0">
                <a:solidFill>
                  <a:srgbClr val="003366"/>
                </a:solidFill>
              </a:rPr>
              <a:t>During the investigation</a:t>
            </a:r>
          </a:p>
          <a:p>
            <a:pPr lvl="1">
              <a:lnSpc>
                <a:spcPct val="90000"/>
              </a:lnSpc>
              <a:buFontTx/>
              <a:buChar char="•"/>
            </a:pPr>
            <a:r>
              <a:rPr lang="en-US" sz="2000" dirty="0">
                <a:solidFill>
                  <a:srgbClr val="003366"/>
                </a:solidFill>
              </a:rPr>
              <a:t>Notice </a:t>
            </a:r>
          </a:p>
          <a:p>
            <a:pPr lvl="1">
              <a:lnSpc>
                <a:spcPct val="90000"/>
              </a:lnSpc>
              <a:buFontTx/>
              <a:buChar char="•"/>
            </a:pPr>
            <a:r>
              <a:rPr lang="en-US" sz="2000" dirty="0">
                <a:solidFill>
                  <a:srgbClr val="003366"/>
                </a:solidFill>
              </a:rPr>
              <a:t>Right to respond (Rebuttal)</a:t>
            </a:r>
          </a:p>
          <a:p>
            <a:pPr lvl="1">
              <a:lnSpc>
                <a:spcPct val="90000"/>
              </a:lnSpc>
              <a:buFontTx/>
              <a:buChar char="•"/>
            </a:pPr>
            <a:r>
              <a:rPr lang="en-US" sz="2000" dirty="0">
                <a:solidFill>
                  <a:srgbClr val="003366"/>
                </a:solidFill>
              </a:rPr>
              <a:t>Article 31 rights – May be triggered</a:t>
            </a:r>
          </a:p>
          <a:p>
            <a:pPr lvl="1">
              <a:lnSpc>
                <a:spcPct val="90000"/>
              </a:lnSpc>
            </a:pPr>
            <a:endParaRPr lang="en-US" sz="2000" dirty="0">
              <a:solidFill>
                <a:srgbClr val="003366"/>
              </a:solidFill>
            </a:endParaRPr>
          </a:p>
          <a:p>
            <a:pPr>
              <a:lnSpc>
                <a:spcPct val="90000"/>
              </a:lnSpc>
              <a:buFontTx/>
              <a:buNone/>
            </a:pPr>
            <a:r>
              <a:rPr lang="en-US" sz="2000" dirty="0">
                <a:solidFill>
                  <a:srgbClr val="003366"/>
                </a:solidFill>
              </a:rPr>
              <a:t>If found liable</a:t>
            </a:r>
          </a:p>
          <a:p>
            <a:pPr lvl="1">
              <a:lnSpc>
                <a:spcPct val="90000"/>
              </a:lnSpc>
              <a:buFontTx/>
              <a:buChar char="•"/>
            </a:pPr>
            <a:r>
              <a:rPr lang="en-US" sz="2000" dirty="0">
                <a:solidFill>
                  <a:srgbClr val="003366"/>
                </a:solidFill>
              </a:rPr>
              <a:t>Written notice containing:</a:t>
            </a:r>
          </a:p>
          <a:p>
            <a:pPr lvl="2">
              <a:lnSpc>
                <a:spcPct val="90000"/>
              </a:lnSpc>
              <a:buFontTx/>
              <a:buNone/>
            </a:pPr>
            <a:r>
              <a:rPr lang="en-US" sz="2000" dirty="0">
                <a:solidFill>
                  <a:srgbClr val="003366"/>
                </a:solidFill>
              </a:rPr>
              <a:t>	- Explanation of consequences</a:t>
            </a:r>
          </a:p>
          <a:p>
            <a:pPr lvl="2">
              <a:lnSpc>
                <a:spcPct val="90000"/>
              </a:lnSpc>
              <a:buFontTx/>
              <a:buNone/>
            </a:pPr>
            <a:r>
              <a:rPr lang="en-US" sz="2000" dirty="0">
                <a:solidFill>
                  <a:srgbClr val="003366"/>
                </a:solidFill>
              </a:rPr>
              <a:t>	- Notification of right to respond</a:t>
            </a:r>
          </a:p>
          <a:p>
            <a:pPr lvl="2">
              <a:lnSpc>
                <a:spcPct val="90000"/>
              </a:lnSpc>
              <a:buFontTx/>
              <a:buNone/>
            </a:pPr>
            <a:r>
              <a:rPr lang="en-US" sz="2000" dirty="0">
                <a:solidFill>
                  <a:srgbClr val="003366"/>
                </a:solidFill>
              </a:rPr>
              <a:t>	- Notification of Right to consult Legal Assistance Attorney</a:t>
            </a:r>
          </a:p>
          <a:p>
            <a:pPr>
              <a:lnSpc>
                <a:spcPct val="90000"/>
              </a:lnSpc>
              <a:buFontTx/>
              <a:buNone/>
            </a:pPr>
            <a:endParaRPr lang="en-US" sz="2000" dirty="0">
              <a:solidFill>
                <a:srgbClr val="003366"/>
              </a:solidFill>
            </a:endParaRPr>
          </a:p>
          <a:p>
            <a:pPr>
              <a:lnSpc>
                <a:spcPct val="90000"/>
              </a:lnSpc>
              <a:buFontTx/>
              <a:buNone/>
            </a:pPr>
            <a:r>
              <a:rPr lang="en-US" sz="2000" dirty="0">
                <a:solidFill>
                  <a:srgbClr val="003366"/>
                </a:solidFill>
              </a:rPr>
              <a:t>Rebuttal Time constraints</a:t>
            </a:r>
          </a:p>
          <a:p>
            <a:pPr lvl="1">
              <a:lnSpc>
                <a:spcPct val="90000"/>
              </a:lnSpc>
              <a:buFontTx/>
              <a:buChar char="•"/>
            </a:pPr>
            <a:r>
              <a:rPr lang="en-US" sz="2000" dirty="0">
                <a:solidFill>
                  <a:srgbClr val="003366"/>
                </a:solidFill>
              </a:rPr>
              <a:t>7, 15, or 30 days</a:t>
            </a:r>
          </a:p>
          <a:p>
            <a:pPr lvl="1">
              <a:lnSpc>
                <a:spcPct val="90000"/>
              </a:lnSpc>
            </a:pPr>
            <a:endParaRPr lang="en-US" sz="2000" dirty="0">
              <a:solidFill>
                <a:srgbClr val="003366"/>
              </a:solidFill>
            </a:endParaRPr>
          </a:p>
        </p:txBody>
      </p:sp>
      <p:pic>
        <p:nvPicPr>
          <p:cNvPr id="440338" name="Picture 18" descr="bill of rights"/>
          <p:cNvPicPr>
            <a:picLocks noChangeAspect="1" noChangeArrowheads="1"/>
          </p:cNvPicPr>
          <p:nvPr/>
        </p:nvPicPr>
        <p:blipFill>
          <a:blip r:embed="rId3" cstate="print"/>
          <a:srcRect/>
          <a:stretch>
            <a:fillRect/>
          </a:stretch>
        </p:blipFill>
        <p:spPr bwMode="auto">
          <a:xfrm>
            <a:off x="6019800" y="1905000"/>
            <a:ext cx="2255838" cy="2286000"/>
          </a:xfrm>
          <a:prstGeom prst="rect">
            <a:avLst/>
          </a:prstGeom>
          <a:noFill/>
          <a:effectLst>
            <a:softEdge rad="127000"/>
          </a:effectLst>
        </p:spPr>
      </p:pic>
    </p:spTree>
    <p:extLst>
      <p:ext uri="{BB962C8B-B14F-4D97-AF65-F5344CB8AC3E}">
        <p14:creationId xmlns:p14="http://schemas.microsoft.com/office/powerpoint/2010/main" val="57349480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0" y="274638"/>
            <a:ext cx="9144000" cy="1143000"/>
          </a:xfrm>
        </p:spPr>
        <p:txBody>
          <a:bodyPr/>
          <a:lstStyle/>
          <a:p>
            <a:r>
              <a:rPr lang="en-US" dirty="0"/>
              <a:t>Appeal</a:t>
            </a:r>
          </a:p>
        </p:txBody>
      </p:sp>
      <p:sp>
        <p:nvSpPr>
          <p:cNvPr id="442371" name="Rectangle 3"/>
          <p:cNvSpPr>
            <a:spLocks noGrp="1" noChangeArrowheads="1"/>
          </p:cNvSpPr>
          <p:nvPr>
            <p:ph type="body" idx="1"/>
          </p:nvPr>
        </p:nvSpPr>
        <p:spPr>
          <a:xfrm>
            <a:off x="457200" y="1493838"/>
            <a:ext cx="8229600" cy="4525962"/>
          </a:xfrm>
        </p:spPr>
        <p:txBody>
          <a:bodyPr/>
          <a:lstStyle/>
          <a:p>
            <a:pPr>
              <a:buFontTx/>
              <a:buNone/>
              <a:tabLst>
                <a:tab pos="2862263" algn="l"/>
              </a:tabLst>
            </a:pPr>
            <a:r>
              <a:rPr lang="en-US" sz="2000" dirty="0">
                <a:solidFill>
                  <a:srgbClr val="003366"/>
                </a:solidFill>
              </a:rPr>
              <a:t>	</a:t>
            </a:r>
            <a:r>
              <a:rPr lang="en-US" sz="2400" dirty="0">
                <a:solidFill>
                  <a:srgbClr val="003366"/>
                </a:solidFill>
              </a:rPr>
              <a:t>Respondent has 30 days to request reconsideration</a:t>
            </a:r>
          </a:p>
          <a:p>
            <a:pPr>
              <a:buFontTx/>
              <a:buNone/>
              <a:tabLst>
                <a:tab pos="2862263" algn="l"/>
              </a:tabLst>
            </a:pPr>
            <a:endParaRPr lang="en-US" sz="2400" dirty="0">
              <a:solidFill>
                <a:srgbClr val="003366"/>
              </a:solidFill>
            </a:endParaRPr>
          </a:p>
          <a:p>
            <a:pPr>
              <a:buFontTx/>
              <a:buNone/>
              <a:tabLst>
                <a:tab pos="2862263" algn="l"/>
              </a:tabLst>
            </a:pPr>
            <a:r>
              <a:rPr lang="en-US" sz="2400" dirty="0">
                <a:solidFill>
                  <a:srgbClr val="003366"/>
                </a:solidFill>
              </a:rPr>
              <a:t>	</a:t>
            </a:r>
            <a:r>
              <a:rPr lang="en-US" sz="2000" dirty="0">
                <a:solidFill>
                  <a:srgbClr val="003366"/>
                </a:solidFill>
              </a:rPr>
              <a:t>2 Steps:</a:t>
            </a:r>
          </a:p>
          <a:p>
            <a:pPr lvl="2" indent="-285750">
              <a:tabLst>
                <a:tab pos="2862263" algn="l"/>
              </a:tabLst>
            </a:pPr>
            <a:r>
              <a:rPr lang="en-US" sz="2000" dirty="0">
                <a:solidFill>
                  <a:srgbClr val="003366"/>
                </a:solidFill>
              </a:rPr>
              <a:t>Request for reconsideration:  Sent to the Approval Authority</a:t>
            </a:r>
          </a:p>
          <a:p>
            <a:pPr lvl="3">
              <a:buFont typeface="Wingdings" pitchFamily="2" charset="2"/>
              <a:buChar char="Ø"/>
              <a:tabLst>
                <a:tab pos="2862263" algn="l"/>
              </a:tabLst>
            </a:pPr>
            <a:r>
              <a:rPr lang="en-US" dirty="0">
                <a:solidFill>
                  <a:srgbClr val="003366"/>
                </a:solidFill>
              </a:rPr>
              <a:t>Can consider new evidence</a:t>
            </a:r>
          </a:p>
          <a:p>
            <a:pPr lvl="3">
              <a:buFont typeface="Wingdings" pitchFamily="2" charset="2"/>
              <a:buChar char="Ø"/>
              <a:tabLst>
                <a:tab pos="2862263" algn="l"/>
              </a:tabLst>
            </a:pPr>
            <a:r>
              <a:rPr lang="en-US" dirty="0">
                <a:solidFill>
                  <a:srgbClr val="003366"/>
                </a:solidFill>
              </a:rPr>
              <a:t>Reviews for legal error</a:t>
            </a:r>
          </a:p>
          <a:p>
            <a:pPr lvl="3">
              <a:buFont typeface="Wingdings" pitchFamily="2" charset="2"/>
              <a:buChar char="Ø"/>
              <a:tabLst>
                <a:tab pos="2862263" algn="l"/>
              </a:tabLst>
            </a:pPr>
            <a:r>
              <a:rPr lang="en-US" dirty="0">
                <a:solidFill>
                  <a:srgbClr val="003366"/>
                </a:solidFill>
              </a:rPr>
              <a:t>Denial is automatic appeal to the 	</a:t>
            </a:r>
          </a:p>
          <a:p>
            <a:pPr lvl="3">
              <a:buFont typeface="Wingdings" pitchFamily="2" charset="2"/>
              <a:buNone/>
              <a:tabLst>
                <a:tab pos="2862263" algn="l"/>
              </a:tabLst>
            </a:pPr>
            <a:r>
              <a:rPr lang="en-US" dirty="0">
                <a:solidFill>
                  <a:srgbClr val="003366"/>
                </a:solidFill>
              </a:rPr>
              <a:t>	Appeal Authority</a:t>
            </a:r>
          </a:p>
          <a:p>
            <a:pPr lvl="3">
              <a:buFont typeface="Wingdings" pitchFamily="2" charset="2"/>
              <a:buNone/>
              <a:tabLst>
                <a:tab pos="2862263" algn="l"/>
              </a:tabLst>
            </a:pPr>
            <a:endParaRPr lang="en-US" dirty="0">
              <a:solidFill>
                <a:srgbClr val="003366"/>
              </a:solidFill>
            </a:endParaRPr>
          </a:p>
          <a:p>
            <a:pPr lvl="2" indent="-285750">
              <a:tabLst>
                <a:tab pos="2862263" algn="l"/>
              </a:tabLst>
            </a:pPr>
            <a:r>
              <a:rPr lang="en-US" sz="2000" dirty="0">
                <a:solidFill>
                  <a:srgbClr val="003366"/>
                </a:solidFill>
              </a:rPr>
              <a:t>Appeal:  Forwarded to Appeal Authority </a:t>
            </a:r>
          </a:p>
          <a:p>
            <a:pPr lvl="2" indent="-285750">
              <a:buFontTx/>
              <a:buNone/>
              <a:tabLst>
                <a:tab pos="2862263" algn="l"/>
              </a:tabLst>
            </a:pPr>
            <a:r>
              <a:rPr lang="en-US" sz="2000" dirty="0">
                <a:solidFill>
                  <a:srgbClr val="003366"/>
                </a:solidFill>
              </a:rPr>
              <a:t>	by the Approval Authority</a:t>
            </a:r>
          </a:p>
          <a:p>
            <a:pPr lvl="1">
              <a:buFontTx/>
              <a:buNone/>
              <a:tabLst>
                <a:tab pos="2862263" algn="l"/>
              </a:tabLst>
            </a:pPr>
            <a:endParaRPr lang="en-US" sz="2000" dirty="0">
              <a:solidFill>
                <a:srgbClr val="003366"/>
              </a:solidFill>
            </a:endParaRPr>
          </a:p>
        </p:txBody>
      </p:sp>
      <p:pic>
        <p:nvPicPr>
          <p:cNvPr id="442372" name="Picture 4" descr="MCBD07030_0000[1]"/>
          <p:cNvPicPr>
            <a:picLocks noChangeAspect="1" noChangeArrowheads="1"/>
          </p:cNvPicPr>
          <p:nvPr/>
        </p:nvPicPr>
        <p:blipFill>
          <a:blip r:embed="rId3" cstate="print"/>
          <a:srcRect r="63681" b="28027"/>
          <a:stretch>
            <a:fillRect/>
          </a:stretch>
        </p:blipFill>
        <p:spPr bwMode="auto">
          <a:xfrm>
            <a:off x="6400800" y="3352800"/>
            <a:ext cx="1724025" cy="2312988"/>
          </a:xfrm>
          <a:prstGeom prst="rect">
            <a:avLst/>
          </a:prstGeom>
          <a:noFill/>
        </p:spPr>
      </p:pic>
    </p:spTree>
    <p:extLst>
      <p:ext uri="{BB962C8B-B14F-4D97-AF65-F5344CB8AC3E}">
        <p14:creationId xmlns:p14="http://schemas.microsoft.com/office/powerpoint/2010/main" val="124681227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0" y="274638"/>
            <a:ext cx="9144000" cy="1143000"/>
          </a:xfrm>
        </p:spPr>
        <p:txBody>
          <a:bodyPr/>
          <a:lstStyle/>
          <a:p>
            <a:r>
              <a:rPr lang="en-US" dirty="0"/>
              <a:t>Respondent Options</a:t>
            </a:r>
          </a:p>
        </p:txBody>
      </p:sp>
      <p:sp>
        <p:nvSpPr>
          <p:cNvPr id="446467" name="Rectangle 3"/>
          <p:cNvSpPr>
            <a:spLocks noGrp="1" noChangeArrowheads="1"/>
          </p:cNvSpPr>
          <p:nvPr>
            <p:ph type="body" idx="1"/>
          </p:nvPr>
        </p:nvSpPr>
        <p:spPr>
          <a:xfrm>
            <a:off x="762000" y="1371600"/>
            <a:ext cx="7924800" cy="5059363"/>
          </a:xfrm>
        </p:spPr>
        <p:txBody>
          <a:bodyPr/>
          <a:lstStyle/>
          <a:p>
            <a:pPr>
              <a:lnSpc>
                <a:spcPct val="90000"/>
              </a:lnSpc>
              <a:buFontTx/>
              <a:buNone/>
            </a:pPr>
            <a:r>
              <a:rPr lang="en-US" sz="2000" dirty="0"/>
              <a:t>Remission of Indebtedness (AR 600-4)</a:t>
            </a:r>
            <a:endParaRPr lang="en-US" sz="2000" dirty="0">
              <a:solidFill>
                <a:srgbClr val="003366"/>
              </a:solidFill>
            </a:endParaRPr>
          </a:p>
          <a:p>
            <a:pPr lvl="1">
              <a:lnSpc>
                <a:spcPct val="90000"/>
              </a:lnSpc>
              <a:buFontTx/>
              <a:buChar char="•"/>
            </a:pPr>
            <a:r>
              <a:rPr lang="en-US" sz="2000" dirty="0">
                <a:solidFill>
                  <a:srgbClr val="003366"/>
                </a:solidFill>
              </a:rPr>
              <a:t>Applies to </a:t>
            </a:r>
            <a:r>
              <a:rPr lang="en-US" sz="2000" u="sng" dirty="0" smtClean="0">
                <a:solidFill>
                  <a:srgbClr val="003366"/>
                </a:solidFill>
              </a:rPr>
              <a:t>officers and enlisted </a:t>
            </a:r>
            <a:r>
              <a:rPr lang="en-US" sz="2000" dirty="0" smtClean="0">
                <a:solidFill>
                  <a:srgbClr val="003366"/>
                </a:solidFill>
              </a:rPr>
              <a:t>Soldiers</a:t>
            </a:r>
            <a:endParaRPr lang="en-US" sz="2000" dirty="0">
              <a:solidFill>
                <a:srgbClr val="003366"/>
              </a:solidFill>
            </a:endParaRPr>
          </a:p>
          <a:p>
            <a:pPr lvl="2">
              <a:lnSpc>
                <a:spcPct val="90000"/>
              </a:lnSpc>
              <a:buFont typeface="Arial" charset="0"/>
              <a:buChar char="–"/>
            </a:pPr>
            <a:r>
              <a:rPr lang="en-US" sz="2000" dirty="0">
                <a:solidFill>
                  <a:srgbClr val="003366"/>
                </a:solidFill>
              </a:rPr>
              <a:t>For extreme hardship</a:t>
            </a:r>
          </a:p>
          <a:p>
            <a:pPr lvl="2">
              <a:lnSpc>
                <a:spcPct val="90000"/>
              </a:lnSpc>
              <a:buFont typeface="Arial" charset="0"/>
              <a:buChar char="–"/>
            </a:pPr>
            <a:r>
              <a:rPr lang="en-US" sz="2000" dirty="0">
                <a:solidFill>
                  <a:srgbClr val="003366"/>
                </a:solidFill>
              </a:rPr>
              <a:t>Applies only to unpaid portions</a:t>
            </a:r>
          </a:p>
          <a:p>
            <a:pPr lvl="2">
              <a:lnSpc>
                <a:spcPct val="90000"/>
              </a:lnSpc>
              <a:buFont typeface="Arial" charset="0"/>
              <a:buChar char="–"/>
            </a:pPr>
            <a:r>
              <a:rPr lang="en-US" sz="2000" dirty="0">
                <a:solidFill>
                  <a:srgbClr val="003366"/>
                </a:solidFill>
              </a:rPr>
              <a:t>Must request reconsideration first</a:t>
            </a:r>
          </a:p>
          <a:p>
            <a:pPr>
              <a:lnSpc>
                <a:spcPct val="90000"/>
              </a:lnSpc>
              <a:buFont typeface="Arial" charset="0"/>
              <a:buChar char="–"/>
            </a:pPr>
            <a:endParaRPr lang="en-US" sz="2000" dirty="0">
              <a:solidFill>
                <a:srgbClr val="003366"/>
              </a:solidFill>
            </a:endParaRPr>
          </a:p>
          <a:p>
            <a:pPr>
              <a:lnSpc>
                <a:spcPct val="90000"/>
              </a:lnSpc>
              <a:buFontTx/>
              <a:buNone/>
            </a:pPr>
            <a:r>
              <a:rPr lang="en-US" sz="2000" dirty="0">
                <a:solidFill>
                  <a:srgbClr val="003366"/>
                </a:solidFill>
              </a:rPr>
              <a:t>Extension of collection period</a:t>
            </a:r>
          </a:p>
          <a:p>
            <a:pPr lvl="1">
              <a:lnSpc>
                <a:spcPct val="90000"/>
              </a:lnSpc>
              <a:buFontTx/>
              <a:buChar char="•"/>
            </a:pPr>
            <a:r>
              <a:rPr lang="en-US" sz="2000" dirty="0">
                <a:solidFill>
                  <a:srgbClr val="003366"/>
                </a:solidFill>
              </a:rPr>
              <a:t>Forward request through </a:t>
            </a:r>
          </a:p>
          <a:p>
            <a:pPr lvl="1">
              <a:lnSpc>
                <a:spcPct val="90000"/>
              </a:lnSpc>
              <a:buFontTx/>
              <a:buNone/>
            </a:pPr>
            <a:r>
              <a:rPr lang="en-US" sz="2000" dirty="0">
                <a:solidFill>
                  <a:srgbClr val="003366"/>
                </a:solidFill>
              </a:rPr>
              <a:t>	Approval Authority</a:t>
            </a:r>
          </a:p>
          <a:p>
            <a:pPr lvl="1">
              <a:lnSpc>
                <a:spcPct val="90000"/>
              </a:lnSpc>
              <a:buFontTx/>
              <a:buNone/>
            </a:pPr>
            <a:endParaRPr lang="en-US" sz="2000" dirty="0">
              <a:solidFill>
                <a:srgbClr val="003366"/>
              </a:solidFill>
            </a:endParaRPr>
          </a:p>
          <a:p>
            <a:pPr>
              <a:lnSpc>
                <a:spcPct val="90000"/>
              </a:lnSpc>
              <a:buFontTx/>
              <a:buNone/>
            </a:pPr>
            <a:r>
              <a:rPr lang="en-US" sz="2000" dirty="0">
                <a:solidFill>
                  <a:srgbClr val="003366"/>
                </a:solidFill>
              </a:rPr>
              <a:t>ABCMR</a:t>
            </a:r>
          </a:p>
          <a:p>
            <a:pPr lvl="1">
              <a:lnSpc>
                <a:spcPct val="90000"/>
              </a:lnSpc>
              <a:buFontTx/>
              <a:buChar char="•"/>
            </a:pPr>
            <a:r>
              <a:rPr lang="en-US" sz="2000" dirty="0">
                <a:solidFill>
                  <a:srgbClr val="003366"/>
                </a:solidFill>
              </a:rPr>
              <a:t>DD Form 149</a:t>
            </a:r>
          </a:p>
          <a:p>
            <a:pPr lvl="1">
              <a:lnSpc>
                <a:spcPct val="90000"/>
              </a:lnSpc>
              <a:buFontTx/>
              <a:buChar char="•"/>
            </a:pPr>
            <a:r>
              <a:rPr lang="en-US" sz="2000" dirty="0">
                <a:solidFill>
                  <a:srgbClr val="003366"/>
                </a:solidFill>
              </a:rPr>
              <a:t>AR </a:t>
            </a:r>
            <a:r>
              <a:rPr lang="en-US" sz="2000" dirty="0" smtClean="0">
                <a:solidFill>
                  <a:srgbClr val="003366"/>
                </a:solidFill>
              </a:rPr>
              <a:t>15-185</a:t>
            </a:r>
            <a:endParaRPr lang="en-US" sz="2000" dirty="0">
              <a:solidFill>
                <a:srgbClr val="003366"/>
              </a:solidFill>
            </a:endParaRPr>
          </a:p>
          <a:p>
            <a:pPr>
              <a:lnSpc>
                <a:spcPct val="90000"/>
              </a:lnSpc>
              <a:buFontTx/>
              <a:buNone/>
            </a:pPr>
            <a:r>
              <a:rPr lang="en-US" sz="2000" dirty="0">
                <a:solidFill>
                  <a:srgbClr val="003366"/>
                </a:solidFill>
              </a:rPr>
              <a:t>	</a:t>
            </a:r>
          </a:p>
          <a:p>
            <a:pPr>
              <a:lnSpc>
                <a:spcPct val="90000"/>
              </a:lnSpc>
              <a:buFontTx/>
              <a:buNone/>
            </a:pPr>
            <a:r>
              <a:rPr lang="en-US" sz="2000" dirty="0">
                <a:solidFill>
                  <a:srgbClr val="003366"/>
                </a:solidFill>
              </a:rPr>
              <a:t>	</a:t>
            </a:r>
          </a:p>
        </p:txBody>
      </p:sp>
      <p:pic>
        <p:nvPicPr>
          <p:cNvPr id="446476" name="Picture 12" descr="MCj03980370000[1]"/>
          <p:cNvPicPr>
            <a:picLocks noChangeAspect="1" noChangeArrowheads="1"/>
          </p:cNvPicPr>
          <p:nvPr/>
        </p:nvPicPr>
        <p:blipFill>
          <a:blip r:embed="rId3" cstate="print"/>
          <a:srcRect/>
          <a:stretch>
            <a:fillRect/>
          </a:stretch>
        </p:blipFill>
        <p:spPr bwMode="auto">
          <a:xfrm>
            <a:off x="5410200" y="3200400"/>
            <a:ext cx="2667000" cy="2582863"/>
          </a:xfrm>
          <a:prstGeom prst="rect">
            <a:avLst/>
          </a:prstGeom>
          <a:noFill/>
        </p:spPr>
      </p:pic>
    </p:spTree>
    <p:extLst>
      <p:ext uri="{BB962C8B-B14F-4D97-AF65-F5344CB8AC3E}">
        <p14:creationId xmlns:p14="http://schemas.microsoft.com/office/powerpoint/2010/main" val="356513514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0" y="304800"/>
            <a:ext cx="9144000" cy="1143000"/>
          </a:xfrm>
        </p:spPr>
        <p:txBody>
          <a:bodyPr/>
          <a:lstStyle/>
          <a:p>
            <a:r>
              <a:rPr lang="en-US" dirty="0"/>
              <a:t>Reopening FLIPL </a:t>
            </a:r>
          </a:p>
        </p:txBody>
      </p:sp>
      <p:sp>
        <p:nvSpPr>
          <p:cNvPr id="444419" name="Rectangle 3"/>
          <p:cNvSpPr>
            <a:spLocks noGrp="1" noChangeArrowheads="1"/>
          </p:cNvSpPr>
          <p:nvPr>
            <p:ph type="body" idx="1"/>
          </p:nvPr>
        </p:nvSpPr>
        <p:spPr>
          <a:xfrm>
            <a:off x="533400" y="1371600"/>
            <a:ext cx="8229600" cy="5029200"/>
          </a:xfrm>
        </p:spPr>
        <p:txBody>
          <a:bodyPr/>
          <a:lstStyle/>
          <a:p>
            <a:r>
              <a:rPr lang="en-US" sz="2400" dirty="0">
                <a:solidFill>
                  <a:srgbClr val="003366"/>
                </a:solidFill>
              </a:rPr>
              <a:t>After final action is taken</a:t>
            </a:r>
          </a:p>
          <a:p>
            <a:r>
              <a:rPr lang="en-US" sz="2400" dirty="0">
                <a:solidFill>
                  <a:srgbClr val="003366"/>
                </a:solidFill>
              </a:rPr>
              <a:t>Authority rests with Approval Authority</a:t>
            </a:r>
          </a:p>
          <a:p>
            <a:r>
              <a:rPr lang="en-US" sz="2400" dirty="0">
                <a:solidFill>
                  <a:srgbClr val="003366"/>
                </a:solidFill>
              </a:rPr>
              <a:t>May occur:</a:t>
            </a:r>
          </a:p>
          <a:p>
            <a:pPr lvl="1"/>
            <a:r>
              <a:rPr lang="en-US" sz="2400" dirty="0">
                <a:solidFill>
                  <a:srgbClr val="003366"/>
                </a:solidFill>
              </a:rPr>
              <a:t>As part of an appeal</a:t>
            </a:r>
          </a:p>
          <a:p>
            <a:pPr lvl="1"/>
            <a:r>
              <a:rPr lang="en-US" sz="2400" dirty="0">
                <a:solidFill>
                  <a:srgbClr val="003366"/>
                </a:solidFill>
              </a:rPr>
              <a:t>Based on new evidence</a:t>
            </a:r>
          </a:p>
          <a:p>
            <a:pPr lvl="1"/>
            <a:r>
              <a:rPr lang="en-US" sz="2400" dirty="0">
                <a:solidFill>
                  <a:srgbClr val="003366"/>
                </a:solidFill>
              </a:rPr>
              <a:t>If property is recovered</a:t>
            </a:r>
          </a:p>
          <a:p>
            <a:pPr lvl="1"/>
            <a:r>
              <a:rPr lang="en-US" sz="2400" dirty="0">
                <a:solidFill>
                  <a:srgbClr val="003366"/>
                </a:solidFill>
              </a:rPr>
              <a:t>To avoid an injustice</a:t>
            </a:r>
          </a:p>
          <a:p>
            <a:pPr>
              <a:lnSpc>
                <a:spcPct val="30000"/>
              </a:lnSpc>
            </a:pPr>
            <a:endParaRPr lang="en-US" sz="2400" dirty="0">
              <a:solidFill>
                <a:srgbClr val="003366"/>
              </a:solidFill>
            </a:endParaRPr>
          </a:p>
          <a:p>
            <a:r>
              <a:rPr lang="en-US" sz="2400" dirty="0">
                <a:solidFill>
                  <a:srgbClr val="003366"/>
                </a:solidFill>
              </a:rPr>
              <a:t>May result in:</a:t>
            </a:r>
          </a:p>
          <a:p>
            <a:pPr lvl="1"/>
            <a:r>
              <a:rPr lang="en-US" sz="2400" dirty="0">
                <a:solidFill>
                  <a:srgbClr val="003366"/>
                </a:solidFill>
              </a:rPr>
              <a:t>Correction</a:t>
            </a:r>
          </a:p>
          <a:p>
            <a:pPr lvl="1"/>
            <a:r>
              <a:rPr lang="en-US" sz="2400" dirty="0">
                <a:solidFill>
                  <a:srgbClr val="003366"/>
                </a:solidFill>
              </a:rPr>
              <a:t>Amending</a:t>
            </a:r>
          </a:p>
          <a:p>
            <a:pPr lvl="1"/>
            <a:r>
              <a:rPr lang="en-US" sz="2400" dirty="0">
                <a:solidFill>
                  <a:srgbClr val="003366"/>
                </a:solidFill>
              </a:rPr>
              <a:t>Canceling liability</a:t>
            </a:r>
          </a:p>
        </p:txBody>
      </p:sp>
    </p:spTree>
    <p:extLst>
      <p:ext uri="{BB962C8B-B14F-4D97-AF65-F5344CB8AC3E}">
        <p14:creationId xmlns:p14="http://schemas.microsoft.com/office/powerpoint/2010/main" val="214307460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0" y="274638"/>
            <a:ext cx="9144000" cy="1143000"/>
          </a:xfrm>
        </p:spPr>
        <p:txBody>
          <a:bodyPr/>
          <a:lstStyle/>
          <a:p>
            <a:r>
              <a:rPr lang="en-US" dirty="0"/>
              <a:t>AR 15-6 Interface</a:t>
            </a:r>
          </a:p>
        </p:txBody>
      </p:sp>
      <p:sp>
        <p:nvSpPr>
          <p:cNvPr id="454659" name="Rectangle 3"/>
          <p:cNvSpPr>
            <a:spLocks noGrp="1" noChangeArrowheads="1"/>
          </p:cNvSpPr>
          <p:nvPr>
            <p:ph type="body" idx="1"/>
          </p:nvPr>
        </p:nvSpPr>
        <p:spPr>
          <a:xfrm>
            <a:off x="457200" y="1371600"/>
            <a:ext cx="8229600" cy="4525963"/>
          </a:xfrm>
        </p:spPr>
        <p:txBody>
          <a:bodyPr/>
          <a:lstStyle/>
          <a:p>
            <a:pPr>
              <a:buFontTx/>
              <a:buNone/>
            </a:pPr>
            <a:r>
              <a:rPr lang="en-US" sz="2400" dirty="0">
                <a:solidFill>
                  <a:srgbClr val="003366"/>
                </a:solidFill>
              </a:rPr>
              <a:t>	</a:t>
            </a:r>
            <a:r>
              <a:rPr lang="en-US" sz="2800" dirty="0" smtClean="0">
                <a:solidFill>
                  <a:srgbClr val="003366"/>
                </a:solidFill>
              </a:rPr>
              <a:t>Provisions of AR 15-6 may be used to conduct a </a:t>
            </a:r>
            <a:r>
              <a:rPr lang="en-US" sz="2800" smtClean="0">
                <a:solidFill>
                  <a:srgbClr val="003366"/>
                </a:solidFill>
              </a:rPr>
              <a:t>liability investigation</a:t>
            </a:r>
            <a:endParaRPr lang="en-US" dirty="0">
              <a:solidFill>
                <a:srgbClr val="003366"/>
              </a:solidFill>
            </a:endParaRPr>
          </a:p>
          <a:p>
            <a:pPr>
              <a:buFontTx/>
              <a:buNone/>
            </a:pPr>
            <a:endParaRPr lang="en-US" sz="2000" dirty="0">
              <a:solidFill>
                <a:srgbClr val="003366"/>
              </a:solidFill>
            </a:endParaRPr>
          </a:p>
          <a:p>
            <a:pPr>
              <a:buFontTx/>
              <a:buNone/>
            </a:pPr>
            <a:r>
              <a:rPr lang="en-US" sz="2400" dirty="0">
                <a:solidFill>
                  <a:srgbClr val="003366"/>
                </a:solidFill>
              </a:rPr>
              <a:t>	</a:t>
            </a:r>
            <a:r>
              <a:rPr lang="en-US" sz="2800" dirty="0">
                <a:solidFill>
                  <a:srgbClr val="003366"/>
                </a:solidFill>
              </a:rPr>
              <a:t>Loss of Controlled Inventory </a:t>
            </a:r>
            <a:r>
              <a:rPr lang="en-US" sz="2800" dirty="0" smtClean="0">
                <a:solidFill>
                  <a:srgbClr val="003366"/>
                </a:solidFill>
              </a:rPr>
              <a:t>Items (with certain CIIC), night vision devices, and navigation systems (example: GPS)</a:t>
            </a:r>
          </a:p>
          <a:p>
            <a:pPr>
              <a:buFontTx/>
              <a:buNone/>
            </a:pPr>
            <a:endParaRPr lang="en-US" sz="2000" dirty="0" smtClean="0">
              <a:solidFill>
                <a:srgbClr val="003366"/>
              </a:solidFill>
            </a:endParaRPr>
          </a:p>
          <a:p>
            <a:pPr>
              <a:buFontTx/>
              <a:buNone/>
            </a:pPr>
            <a:r>
              <a:rPr lang="en-US" sz="2800" dirty="0" smtClean="0">
                <a:solidFill>
                  <a:srgbClr val="003366"/>
                </a:solidFill>
              </a:rPr>
              <a:t>	Controlled Item:</a:t>
            </a:r>
          </a:p>
          <a:p>
            <a:pPr>
              <a:buFontTx/>
              <a:buNone/>
            </a:pPr>
            <a:r>
              <a:rPr lang="en-US" sz="2800" dirty="0" smtClean="0">
                <a:solidFill>
                  <a:srgbClr val="003366"/>
                </a:solidFill>
              </a:rPr>
              <a:t>		- Classified Item</a:t>
            </a:r>
          </a:p>
          <a:p>
            <a:pPr>
              <a:buFontTx/>
              <a:buNone/>
            </a:pPr>
            <a:r>
              <a:rPr lang="en-US" sz="2800" dirty="0" smtClean="0">
                <a:solidFill>
                  <a:srgbClr val="003366"/>
                </a:solidFill>
              </a:rPr>
              <a:t>		- Sensitive Item</a:t>
            </a:r>
          </a:p>
          <a:p>
            <a:pPr>
              <a:buFontTx/>
              <a:buNone/>
            </a:pPr>
            <a:r>
              <a:rPr lang="en-US" sz="2800" dirty="0" smtClean="0">
                <a:solidFill>
                  <a:srgbClr val="003366"/>
                </a:solidFill>
              </a:rPr>
              <a:t>		- </a:t>
            </a:r>
            <a:r>
              <a:rPr lang="en-US" sz="2800" dirty="0" err="1" smtClean="0">
                <a:solidFill>
                  <a:srgbClr val="003366"/>
                </a:solidFill>
              </a:rPr>
              <a:t>Pilferable</a:t>
            </a:r>
            <a:r>
              <a:rPr lang="en-US" sz="2800" dirty="0" smtClean="0">
                <a:solidFill>
                  <a:srgbClr val="003366"/>
                </a:solidFill>
              </a:rPr>
              <a:t> Item</a:t>
            </a:r>
            <a:endParaRPr lang="en-US" sz="2400" dirty="0">
              <a:solidFill>
                <a:srgbClr val="003366"/>
              </a:solidFill>
            </a:endParaRPr>
          </a:p>
        </p:txBody>
      </p:sp>
      <p:pic>
        <p:nvPicPr>
          <p:cNvPr id="454660" name="Picture 4" descr="NVGS"/>
          <p:cNvPicPr>
            <a:picLocks noChangeAspect="1" noChangeArrowheads="1"/>
          </p:cNvPicPr>
          <p:nvPr/>
        </p:nvPicPr>
        <p:blipFill>
          <a:blip r:embed="rId3" cstate="print"/>
          <a:srcRect/>
          <a:stretch>
            <a:fillRect/>
          </a:stretch>
        </p:blipFill>
        <p:spPr bwMode="auto">
          <a:xfrm>
            <a:off x="5867400" y="3962400"/>
            <a:ext cx="2667000" cy="2043113"/>
          </a:xfrm>
          <a:prstGeom prst="rect">
            <a:avLst/>
          </a:prstGeom>
          <a:noFill/>
          <a:effectLst>
            <a:softEdge rad="127000"/>
          </a:effectLst>
        </p:spPr>
      </p:pic>
    </p:spTree>
    <p:extLst>
      <p:ext uri="{BB962C8B-B14F-4D97-AF65-F5344CB8AC3E}">
        <p14:creationId xmlns:p14="http://schemas.microsoft.com/office/powerpoint/2010/main" val="133782753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0" y="274638"/>
            <a:ext cx="9144000" cy="1143000"/>
          </a:xfrm>
        </p:spPr>
        <p:txBody>
          <a:bodyPr/>
          <a:lstStyle/>
          <a:p>
            <a:r>
              <a:rPr lang="en-US" dirty="0"/>
              <a:t>Alternatives to FLIPL</a:t>
            </a:r>
          </a:p>
        </p:txBody>
      </p:sp>
      <p:sp>
        <p:nvSpPr>
          <p:cNvPr id="458755" name="Rectangle 3"/>
          <p:cNvSpPr>
            <a:spLocks noGrp="1" noChangeArrowheads="1"/>
          </p:cNvSpPr>
          <p:nvPr>
            <p:ph type="body" idx="1"/>
          </p:nvPr>
        </p:nvSpPr>
        <p:spPr>
          <a:xfrm>
            <a:off x="609600" y="1143000"/>
            <a:ext cx="8229600" cy="4525963"/>
          </a:xfrm>
        </p:spPr>
        <p:txBody>
          <a:bodyPr/>
          <a:lstStyle/>
          <a:p>
            <a:r>
              <a:rPr lang="en-US" sz="2400" dirty="0">
                <a:solidFill>
                  <a:srgbClr val="003366"/>
                </a:solidFill>
              </a:rPr>
              <a:t>Statement of charges/cash collection (DD Form 362)</a:t>
            </a:r>
          </a:p>
          <a:p>
            <a:pPr lvl="1"/>
            <a:r>
              <a:rPr lang="en-US" sz="2000" dirty="0">
                <a:solidFill>
                  <a:srgbClr val="003366"/>
                </a:solidFill>
              </a:rPr>
              <a:t>Liability not in dispute</a:t>
            </a:r>
          </a:p>
          <a:p>
            <a:pPr lvl="1"/>
            <a:r>
              <a:rPr lang="en-US" sz="2000" dirty="0">
                <a:solidFill>
                  <a:srgbClr val="003366"/>
                </a:solidFill>
              </a:rPr>
              <a:t>Has time </a:t>
            </a:r>
            <a:r>
              <a:rPr lang="en-US" sz="2000" dirty="0" smtClean="0">
                <a:solidFill>
                  <a:srgbClr val="003366"/>
                </a:solidFill>
              </a:rPr>
              <a:t>limitations</a:t>
            </a:r>
            <a:endParaRPr lang="en-US" sz="2000" dirty="0">
              <a:solidFill>
                <a:srgbClr val="003366"/>
              </a:solidFill>
            </a:endParaRPr>
          </a:p>
          <a:p>
            <a:r>
              <a:rPr lang="en-US" sz="2400" dirty="0" smtClean="0">
                <a:solidFill>
                  <a:srgbClr val="003366"/>
                </a:solidFill>
              </a:rPr>
              <a:t>Field Loss: Property Consumed in Use (para. 14-28)</a:t>
            </a:r>
          </a:p>
          <a:p>
            <a:pPr lvl="1"/>
            <a:r>
              <a:rPr lang="en-US" sz="2000" dirty="0" smtClean="0">
                <a:solidFill>
                  <a:srgbClr val="003366"/>
                </a:solidFill>
              </a:rPr>
              <a:t>CDR signs memo documenting that nonexpendable property was consumed and may be removed from property book</a:t>
            </a:r>
            <a:endParaRPr lang="en-US" sz="2000" dirty="0">
              <a:solidFill>
                <a:srgbClr val="003366"/>
              </a:solidFill>
            </a:endParaRPr>
          </a:p>
          <a:p>
            <a:r>
              <a:rPr lang="en-US" sz="2400" dirty="0">
                <a:solidFill>
                  <a:srgbClr val="003366"/>
                </a:solidFill>
              </a:rPr>
              <a:t>Abandonment order (colonel or above may authorize)</a:t>
            </a:r>
          </a:p>
          <a:p>
            <a:pPr lvl="1"/>
            <a:r>
              <a:rPr lang="en-US" sz="2000" dirty="0">
                <a:solidFill>
                  <a:srgbClr val="003366"/>
                </a:solidFill>
              </a:rPr>
              <a:t>Operational exigencies</a:t>
            </a:r>
          </a:p>
          <a:p>
            <a:pPr lvl="1"/>
            <a:r>
              <a:rPr lang="en-US" sz="2000" dirty="0">
                <a:solidFill>
                  <a:srgbClr val="003366"/>
                </a:solidFill>
              </a:rPr>
              <a:t>Memorialize in writing as soon </a:t>
            </a:r>
            <a:r>
              <a:rPr lang="en-US" sz="2000">
                <a:solidFill>
                  <a:srgbClr val="003366"/>
                </a:solidFill>
              </a:rPr>
              <a:t>as </a:t>
            </a:r>
            <a:r>
              <a:rPr lang="en-US" sz="2000" smtClean="0">
                <a:solidFill>
                  <a:srgbClr val="003366"/>
                </a:solidFill>
              </a:rPr>
              <a:t>possible</a:t>
            </a:r>
          </a:p>
          <a:p>
            <a:pPr marL="0" indent="0">
              <a:buNone/>
            </a:pPr>
            <a:endParaRPr lang="en-US" sz="2000" smtClean="0">
              <a:solidFill>
                <a:srgbClr val="003366"/>
              </a:solidFill>
            </a:endParaRPr>
          </a:p>
          <a:p>
            <a:r>
              <a:rPr lang="en-US" sz="2400" smtClean="0">
                <a:solidFill>
                  <a:srgbClr val="003366"/>
                </a:solidFill>
              </a:rPr>
              <a:t>Short </a:t>
            </a:r>
            <a:r>
              <a:rPr lang="en-US" sz="2400" dirty="0">
                <a:solidFill>
                  <a:srgbClr val="003366"/>
                </a:solidFill>
              </a:rPr>
              <a:t>FLIPL</a:t>
            </a:r>
          </a:p>
          <a:p>
            <a:pPr lvl="1"/>
            <a:r>
              <a:rPr lang="en-US" sz="2000" dirty="0">
                <a:solidFill>
                  <a:srgbClr val="003366"/>
                </a:solidFill>
              </a:rPr>
              <a:t>Approval Authority makes decision without investigation</a:t>
            </a:r>
          </a:p>
          <a:p>
            <a:pPr lvl="1"/>
            <a:r>
              <a:rPr lang="en-US" sz="2000" dirty="0">
                <a:solidFill>
                  <a:srgbClr val="003366"/>
                </a:solidFill>
              </a:rPr>
              <a:t>Facts on their face support decision</a:t>
            </a:r>
          </a:p>
        </p:txBody>
      </p:sp>
    </p:spTree>
    <p:extLst>
      <p:ext uri="{BB962C8B-B14F-4D97-AF65-F5344CB8AC3E}">
        <p14:creationId xmlns:p14="http://schemas.microsoft.com/office/powerpoint/2010/main" val="149766247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0" y="274638"/>
            <a:ext cx="9144000" cy="1143000"/>
          </a:xfrm>
        </p:spPr>
        <p:txBody>
          <a:bodyPr/>
          <a:lstStyle/>
          <a:p>
            <a:r>
              <a:rPr lang="en-US" dirty="0"/>
              <a:t>Conclusions</a:t>
            </a:r>
          </a:p>
        </p:txBody>
      </p:sp>
      <p:sp>
        <p:nvSpPr>
          <p:cNvPr id="468995" name="Rectangle 3"/>
          <p:cNvSpPr>
            <a:spLocks noGrp="1" noChangeArrowheads="1"/>
          </p:cNvSpPr>
          <p:nvPr>
            <p:ph type="body" idx="1"/>
          </p:nvPr>
        </p:nvSpPr>
        <p:spPr>
          <a:xfrm>
            <a:off x="533400" y="1524000"/>
            <a:ext cx="8153400" cy="4525963"/>
          </a:xfrm>
        </p:spPr>
        <p:txBody>
          <a:bodyPr/>
          <a:lstStyle/>
          <a:p>
            <a:r>
              <a:rPr lang="en-US" sz="2800" dirty="0">
                <a:solidFill>
                  <a:srgbClr val="003366"/>
                </a:solidFill>
              </a:rPr>
              <a:t>Keep in mind when reviewing/conducting:</a:t>
            </a:r>
          </a:p>
          <a:p>
            <a:pPr lvl="1"/>
            <a:r>
              <a:rPr lang="en-US" sz="2400" dirty="0">
                <a:solidFill>
                  <a:srgbClr val="003366"/>
                </a:solidFill>
              </a:rPr>
              <a:t>4 Key elements:</a:t>
            </a:r>
          </a:p>
          <a:p>
            <a:pPr lvl="2"/>
            <a:r>
              <a:rPr lang="en-US" dirty="0">
                <a:solidFill>
                  <a:srgbClr val="003366"/>
                </a:solidFill>
              </a:rPr>
              <a:t>Responsibility </a:t>
            </a:r>
          </a:p>
          <a:p>
            <a:pPr lvl="2"/>
            <a:r>
              <a:rPr lang="en-US" dirty="0">
                <a:solidFill>
                  <a:srgbClr val="003366"/>
                </a:solidFill>
              </a:rPr>
              <a:t>Culpability </a:t>
            </a:r>
          </a:p>
          <a:p>
            <a:pPr lvl="2"/>
            <a:r>
              <a:rPr lang="en-US" dirty="0">
                <a:solidFill>
                  <a:srgbClr val="003366"/>
                </a:solidFill>
              </a:rPr>
              <a:t>Proximate Cause </a:t>
            </a:r>
          </a:p>
          <a:p>
            <a:pPr lvl="2"/>
            <a:r>
              <a:rPr lang="en-US" dirty="0">
                <a:solidFill>
                  <a:srgbClr val="003366"/>
                </a:solidFill>
              </a:rPr>
              <a:t>Loss </a:t>
            </a:r>
          </a:p>
          <a:p>
            <a:r>
              <a:rPr lang="en-US" sz="2800" dirty="0">
                <a:solidFill>
                  <a:srgbClr val="003366"/>
                </a:solidFill>
              </a:rPr>
              <a:t>Purposes of the FLIPL system</a:t>
            </a:r>
          </a:p>
          <a:p>
            <a:pPr lvl="2"/>
            <a:r>
              <a:rPr lang="en-US" dirty="0">
                <a:solidFill>
                  <a:srgbClr val="003366"/>
                </a:solidFill>
              </a:rPr>
              <a:t>Document facts to support </a:t>
            </a:r>
            <a:r>
              <a:rPr lang="en-US" dirty="0" smtClean="0">
                <a:solidFill>
                  <a:srgbClr val="003366"/>
                </a:solidFill>
              </a:rPr>
              <a:t>adjustment of property </a:t>
            </a:r>
            <a:r>
              <a:rPr lang="en-US" dirty="0">
                <a:solidFill>
                  <a:srgbClr val="003366"/>
                </a:solidFill>
              </a:rPr>
              <a:t>book</a:t>
            </a:r>
          </a:p>
          <a:p>
            <a:pPr lvl="2"/>
            <a:r>
              <a:rPr lang="en-US" dirty="0">
                <a:solidFill>
                  <a:srgbClr val="003366"/>
                </a:solidFill>
              </a:rPr>
              <a:t>Not punitive or adverse measure</a:t>
            </a:r>
          </a:p>
        </p:txBody>
      </p:sp>
    </p:spTree>
    <p:extLst>
      <p:ext uri="{BB962C8B-B14F-4D97-AF65-F5344CB8AC3E}">
        <p14:creationId xmlns:p14="http://schemas.microsoft.com/office/powerpoint/2010/main" val="378280578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200400" y="533400"/>
            <a:ext cx="2903359" cy="646331"/>
          </a:xfrm>
          <a:prstGeom prst="rect">
            <a:avLst/>
          </a:prstGeom>
          <a:noFill/>
          <a:ln w="9525">
            <a:noFill/>
            <a:miter lim="800000"/>
            <a:headEnd/>
            <a:tailEnd/>
          </a:ln>
        </p:spPr>
        <p:txBody>
          <a:bodyPr wrap="none">
            <a:spAutoFit/>
          </a:bodyPr>
          <a:lstStyle/>
          <a:p>
            <a:r>
              <a:rPr lang="en-US" sz="3600" dirty="0" smtClean="0">
                <a:solidFill>
                  <a:srgbClr val="FF0000"/>
                </a:solidFill>
              </a:rPr>
              <a:t>QUESTIONS</a:t>
            </a:r>
            <a:endParaRPr lang="en-US" sz="3600"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384" y="1233855"/>
            <a:ext cx="1499338" cy="1999117"/>
          </a:xfrm>
          <a:prstGeom prst="rect">
            <a:avLst/>
          </a:prstGeom>
        </p:spPr>
      </p:pic>
      <p:sp>
        <p:nvSpPr>
          <p:cNvPr id="4" name="Text Box 2"/>
          <p:cNvSpPr txBox="1">
            <a:spLocks noChangeArrowheads="1"/>
          </p:cNvSpPr>
          <p:nvPr/>
        </p:nvSpPr>
        <p:spPr bwMode="auto">
          <a:xfrm>
            <a:off x="3810000" y="3352800"/>
            <a:ext cx="1749416" cy="1200329"/>
          </a:xfrm>
          <a:prstGeom prst="rect">
            <a:avLst/>
          </a:prstGeom>
          <a:noFill/>
          <a:ln w="9525">
            <a:noFill/>
            <a:miter lim="800000"/>
            <a:headEnd/>
            <a:tailEnd/>
          </a:ln>
        </p:spPr>
        <p:txBody>
          <a:bodyPr wrap="square">
            <a:spAutoFit/>
          </a:bodyPr>
          <a:lstStyle/>
          <a:p>
            <a:pPr algn="ctr"/>
            <a:r>
              <a:rPr lang="en-US" sz="3600" dirty="0" smtClean="0">
                <a:solidFill>
                  <a:srgbClr val="FF0000"/>
                </a:solidFill>
              </a:rPr>
              <a:t>KEEP</a:t>
            </a:r>
          </a:p>
          <a:p>
            <a:pPr algn="ctr"/>
            <a:r>
              <a:rPr lang="en-US" sz="3600" dirty="0" smtClean="0">
                <a:solidFill>
                  <a:srgbClr val="FF0000"/>
                </a:solidFill>
              </a:rPr>
              <a:t> CALM</a:t>
            </a:r>
            <a:endParaRPr lang="en-US" sz="3600" dirty="0">
              <a:solidFill>
                <a:srgbClr val="FF0000"/>
              </a:solidFill>
            </a:endParaRPr>
          </a:p>
        </p:txBody>
      </p:sp>
      <p:sp>
        <p:nvSpPr>
          <p:cNvPr id="5" name="Text Box 2"/>
          <p:cNvSpPr txBox="1">
            <a:spLocks noChangeArrowheads="1"/>
          </p:cNvSpPr>
          <p:nvPr/>
        </p:nvSpPr>
        <p:spPr bwMode="auto">
          <a:xfrm>
            <a:off x="3352800" y="4572000"/>
            <a:ext cx="2765501" cy="461665"/>
          </a:xfrm>
          <a:prstGeom prst="rect">
            <a:avLst/>
          </a:prstGeom>
          <a:noFill/>
          <a:ln w="9525">
            <a:noFill/>
            <a:miter lim="800000"/>
            <a:headEnd/>
            <a:tailEnd/>
          </a:ln>
        </p:spPr>
        <p:txBody>
          <a:bodyPr wrap="none">
            <a:spAutoFit/>
          </a:bodyPr>
          <a:lstStyle/>
          <a:p>
            <a:r>
              <a:rPr lang="en-US" sz="2400" dirty="0" smtClean="0">
                <a:solidFill>
                  <a:srgbClr val="FF0000"/>
                </a:solidFill>
              </a:rPr>
              <a:t>LESSON IS OVER</a:t>
            </a:r>
            <a:endParaRPr lang="en-US" sz="2400" dirty="0">
              <a:solidFill>
                <a:srgbClr val="FF0000"/>
              </a:solidFill>
            </a:endParaRPr>
          </a:p>
        </p:txBody>
      </p:sp>
      <p:sp>
        <p:nvSpPr>
          <p:cNvPr id="6" name="Text Box 2"/>
          <p:cNvSpPr txBox="1">
            <a:spLocks noChangeArrowheads="1"/>
          </p:cNvSpPr>
          <p:nvPr/>
        </p:nvSpPr>
        <p:spPr bwMode="auto">
          <a:xfrm>
            <a:off x="2822584" y="4953000"/>
            <a:ext cx="3959216" cy="1200329"/>
          </a:xfrm>
          <a:prstGeom prst="rect">
            <a:avLst/>
          </a:prstGeom>
          <a:noFill/>
          <a:ln w="9525">
            <a:noFill/>
            <a:miter lim="800000"/>
            <a:headEnd/>
            <a:tailEnd/>
          </a:ln>
        </p:spPr>
        <p:txBody>
          <a:bodyPr wrap="square">
            <a:spAutoFit/>
          </a:bodyPr>
          <a:lstStyle/>
          <a:p>
            <a:pPr algn="ctr"/>
            <a:r>
              <a:rPr lang="en-US" sz="3600" dirty="0" smtClean="0">
                <a:solidFill>
                  <a:srgbClr val="FF0000"/>
                </a:solidFill>
              </a:rPr>
              <a:t>ANY QUESTIONS?</a:t>
            </a:r>
          </a:p>
        </p:txBody>
      </p:sp>
    </p:spTree>
    <p:extLst>
      <p:ext uri="{BB962C8B-B14F-4D97-AF65-F5344CB8AC3E}">
        <p14:creationId xmlns:p14="http://schemas.microsoft.com/office/powerpoint/2010/main" val="4558601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52400"/>
            <a:ext cx="7162800" cy="1143000"/>
          </a:xfrm>
        </p:spPr>
        <p:txBody>
          <a:bodyPr/>
          <a:lstStyle/>
          <a:p>
            <a:pPr eaLnBrk="1" hangingPunct="1"/>
            <a:r>
              <a:rPr lang="en-US" dirty="0" smtClean="0"/>
              <a:t>“When Regulations Require It”</a:t>
            </a:r>
          </a:p>
        </p:txBody>
      </p:sp>
      <p:sp>
        <p:nvSpPr>
          <p:cNvPr id="7171" name="Rectangle 11"/>
          <p:cNvSpPr>
            <a:spLocks noGrp="1" noChangeArrowheads="1"/>
          </p:cNvSpPr>
          <p:nvPr>
            <p:ph type="body" idx="1"/>
          </p:nvPr>
        </p:nvSpPr>
        <p:spPr>
          <a:xfrm>
            <a:off x="914400" y="3429000"/>
            <a:ext cx="7600950" cy="2047875"/>
          </a:xfrm>
        </p:spPr>
        <p:txBody>
          <a:bodyPr/>
          <a:lstStyle/>
          <a:p>
            <a:pPr eaLnBrk="1" hangingPunct="1">
              <a:lnSpc>
                <a:spcPct val="90000"/>
              </a:lnSpc>
            </a:pPr>
            <a:r>
              <a:rPr lang="en-US" sz="2800" dirty="0" smtClean="0"/>
              <a:t>AR 735-5, Property Accountability Policies</a:t>
            </a:r>
          </a:p>
          <a:p>
            <a:pPr eaLnBrk="1" hangingPunct="1">
              <a:lnSpc>
                <a:spcPct val="90000"/>
              </a:lnSpc>
              <a:buFontTx/>
              <a:buNone/>
            </a:pPr>
            <a:endParaRPr lang="en-US" sz="1600" dirty="0" smtClean="0"/>
          </a:p>
          <a:p>
            <a:pPr eaLnBrk="1" hangingPunct="1">
              <a:lnSpc>
                <a:spcPct val="90000"/>
              </a:lnSpc>
            </a:pPr>
            <a:r>
              <a:rPr lang="en-US" sz="2800" dirty="0" smtClean="0"/>
              <a:t>AR 638-8, Army Casualty Program</a:t>
            </a:r>
          </a:p>
        </p:txBody>
      </p:sp>
      <p:sp>
        <p:nvSpPr>
          <p:cNvPr id="7172" name="Line 13"/>
          <p:cNvSpPr>
            <a:spLocks noChangeShapeType="1"/>
          </p:cNvSpPr>
          <p:nvPr/>
        </p:nvSpPr>
        <p:spPr bwMode="auto">
          <a:xfrm flipH="1">
            <a:off x="1371599" y="4702996"/>
            <a:ext cx="276226" cy="304800"/>
          </a:xfrm>
          <a:prstGeom prst="line">
            <a:avLst/>
          </a:prstGeom>
          <a:noFill/>
          <a:ln w="38100">
            <a:solidFill>
              <a:srgbClr val="FF0000"/>
            </a:solidFill>
            <a:round/>
            <a:headEnd/>
            <a:tailEnd type="triangle" w="med" len="med"/>
          </a:ln>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609599" y="1143000"/>
            <a:ext cx="8153401" cy="1959796"/>
          </a:xfrm>
          <a:prstGeom prst="rect">
            <a:avLst/>
          </a:prstGeom>
          <a:noFill/>
          <a:ln w="9525">
            <a:noFill/>
            <a:miter lim="800000"/>
            <a:headEnd/>
            <a:tailEnd/>
          </a:ln>
        </p:spPr>
      </p:pic>
      <p:sp>
        <p:nvSpPr>
          <p:cNvPr id="7173" name="Line 14"/>
          <p:cNvSpPr>
            <a:spLocks noChangeShapeType="1"/>
          </p:cNvSpPr>
          <p:nvPr/>
        </p:nvSpPr>
        <p:spPr bwMode="auto">
          <a:xfrm flipH="1" flipV="1">
            <a:off x="1143000" y="3124200"/>
            <a:ext cx="228599" cy="304800"/>
          </a:xfrm>
          <a:prstGeom prst="line">
            <a:avLst/>
          </a:prstGeom>
          <a:noFill/>
          <a:ln w="38100">
            <a:solidFill>
              <a:srgbClr val="FF0000"/>
            </a:solidFill>
            <a:round/>
            <a:headEnd/>
            <a:tailEnd type="triangle" w="med" len="med"/>
          </a:ln>
        </p:spPr>
        <p:txBody>
          <a:bodyPr/>
          <a:lstStyle/>
          <a:p>
            <a:endParaRPr lang="en-US"/>
          </a:p>
        </p:txBody>
      </p:sp>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599" y="5029200"/>
            <a:ext cx="7678057"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xfrm>
            <a:off x="990600" y="466725"/>
            <a:ext cx="7162800" cy="1143000"/>
          </a:xfrm>
        </p:spPr>
        <p:txBody>
          <a:bodyPr/>
          <a:lstStyle/>
          <a:p>
            <a:pPr algn="ctr" eaLnBrk="1" hangingPunct="1">
              <a:defRPr/>
            </a:pPr>
            <a:r>
              <a:rPr lang="en-US" b="1" dirty="0" smtClean="0">
                <a:solidFill>
                  <a:srgbClr val="FF3300"/>
                </a:solidFill>
                <a:effectLst>
                  <a:outerShdw blurRad="38100" dist="38100" dir="2700000" algn="tl">
                    <a:srgbClr val="000000"/>
                  </a:outerShdw>
                </a:effectLst>
              </a:rPr>
              <a:t> </a:t>
            </a:r>
            <a:r>
              <a:rPr lang="en-US" dirty="0" smtClean="0"/>
              <a:t>AR 15-6 Investigation</a:t>
            </a:r>
          </a:p>
        </p:txBody>
      </p:sp>
      <p:sp>
        <p:nvSpPr>
          <p:cNvPr id="8195" name="Rectangle 3"/>
          <p:cNvSpPr>
            <a:spLocks noGrp="1" noChangeArrowheads="1"/>
          </p:cNvSpPr>
          <p:nvPr>
            <p:ph type="body" idx="1"/>
          </p:nvPr>
        </p:nvSpPr>
        <p:spPr>
          <a:xfrm>
            <a:off x="612775" y="1371600"/>
            <a:ext cx="8286750" cy="4518025"/>
          </a:xfrm>
        </p:spPr>
        <p:txBody>
          <a:bodyPr>
            <a:normAutofit fontScale="92500" lnSpcReduction="20000"/>
          </a:bodyPr>
          <a:lstStyle/>
          <a:p>
            <a:pPr eaLnBrk="1" hangingPunct="1">
              <a:lnSpc>
                <a:spcPct val="90000"/>
              </a:lnSpc>
            </a:pPr>
            <a:r>
              <a:rPr lang="en-US" dirty="0" smtClean="0"/>
              <a:t>A commander’s information tool to collect facts, make findings, and obtain recommendations</a:t>
            </a:r>
          </a:p>
          <a:p>
            <a:pPr eaLnBrk="1" hangingPunct="1">
              <a:lnSpc>
                <a:spcPct val="90000"/>
              </a:lnSpc>
            </a:pPr>
            <a:r>
              <a:rPr lang="en-US" dirty="0" smtClean="0"/>
              <a:t>Three procedures</a:t>
            </a:r>
          </a:p>
          <a:p>
            <a:pPr lvl="1">
              <a:lnSpc>
                <a:spcPct val="90000"/>
              </a:lnSpc>
            </a:pPr>
            <a:r>
              <a:rPr lang="en-US" sz="2800" dirty="0" smtClean="0"/>
              <a:t>Preliminary Inquiry</a:t>
            </a:r>
            <a:endParaRPr lang="en-US" sz="2800" dirty="0"/>
          </a:p>
          <a:p>
            <a:pPr lvl="2">
              <a:lnSpc>
                <a:spcPct val="90000"/>
              </a:lnSpc>
            </a:pPr>
            <a:r>
              <a:rPr lang="en-US" dirty="0" smtClean="0"/>
              <a:t>Assess the nature and size of a problem, identify witnesses, summarize initial statements and determine the necessity and scope of follow-up investigations.</a:t>
            </a:r>
          </a:p>
          <a:p>
            <a:pPr lvl="1">
              <a:lnSpc>
                <a:spcPct val="90000"/>
              </a:lnSpc>
            </a:pPr>
            <a:r>
              <a:rPr lang="en-US" sz="2800" dirty="0"/>
              <a:t>Administrative Investigations</a:t>
            </a:r>
          </a:p>
          <a:p>
            <a:pPr lvl="2">
              <a:lnSpc>
                <a:spcPct val="90000"/>
              </a:lnSpc>
            </a:pPr>
            <a:r>
              <a:rPr lang="en-US" dirty="0"/>
              <a:t>F</a:t>
            </a:r>
            <a:r>
              <a:rPr lang="en-US" dirty="0" smtClean="0"/>
              <a:t>lexible</a:t>
            </a:r>
            <a:r>
              <a:rPr lang="en-US" dirty="0"/>
              <a:t>, less time and resource </a:t>
            </a:r>
            <a:r>
              <a:rPr lang="en-US" dirty="0" smtClean="0"/>
              <a:t>intensive investigation than a Board of Officers.</a:t>
            </a:r>
          </a:p>
          <a:p>
            <a:pPr lvl="1" eaLnBrk="1" hangingPunct="1">
              <a:lnSpc>
                <a:spcPct val="90000"/>
              </a:lnSpc>
            </a:pPr>
            <a:r>
              <a:rPr lang="en-US" sz="2800" dirty="0" smtClean="0"/>
              <a:t>Board of Officers</a:t>
            </a:r>
          </a:p>
          <a:p>
            <a:pPr lvl="2" eaLnBrk="1" hangingPunct="1">
              <a:lnSpc>
                <a:spcPct val="90000"/>
              </a:lnSpc>
            </a:pPr>
            <a:r>
              <a:rPr lang="en-US" dirty="0" smtClean="0"/>
              <a:t>More time intensive.  Respondent designated and provided substantial due process rights.</a:t>
            </a:r>
          </a:p>
          <a:p>
            <a:pPr marL="457200" lvl="1" indent="0" eaLnBrk="1" hangingPunct="1">
              <a:lnSpc>
                <a:spcPct val="90000"/>
              </a:lnSpc>
              <a:buNone/>
            </a:pPr>
            <a:endParaRPr lang="en-US" dirty="0" smtClean="0"/>
          </a:p>
          <a:p>
            <a:pPr eaLnBrk="1" hangingPunct="1">
              <a:lnSpc>
                <a:spcPct val="90000"/>
              </a:lnSpc>
            </a:pPr>
            <a:endParaRPr lang="en-US" sz="3600" dirty="0" smtClean="0"/>
          </a:p>
        </p:txBody>
      </p:sp>
    </p:spTree>
    <p:extLst>
      <p:ext uri="{BB962C8B-B14F-4D97-AF65-F5344CB8AC3E}">
        <p14:creationId xmlns:p14="http://schemas.microsoft.com/office/powerpoint/2010/main" val="28309819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28700" y="609600"/>
            <a:ext cx="7086600" cy="1143000"/>
          </a:xfrm>
        </p:spPr>
        <p:txBody>
          <a:bodyPr>
            <a:noAutofit/>
          </a:bodyPr>
          <a:lstStyle/>
          <a:p>
            <a:pPr algn="ctr" eaLnBrk="1" hangingPunct="1"/>
            <a:r>
              <a:rPr lang="en-US" dirty="0" smtClean="0"/>
              <a:t>Who May Convene: </a:t>
            </a:r>
            <a:r>
              <a:rPr lang="en-US" sz="4000" dirty="0" smtClean="0"/>
              <a:t/>
            </a:r>
            <a:br>
              <a:rPr lang="en-US" sz="4000" dirty="0" smtClean="0"/>
            </a:br>
            <a:r>
              <a:rPr lang="en-US" sz="3200" dirty="0" smtClean="0"/>
              <a:t>The Appointing Authority</a:t>
            </a:r>
          </a:p>
        </p:txBody>
      </p:sp>
      <p:sp>
        <p:nvSpPr>
          <p:cNvPr id="9219" name="Rectangle 3"/>
          <p:cNvSpPr>
            <a:spLocks noGrp="1" noChangeArrowheads="1"/>
          </p:cNvSpPr>
          <p:nvPr>
            <p:ph type="body" idx="1"/>
          </p:nvPr>
        </p:nvSpPr>
        <p:spPr>
          <a:xfrm>
            <a:off x="565150" y="1898650"/>
            <a:ext cx="7893050" cy="3990975"/>
          </a:xfrm>
        </p:spPr>
        <p:txBody>
          <a:bodyPr>
            <a:normAutofit fontScale="92500"/>
          </a:bodyPr>
          <a:lstStyle/>
          <a:p>
            <a:pPr eaLnBrk="1" hangingPunct="1"/>
            <a:r>
              <a:rPr lang="en-US" dirty="0" smtClean="0"/>
              <a:t>Board of Officers</a:t>
            </a:r>
            <a:endParaRPr lang="en-US" b="1" dirty="0" smtClean="0"/>
          </a:p>
          <a:p>
            <a:pPr lvl="1" eaLnBrk="1" hangingPunct="1"/>
            <a:r>
              <a:rPr lang="en-US" sz="2400" dirty="0" smtClean="0"/>
              <a:t>GCMCA/SPCMCA</a:t>
            </a:r>
          </a:p>
          <a:p>
            <a:pPr lvl="1" eaLnBrk="1" hangingPunct="1"/>
            <a:r>
              <a:rPr lang="en-US" sz="2400" dirty="0" smtClean="0"/>
              <a:t>Any general/flag officer</a:t>
            </a:r>
          </a:p>
          <a:p>
            <a:pPr lvl="1" eaLnBrk="1" hangingPunct="1"/>
            <a:r>
              <a:rPr lang="en-US" sz="2400" dirty="0" smtClean="0"/>
              <a:t>Any commander, deputy commander, or special, personal, or principal staff officer in the rank of colonel (lieutenant colonel if assigned to a slot authorized a colonel)</a:t>
            </a:r>
          </a:p>
          <a:p>
            <a:pPr lvl="1" eaLnBrk="1" hangingPunct="1"/>
            <a:r>
              <a:rPr lang="en-US" sz="2400" dirty="0" smtClean="0"/>
              <a:t>GS-14 (or above) agency head or division chief</a:t>
            </a:r>
          </a:p>
          <a:p>
            <a:pPr lvl="1" eaLnBrk="1" hangingPunct="1"/>
            <a:r>
              <a:rPr lang="en-US" sz="2400" dirty="0" smtClean="0"/>
              <a:t>Principal Deputies, Assistant Deputy Chiefs of Staff, and Assistant Secretaries of the Army at HQDA</a:t>
            </a:r>
          </a:p>
          <a:p>
            <a:pPr eaLnBrk="1" hangingPunct="1"/>
            <a:endParaRPr lang="en-US" sz="2400" dirty="0" smtClean="0"/>
          </a:p>
          <a:p>
            <a:pPr eaLnBrk="1" hangingPunct="1"/>
            <a:endParaRPr lang="en-US" sz="2800" dirty="0" smtClean="0"/>
          </a:p>
          <a:p>
            <a:pPr eaLnBrk="1" hangingPunct="1"/>
            <a:endParaRPr lang="en-US" sz="3600" dirty="0" smtClean="0"/>
          </a:p>
        </p:txBody>
      </p:sp>
    </p:spTree>
    <p:extLst>
      <p:ext uri="{BB962C8B-B14F-4D97-AF65-F5344CB8AC3E}">
        <p14:creationId xmlns:p14="http://schemas.microsoft.com/office/powerpoint/2010/main" val="239895996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Who May Convene: </a:t>
            </a:r>
            <a:r>
              <a:rPr lang="en-US" sz="5400" dirty="0"/>
              <a:t/>
            </a:r>
            <a:br>
              <a:rPr lang="en-US" sz="5400" dirty="0"/>
            </a:br>
            <a:r>
              <a:rPr lang="en-US" dirty="0"/>
              <a:t>The Appointing Authority</a:t>
            </a:r>
          </a:p>
        </p:txBody>
      </p:sp>
      <p:sp>
        <p:nvSpPr>
          <p:cNvPr id="3" name="Content Placeholder 2"/>
          <p:cNvSpPr>
            <a:spLocks noGrp="1"/>
          </p:cNvSpPr>
          <p:nvPr>
            <p:ph idx="1"/>
          </p:nvPr>
        </p:nvSpPr>
        <p:spPr/>
        <p:txBody>
          <a:bodyPr/>
          <a:lstStyle/>
          <a:p>
            <a:r>
              <a:rPr lang="en-US" dirty="0" smtClean="0"/>
              <a:t>Administrative Investigation and Preliminary Inquiry</a:t>
            </a:r>
            <a:endParaRPr lang="en-US" dirty="0"/>
          </a:p>
          <a:p>
            <a:pPr lvl="1"/>
            <a:r>
              <a:rPr lang="en-US" sz="2400" dirty="0"/>
              <a:t>Anyone who can appoint a </a:t>
            </a:r>
            <a:r>
              <a:rPr lang="en-US" sz="2400" dirty="0" smtClean="0"/>
              <a:t>board of officers</a:t>
            </a:r>
            <a:endParaRPr lang="en-US" sz="2400" dirty="0"/>
          </a:p>
          <a:p>
            <a:pPr lvl="1"/>
            <a:r>
              <a:rPr lang="en-US" sz="2400" dirty="0"/>
              <a:t>Any commander </a:t>
            </a:r>
          </a:p>
          <a:p>
            <a:pPr lvl="1"/>
            <a:r>
              <a:rPr lang="en-US" sz="2400" dirty="0" smtClean="0"/>
              <a:t>Special, personal, or principal </a:t>
            </a:r>
            <a:r>
              <a:rPr lang="en-US" sz="2400" dirty="0"/>
              <a:t>staff </a:t>
            </a:r>
            <a:r>
              <a:rPr lang="en-US" sz="2400" dirty="0" smtClean="0"/>
              <a:t>officer or supervisor </a:t>
            </a:r>
            <a:r>
              <a:rPr lang="en-US" sz="2400" dirty="0"/>
              <a:t>in the grade of major or </a:t>
            </a:r>
            <a:r>
              <a:rPr lang="en-US" sz="2400" dirty="0" smtClean="0"/>
              <a:t>above</a:t>
            </a:r>
          </a:p>
          <a:p>
            <a:pPr marL="514350" indent="-457200"/>
            <a:r>
              <a:rPr lang="en-US" dirty="0" smtClean="0"/>
              <a:t>Limitations on Appointing Authority</a:t>
            </a:r>
          </a:p>
          <a:p>
            <a:pPr lvl="1"/>
            <a:r>
              <a:rPr lang="en-US" sz="2400" dirty="0" smtClean="0"/>
              <a:t>Cannot be witness</a:t>
            </a:r>
            <a:endParaRPr lang="en-US" sz="2400" dirty="0"/>
          </a:p>
          <a:p>
            <a:pPr lvl="1"/>
            <a:r>
              <a:rPr lang="en-US" sz="2400" dirty="0" smtClean="0"/>
              <a:t>No actual or perceived bias</a:t>
            </a:r>
            <a:endParaRPr lang="en-US" sz="2400" dirty="0"/>
          </a:p>
          <a:p>
            <a:pPr marL="57150" indent="0">
              <a:buNone/>
            </a:pPr>
            <a:endParaRPr lang="en-US" dirty="0" smtClean="0"/>
          </a:p>
          <a:p>
            <a:pPr lvl="1"/>
            <a:endParaRPr lang="en-US" sz="2400" dirty="0"/>
          </a:p>
          <a:p>
            <a:pPr marL="457200" lvl="1" indent="0">
              <a:buNone/>
            </a:pPr>
            <a:endParaRPr lang="en-US" sz="2400" dirty="0"/>
          </a:p>
          <a:p>
            <a:endParaRPr lang="en-US" dirty="0"/>
          </a:p>
        </p:txBody>
      </p:sp>
    </p:spTree>
    <p:extLst>
      <p:ext uri="{BB962C8B-B14F-4D97-AF65-F5344CB8AC3E}">
        <p14:creationId xmlns:p14="http://schemas.microsoft.com/office/powerpoint/2010/main" val="22792685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560&quot;&gt;&lt;/object&gt;&lt;object type=&quot;2&quot; unique_id=&quot;10561&quot;&gt;&lt;object type=&quot;3&quot; unique_id=&quot;10563&quot;&gt;&lt;property id=&quot;20148&quot; value=&quot;5&quot;/&gt;&lt;property id=&quot;20300&quot; value=&quot;Slide 3&quot;/&gt;&lt;property id=&quot;20307&quot; value=&quot;258&quot;/&gt;&lt;/object&gt;&lt;object type=&quot;3&quot; unique_id=&quot;10609&quot;&gt;&lt;property id=&quot;20148&quot; value=&quot;5&quot;/&gt;&lt;property id=&quot;20300&quot; value=&quot;Slide 34&quot;/&gt;&lt;property id=&quot;20307&quot; value=&quot;304&quot;/&gt;&lt;/object&gt;&lt;object type=&quot;3&quot; unique_id=&quot;11163&quot;&gt;&lt;property id=&quot;20148&quot; value=&quot;5&quot;/&gt;&lt;property id=&quot;20300&quot; value=&quot;Slide 1 - &amp;quot;Administrative Investigations&amp;quot;&quot;/&gt;&lt;property id=&quot;20307&quot; value=&quot;322&quot;/&gt;&lt;/object&gt;&lt;object type=&quot;3&quot; unique_id=&quot;13155&quot;&gt;&lt;property id=&quot;20148&quot; value=&quot;5&quot;/&gt;&lt;property id=&quot;20300&quot; value=&quot;Slide 2 - &amp;quot;Administrative Investigations&amp;quot;&quot;/&gt;&lt;property id=&quot;20307&quot; value=&quot;331&quot;/&gt;&lt;/object&gt;&lt;object type=&quot;3&quot; unique_id=&quot;13156&quot;&gt;&lt;property id=&quot;20148&quot; value=&quot;5&quot;/&gt;&lt;property id=&quot;20300&quot; value=&quot;Slide 4 - &amp;quot;Agenda/References&amp;quot;&quot;/&gt;&lt;property id=&quot;20307&quot; value=&quot;332&quot;/&gt;&lt;/object&gt;&lt;object type=&quot;3&quot; unique_id=&quot;13157&quot;&gt;&lt;property id=&quot;20148&quot; value=&quot;5&quot;/&gt;&lt;property id=&quot;20300&quot; value=&quot;Slide 5 - &amp;quot;Army Regulation 15-6&amp;quot;&quot;/&gt;&lt;property id=&quot;20307&quot; value=&quot;333&quot;/&gt;&lt;/object&gt;&lt;object type=&quot;3&quot; unique_id=&quot;13158&quot;&gt;&lt;property id=&quot;20148&quot; value=&quot;5&quot;/&gt;&lt;property id=&quot;20300&quot; value=&quot;Slide 6 - &amp;quot;“When Regulations Require It”&amp;quot;&quot;/&gt;&lt;property id=&quot;20307&quot; value=&quot;334&quot;/&gt;&lt;/object&gt;&lt;object type=&quot;3&quot; unique_id=&quot;13159&quot;&gt;&lt;property id=&quot;20148&quot; value=&quot;5&quot;/&gt;&lt;property id=&quot;20300&quot; value=&quot;Slide 7 - &amp;quot; AR 15-6 Investigation&amp;quot;&quot;/&gt;&lt;property id=&quot;20307&quot; value=&quot;335&quot;/&gt;&lt;/object&gt;&lt;object type=&quot;3&quot; unique_id=&quot;13160&quot;&gt;&lt;property id=&quot;20148&quot; value=&quot;5&quot;/&gt;&lt;property id=&quot;20300&quot; value=&quot;Slide 8 - &amp;quot;Who May Convene: &amp;#x0D;&amp;#x0A;The Appointing Authority&amp;quot;&quot;/&gt;&lt;property id=&quot;20307&quot; value=&quot;336&quot;/&gt;&lt;/object&gt;&lt;object type=&quot;3&quot; unique_id=&quot;13161&quot;&gt;&lt;property id=&quot;20148&quot; value=&quot;5&quot;/&gt;&lt;property id=&quot;20300&quot; value=&quot;Slide 9 - &amp;quot;Special Situations&amp;quot;&quot;/&gt;&lt;property id=&quot;20307&quot; value=&quot;337&quot;/&gt;&lt;/object&gt;&lt;object type=&quot;3&quot; unique_id=&quot;13162&quot;&gt;&lt;property id=&quot;20148&quot; value=&quot;5&quot;/&gt;&lt;property id=&quot;20300&quot; value=&quot;Slide 10 - &amp;quot;Special Situations:&amp;#x0D;&amp;#x0A;Hostile Death&amp;quot;&quot;/&gt;&lt;property id=&quot;20307&quot; value=&quot;364&quot;/&gt;&lt;/object&gt;&lt;object type=&quot;3&quot; unique_id=&quot;13164&quot;&gt;&lt;property id=&quot;20148&quot; value=&quot;5&quot;/&gt;&lt;property id=&quot;20300&quot; value=&quot;Slide 12 - &amp;quot;Friendly Fire &amp;quot;&quot;/&gt;&lt;property id=&quot;20307&quot; value=&quot;361&quot;/&gt;&lt;/object&gt;&lt;object type=&quot;3&quot; unique_id=&quot;13165&quot;&gt;&lt;property id=&quot;20148&quot; value=&quot;5&quot;/&gt;&lt;property id=&quot;20300&quot; value=&quot;Slide 13 - &amp;quot;Friendly Fire Procedures&amp;quot;&quot;/&gt;&lt;property id=&quot;20307&quot; value=&quot;362&quot;/&gt;&lt;/object&gt;&lt;object type=&quot;3&quot; unique_id=&quot;13166&quot;&gt;&lt;property id=&quot;20148&quot; value=&quot;5&quot;/&gt;&lt;property id=&quot;20300&quot; value=&quot;Slide 14 - &amp;quot;Friendly Fire Procedures&amp;#x0D;&amp;#x0A;(continued)&amp;quot;&quot;/&gt;&lt;property id=&quot;20307&quot; value=&quot;363&quot;/&gt;&lt;/object&gt;&lt;object type=&quot;3&quot; unique_id=&quot;13167&quot;&gt;&lt;property id=&quot;20148&quot; value=&quot;5&quot;/&gt;&lt;property id=&quot;20300&quot; value=&quot;Slide 15 - &amp;quot;How to Appoint: &amp;#x0D;&amp;#x0A;The Appointment Memorandum&amp;quot;&quot;/&gt;&lt;property id=&quot;20307&quot; value=&quot;343&quot;/&gt;&lt;/object&gt;&lt;object type=&quot;3&quot; unique_id=&quot;13168&quot;&gt;&lt;property id=&quot;20148&quot; value=&quot;5&quot;/&gt;&lt;property id=&quot;20300&quot; value=&quot;Slide 16 - &amp;quot;Whom to Appoint: &amp;#x0D;&amp;#x0A;The AR 15-6 Investigating Officer&amp;quot;&quot;/&gt;&lt;property id=&quot;20307&quot; value=&quot;344&quot;/&gt;&lt;/object&gt;&lt;object type=&quot;3&quot; unique_id=&quot;13169&quot;&gt;&lt;property id=&quot;20148&quot; value=&quot;5&quot;/&gt;&lt;property id=&quot;20300&quot; value=&quot;Slide 17 - &amp;quot;Conducting the Investigation&amp;quot;&quot;/&gt;&lt;property id=&quot;20307&quot; value=&quot;345&quot;/&gt;&lt;/object&gt;&lt;object type=&quot;3&quot; unique_id=&quot;13170&quot;&gt;&lt;property id=&quot;20148&quot; value=&quot;5&quot;/&gt;&lt;property id=&quot;20300&quot; value=&quot;Slide 18 - &amp;quot;Concluding the Investigation&amp;quot;&quot;/&gt;&lt;property id=&quot;20307&quot; value=&quot;346&quot;/&gt;&lt;/object&gt;&lt;object type=&quot;3&quot; unique_id=&quot;13171&quot;&gt;&lt;property id=&quot;20148&quot; value=&quot;5&quot;/&gt;&lt;property id=&quot;20300&quot; value=&quot;Slide 19 - &amp;quot;Legal Review&amp;quot;&quot;/&gt;&lt;property id=&quot;20307&quot; value=&quot;347&quot;/&gt;&lt;/object&gt;&lt;object type=&quot;3&quot; unique_id=&quot;13172&quot;&gt;&lt;property id=&quot;20148&quot; value=&quot;5&quot;/&gt;&lt;property id=&quot;20300&quot; value=&quot;Slide 20 - &amp;quot;Appointing/Approving Authority Action &amp;quot;&quot;/&gt;&lt;property id=&quot;20307&quot; value=&quot;348&quot;/&gt;&lt;/object&gt;&lt;object type=&quot;3&quot; unique_id=&quot;13173&quot;&gt;&lt;property id=&quot;20148&quot; value=&quot;5&quot;/&gt;&lt;property id=&quot;20300&quot; value=&quot;Slide 21 - &amp;quot;AR 385-10 Safety Accident Investigations&amp;quot;&quot;/&gt;&lt;property id=&quot;20307&quot; value=&quot;349&quot;/&gt;&lt;/object&gt;&lt;object type=&quot;3&quot; unique_id=&quot;13174&quot;&gt;&lt;property id=&quot;20148&quot; value=&quot;5&quot;/&gt;&lt;property id=&quot;20300&quot; value=&quot;Slide 22 - &amp;quot;Classes of Accidents&amp;quot;&quot;/&gt;&lt;property id=&quot;20307&quot; value=&quot;350&quot;/&gt;&lt;/object&gt;&lt;object type=&quot;3&quot; unique_id=&quot;13175&quot;&gt;&lt;property id=&quot;20148&quot; value=&quot;5&quot;/&gt;&lt;property id=&quot;20300&quot; value=&quot;Slide 23 - &amp;quot;Accident Investigations&amp;quot;&quot;/&gt;&lt;property id=&quot;20307&quot; value=&quot;351&quot;/&gt;&lt;/object&gt;&lt;object type=&quot;3&quot; unique_id=&quot;13176&quot;&gt;&lt;property id=&quot;20148&quot; value=&quot;5&quot;/&gt;&lt;property id=&quot;20300&quot; value=&quot;Slide 24 - &amp;quot;Legal Accident Investigations&amp;quot;&quot;/&gt;&lt;property id=&quot;20307&quot; value=&quot;352&quot;/&gt;&lt;/object&gt;&lt;object type=&quot;3&quot; unique_id=&quot;13177&quot;&gt;&lt;property id=&quot;20148&quot; value=&quot;5&quot;/&gt;&lt;property id=&quot;20300&quot; value=&quot;Slide 25 - &amp;quot;Priority and Sharing&amp;quot;&quot;/&gt;&lt;property id=&quot;20307&quot; value=&quot;353&quot;/&gt;&lt;/object&gt;&lt;object type=&quot;3&quot; unique_id=&quot;13178&quot;&gt;&lt;property id=&quot;20148&quot; value=&quot;5&quot;/&gt;&lt;property id=&quot;20300&quot; value=&quot;Slide 27 - &amp;quot;AR 600-8-4 Line of Duty Determination/Investigation&amp;quot;&quot;/&gt;&lt;property id=&quot;20307&quot; value=&quot;354&quot;/&gt;&lt;/object&gt;&lt;object type=&quot;3&quot; unique_id=&quot;13179&quot;&gt;&lt;property id=&quot;20148&quot; value=&quot;5&quot;/&gt;&lt;property id=&quot;20300&quot; value=&quot;Slide 28 - &amp;quot;Three Possible Outcomes&amp;#x0D;&amp;#x0A;(and consequences)&amp;quot;&quot;/&gt;&lt;property id=&quot;20307&quot; value=&quot;355&quot;/&gt;&lt;/object&gt;&lt;object type=&quot;3&quot; unique_id=&quot;13180&quot;&gt;&lt;property id=&quot;20148&quot; value=&quot;5&quot;/&gt;&lt;property id=&quot;20300&quot; value=&quot;Slide 29 - &amp;quot;Line of Duty Analysis&amp;quot;&quot;/&gt;&lt;property id=&quot;20307&quot; value=&quot;356&quot;/&gt;&lt;/object&gt;&lt;object type=&quot;3&quot; unique_id=&quot;13181&quot;&gt;&lt;property id=&quot;20148&quot; value=&quot;5&quot;/&gt;&lt;property id=&quot;20300&quot; value=&quot;Slide 30 - &amp;quot;Presumptions&amp;quot;&quot;/&gt;&lt;property id=&quot;20307&quot; value=&quot;357&quot;/&gt;&lt;/object&gt;&lt;object type=&quot;3&quot; unique_id=&quot;13182&quot;&gt;&lt;property id=&quot;20148&quot; value=&quot;5&quot;/&gt;&lt;property id=&quot;20300&quot; value=&quot;Slide 31 - &amp;quot;Informal Investigation&amp;quot;&quot;/&gt;&lt;property id=&quot;20307&quot; value=&quot;358&quot;/&gt;&lt;/object&gt;&lt;object type=&quot;3&quot; unique_id=&quot;13183&quot;&gt;&lt;property id=&quot;20148&quot; value=&quot;5&quot;/&gt;&lt;property id=&quot;20300&quot; value=&quot;Slide 32 - &amp;quot;Formal Investigation&amp;quot;&quot;/&gt;&lt;property id=&quot;20307&quot; value=&quot;359&quot;/&gt;&lt;/object&gt;&lt;object type=&quot;3&quot; unique_id=&quot;13184&quot;&gt;&lt;property id=&quot;20148&quot; value=&quot;5&quot;/&gt;&lt;property id=&quot;20300&quot; value=&quot;Slide 33 - &amp;quot;Formal Investigation (cont.)&amp;quot;&quot;/&gt;&lt;property id=&quot;20307&quot; value=&quot;360&quot;/&gt;&lt;/object&gt;&lt;object type=&quot;3&quot; unique_id=&quot;13583&quot;&gt;&lt;property id=&quot;20148&quot; value=&quot;5&quot;/&gt;&lt;property id=&quot;20300&quot; value=&quot;Slide 26 - &amp;quot;Army Regulation 638-34&amp;#x0D;&amp;#x0A;Family Brief&amp;quot;&quot;/&gt;&lt;property id=&quot;20307&quot; value=&quot;365&quot;/&gt;&lt;/object&gt;&lt;object type=&quot;3&quot; unique_id=&quot;15149&quot;&gt;&lt;property id=&quot;20148&quot; value=&quot;5&quot;/&gt;&lt;property id=&quot;20300&quot; value=&quot;Slide 11 - &amp;quot;Special Situations:&amp;#x0D;&amp;#x0A;Suicide&amp;quot;&quot;/&gt;&lt;property id=&quot;20307&quot; value=&quot;366&quot;/&gt;&lt;/objec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Approval_x0020_Status xmlns="bfc0eaa3-de91-41db-ab70-a1befecdd2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PowerPoint" ma:contentTypeID="0x010100932A02711E8B394C9FB0EB73B60A78BD" ma:contentTypeVersion="5" ma:contentTypeDescription="Create a new PowerPoint." ma:contentTypeScope="" ma:versionID="041ff44d6e9cb9a04a9e54ab41558e5a">
  <xsd:schema xmlns:xsd="http://www.w3.org/2001/XMLSchema" xmlns:p="http://schemas.microsoft.com/office/2006/metadata/properties" xmlns:ns2="bfc0eaa3-de91-41db-ab70-a1befecdd27d" targetNamespace="http://schemas.microsoft.com/office/2006/metadata/properties" ma:root="true" ma:fieldsID="42482a24a09144bb0127bf4610b962eb" ns2:_="">
    <xsd:import namespace="bfc0eaa3-de91-41db-ab70-a1befecdd27d"/>
    <xsd:element name="properties">
      <xsd:complexType>
        <xsd:sequence>
          <xsd:element name="documentManagement">
            <xsd:complexType>
              <xsd:all>
                <xsd:element ref="ns2:Approval_x0020_Status" minOccurs="0"/>
              </xsd:all>
            </xsd:complexType>
          </xsd:element>
        </xsd:sequence>
      </xsd:complexType>
    </xsd:element>
  </xsd:schema>
  <xsd:schema xmlns:xsd="http://www.w3.org/2001/XMLSchema" xmlns:dms="http://schemas.microsoft.com/office/2006/documentManagement/types" targetNamespace="bfc0eaa3-de91-41db-ab70-a1befecdd27d" elementFormDefault="qualified">
    <xsd:import namespace="http://schemas.microsoft.com/office/2006/documentManagement/types"/>
    <xsd:element name="Approval_x0020_Status" ma:index="8" nillable="true" ma:displayName="Approval Status" ma:list="{b9c6d69c-2220-4a4d-85d5-93ad1027418d}" ma:internalName="Approval_x0020_Status" ma:showField="I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EF3DB2A-43D6-4A8A-8607-78E6EFD2FCE3}">
  <ds:schemaRefs>
    <ds:schemaRef ds:uri="http://purl.org/dc/terms/"/>
    <ds:schemaRef ds:uri="bfc0eaa3-de91-41db-ab70-a1befecdd27d"/>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7F616D2-F868-4D5E-BAA8-B1A5D7F47CB8}">
  <ds:schemaRefs>
    <ds:schemaRef ds:uri="http://schemas.microsoft.com/sharepoint/v3/contenttype/forms"/>
  </ds:schemaRefs>
</ds:datastoreItem>
</file>

<file path=customXml/itemProps3.xml><?xml version="1.0" encoding="utf-8"?>
<ds:datastoreItem xmlns:ds="http://schemas.openxmlformats.org/officeDocument/2006/customXml" ds:itemID="{C007D4E3-3B84-4964-9786-C26ACBFE1935}">
  <ds:schemaRefs>
    <ds:schemaRef ds:uri="http://schemas.microsoft.com/office/2006/metadata/longProperties"/>
  </ds:schemaRefs>
</ds:datastoreItem>
</file>

<file path=customXml/itemProps4.xml><?xml version="1.0" encoding="utf-8"?>
<ds:datastoreItem xmlns:ds="http://schemas.openxmlformats.org/officeDocument/2006/customXml" ds:itemID="{7DC880FC-E17C-438E-A789-5FFB84928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c0eaa3-de91-41db-ab70-a1befecdd27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16984</TotalTime>
  <Words>18120</Words>
  <Application>Microsoft Office PowerPoint</Application>
  <PresentationFormat>On-screen Show (4:3)</PresentationFormat>
  <Paragraphs>1240</Paragraphs>
  <Slides>59</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 New Roman</vt:lpstr>
      <vt:lpstr>Wingdings</vt:lpstr>
      <vt:lpstr>1_Default Design</vt:lpstr>
      <vt:lpstr>Administrative Investigations</vt:lpstr>
      <vt:lpstr>Agenda/References</vt:lpstr>
      <vt:lpstr>Administrative Investigations</vt:lpstr>
      <vt:lpstr>PowerPoint Presentation</vt:lpstr>
      <vt:lpstr>Army Regulation 15-6</vt:lpstr>
      <vt:lpstr>“When Regulations Require It”</vt:lpstr>
      <vt:lpstr> AR 15-6 Investigation</vt:lpstr>
      <vt:lpstr>Who May Convene:  The Appointing Authority</vt:lpstr>
      <vt:lpstr>Who May Convene:  The Appointing Authority</vt:lpstr>
      <vt:lpstr>How to Appoint:  The Appointment Memorandum</vt:lpstr>
      <vt:lpstr>Whom to Appoint:  The AR 15-6 Investigating Officer</vt:lpstr>
      <vt:lpstr>Conducting the Investigation</vt:lpstr>
      <vt:lpstr>Concluding the Investigation</vt:lpstr>
      <vt:lpstr>Legal Review</vt:lpstr>
      <vt:lpstr>Appointing/Approving Authority Action </vt:lpstr>
      <vt:lpstr>Flags</vt:lpstr>
      <vt:lpstr>Follow-on Actions</vt:lpstr>
      <vt:lpstr>Referral of Adverse Information</vt:lpstr>
      <vt:lpstr>AR 600-20, para. 4-19, The Army Harassment Prevention and Response Program</vt:lpstr>
      <vt:lpstr>AR 385-10 Safety Accident Investigations</vt:lpstr>
      <vt:lpstr>Classes of Accidents</vt:lpstr>
      <vt:lpstr>Classes of Accidents</vt:lpstr>
      <vt:lpstr>Accident Investigations</vt:lpstr>
      <vt:lpstr>Legal Accident Investigations</vt:lpstr>
      <vt:lpstr>Priority and Sharing</vt:lpstr>
      <vt:lpstr>Army Regulation 638-34 Family Brief</vt:lpstr>
      <vt:lpstr>AR 600-8-4 Line of Duty Determination/Investigation</vt:lpstr>
      <vt:lpstr>Three Possible Outcomes (and consequences)</vt:lpstr>
      <vt:lpstr>Line of Duty Analysis</vt:lpstr>
      <vt:lpstr>Presumptions</vt:lpstr>
      <vt:lpstr>Informal Investigation</vt:lpstr>
      <vt:lpstr>Formal Investigation</vt:lpstr>
      <vt:lpstr>Formal Investigation (cont.)</vt:lpstr>
      <vt:lpstr>PowerPoint Presentation</vt:lpstr>
      <vt:lpstr>PowerPoint Presentation</vt:lpstr>
      <vt:lpstr>References</vt:lpstr>
      <vt:lpstr>Purpose</vt:lpstr>
      <vt:lpstr>Processing Timelines</vt:lpstr>
      <vt:lpstr>Initiating an Investigation</vt:lpstr>
      <vt:lpstr>Financial Liability Officer</vt:lpstr>
      <vt:lpstr>Approving/Appointing Authority</vt:lpstr>
      <vt:lpstr>Appeal Authority</vt:lpstr>
      <vt:lpstr>The Investigation</vt:lpstr>
      <vt:lpstr>The Investigation</vt:lpstr>
      <vt:lpstr>The Investigation </vt:lpstr>
      <vt:lpstr>PowerPoint Presentation</vt:lpstr>
      <vt:lpstr>The Investigation </vt:lpstr>
      <vt:lpstr>  The Investigation  </vt:lpstr>
      <vt:lpstr>The Investigation</vt:lpstr>
      <vt:lpstr>The Investigation  </vt:lpstr>
      <vt:lpstr>The Investigation</vt:lpstr>
      <vt:lpstr>Respondent’s Rights</vt:lpstr>
      <vt:lpstr>Appeal</vt:lpstr>
      <vt:lpstr>Respondent Options</vt:lpstr>
      <vt:lpstr>Reopening FLIPL </vt:lpstr>
      <vt:lpstr>AR 15-6 Interface</vt:lpstr>
      <vt:lpstr>Alternatives to FLIPL</vt:lpstr>
      <vt:lpstr>Conclusions</vt:lpstr>
      <vt:lpstr>PowerPoint Presentation</vt:lpstr>
    </vt:vector>
  </TitlesOfParts>
  <Company>HQDA, 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Investigations</dc:title>
  <dc:creator>Shelly Mullins</dc:creator>
  <cp:lastModifiedBy>Wiles, Whitney L MAJ HQDA OTJAG (USA)</cp:lastModifiedBy>
  <cp:revision>472</cp:revision>
  <cp:lastPrinted>2019-09-12T20:57:49Z</cp:lastPrinted>
  <dcterms:created xsi:type="dcterms:W3CDTF">2007-04-19T19:59:53Z</dcterms:created>
  <dcterms:modified xsi:type="dcterms:W3CDTF">2022-05-18T17:06:33Z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Gonzalez, Humberto J CTR US USA</vt:lpwstr>
  </property>
  <property fmtid="{D5CDD505-2E9C-101B-9397-08002B2CF9AE}" pid="3" name="xd_Signature">
    <vt:lpwstr/>
  </property>
  <property fmtid="{D5CDD505-2E9C-101B-9397-08002B2CF9AE}" pid="4" name="TemplateUrl">
    <vt:lpwstr/>
  </property>
  <property fmtid="{D5CDD505-2E9C-101B-9397-08002B2CF9AE}" pid="5" name="display_urn:schemas-microsoft-com:office:office#Author">
    <vt:lpwstr>Gonzalez, Humberto J CTR US USA</vt:lpwstr>
  </property>
  <property fmtid="{D5CDD505-2E9C-101B-9397-08002B2CF9AE}" pid="6" name="xd_ProgID">
    <vt:lpwstr/>
  </property>
  <property fmtid="{D5CDD505-2E9C-101B-9397-08002B2CF9AE}" pid="7" name="ContentTypeId">
    <vt:lpwstr>0x010100932A02711E8B394C9FB0EB73B60A78BD</vt:lpwstr>
  </property>
  <property fmtid="{D5CDD505-2E9C-101B-9397-08002B2CF9AE}" pid="8" name="_SourceUrl">
    <vt:lpwstr/>
  </property>
</Properties>
</file>